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146847067" r:id="rId11"/>
    <p:sldId id="267" r:id="rId12"/>
    <p:sldId id="2146847064" r:id="rId13"/>
    <p:sldId id="2146847065" r:id="rId14"/>
    <p:sldId id="2146847066" r:id="rId15"/>
    <p:sldId id="268" r:id="rId16"/>
    <p:sldId id="2146847055" r:id="rId17"/>
    <p:sldId id="269" r:id="rId18"/>
    <p:sldId id="2146847059" r:id="rId19"/>
    <p:sldId id="2146847060" r:id="rId20"/>
    <p:sldId id="2146847061" r:id="rId21"/>
    <p:sldId id="2146847063"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p:scale>
          <a:sx n="75" d="100"/>
          <a:sy n="75" d="100"/>
        </p:scale>
        <p:origin x="965"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bm.com/docs/en/search/Granite" TargetMode="External"/><Relationship Id="rId2" Type="http://schemas.openxmlformats.org/officeDocument/2006/relationships/hyperlink" Target="https://www.ibm.com/products/watsonx-dat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6480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535565"/>
            <a:ext cx="7980183" cy="707886"/>
          </a:xfrm>
          <a:prstGeom prst="rect">
            <a:avLst/>
          </a:prstGeom>
          <a:noFill/>
        </p:spPr>
        <p:txBody>
          <a:bodyPr wrap="square" lIns="91440" tIns="45720" rIns="91440" bIns="45720" rtlCol="0" anchor="t">
            <a:spAutoFit/>
          </a:bodyPr>
          <a:lstStyle/>
          <a:p>
            <a:r>
              <a:rPr lang="en-US" sz="2000" b="1" dirty="0">
                <a:solidFill>
                  <a:schemeClr val="accent1">
                    <a:lumMod val="60000"/>
                    <a:lumOff val="40000"/>
                  </a:schemeClr>
                </a:solidFill>
                <a:latin typeface="Arial" pitchFamily="34" charset="0"/>
                <a:cs typeface="Arial" pitchFamily="34" charset="0"/>
              </a:rPr>
              <a:t>Presented By:</a:t>
            </a:r>
          </a:p>
          <a:p>
            <a:r>
              <a:rPr lang="en-US" sz="2000" b="1" dirty="0">
                <a:solidFill>
                  <a:schemeClr val="accent1">
                    <a:lumMod val="60000"/>
                    <a:lumOff val="40000"/>
                  </a:schemeClr>
                </a:solidFill>
                <a:latin typeface="Arial"/>
                <a:cs typeface="Arial"/>
              </a:rPr>
              <a:t>Arunima Joshi-GBPUAT, Pantnagar-Computer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6CB17-A92D-EFE8-C146-FF89FA1EFA0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D31BCD9-5861-7732-7316-88A1AEBA130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6852ADEE-85EE-9A89-7B79-3714B1A9167C}"/>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9" name="Picture 8">
            <a:extLst>
              <a:ext uri="{FF2B5EF4-FFF2-40B4-BE49-F238E27FC236}">
                <a16:creationId xmlns:a16="http://schemas.microsoft.com/office/drawing/2014/main" id="{E1D02CA4-B305-5F3A-43C5-42CB8EE2C632}"/>
              </a:ext>
            </a:extLst>
          </p:cNvPr>
          <p:cNvPicPr>
            <a:picLocks noChangeAspect="1"/>
          </p:cNvPicPr>
          <p:nvPr/>
        </p:nvPicPr>
        <p:blipFill>
          <a:blip r:embed="rId2"/>
          <a:stretch>
            <a:fillRect/>
          </a:stretch>
        </p:blipFill>
        <p:spPr>
          <a:xfrm>
            <a:off x="699839" y="1302026"/>
            <a:ext cx="10792320" cy="4900970"/>
          </a:xfrm>
          <a:prstGeom prst="rect">
            <a:avLst/>
          </a:prstGeom>
        </p:spPr>
      </p:pic>
    </p:spTree>
    <p:extLst>
      <p:ext uri="{BB962C8B-B14F-4D97-AF65-F5344CB8AC3E}">
        <p14:creationId xmlns:p14="http://schemas.microsoft.com/office/powerpoint/2010/main" val="29274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02ED5-FDED-CFF2-B1C5-21C1E309D1F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01AB6FA-51E8-0FEF-6F0C-98BA60CBF06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9D4A1B-D72B-5B0E-E720-0A927778F75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11" name="Picture 10">
            <a:extLst>
              <a:ext uri="{FF2B5EF4-FFF2-40B4-BE49-F238E27FC236}">
                <a16:creationId xmlns:a16="http://schemas.microsoft.com/office/drawing/2014/main" id="{48EDFFD7-CE05-BCDB-FB5F-E143589A1EDC}"/>
              </a:ext>
            </a:extLst>
          </p:cNvPr>
          <p:cNvPicPr>
            <a:picLocks noChangeAspect="1"/>
          </p:cNvPicPr>
          <p:nvPr/>
        </p:nvPicPr>
        <p:blipFill>
          <a:blip r:embed="rId2"/>
          <a:stretch>
            <a:fillRect/>
          </a:stretch>
        </p:blipFill>
        <p:spPr>
          <a:xfrm>
            <a:off x="796359" y="1232452"/>
            <a:ext cx="10599280" cy="4898405"/>
          </a:xfrm>
          <a:prstGeom prst="rect">
            <a:avLst/>
          </a:prstGeom>
        </p:spPr>
      </p:pic>
    </p:spTree>
    <p:extLst>
      <p:ext uri="{BB962C8B-B14F-4D97-AF65-F5344CB8AC3E}">
        <p14:creationId xmlns:p14="http://schemas.microsoft.com/office/powerpoint/2010/main" val="3930001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paramount advantage of a fitness agent like Fitness Buddy lies in its ability to deliver hyper-personalized, accessible, and continuous support. It effectively dismantles the primary barriers to a healthy lifestyle—cost, time constraints, and lack of motivation—by providing tailored guidance directly on a user's device, anytime they need it.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This Model can be further improvised by:</a:t>
            </a:r>
          </a:p>
          <a:p>
            <a:r>
              <a:rPr lang="en-US" dirty="0"/>
              <a:t>Adding more knowledge of experts as a pdf to the </a:t>
            </a:r>
            <a:r>
              <a:rPr lang="en-US" dirty="0" err="1"/>
              <a:t>agent”s</a:t>
            </a:r>
            <a:r>
              <a:rPr lang="en-US" dirty="0"/>
              <a:t> memory, It acts as RAG.</a:t>
            </a:r>
          </a:p>
          <a:p>
            <a:r>
              <a:rPr lang="en-US" dirty="0"/>
              <a:t>Adjusting Model parameters differently.</a:t>
            </a:r>
          </a:p>
          <a:p>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https://www.ibm.com/products/watsonx-data</a:t>
            </a:r>
            <a:endParaRPr lang="en-IN" sz="2400" dirty="0">
              <a:solidFill>
                <a:srgbClr val="0F0F0F"/>
              </a:solidFill>
              <a:ea typeface="+mn-lt"/>
              <a:cs typeface="+mn-lt"/>
            </a:endParaRPr>
          </a:p>
          <a:p>
            <a:pPr marL="305435" indent="-305435"/>
            <a:r>
              <a:rPr lang="en-IN" sz="2400" dirty="0">
                <a:hlinkClick r:id="rId3"/>
              </a:rPr>
              <a:t>https://www.ibm.com/docs/en/search/Granite</a:t>
            </a:r>
            <a:endParaRPr lang="en-IN"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E1CBEC65-C8AF-0E3F-FD73-ECEB077B4C41}"/>
              </a:ext>
            </a:extLst>
          </p:cNvPr>
          <p:cNvPicPr>
            <a:picLocks noGrp="1" noChangeAspect="1"/>
          </p:cNvPicPr>
          <p:nvPr>
            <p:ph idx="1"/>
          </p:nvPr>
        </p:nvPicPr>
        <p:blipFill>
          <a:blip r:embed="rId2"/>
          <a:stretch>
            <a:fillRect/>
          </a:stretch>
        </p:blipFill>
        <p:spPr>
          <a:xfrm>
            <a:off x="2962957" y="1301750"/>
            <a:ext cx="6266085"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p:txBody>
      </p:sp>
      <p:pic>
        <p:nvPicPr>
          <p:cNvPr id="5" name="Picture 4">
            <a:extLst>
              <a:ext uri="{FF2B5EF4-FFF2-40B4-BE49-F238E27FC236}">
                <a16:creationId xmlns:a16="http://schemas.microsoft.com/office/drawing/2014/main" id="{B5FD633E-B5B3-640F-B2F0-1F74B63B3108}"/>
              </a:ext>
            </a:extLst>
          </p:cNvPr>
          <p:cNvPicPr>
            <a:picLocks noChangeAspect="1"/>
          </p:cNvPicPr>
          <p:nvPr/>
        </p:nvPicPr>
        <p:blipFill>
          <a:blip r:embed="rId2"/>
          <a:stretch>
            <a:fillRect/>
          </a:stretch>
        </p:blipFill>
        <p:spPr>
          <a:xfrm>
            <a:off x="2969690" y="1302026"/>
            <a:ext cx="6252620" cy="4672009"/>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rot="14593418" flipH="1" flipV="1">
            <a:off x="6356037" y="9593022"/>
            <a:ext cx="102880" cy="246564"/>
          </a:xfrm>
        </p:spPr>
        <p:txBody>
          <a:bodyPr>
            <a:normAutofit fontScale="62500" lnSpcReduction="20000"/>
          </a:bodyPr>
          <a:lstStyle/>
          <a:p>
            <a:pPr marL="0" indent="0">
              <a:buNone/>
            </a:pPr>
            <a:endParaRPr lang="en-IN" dirty="0"/>
          </a:p>
        </p:txBody>
      </p:sp>
      <p:pic>
        <p:nvPicPr>
          <p:cNvPr id="5" name="Picture 4">
            <a:extLst>
              <a:ext uri="{FF2B5EF4-FFF2-40B4-BE49-F238E27FC236}">
                <a16:creationId xmlns:a16="http://schemas.microsoft.com/office/drawing/2014/main" id="{6B7279BB-9907-D8ED-8745-1250221532BB}"/>
              </a:ext>
            </a:extLst>
          </p:cNvPr>
          <p:cNvPicPr>
            <a:picLocks noChangeAspect="1"/>
          </p:cNvPicPr>
          <p:nvPr/>
        </p:nvPicPr>
        <p:blipFill>
          <a:blip r:embed="rId2"/>
          <a:stretch>
            <a:fillRect/>
          </a:stretch>
        </p:blipFill>
        <p:spPr>
          <a:xfrm>
            <a:off x="2307356" y="1492897"/>
            <a:ext cx="7577288" cy="4662947"/>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BFC4E-E07F-185F-A858-E4A9AE3A16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6035F3-CE73-6CC5-45A5-C2912A2827F6}"/>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A18352CB-F1F7-64F9-66C8-EC655E8111A8}"/>
              </a:ext>
            </a:extLst>
          </p:cNvPr>
          <p:cNvPicPr>
            <a:picLocks noGrp="1" noChangeAspect="1"/>
          </p:cNvPicPr>
          <p:nvPr>
            <p:ph idx="1"/>
          </p:nvPr>
        </p:nvPicPr>
        <p:blipFill>
          <a:blip r:embed="rId2"/>
          <a:stretch>
            <a:fillRect/>
          </a:stretch>
        </p:blipFill>
        <p:spPr>
          <a:xfrm rot="14593418" flipH="1" flipV="1">
            <a:off x="6356350" y="9647308"/>
            <a:ext cx="103188" cy="137971"/>
          </a:xfrm>
        </p:spPr>
      </p:pic>
      <p:pic>
        <p:nvPicPr>
          <p:cNvPr id="8" name="Picture 7">
            <a:extLst>
              <a:ext uri="{FF2B5EF4-FFF2-40B4-BE49-F238E27FC236}">
                <a16:creationId xmlns:a16="http://schemas.microsoft.com/office/drawing/2014/main" id="{B0740441-B59A-FCC5-5711-E595CEA884DE}"/>
              </a:ext>
            </a:extLst>
          </p:cNvPr>
          <p:cNvPicPr>
            <a:picLocks noChangeAspect="1"/>
          </p:cNvPicPr>
          <p:nvPr/>
        </p:nvPicPr>
        <p:blipFill>
          <a:blip r:embed="rId2"/>
          <a:stretch>
            <a:fillRect/>
          </a:stretch>
        </p:blipFill>
        <p:spPr>
          <a:xfrm>
            <a:off x="2807834" y="1601771"/>
            <a:ext cx="6571818" cy="4915006"/>
          </a:xfrm>
          <a:prstGeom prst="rect">
            <a:avLst/>
          </a:prstGeom>
        </p:spPr>
      </p:pic>
    </p:spTree>
    <p:extLst>
      <p:ext uri="{BB962C8B-B14F-4D97-AF65-F5344CB8AC3E}">
        <p14:creationId xmlns:p14="http://schemas.microsoft.com/office/powerpoint/2010/main" val="1269777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t>The Challenge – </a:t>
            </a:r>
          </a:p>
          <a:p>
            <a:pPr marL="0" indent="0">
              <a:buNone/>
            </a:pPr>
            <a:endParaRPr lang="en-US" sz="2000" dirty="0"/>
          </a:p>
          <a:p>
            <a:pPr marL="0" indent="0">
              <a:buNone/>
            </a:pPr>
            <a:r>
              <a:rPr lang="en-US" sz="2000" dirty="0"/>
              <a:t>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a:t>
            </a:r>
          </a:p>
          <a:p>
            <a:pPr marL="0" indent="0">
              <a:buNone/>
            </a:pPr>
            <a:r>
              <a:rPr lang="en-US" sz="2000" dirty="0"/>
              <a:t>There is a growing need for an accessible, friendly, and intelligent virtual assistant that can provide on demand fitness advice, healthy lifestyle suggestions, and basic nutrition guidance—all tailored to individual needs and available at any time.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800" b="1" dirty="0">
                <a:latin typeface="Calibri"/>
                <a:ea typeface="+mn-lt"/>
                <a:cs typeface="+mn-lt"/>
              </a:rPr>
              <a:t>The proposed system aims to address the challenge of maintaining a healthy lifestyle . So, an agentic AI-Chatbot </a:t>
            </a:r>
            <a:r>
              <a:rPr lang="en-IN" sz="1800" b="1" i="1" dirty="0" err="1">
                <a:latin typeface="Calibri"/>
                <a:ea typeface="+mn-lt"/>
                <a:cs typeface="+mn-lt"/>
              </a:rPr>
              <a:t>FitSide</a:t>
            </a:r>
            <a:r>
              <a:rPr lang="en-IN" sz="1800" b="1" i="1" dirty="0">
                <a:latin typeface="Calibri"/>
                <a:ea typeface="+mn-lt"/>
                <a:cs typeface="+mn-lt"/>
              </a:rPr>
              <a:t>, Fitness by your Side, </a:t>
            </a:r>
            <a:r>
              <a:rPr lang="en-IN" sz="1800" b="1" dirty="0">
                <a:latin typeface="Calibri"/>
                <a:ea typeface="+mn-lt"/>
                <a:cs typeface="+mn-lt"/>
              </a:rPr>
              <a:t>is a Fitness Buddy which </a:t>
            </a:r>
            <a:r>
              <a:rPr lang="en-US" sz="1800" b="1" dirty="0"/>
              <a:t>aims to solve this problem by offering a conversational, AI-powered health and fitness coach </a:t>
            </a:r>
            <a:r>
              <a:rPr lang="en-IN" sz="1800" b="1" i="1" dirty="0">
                <a:latin typeface="Calibri"/>
                <a:ea typeface="+mn-lt"/>
                <a:cs typeface="+mn-lt"/>
              </a:rPr>
              <a:t>.</a:t>
            </a:r>
            <a:r>
              <a:rPr lang="en-IN" sz="1800" b="1" dirty="0">
                <a:latin typeface="Calibri"/>
                <a:ea typeface="+mn-lt"/>
                <a:cs typeface="+mn-lt"/>
              </a:rPr>
              <a:t>This involves: </a:t>
            </a:r>
          </a:p>
          <a:p>
            <a:r>
              <a:rPr lang="en-IN" sz="1800" b="1" dirty="0">
                <a:latin typeface="Calibri"/>
                <a:ea typeface="+mn-lt"/>
                <a:cs typeface="+mn-lt"/>
              </a:rPr>
              <a:t>Suggesting </a:t>
            </a:r>
            <a:r>
              <a:rPr lang="en-US" sz="1800" b="1" dirty="0">
                <a:latin typeface="Calibri"/>
                <a:ea typeface="+mn-lt"/>
                <a:cs typeface="+mn-lt"/>
              </a:rPr>
              <a:t>r</a:t>
            </a:r>
            <a:r>
              <a:rPr lang="en-US" sz="1800" b="1" dirty="0"/>
              <a:t>ecommend home workouts and routines based on user input</a:t>
            </a:r>
            <a:r>
              <a:rPr lang="en-IN" sz="1800" b="1" dirty="0">
                <a:latin typeface="Calibri"/>
                <a:ea typeface="+mn-lt"/>
                <a:cs typeface="+mn-lt"/>
              </a:rPr>
              <a:t> . </a:t>
            </a:r>
          </a:p>
          <a:p>
            <a:r>
              <a:rPr lang="en-US" b="1" dirty="0"/>
              <a:t>Providing motivational tips and daily fitness inspiration.</a:t>
            </a:r>
          </a:p>
          <a:p>
            <a:r>
              <a:rPr lang="en-US" b="1" dirty="0"/>
              <a:t>Suggesting simple, nutritious meal ideas.</a:t>
            </a:r>
          </a:p>
          <a:p>
            <a:r>
              <a:rPr lang="en-US" b="1" dirty="0"/>
              <a:t>Encouraging habit-building and consistency.</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629435" lvl="1" indent="-305435"/>
            <a:r>
              <a:rPr lang="en-IN" sz="1500" b="1" dirty="0">
                <a:solidFill>
                  <a:srgbClr val="0F0F0F"/>
                </a:solidFill>
              </a:rPr>
              <a:t>IBM Cloud (mandatory)</a:t>
            </a:r>
          </a:p>
          <a:p>
            <a:pPr marL="629435" lvl="1" indent="-305435"/>
            <a:r>
              <a:rPr lang="en-IN" sz="1500" b="1" dirty="0">
                <a:solidFill>
                  <a:srgbClr val="0F0F0F"/>
                </a:solidFill>
              </a:rPr>
              <a:t>IBM Watson Studio for model development and deployment</a:t>
            </a:r>
          </a:p>
          <a:p>
            <a:pPr marL="629435" lvl="1" indent="-305435"/>
            <a:r>
              <a:rPr lang="en-IN" sz="1500" b="1" dirty="0">
                <a:solidFill>
                  <a:srgbClr val="0F0F0F"/>
                </a:solidFill>
              </a:rPr>
              <a:t>IBM Cloud Object Storage for datasheet handling</a:t>
            </a:r>
          </a:p>
          <a:p>
            <a:pPr marL="305435" indent="-305435"/>
            <a:r>
              <a:rPr lang="en-IN" sz="1800" b="1" dirty="0">
                <a:solidFill>
                  <a:srgbClr val="0F0F0F"/>
                </a:solidFill>
              </a:rPr>
              <a:t>Library required to build the model</a:t>
            </a:r>
          </a:p>
          <a:p>
            <a:pPr marL="629435" lvl="1" indent="-305435"/>
            <a:r>
              <a:rPr lang="en-IN" sz="1500" b="1" dirty="0">
                <a:solidFill>
                  <a:srgbClr val="0F0F0F"/>
                </a:solidFill>
              </a:rPr>
              <a:t>IBM Granite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A74E2B50-9E88-A745-0237-C6D2087F3CE7}"/>
              </a:ext>
            </a:extLst>
          </p:cNvPr>
          <p:cNvPicPr>
            <a:picLocks noGrp="1" noChangeAspect="1"/>
          </p:cNvPicPr>
          <p:nvPr>
            <p:ph idx="1"/>
          </p:nvPr>
        </p:nvPicPr>
        <p:blipFill>
          <a:blip r:embed="rId2"/>
          <a:stretch>
            <a:fillRect/>
          </a:stretch>
        </p:blipFill>
        <p:spPr>
          <a:xfrm>
            <a:off x="1008925" y="1482244"/>
            <a:ext cx="10174150" cy="4673600"/>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ED17A-E9F6-E1DF-F316-79A8923C7E6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E9A91B6-0F37-F7C2-D65E-8E535C24B3D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7" name="Picture 6">
            <a:extLst>
              <a:ext uri="{FF2B5EF4-FFF2-40B4-BE49-F238E27FC236}">
                <a16:creationId xmlns:a16="http://schemas.microsoft.com/office/drawing/2014/main" id="{8FBCACCC-84F1-1A03-1D8D-71E1ED25B8F9}"/>
              </a:ext>
            </a:extLst>
          </p:cNvPr>
          <p:cNvPicPr>
            <a:picLocks noChangeAspect="1"/>
          </p:cNvPicPr>
          <p:nvPr/>
        </p:nvPicPr>
        <p:blipFill>
          <a:blip r:embed="rId2"/>
          <a:stretch>
            <a:fillRect/>
          </a:stretch>
        </p:blipFill>
        <p:spPr>
          <a:xfrm>
            <a:off x="581192" y="1302025"/>
            <a:ext cx="10161952" cy="4673325"/>
          </a:xfrm>
          <a:prstGeom prst="rect">
            <a:avLst/>
          </a:prstGeom>
        </p:spPr>
      </p:pic>
      <p:sp>
        <p:nvSpPr>
          <p:cNvPr id="3" name="Content Placeholder 2">
            <a:extLst>
              <a:ext uri="{FF2B5EF4-FFF2-40B4-BE49-F238E27FC236}">
                <a16:creationId xmlns:a16="http://schemas.microsoft.com/office/drawing/2014/main" id="{D4A274C1-43C6-B12D-34CA-7F2BCEFBA27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8220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4" name="Picture 3">
            <a:extLst>
              <a:ext uri="{FF2B5EF4-FFF2-40B4-BE49-F238E27FC236}">
                <a16:creationId xmlns:a16="http://schemas.microsoft.com/office/drawing/2014/main" id="{D37A3BCD-02BD-4771-EC2C-B59B6E6D9EAD}"/>
              </a:ext>
            </a:extLst>
          </p:cNvPr>
          <p:cNvPicPr>
            <a:picLocks noChangeAspect="1"/>
          </p:cNvPicPr>
          <p:nvPr/>
        </p:nvPicPr>
        <p:blipFill>
          <a:blip r:embed="rId2"/>
          <a:stretch>
            <a:fillRect/>
          </a:stretch>
        </p:blipFill>
        <p:spPr>
          <a:xfrm>
            <a:off x="661446" y="1138546"/>
            <a:ext cx="10869105" cy="515131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36A35-1F6B-D73F-B020-331990F7D8A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058B2AB-50D6-D166-557D-608DCC97C9E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EFDE9AE-B76C-4A83-C76F-360F49871D53}"/>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7" name="Picture 6">
            <a:extLst>
              <a:ext uri="{FF2B5EF4-FFF2-40B4-BE49-F238E27FC236}">
                <a16:creationId xmlns:a16="http://schemas.microsoft.com/office/drawing/2014/main" id="{6EAE2856-C5F6-2957-F477-0FA332100C01}"/>
              </a:ext>
            </a:extLst>
          </p:cNvPr>
          <p:cNvPicPr>
            <a:picLocks noChangeAspect="1"/>
          </p:cNvPicPr>
          <p:nvPr/>
        </p:nvPicPr>
        <p:blipFill>
          <a:blip r:embed="rId2"/>
          <a:stretch>
            <a:fillRect/>
          </a:stretch>
        </p:blipFill>
        <p:spPr>
          <a:xfrm>
            <a:off x="654718" y="1232452"/>
            <a:ext cx="10882561" cy="5087568"/>
          </a:xfrm>
          <a:prstGeom prst="rect">
            <a:avLst/>
          </a:prstGeom>
        </p:spPr>
      </p:pic>
    </p:spTree>
    <p:extLst>
      <p:ext uri="{BB962C8B-B14F-4D97-AF65-F5344CB8AC3E}">
        <p14:creationId xmlns:p14="http://schemas.microsoft.com/office/powerpoint/2010/main" val="141140284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858</TotalTime>
  <Words>433</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Arunima joshi</cp:lastModifiedBy>
  <cp:revision>29</cp:revision>
  <dcterms:created xsi:type="dcterms:W3CDTF">2021-05-26T16:50:10Z</dcterms:created>
  <dcterms:modified xsi:type="dcterms:W3CDTF">2025-08-03T05:22:02Z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