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72" r:id="rId4"/>
    <p:sldId id="284" r:id="rId5"/>
    <p:sldId id="258" r:id="rId6"/>
    <p:sldId id="257" r:id="rId7"/>
    <p:sldId id="278" r:id="rId8"/>
    <p:sldId id="279" r:id="rId9"/>
    <p:sldId id="281" r:id="rId10"/>
    <p:sldId id="282" r:id="rId11"/>
    <p:sldId id="283" r:id="rId12"/>
    <p:sldId id="280" r:id="rId13"/>
    <p:sldId id="259" r:id="rId14"/>
    <p:sldId id="261" r:id="rId15"/>
    <p:sldId id="262" r:id="rId16"/>
    <p:sldId id="273" r:id="rId17"/>
    <p:sldId id="263" r:id="rId18"/>
    <p:sldId id="276" r:id="rId19"/>
    <p:sldId id="274" r:id="rId20"/>
    <p:sldId id="268" r:id="rId21"/>
    <p:sldId id="275" r:id="rId22"/>
    <p:sldId id="269" r:id="rId23"/>
    <p:sldId id="270" r:id="rId24"/>
    <p:sldId id="277" r:id="rId25"/>
    <p:sldId id="286" r:id="rId26"/>
  </p:sldIdLst>
  <p:sldSz cx="9144000" cy="6858000" type="screen4x3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guel Rojas" initials="MAR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9F84-583B-48DF-9E4E-B9848BDD5CAD}" type="datetimeFigureOut">
              <a:rPr lang="de-DE" smtClean="0"/>
              <a:t>11.11.2011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22AE-8FBF-4908-A098-BD3F0F1F7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80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9F84-583B-48DF-9E4E-B9848BDD5CAD}" type="datetimeFigureOut">
              <a:rPr lang="de-DE" smtClean="0"/>
              <a:t>11.11.2011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22AE-8FBF-4908-A098-BD3F0F1F7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92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9F84-583B-48DF-9E4E-B9848BDD5CAD}" type="datetimeFigureOut">
              <a:rPr lang="de-DE" smtClean="0"/>
              <a:t>11.11.2011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22AE-8FBF-4908-A098-BD3F0F1F7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03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9F84-583B-48DF-9E4E-B9848BDD5CAD}" type="datetimeFigureOut">
              <a:rPr lang="de-DE" smtClean="0"/>
              <a:t>11.11.2011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22AE-8FBF-4908-A098-BD3F0F1F7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09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9F84-583B-48DF-9E4E-B9848BDD5CAD}" type="datetimeFigureOut">
              <a:rPr lang="de-DE" smtClean="0"/>
              <a:t>11.11.2011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22AE-8FBF-4908-A098-BD3F0F1F7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11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9F84-583B-48DF-9E4E-B9848BDD5CAD}" type="datetimeFigureOut">
              <a:rPr lang="de-DE" smtClean="0"/>
              <a:t>11.11.2011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22AE-8FBF-4908-A098-BD3F0F1F7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58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9F84-583B-48DF-9E4E-B9848BDD5CAD}" type="datetimeFigureOut">
              <a:rPr lang="de-DE" smtClean="0"/>
              <a:t>11.11.2011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22AE-8FBF-4908-A098-BD3F0F1F7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6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9F84-583B-48DF-9E4E-B9848BDD5CAD}" type="datetimeFigureOut">
              <a:rPr lang="de-DE" smtClean="0"/>
              <a:t>11.11.2011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22AE-8FBF-4908-A098-BD3F0F1F7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30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9F84-583B-48DF-9E4E-B9848BDD5CAD}" type="datetimeFigureOut">
              <a:rPr lang="de-DE" smtClean="0"/>
              <a:t>11.11.2011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22AE-8FBF-4908-A098-BD3F0F1F7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5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9F84-583B-48DF-9E4E-B9848BDD5CAD}" type="datetimeFigureOut">
              <a:rPr lang="de-DE" smtClean="0"/>
              <a:t>11.11.2011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22AE-8FBF-4908-A098-BD3F0F1F7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64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9F84-583B-48DF-9E4E-B9848BDD5CAD}" type="datetimeFigureOut">
              <a:rPr lang="de-DE" smtClean="0"/>
              <a:t>11.11.2011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22AE-8FBF-4908-A098-BD3F0F1F7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50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D9F84-583B-48DF-9E4E-B9848BDD5CAD}" type="datetimeFigureOut">
              <a:rPr lang="de-DE" smtClean="0"/>
              <a:t>11.11.2011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622AE-8FBF-4908-A098-BD3F0F1F7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47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virgo/download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jpeg"/><Relationship Id="rId5" Type="http://schemas.openxmlformats.org/officeDocument/2006/relationships/image" Target="../media/image9.png"/><Relationship Id="rId1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3.jpg"/><Relationship Id="rId9" Type="http://schemas.openxmlformats.org/officeDocument/2006/relationships/image" Target="../media/image4.jpg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jpeg"/><Relationship Id="rId5" Type="http://schemas.openxmlformats.org/officeDocument/2006/relationships/image" Target="../media/image9.png"/><Relationship Id="rId1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3.jpg"/><Relationship Id="rId9" Type="http://schemas.openxmlformats.org/officeDocument/2006/relationships/image" Target="../media/image4.jpg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Cloud Manager :: Client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Outlook</a:t>
            </a:r>
          </a:p>
          <a:p>
            <a:r>
              <a:rPr lang="de-DE" dirty="0" smtClean="0"/>
              <a:t>MVC Architecture</a:t>
            </a:r>
          </a:p>
          <a:p>
            <a:r>
              <a:rPr lang="de-DE" dirty="0" smtClean="0"/>
              <a:t>Client Components</a:t>
            </a:r>
          </a:p>
          <a:p>
            <a:r>
              <a:rPr lang="de-DE" dirty="0" smtClean="0"/>
              <a:t>Main Features :: </a:t>
            </a:r>
            <a:r>
              <a:rPr lang="de-DE" dirty="0" err="1" smtClean="0"/>
              <a:t>WebClient</a:t>
            </a:r>
            <a:endParaRPr lang="de-DE" dirty="0" smtClean="0"/>
          </a:p>
          <a:p>
            <a:r>
              <a:rPr lang="de-DE" dirty="0" smtClean="0"/>
              <a:t>Java-Code :: Main Components</a:t>
            </a:r>
          </a:p>
          <a:p>
            <a:r>
              <a:rPr lang="de-DE" dirty="0" smtClean="0"/>
              <a:t>Screen-</a:t>
            </a:r>
            <a:r>
              <a:rPr lang="de-DE" dirty="0" err="1" smtClean="0"/>
              <a:t>shots</a:t>
            </a:r>
            <a:r>
              <a:rPr lang="de-DE" dirty="0" smtClean="0"/>
              <a:t> :: </a:t>
            </a:r>
            <a:r>
              <a:rPr lang="de-DE" dirty="0" err="1" smtClean="0"/>
              <a:t>WebClient</a:t>
            </a:r>
            <a:endParaRPr lang="de-DE" dirty="0" smtClean="0"/>
          </a:p>
          <a:p>
            <a:r>
              <a:rPr lang="de-DE" smtClean="0"/>
              <a:t>Installation </a:t>
            </a:r>
            <a:r>
              <a:rPr lang="de-DE" dirty="0" smtClean="0"/>
              <a:t>&amp; Code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906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OCCI Bundle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2" y="1447378"/>
            <a:ext cx="5476875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435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Web-Bundle (1)</a:t>
            </a:r>
            <a:endParaRPr lang="de-DE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6552381" cy="201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 descr="C:\Users\MIGUEL~1\AppData\Local\Temp\SNAGHTMLd40a3a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844824"/>
            <a:ext cx="5819775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35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pPr marL="0" indent="0" algn="ctr">
              <a:buNone/>
            </a:pPr>
            <a:r>
              <a:rPr lang="de-DE" sz="5400" b="1" dirty="0" smtClean="0"/>
              <a:t>Screenshots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0536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Web-GUI</a:t>
            </a:r>
            <a:endParaRPr lang="de-DE" dirty="0"/>
          </a:p>
        </p:txBody>
      </p:sp>
      <p:pic>
        <p:nvPicPr>
          <p:cNvPr id="2051" name="Picture 3" descr="D:\mr\Dropbox\Cloud\screenshots\01-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04864"/>
            <a:ext cx="6196013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23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Web-GUI</a:t>
            </a:r>
          </a:p>
        </p:txBody>
      </p:sp>
      <p:pic>
        <p:nvPicPr>
          <p:cNvPr id="1026" name="Picture 2" descr="D:\mr\Dropbox\Cloud\screenshots\02-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04864"/>
            <a:ext cx="6172200" cy="340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99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Web-GUI :: OCCI : Network</a:t>
            </a:r>
            <a:endParaRPr lang="de-DE" dirty="0"/>
          </a:p>
        </p:txBody>
      </p:sp>
      <p:pic>
        <p:nvPicPr>
          <p:cNvPr id="3" name="Picture 3" descr="D:\mr\Dropbox\Cloud\screenshots\03-network-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40"/>
            <a:ext cx="6280150" cy="32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36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Web-GUI :: OCCI : Network</a:t>
            </a:r>
            <a:endParaRPr lang="de-DE" dirty="0"/>
          </a:p>
        </p:txBody>
      </p:sp>
      <p:pic>
        <p:nvPicPr>
          <p:cNvPr id="4098" name="Picture 2" descr="D:\mr\Dropbox\Cloud\screenshots\03-network-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275" y="2263804"/>
            <a:ext cx="628015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50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Web-GUI :: OCCI : </a:t>
            </a:r>
            <a:r>
              <a:rPr lang="de-DE" dirty="0" smtClean="0"/>
              <a:t>Storage</a:t>
            </a:r>
            <a:endParaRPr lang="de-DE" dirty="0"/>
          </a:p>
        </p:txBody>
      </p:sp>
      <p:pic>
        <p:nvPicPr>
          <p:cNvPr id="5122" name="Picture 2" descr="D:\mr\Dropbox\Cloud\screenshots\04-storage-occ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40"/>
            <a:ext cx="6264276" cy="325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92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Web-GUI :: OCCI : </a:t>
            </a:r>
            <a:r>
              <a:rPr lang="de-DE" dirty="0" smtClean="0"/>
              <a:t>Storage</a:t>
            </a:r>
            <a:endParaRPr lang="de-DE" dirty="0"/>
          </a:p>
        </p:txBody>
      </p:sp>
      <p:pic>
        <p:nvPicPr>
          <p:cNvPr id="6146" name="Picture 2" descr="D:\mr\Dropbox\Cloud\screenshots\04-storage-cdm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6272212" cy="345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92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Web-GUI :: OCCI : </a:t>
            </a:r>
            <a:r>
              <a:rPr lang="de-DE" dirty="0" smtClean="0"/>
              <a:t>Storage</a:t>
            </a:r>
            <a:endParaRPr lang="de-DE" dirty="0"/>
          </a:p>
        </p:txBody>
      </p:sp>
      <p:pic>
        <p:nvPicPr>
          <p:cNvPr id="7170" name="Picture 2" descr="D:\mr\Dropbox\Cloud\screenshots\04-storage-avail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4824"/>
            <a:ext cx="6272213" cy="412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48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5" y="689184"/>
            <a:ext cx="279145" cy="362889"/>
          </a:xfrm>
          <a:prstGeom prst="rect">
            <a:avLst/>
          </a:prstGeom>
        </p:spPr>
      </p:pic>
      <p:grpSp>
        <p:nvGrpSpPr>
          <p:cNvPr id="5" name="Gruppieren 4"/>
          <p:cNvGrpSpPr/>
          <p:nvPr/>
        </p:nvGrpSpPr>
        <p:grpSpPr>
          <a:xfrm>
            <a:off x="838583" y="633362"/>
            <a:ext cx="884959" cy="1232244"/>
            <a:chOff x="647075" y="1422678"/>
            <a:chExt cx="1069628" cy="1615524"/>
          </a:xfrm>
        </p:grpSpPr>
        <p:pic>
          <p:nvPicPr>
            <p:cNvPr id="1027" name="Picture 3" descr="C:\Users\MiguelAngel\Desktop\duess\serv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075" y="1968574"/>
              <a:ext cx="1069628" cy="1069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100" y="1422678"/>
              <a:ext cx="762000" cy="556260"/>
            </a:xfrm>
            <a:prstGeom prst="rect">
              <a:avLst/>
            </a:prstGeom>
          </p:spPr>
        </p:pic>
      </p:grpSp>
      <p:grpSp>
        <p:nvGrpSpPr>
          <p:cNvPr id="18" name="Gruppieren 17"/>
          <p:cNvGrpSpPr/>
          <p:nvPr/>
        </p:nvGrpSpPr>
        <p:grpSpPr>
          <a:xfrm>
            <a:off x="327853" y="4437112"/>
            <a:ext cx="3002832" cy="2398245"/>
            <a:chOff x="755576" y="4437112"/>
            <a:chExt cx="3002832" cy="2398245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4648" y="6412254"/>
              <a:ext cx="2103760" cy="423103"/>
            </a:xfrm>
            <a:prstGeom prst="rect">
              <a:avLst/>
            </a:prstGeom>
          </p:spPr>
        </p:pic>
        <p:sp>
          <p:nvSpPr>
            <p:cNvPr id="21" name="Abgerundetes Rechteck 20"/>
            <p:cNvSpPr/>
            <p:nvPr/>
          </p:nvSpPr>
          <p:spPr>
            <a:xfrm>
              <a:off x="755576" y="4437112"/>
              <a:ext cx="2952328" cy="197514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8" name="Gruppieren 7"/>
            <p:cNvGrpSpPr/>
            <p:nvPr/>
          </p:nvGrpSpPr>
          <p:grpSpPr>
            <a:xfrm>
              <a:off x="992928" y="4950078"/>
              <a:ext cx="1206712" cy="1206712"/>
              <a:chOff x="611560" y="4149080"/>
              <a:chExt cx="1206712" cy="1206712"/>
            </a:xfrm>
          </p:grpSpPr>
          <p:pic>
            <p:nvPicPr>
              <p:cNvPr id="7" name="Grafik 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60" y="4149080"/>
                <a:ext cx="597112" cy="597112"/>
              </a:xfrm>
              <a:prstGeom prst="rect">
                <a:avLst/>
              </a:prstGeom>
            </p:spPr>
          </p:pic>
          <p:pic>
            <p:nvPicPr>
              <p:cNvPr id="14" name="Grafik 1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3960" y="4301480"/>
                <a:ext cx="597112" cy="597112"/>
              </a:xfrm>
              <a:prstGeom prst="rect">
                <a:avLst/>
              </a:prstGeom>
            </p:spPr>
          </p:pic>
          <p:pic>
            <p:nvPicPr>
              <p:cNvPr id="15" name="Grafik 1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6360" y="4453880"/>
                <a:ext cx="597112" cy="597112"/>
              </a:xfrm>
              <a:prstGeom prst="rect">
                <a:avLst/>
              </a:prstGeom>
            </p:spPr>
          </p:pic>
          <p:pic>
            <p:nvPicPr>
              <p:cNvPr id="16" name="Grafik 1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8760" y="4606280"/>
                <a:ext cx="597112" cy="597112"/>
              </a:xfrm>
              <a:prstGeom prst="rect">
                <a:avLst/>
              </a:prstGeom>
            </p:spPr>
          </p:pic>
          <p:pic>
            <p:nvPicPr>
              <p:cNvPr id="17" name="Grafik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1160" y="4758680"/>
                <a:ext cx="597112" cy="597112"/>
              </a:xfrm>
              <a:prstGeom prst="rect">
                <a:avLst/>
              </a:prstGeom>
            </p:spPr>
          </p:pic>
        </p:grpSp>
        <p:sp>
          <p:nvSpPr>
            <p:cNvPr id="12" name="Textfeld 11"/>
            <p:cNvSpPr txBox="1"/>
            <p:nvPr/>
          </p:nvSpPr>
          <p:spPr>
            <a:xfrm>
              <a:off x="1829269" y="4549968"/>
              <a:ext cx="18105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/>
                <a:t>Cloud </a:t>
              </a:r>
              <a:r>
                <a:rPr lang="de-DE" sz="2000" b="1" dirty="0" smtClean="0"/>
                <a:t>Manager</a:t>
              </a:r>
              <a:endParaRPr lang="de-DE" sz="2000" b="1" dirty="0"/>
            </a:p>
          </p:txBody>
        </p:sp>
      </p:grpSp>
      <p:sp>
        <p:nvSpPr>
          <p:cNvPr id="19" name="Textfeld 18"/>
          <p:cNvSpPr txBox="1"/>
          <p:nvPr/>
        </p:nvSpPr>
        <p:spPr>
          <a:xfrm>
            <a:off x="971600" y="3887470"/>
            <a:ext cx="797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 smtClean="0">
                <a:latin typeface="Aparajita" pitchFamily="34" charset="0"/>
                <a:cs typeface="Aparajita" pitchFamily="34" charset="0"/>
              </a:rPr>
              <a:t>XML-RPC</a:t>
            </a:r>
            <a:endParaRPr lang="de-DE" sz="1100" i="1" dirty="0">
              <a:latin typeface="Aparajita" pitchFamily="34" charset="0"/>
              <a:cs typeface="Aparajita" pitchFamily="34" charset="0"/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1658740" y="3643295"/>
            <a:ext cx="0" cy="649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 flipV="1">
            <a:off x="1929843" y="3643295"/>
            <a:ext cx="2" cy="649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63082" y="1878842"/>
            <a:ext cx="18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Storage Manager</a:t>
            </a:r>
            <a:endParaRPr lang="de-DE" b="1" dirty="0"/>
          </a:p>
        </p:txBody>
      </p:sp>
      <p:sp>
        <p:nvSpPr>
          <p:cNvPr id="35" name="Textfeld 34"/>
          <p:cNvSpPr txBox="1"/>
          <p:nvPr/>
        </p:nvSpPr>
        <p:spPr>
          <a:xfrm>
            <a:off x="76105" y="3506965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OCCI-Server</a:t>
            </a:r>
            <a:endParaRPr lang="de-DE" b="1" dirty="0"/>
          </a:p>
        </p:txBody>
      </p:sp>
      <p:grpSp>
        <p:nvGrpSpPr>
          <p:cNvPr id="39" name="Gruppieren 38"/>
          <p:cNvGrpSpPr/>
          <p:nvPr/>
        </p:nvGrpSpPr>
        <p:grpSpPr>
          <a:xfrm>
            <a:off x="2123728" y="858198"/>
            <a:ext cx="1656185" cy="387128"/>
            <a:chOff x="2123728" y="858198"/>
            <a:chExt cx="1656185" cy="387128"/>
          </a:xfrm>
        </p:grpSpPr>
        <p:cxnSp>
          <p:nvCxnSpPr>
            <p:cNvPr id="40" name="Gerade Verbindung mit Pfeil 39"/>
            <p:cNvCxnSpPr/>
            <p:nvPr/>
          </p:nvCxnSpPr>
          <p:spPr>
            <a:xfrm flipH="1">
              <a:off x="2123728" y="1245326"/>
              <a:ext cx="16561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/>
          </p:nvSpPr>
          <p:spPr>
            <a:xfrm>
              <a:off x="2271166" y="858198"/>
              <a:ext cx="15087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latin typeface="Aparajita" pitchFamily="34" charset="0"/>
                  <a:cs typeface="Aparajita" pitchFamily="34" charset="0"/>
                </a:rPr>
                <a:t>http requests  (json)</a:t>
              </a:r>
              <a:endParaRPr lang="de-DE" sz="1600" i="1" dirty="0">
                <a:latin typeface="Aparajita" pitchFamily="34" charset="0"/>
                <a:cs typeface="Aparajita" pitchFamily="34" charset="0"/>
              </a:endParaRP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2191465" y="1556792"/>
            <a:ext cx="1588447" cy="432048"/>
            <a:chOff x="2191466" y="1628800"/>
            <a:chExt cx="1588447" cy="432048"/>
          </a:xfrm>
        </p:grpSpPr>
        <p:cxnSp>
          <p:nvCxnSpPr>
            <p:cNvPr id="43" name="Gerade Verbindung mit Pfeil 42"/>
            <p:cNvCxnSpPr/>
            <p:nvPr/>
          </p:nvCxnSpPr>
          <p:spPr>
            <a:xfrm>
              <a:off x="2191466" y="1628800"/>
              <a:ext cx="158844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/>
            <p:cNvSpPr txBox="1"/>
            <p:nvPr/>
          </p:nvSpPr>
          <p:spPr>
            <a:xfrm>
              <a:off x="2211854" y="1722294"/>
              <a:ext cx="1568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latin typeface="Aparajita" pitchFamily="34" charset="0"/>
                  <a:cs typeface="Aparajita" pitchFamily="34" charset="0"/>
                </a:rPr>
                <a:t>http responses (json)</a:t>
              </a:r>
              <a:endParaRPr lang="de-DE" sz="1600" i="1" dirty="0">
                <a:latin typeface="Aparajita" pitchFamily="34" charset="0"/>
                <a:cs typeface="Aparajita" pitchFamily="34" charset="0"/>
              </a:endParaRP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416806" y="2492896"/>
            <a:ext cx="1656185" cy="338554"/>
            <a:chOff x="2123728" y="908807"/>
            <a:chExt cx="1656185" cy="338554"/>
          </a:xfrm>
        </p:grpSpPr>
        <p:cxnSp>
          <p:nvCxnSpPr>
            <p:cNvPr id="51" name="Gerade Verbindung mit Pfeil 50"/>
            <p:cNvCxnSpPr/>
            <p:nvPr/>
          </p:nvCxnSpPr>
          <p:spPr>
            <a:xfrm flipH="1">
              <a:off x="2123728" y="1245326"/>
              <a:ext cx="16561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feld 51"/>
            <p:cNvSpPr txBox="1"/>
            <p:nvPr/>
          </p:nvSpPr>
          <p:spPr>
            <a:xfrm>
              <a:off x="2452812" y="90880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latin typeface="Aparajita" pitchFamily="34" charset="0"/>
                  <a:cs typeface="Aparajita" pitchFamily="34" charset="0"/>
                </a:rPr>
                <a:t>http requests</a:t>
              </a:r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2484544" y="3271326"/>
            <a:ext cx="1588447" cy="352212"/>
            <a:chOff x="2191466" y="1628800"/>
            <a:chExt cx="1588447" cy="352212"/>
          </a:xfrm>
        </p:grpSpPr>
        <p:cxnSp>
          <p:nvCxnSpPr>
            <p:cNvPr id="54" name="Gerade Verbindung mit Pfeil 53"/>
            <p:cNvCxnSpPr/>
            <p:nvPr/>
          </p:nvCxnSpPr>
          <p:spPr>
            <a:xfrm>
              <a:off x="2191466" y="1628800"/>
              <a:ext cx="158844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feld 54"/>
            <p:cNvSpPr txBox="1"/>
            <p:nvPr/>
          </p:nvSpPr>
          <p:spPr>
            <a:xfrm>
              <a:off x="2412654" y="1642458"/>
              <a:ext cx="1181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latin typeface="Aparajita" pitchFamily="34" charset="0"/>
                  <a:cs typeface="Aparajita" pitchFamily="34" charset="0"/>
                </a:rPr>
                <a:t>http responses 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924073" y="2708920"/>
            <a:ext cx="892650" cy="779237"/>
            <a:chOff x="1370398" y="2747538"/>
            <a:chExt cx="892650" cy="779237"/>
          </a:xfrm>
        </p:grpSpPr>
        <p:pic>
          <p:nvPicPr>
            <p:cNvPr id="25" name="Grafik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372" y="3201764"/>
              <a:ext cx="254738" cy="325011"/>
            </a:xfrm>
            <a:prstGeom prst="rect">
              <a:avLst/>
            </a:prstGeom>
          </p:spPr>
        </p:pic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0398" y="2747538"/>
              <a:ext cx="353144" cy="379725"/>
            </a:xfrm>
            <a:prstGeom prst="rect">
              <a:avLst/>
            </a:prstGeom>
          </p:spPr>
        </p:pic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5368" y="2910080"/>
              <a:ext cx="487680" cy="487680"/>
            </a:xfrm>
            <a:prstGeom prst="rect">
              <a:avLst/>
            </a:prstGeom>
          </p:spPr>
        </p:pic>
      </p:grpSp>
      <p:sp>
        <p:nvSpPr>
          <p:cNvPr id="9" name="Interaktive Schaltfläche: Hilfe 8">
            <a:hlinkClick r:id="" action="ppaction://noaction" highlightClick="1"/>
          </p:cNvPr>
          <p:cNvSpPr/>
          <p:nvPr/>
        </p:nvSpPr>
        <p:spPr>
          <a:xfrm>
            <a:off x="5436096" y="2060848"/>
            <a:ext cx="2376264" cy="288923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652120" y="5313982"/>
            <a:ext cx="1978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Integration</a:t>
            </a:r>
          </a:p>
          <a:p>
            <a:pPr marL="285750" indent="-285750">
              <a:buFontTx/>
              <a:buChar char="-"/>
            </a:pPr>
            <a:r>
              <a:rPr lang="de-DE" dirty="0" err="1" smtClean="0"/>
              <a:t>Testing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User </a:t>
            </a:r>
            <a:r>
              <a:rPr lang="de-DE" dirty="0" err="1" smtClean="0"/>
              <a:t>interaction</a:t>
            </a:r>
            <a:endParaRPr lang="de-DE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3203848" y="188640"/>
            <a:ext cx="1390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Outlook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42586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Web-GUI :: OCCI : </a:t>
            </a:r>
            <a:r>
              <a:rPr lang="de-DE" dirty="0" smtClean="0"/>
              <a:t>Compute</a:t>
            </a:r>
            <a:endParaRPr lang="de-DE" dirty="0"/>
          </a:p>
        </p:txBody>
      </p:sp>
      <p:pic>
        <p:nvPicPr>
          <p:cNvPr id="8194" name="Picture 2" descr="D:\mr\Dropbox\Cloud\screenshots\05-compute-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6310313" cy="410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D:\mr\Dropbox\Cloud\screenshots\05-compute.stor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797152"/>
            <a:ext cx="2560638" cy="137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5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Web-GUI :: OCCI : </a:t>
            </a:r>
            <a:r>
              <a:rPr lang="de-DE" dirty="0" smtClean="0"/>
              <a:t>Compute</a:t>
            </a:r>
            <a:endParaRPr lang="de-DE" dirty="0"/>
          </a:p>
        </p:txBody>
      </p:sp>
      <p:pic>
        <p:nvPicPr>
          <p:cNvPr id="10242" name="Picture 2" descr="D:\mr\Dropbox\Cloud\screenshots\05-compute-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44824"/>
            <a:ext cx="6318251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0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Web-GUI :: CDMI : Container</a:t>
            </a:r>
            <a:endParaRPr lang="de-DE" dirty="0"/>
          </a:p>
        </p:txBody>
      </p:sp>
      <p:pic>
        <p:nvPicPr>
          <p:cNvPr id="9218" name="Picture 2" descr="D:\mr\Dropbox\Cloud\screenshots\06-contai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1412776"/>
            <a:ext cx="6172200" cy="475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82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Web-GUI :: CDMI : </a:t>
            </a:r>
            <a:r>
              <a:rPr lang="de-DE" dirty="0" smtClean="0"/>
              <a:t>VM Images</a:t>
            </a:r>
            <a:endParaRPr lang="de-DE" dirty="0"/>
          </a:p>
        </p:txBody>
      </p:sp>
      <p:pic>
        <p:nvPicPr>
          <p:cNvPr id="2050" name="Picture 2" descr="D:\mr\Dropbox\Cloud\screenshots\07-noncdmiobj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6165850" cy="474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2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Instalation</a:t>
            </a:r>
            <a:r>
              <a:rPr lang="de-DE" dirty="0" smtClean="0"/>
              <a:t> &amp; 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JDK 1.6  64bits</a:t>
            </a:r>
          </a:p>
          <a:p>
            <a:r>
              <a:rPr lang="de-DE" dirty="0" err="1" smtClean="0"/>
              <a:t>Maven</a:t>
            </a:r>
            <a:r>
              <a:rPr lang="de-DE" dirty="0" smtClean="0"/>
              <a:t> 3.0.3</a:t>
            </a:r>
          </a:p>
          <a:p>
            <a:r>
              <a:rPr lang="de-DE" dirty="0" err="1" smtClean="0"/>
              <a:t>Virgo</a:t>
            </a:r>
            <a:r>
              <a:rPr lang="de-DE" dirty="0" smtClean="0"/>
              <a:t> </a:t>
            </a:r>
            <a:r>
              <a:rPr lang="de-DE" dirty="0" err="1" smtClean="0"/>
              <a:t>WebServer</a:t>
            </a:r>
            <a:r>
              <a:rPr lang="de-DE" dirty="0" smtClean="0"/>
              <a:t>  (</a:t>
            </a:r>
            <a:r>
              <a:rPr lang="de-DE" dirty="0" err="1" smtClean="0"/>
              <a:t>tomcat-based</a:t>
            </a:r>
            <a:r>
              <a:rPr lang="de-DE" dirty="0" smtClean="0"/>
              <a:t>)</a:t>
            </a:r>
          </a:p>
          <a:p>
            <a:pPr marL="457200" lvl="1" indent="0">
              <a:buNone/>
            </a:pPr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www.eclipse.org/virgo/download</a:t>
            </a:r>
            <a:endParaRPr lang="de-DE" dirty="0" smtClean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 **  </a:t>
            </a:r>
            <a:r>
              <a:rPr lang="de-DE" sz="1800" dirty="0"/>
              <a:t>JAVA_OPTS=-Xms1024m -Xmx2048m -</a:t>
            </a:r>
            <a:r>
              <a:rPr lang="de-DE" sz="1800" dirty="0" err="1"/>
              <a:t>XX:PermSize</a:t>
            </a:r>
            <a:r>
              <a:rPr lang="de-DE" sz="1800" dirty="0"/>
              <a:t>=1024m</a:t>
            </a:r>
            <a:endParaRPr lang="de-DE" dirty="0" smtClean="0"/>
          </a:p>
          <a:p>
            <a:pPr marL="457200" lvl="1" indent="0">
              <a:buNone/>
            </a:pPr>
            <a:endParaRPr lang="de-DE" dirty="0"/>
          </a:p>
          <a:p>
            <a:pPr marL="514350" indent="-457200"/>
            <a:r>
              <a:rPr lang="de-DE" dirty="0" err="1" smtClean="0"/>
              <a:t>Availability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Code :  Open Source</a:t>
            </a:r>
          </a:p>
          <a:p>
            <a:pPr marL="914400" lvl="1" indent="-457200"/>
            <a:r>
              <a:rPr lang="de-DE" dirty="0" smtClean="0"/>
              <a:t>Location: tobe </a:t>
            </a:r>
            <a:r>
              <a:rPr lang="de-DE" dirty="0" err="1" smtClean="0"/>
              <a:t>defined</a:t>
            </a:r>
            <a:r>
              <a:rPr lang="de-DE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3295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pPr marL="0" indent="0" algn="ctr">
              <a:buNone/>
            </a:pPr>
            <a:r>
              <a:rPr lang="de-DE" sz="5400" b="1" dirty="0" err="1" smtClean="0"/>
              <a:t>Thanks</a:t>
            </a:r>
            <a:r>
              <a:rPr lang="de-DE" sz="5400" b="1" dirty="0" smtClean="0"/>
              <a:t> </a:t>
            </a:r>
            <a:r>
              <a:rPr lang="de-DE" sz="5400" b="1" dirty="0" err="1" smtClean="0"/>
              <a:t>for</a:t>
            </a:r>
            <a:r>
              <a:rPr lang="de-DE" sz="5400" b="1" dirty="0" smtClean="0"/>
              <a:t> </a:t>
            </a:r>
            <a:r>
              <a:rPr lang="de-DE" sz="5400" b="1" dirty="0" err="1" smtClean="0"/>
              <a:t>your</a:t>
            </a:r>
            <a:r>
              <a:rPr lang="de-DE" sz="5400" b="1" dirty="0" smtClean="0"/>
              <a:t> </a:t>
            </a:r>
          </a:p>
          <a:p>
            <a:pPr marL="0" indent="0" algn="ctr">
              <a:buNone/>
            </a:pPr>
            <a:r>
              <a:rPr lang="de-DE" sz="5400" b="1" dirty="0" smtClean="0"/>
              <a:t>Attention !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6393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5" y="689184"/>
            <a:ext cx="279145" cy="362889"/>
          </a:xfrm>
          <a:prstGeom prst="rect">
            <a:avLst/>
          </a:prstGeom>
        </p:spPr>
      </p:pic>
      <p:grpSp>
        <p:nvGrpSpPr>
          <p:cNvPr id="5" name="Gruppieren 4"/>
          <p:cNvGrpSpPr/>
          <p:nvPr/>
        </p:nvGrpSpPr>
        <p:grpSpPr>
          <a:xfrm>
            <a:off x="838583" y="633362"/>
            <a:ext cx="884959" cy="1232244"/>
            <a:chOff x="647075" y="1422678"/>
            <a:chExt cx="1069628" cy="1615524"/>
          </a:xfrm>
        </p:grpSpPr>
        <p:pic>
          <p:nvPicPr>
            <p:cNvPr id="1027" name="Picture 3" descr="C:\Users\MiguelAngel\Desktop\duess\serv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075" y="1968574"/>
              <a:ext cx="1069628" cy="1069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100" y="1422678"/>
              <a:ext cx="762000" cy="556260"/>
            </a:xfrm>
            <a:prstGeom prst="rect">
              <a:avLst/>
            </a:prstGeom>
          </p:spPr>
        </p:pic>
      </p:grpSp>
      <p:grpSp>
        <p:nvGrpSpPr>
          <p:cNvPr id="13" name="Gruppieren 12"/>
          <p:cNvGrpSpPr/>
          <p:nvPr/>
        </p:nvGrpSpPr>
        <p:grpSpPr>
          <a:xfrm>
            <a:off x="4652927" y="848284"/>
            <a:ext cx="4040716" cy="4268937"/>
            <a:chOff x="4652927" y="848284"/>
            <a:chExt cx="4040716" cy="4268937"/>
          </a:xfrm>
        </p:grpSpPr>
        <p:pic>
          <p:nvPicPr>
            <p:cNvPr id="1035" name="Picture 11" descr="C:\Users\MiguelAngel\Desktop\duess\images\virgo-log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213" y="848284"/>
              <a:ext cx="1087755" cy="33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Abgerundetes Rechteck 5"/>
            <p:cNvSpPr/>
            <p:nvPr/>
          </p:nvSpPr>
          <p:spPr>
            <a:xfrm>
              <a:off x="4805211" y="1233105"/>
              <a:ext cx="3888432" cy="3456384"/>
            </a:xfrm>
            <a:prstGeom prst="roundRect">
              <a:avLst/>
            </a:prstGeom>
            <a:solidFill>
              <a:schemeClr val="accent1">
                <a:alpha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28" name="Picture 4" descr="C:\Users\MiguelAngel\Desktop\duess\agt_web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927" y="1147893"/>
              <a:ext cx="800356" cy="800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MiguelAngel\Desktop\duess\java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1466" y="1329554"/>
              <a:ext cx="839656" cy="839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D:\mr\Dropbox\Cloud\duess\images\76258705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518" y="4750023"/>
              <a:ext cx="1223690" cy="367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uppieren 17"/>
          <p:cNvGrpSpPr/>
          <p:nvPr/>
        </p:nvGrpSpPr>
        <p:grpSpPr>
          <a:xfrm>
            <a:off x="327853" y="4437112"/>
            <a:ext cx="3002832" cy="2398245"/>
            <a:chOff x="755576" y="4437112"/>
            <a:chExt cx="3002832" cy="2398245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4648" y="6412254"/>
              <a:ext cx="2103760" cy="423103"/>
            </a:xfrm>
            <a:prstGeom prst="rect">
              <a:avLst/>
            </a:prstGeom>
          </p:spPr>
        </p:pic>
        <p:sp>
          <p:nvSpPr>
            <p:cNvPr id="21" name="Abgerundetes Rechteck 20"/>
            <p:cNvSpPr/>
            <p:nvPr/>
          </p:nvSpPr>
          <p:spPr>
            <a:xfrm>
              <a:off x="755576" y="4437112"/>
              <a:ext cx="2952328" cy="197514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8" name="Gruppieren 7"/>
            <p:cNvGrpSpPr/>
            <p:nvPr/>
          </p:nvGrpSpPr>
          <p:grpSpPr>
            <a:xfrm>
              <a:off x="992928" y="4950078"/>
              <a:ext cx="1206712" cy="1206712"/>
              <a:chOff x="611560" y="4149080"/>
              <a:chExt cx="1206712" cy="1206712"/>
            </a:xfrm>
          </p:grpSpPr>
          <p:pic>
            <p:nvPicPr>
              <p:cNvPr id="7" name="Grafik 6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60" y="4149080"/>
                <a:ext cx="597112" cy="597112"/>
              </a:xfrm>
              <a:prstGeom prst="rect">
                <a:avLst/>
              </a:prstGeom>
            </p:spPr>
          </p:pic>
          <p:pic>
            <p:nvPicPr>
              <p:cNvPr id="14" name="Grafik 13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3960" y="4301480"/>
                <a:ext cx="597112" cy="597112"/>
              </a:xfrm>
              <a:prstGeom prst="rect">
                <a:avLst/>
              </a:prstGeom>
            </p:spPr>
          </p:pic>
          <p:pic>
            <p:nvPicPr>
              <p:cNvPr id="15" name="Grafik 14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6360" y="4453880"/>
                <a:ext cx="597112" cy="597112"/>
              </a:xfrm>
              <a:prstGeom prst="rect">
                <a:avLst/>
              </a:prstGeom>
            </p:spPr>
          </p:pic>
          <p:pic>
            <p:nvPicPr>
              <p:cNvPr id="16" name="Grafik 15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8760" y="4606280"/>
                <a:ext cx="597112" cy="597112"/>
              </a:xfrm>
              <a:prstGeom prst="rect">
                <a:avLst/>
              </a:prstGeom>
            </p:spPr>
          </p:pic>
          <p:pic>
            <p:nvPicPr>
              <p:cNvPr id="17" name="Grafik 16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1160" y="4758680"/>
                <a:ext cx="597112" cy="597112"/>
              </a:xfrm>
              <a:prstGeom prst="rect">
                <a:avLst/>
              </a:prstGeom>
            </p:spPr>
          </p:pic>
        </p:grpSp>
        <p:sp>
          <p:nvSpPr>
            <p:cNvPr id="12" name="Textfeld 11"/>
            <p:cNvSpPr txBox="1"/>
            <p:nvPr/>
          </p:nvSpPr>
          <p:spPr>
            <a:xfrm>
              <a:off x="1829269" y="4549968"/>
              <a:ext cx="18105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/>
                <a:t>Cloud </a:t>
              </a:r>
              <a:r>
                <a:rPr lang="de-DE" sz="2000" b="1" dirty="0" smtClean="0"/>
                <a:t>Manager</a:t>
              </a:r>
              <a:endParaRPr lang="de-DE" sz="2000" b="1" dirty="0"/>
            </a:p>
          </p:txBody>
        </p:sp>
      </p:grpSp>
      <p:sp>
        <p:nvSpPr>
          <p:cNvPr id="19" name="Textfeld 18"/>
          <p:cNvSpPr txBox="1"/>
          <p:nvPr/>
        </p:nvSpPr>
        <p:spPr>
          <a:xfrm>
            <a:off x="971600" y="3887470"/>
            <a:ext cx="797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 smtClean="0">
                <a:latin typeface="Aparajita" pitchFamily="34" charset="0"/>
                <a:cs typeface="Aparajita" pitchFamily="34" charset="0"/>
              </a:rPr>
              <a:t>XML-RPC</a:t>
            </a:r>
            <a:endParaRPr lang="de-DE" sz="1100" i="1" dirty="0">
              <a:latin typeface="Aparajita" pitchFamily="34" charset="0"/>
              <a:cs typeface="Aparajita" pitchFamily="34" charset="0"/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1658740" y="3643295"/>
            <a:ext cx="0" cy="649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 flipV="1">
            <a:off x="1929843" y="3643295"/>
            <a:ext cx="2" cy="649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35496" y="1881382"/>
            <a:ext cx="18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Storage Manager</a:t>
            </a:r>
            <a:endParaRPr lang="de-DE" b="1" dirty="0"/>
          </a:p>
        </p:txBody>
      </p:sp>
      <p:sp>
        <p:nvSpPr>
          <p:cNvPr id="35" name="Textfeld 34"/>
          <p:cNvSpPr txBox="1"/>
          <p:nvPr/>
        </p:nvSpPr>
        <p:spPr>
          <a:xfrm>
            <a:off x="35496" y="3501008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OCCI-Server</a:t>
            </a:r>
            <a:endParaRPr lang="de-DE" b="1" dirty="0"/>
          </a:p>
        </p:txBody>
      </p:sp>
      <p:sp>
        <p:nvSpPr>
          <p:cNvPr id="28" name="Rechteck 27"/>
          <p:cNvSpPr/>
          <p:nvPr/>
        </p:nvSpPr>
        <p:spPr>
          <a:xfrm>
            <a:off x="5580112" y="1701997"/>
            <a:ext cx="1728192" cy="82225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CDMI-</a:t>
            </a:r>
            <a:r>
              <a:rPr lang="de-DE" dirty="0" err="1" smtClean="0"/>
              <a:t>bundle</a:t>
            </a:r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5580112" y="2654261"/>
            <a:ext cx="1728192" cy="82225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OCCI-</a:t>
            </a:r>
            <a:r>
              <a:rPr lang="de-DE" dirty="0" err="1" smtClean="0"/>
              <a:t>bundle</a:t>
            </a:r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5602736" y="3643295"/>
            <a:ext cx="1728192" cy="82225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Web-GUI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6130635" y="698672"/>
            <a:ext cx="123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WebServer</a:t>
            </a:r>
            <a:endParaRPr lang="de-DE" b="1" dirty="0"/>
          </a:p>
        </p:txBody>
      </p:sp>
      <p:grpSp>
        <p:nvGrpSpPr>
          <p:cNvPr id="39" name="Gruppieren 38"/>
          <p:cNvGrpSpPr/>
          <p:nvPr/>
        </p:nvGrpSpPr>
        <p:grpSpPr>
          <a:xfrm>
            <a:off x="2123728" y="858198"/>
            <a:ext cx="1656185" cy="387128"/>
            <a:chOff x="2123728" y="858198"/>
            <a:chExt cx="1656185" cy="387128"/>
          </a:xfrm>
        </p:grpSpPr>
        <p:cxnSp>
          <p:nvCxnSpPr>
            <p:cNvPr id="40" name="Gerade Verbindung mit Pfeil 39"/>
            <p:cNvCxnSpPr/>
            <p:nvPr/>
          </p:nvCxnSpPr>
          <p:spPr>
            <a:xfrm flipH="1">
              <a:off x="2123728" y="1245326"/>
              <a:ext cx="16561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/>
          </p:nvSpPr>
          <p:spPr>
            <a:xfrm>
              <a:off x="2271166" y="858198"/>
              <a:ext cx="15087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latin typeface="Aparajita" pitchFamily="34" charset="0"/>
                  <a:cs typeface="Aparajita" pitchFamily="34" charset="0"/>
                </a:rPr>
                <a:t>http requests  (json)</a:t>
              </a:r>
              <a:endParaRPr lang="de-DE" sz="1600" i="1" dirty="0">
                <a:latin typeface="Aparajita" pitchFamily="34" charset="0"/>
                <a:cs typeface="Aparajita" pitchFamily="34" charset="0"/>
              </a:endParaRP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2191465" y="1556792"/>
            <a:ext cx="1588447" cy="432048"/>
            <a:chOff x="2191466" y="1628800"/>
            <a:chExt cx="1588447" cy="432048"/>
          </a:xfrm>
        </p:grpSpPr>
        <p:cxnSp>
          <p:nvCxnSpPr>
            <p:cNvPr id="43" name="Gerade Verbindung mit Pfeil 42"/>
            <p:cNvCxnSpPr/>
            <p:nvPr/>
          </p:nvCxnSpPr>
          <p:spPr>
            <a:xfrm>
              <a:off x="2191466" y="1628800"/>
              <a:ext cx="158844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/>
            <p:cNvSpPr txBox="1"/>
            <p:nvPr/>
          </p:nvSpPr>
          <p:spPr>
            <a:xfrm>
              <a:off x="2211854" y="1722294"/>
              <a:ext cx="1568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latin typeface="Aparajita" pitchFamily="34" charset="0"/>
                  <a:cs typeface="Aparajita" pitchFamily="34" charset="0"/>
                </a:rPr>
                <a:t>http responses (json)</a:t>
              </a:r>
              <a:endParaRPr lang="de-DE" sz="1600" i="1" dirty="0">
                <a:latin typeface="Aparajita" pitchFamily="34" charset="0"/>
                <a:cs typeface="Aparajita" pitchFamily="34" charset="0"/>
              </a:endParaRP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416806" y="2492896"/>
            <a:ext cx="1656185" cy="338554"/>
            <a:chOff x="2123728" y="908807"/>
            <a:chExt cx="1656185" cy="338554"/>
          </a:xfrm>
        </p:grpSpPr>
        <p:cxnSp>
          <p:nvCxnSpPr>
            <p:cNvPr id="51" name="Gerade Verbindung mit Pfeil 50"/>
            <p:cNvCxnSpPr/>
            <p:nvPr/>
          </p:nvCxnSpPr>
          <p:spPr>
            <a:xfrm flipH="1">
              <a:off x="2123728" y="1245326"/>
              <a:ext cx="16561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feld 51"/>
            <p:cNvSpPr txBox="1"/>
            <p:nvPr/>
          </p:nvSpPr>
          <p:spPr>
            <a:xfrm>
              <a:off x="2452812" y="90880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latin typeface="Aparajita" pitchFamily="34" charset="0"/>
                  <a:cs typeface="Aparajita" pitchFamily="34" charset="0"/>
                </a:rPr>
                <a:t>http requests</a:t>
              </a:r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2484544" y="3271326"/>
            <a:ext cx="1588447" cy="352212"/>
            <a:chOff x="2191466" y="1628800"/>
            <a:chExt cx="1588447" cy="352212"/>
          </a:xfrm>
        </p:grpSpPr>
        <p:cxnSp>
          <p:nvCxnSpPr>
            <p:cNvPr id="54" name="Gerade Verbindung mit Pfeil 53"/>
            <p:cNvCxnSpPr/>
            <p:nvPr/>
          </p:nvCxnSpPr>
          <p:spPr>
            <a:xfrm>
              <a:off x="2191466" y="1628800"/>
              <a:ext cx="158844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feld 54"/>
            <p:cNvSpPr txBox="1"/>
            <p:nvPr/>
          </p:nvSpPr>
          <p:spPr>
            <a:xfrm>
              <a:off x="2412654" y="1642458"/>
              <a:ext cx="1181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latin typeface="Aparajita" pitchFamily="34" charset="0"/>
                  <a:cs typeface="Aparajita" pitchFamily="34" charset="0"/>
                </a:rPr>
                <a:t>http responses </a:t>
              </a:r>
            </a:p>
          </p:txBody>
        </p:sp>
      </p:grpSp>
      <p:pic>
        <p:nvPicPr>
          <p:cNvPr id="44" name="Grafik 4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957" y="6119733"/>
            <a:ext cx="918066" cy="585042"/>
          </a:xfrm>
          <a:prstGeom prst="rect">
            <a:avLst/>
          </a:prstGeom>
        </p:spPr>
      </p:pic>
      <p:pic>
        <p:nvPicPr>
          <p:cNvPr id="45" name="Grafik 4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690" y="5806029"/>
            <a:ext cx="975360" cy="975360"/>
          </a:xfrm>
          <a:prstGeom prst="rect">
            <a:avLst/>
          </a:prstGeom>
        </p:spPr>
      </p:pic>
      <p:cxnSp>
        <p:nvCxnSpPr>
          <p:cNvPr id="61" name="Gerade Verbindung mit Pfeil 60"/>
          <p:cNvCxnSpPr/>
          <p:nvPr/>
        </p:nvCxnSpPr>
        <p:spPr>
          <a:xfrm>
            <a:off x="7059825" y="4950078"/>
            <a:ext cx="0" cy="671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H="1" flipV="1">
            <a:off x="7330929" y="4950078"/>
            <a:ext cx="1" cy="671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/>
          <p:cNvSpPr txBox="1"/>
          <p:nvPr/>
        </p:nvSpPr>
        <p:spPr>
          <a:xfrm>
            <a:off x="7555171" y="5326458"/>
            <a:ext cx="10549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Web-GUI</a:t>
            </a:r>
          </a:p>
          <a:p>
            <a:pPr algn="ctr"/>
            <a:r>
              <a:rPr lang="de-DE" sz="1200" b="1" dirty="0" smtClean="0"/>
              <a:t>interaction</a:t>
            </a:r>
            <a:endParaRPr lang="de-DE" sz="1400" b="1" dirty="0"/>
          </a:p>
        </p:txBody>
      </p:sp>
      <p:grpSp>
        <p:nvGrpSpPr>
          <p:cNvPr id="20" name="Gruppieren 19"/>
          <p:cNvGrpSpPr/>
          <p:nvPr/>
        </p:nvGrpSpPr>
        <p:grpSpPr>
          <a:xfrm>
            <a:off x="924073" y="2708920"/>
            <a:ext cx="892650" cy="779237"/>
            <a:chOff x="1370398" y="2747538"/>
            <a:chExt cx="892650" cy="779237"/>
          </a:xfrm>
        </p:grpSpPr>
        <p:pic>
          <p:nvPicPr>
            <p:cNvPr id="25" name="Grafik 2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372" y="3201764"/>
              <a:ext cx="254738" cy="325011"/>
            </a:xfrm>
            <a:prstGeom prst="rect">
              <a:avLst/>
            </a:prstGeom>
          </p:spPr>
        </p:pic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0398" y="2747538"/>
              <a:ext cx="353144" cy="379725"/>
            </a:xfrm>
            <a:prstGeom prst="rect">
              <a:avLst/>
            </a:prstGeom>
          </p:spPr>
        </p:pic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5368" y="2910080"/>
              <a:ext cx="487680" cy="487680"/>
            </a:xfrm>
            <a:prstGeom prst="rect">
              <a:avLst/>
            </a:prstGeom>
          </p:spPr>
        </p:pic>
      </p:grpSp>
      <p:pic>
        <p:nvPicPr>
          <p:cNvPr id="9" name="Grafik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449" y="5025687"/>
            <a:ext cx="527452" cy="458381"/>
          </a:xfrm>
          <a:prstGeom prst="rect">
            <a:avLst/>
          </a:prstGeom>
        </p:spPr>
      </p:pic>
      <p:sp>
        <p:nvSpPr>
          <p:cNvPr id="56" name="Textfeld 55"/>
          <p:cNvSpPr txBox="1"/>
          <p:nvPr/>
        </p:nvSpPr>
        <p:spPr>
          <a:xfrm>
            <a:off x="3203848" y="188640"/>
            <a:ext cx="1390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Outlook</a:t>
            </a:r>
            <a:endParaRPr lang="de-DE" sz="2800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5157192"/>
            <a:ext cx="1965964" cy="123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0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5" y="689184"/>
            <a:ext cx="279145" cy="362889"/>
          </a:xfrm>
          <a:prstGeom prst="rect">
            <a:avLst/>
          </a:prstGeom>
        </p:spPr>
      </p:pic>
      <p:grpSp>
        <p:nvGrpSpPr>
          <p:cNvPr id="5" name="Gruppieren 4"/>
          <p:cNvGrpSpPr/>
          <p:nvPr/>
        </p:nvGrpSpPr>
        <p:grpSpPr>
          <a:xfrm>
            <a:off x="838583" y="633362"/>
            <a:ext cx="884959" cy="1232244"/>
            <a:chOff x="647075" y="1422678"/>
            <a:chExt cx="1069628" cy="1615524"/>
          </a:xfrm>
        </p:grpSpPr>
        <p:pic>
          <p:nvPicPr>
            <p:cNvPr id="1027" name="Picture 3" descr="C:\Users\MiguelAngel\Desktop\duess\serv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075" y="1968574"/>
              <a:ext cx="1069628" cy="1069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100" y="1422678"/>
              <a:ext cx="762000" cy="556260"/>
            </a:xfrm>
            <a:prstGeom prst="rect">
              <a:avLst/>
            </a:prstGeom>
          </p:spPr>
        </p:pic>
      </p:grpSp>
      <p:grpSp>
        <p:nvGrpSpPr>
          <p:cNvPr id="13" name="Gruppieren 12"/>
          <p:cNvGrpSpPr/>
          <p:nvPr/>
        </p:nvGrpSpPr>
        <p:grpSpPr>
          <a:xfrm>
            <a:off x="4652927" y="848284"/>
            <a:ext cx="4040716" cy="4268937"/>
            <a:chOff x="4652927" y="848284"/>
            <a:chExt cx="4040716" cy="4268937"/>
          </a:xfrm>
        </p:grpSpPr>
        <p:pic>
          <p:nvPicPr>
            <p:cNvPr id="1035" name="Picture 11" descr="C:\Users\MiguelAngel\Desktop\duess\images\virgo-log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213" y="848284"/>
              <a:ext cx="1087755" cy="33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Abgerundetes Rechteck 5"/>
            <p:cNvSpPr/>
            <p:nvPr/>
          </p:nvSpPr>
          <p:spPr>
            <a:xfrm>
              <a:off x="4805211" y="1233105"/>
              <a:ext cx="3888432" cy="3456384"/>
            </a:xfrm>
            <a:prstGeom prst="roundRect">
              <a:avLst/>
            </a:prstGeom>
            <a:solidFill>
              <a:schemeClr val="accent1">
                <a:alpha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28" name="Picture 4" descr="C:\Users\MiguelAngel\Desktop\duess\agt_web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927" y="1147893"/>
              <a:ext cx="800356" cy="800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MiguelAngel\Desktop\duess\java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1466" y="1329554"/>
              <a:ext cx="839656" cy="839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D:\mr\Dropbox\Cloud\duess\images\76258705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518" y="4750023"/>
              <a:ext cx="1223690" cy="367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uppieren 17"/>
          <p:cNvGrpSpPr/>
          <p:nvPr/>
        </p:nvGrpSpPr>
        <p:grpSpPr>
          <a:xfrm>
            <a:off x="327853" y="4437112"/>
            <a:ext cx="3002832" cy="2398245"/>
            <a:chOff x="755576" y="4437112"/>
            <a:chExt cx="3002832" cy="2398245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4648" y="6412254"/>
              <a:ext cx="2103760" cy="423103"/>
            </a:xfrm>
            <a:prstGeom prst="rect">
              <a:avLst/>
            </a:prstGeom>
          </p:spPr>
        </p:pic>
        <p:sp>
          <p:nvSpPr>
            <p:cNvPr id="21" name="Abgerundetes Rechteck 20"/>
            <p:cNvSpPr/>
            <p:nvPr/>
          </p:nvSpPr>
          <p:spPr>
            <a:xfrm>
              <a:off x="755576" y="4437112"/>
              <a:ext cx="2952328" cy="197514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8" name="Gruppieren 7"/>
            <p:cNvGrpSpPr/>
            <p:nvPr/>
          </p:nvGrpSpPr>
          <p:grpSpPr>
            <a:xfrm>
              <a:off x="992928" y="4950078"/>
              <a:ext cx="1206712" cy="1206712"/>
              <a:chOff x="611560" y="4149080"/>
              <a:chExt cx="1206712" cy="1206712"/>
            </a:xfrm>
          </p:grpSpPr>
          <p:pic>
            <p:nvPicPr>
              <p:cNvPr id="7" name="Grafik 6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60" y="4149080"/>
                <a:ext cx="597112" cy="597112"/>
              </a:xfrm>
              <a:prstGeom prst="rect">
                <a:avLst/>
              </a:prstGeom>
            </p:spPr>
          </p:pic>
          <p:pic>
            <p:nvPicPr>
              <p:cNvPr id="14" name="Grafik 13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3960" y="4301480"/>
                <a:ext cx="597112" cy="597112"/>
              </a:xfrm>
              <a:prstGeom prst="rect">
                <a:avLst/>
              </a:prstGeom>
            </p:spPr>
          </p:pic>
          <p:pic>
            <p:nvPicPr>
              <p:cNvPr id="15" name="Grafik 14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6360" y="4453880"/>
                <a:ext cx="597112" cy="597112"/>
              </a:xfrm>
              <a:prstGeom prst="rect">
                <a:avLst/>
              </a:prstGeom>
            </p:spPr>
          </p:pic>
          <p:pic>
            <p:nvPicPr>
              <p:cNvPr id="16" name="Grafik 15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8760" y="4606280"/>
                <a:ext cx="597112" cy="597112"/>
              </a:xfrm>
              <a:prstGeom prst="rect">
                <a:avLst/>
              </a:prstGeom>
            </p:spPr>
          </p:pic>
          <p:pic>
            <p:nvPicPr>
              <p:cNvPr id="17" name="Grafik 16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1160" y="4758680"/>
                <a:ext cx="597112" cy="597112"/>
              </a:xfrm>
              <a:prstGeom prst="rect">
                <a:avLst/>
              </a:prstGeom>
            </p:spPr>
          </p:pic>
        </p:grpSp>
        <p:sp>
          <p:nvSpPr>
            <p:cNvPr id="12" name="Textfeld 11"/>
            <p:cNvSpPr txBox="1"/>
            <p:nvPr/>
          </p:nvSpPr>
          <p:spPr>
            <a:xfrm>
              <a:off x="1829269" y="4549968"/>
              <a:ext cx="18105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/>
                <a:t>Cloud </a:t>
              </a:r>
              <a:r>
                <a:rPr lang="de-DE" sz="2000" b="1" dirty="0" smtClean="0"/>
                <a:t>Manager</a:t>
              </a:r>
              <a:endParaRPr lang="de-DE" sz="2000" b="1" dirty="0"/>
            </a:p>
          </p:txBody>
        </p:sp>
      </p:grpSp>
      <p:sp>
        <p:nvSpPr>
          <p:cNvPr id="19" name="Textfeld 18"/>
          <p:cNvSpPr txBox="1"/>
          <p:nvPr/>
        </p:nvSpPr>
        <p:spPr>
          <a:xfrm>
            <a:off x="971600" y="3887470"/>
            <a:ext cx="797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 smtClean="0">
                <a:latin typeface="Aparajita" pitchFamily="34" charset="0"/>
                <a:cs typeface="Aparajita" pitchFamily="34" charset="0"/>
              </a:rPr>
              <a:t>XML-RPC</a:t>
            </a:r>
            <a:endParaRPr lang="de-DE" sz="1100" i="1" dirty="0">
              <a:latin typeface="Aparajita" pitchFamily="34" charset="0"/>
              <a:cs typeface="Aparajita" pitchFamily="34" charset="0"/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1658740" y="3643295"/>
            <a:ext cx="0" cy="649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 flipV="1">
            <a:off x="1929843" y="3643295"/>
            <a:ext cx="2" cy="649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35496" y="1881382"/>
            <a:ext cx="18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Storage Manager</a:t>
            </a:r>
            <a:endParaRPr lang="de-DE" b="1" dirty="0"/>
          </a:p>
        </p:txBody>
      </p:sp>
      <p:sp>
        <p:nvSpPr>
          <p:cNvPr id="35" name="Textfeld 34"/>
          <p:cNvSpPr txBox="1"/>
          <p:nvPr/>
        </p:nvSpPr>
        <p:spPr>
          <a:xfrm>
            <a:off x="35496" y="3501008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OCCI-Server</a:t>
            </a:r>
            <a:endParaRPr lang="de-DE" b="1" dirty="0"/>
          </a:p>
        </p:txBody>
      </p:sp>
      <p:sp>
        <p:nvSpPr>
          <p:cNvPr id="28" name="Rechteck 27"/>
          <p:cNvSpPr/>
          <p:nvPr/>
        </p:nvSpPr>
        <p:spPr>
          <a:xfrm>
            <a:off x="5580112" y="1701997"/>
            <a:ext cx="1728192" cy="82225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CDMI-</a:t>
            </a:r>
            <a:r>
              <a:rPr lang="de-DE" dirty="0" err="1" smtClean="0"/>
              <a:t>bundle</a:t>
            </a:r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5580112" y="2654261"/>
            <a:ext cx="1728192" cy="82225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OCCI-</a:t>
            </a:r>
            <a:r>
              <a:rPr lang="de-DE" dirty="0" err="1" smtClean="0"/>
              <a:t>bundle</a:t>
            </a:r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5602736" y="3643295"/>
            <a:ext cx="1728192" cy="82225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Web-GUI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6130635" y="698672"/>
            <a:ext cx="123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WebServer</a:t>
            </a:r>
            <a:endParaRPr lang="de-DE" b="1" dirty="0"/>
          </a:p>
        </p:txBody>
      </p:sp>
      <p:grpSp>
        <p:nvGrpSpPr>
          <p:cNvPr id="39" name="Gruppieren 38"/>
          <p:cNvGrpSpPr/>
          <p:nvPr/>
        </p:nvGrpSpPr>
        <p:grpSpPr>
          <a:xfrm>
            <a:off x="2123728" y="858198"/>
            <a:ext cx="1656185" cy="387128"/>
            <a:chOff x="2123728" y="858198"/>
            <a:chExt cx="1656185" cy="387128"/>
          </a:xfrm>
        </p:grpSpPr>
        <p:cxnSp>
          <p:nvCxnSpPr>
            <p:cNvPr id="40" name="Gerade Verbindung mit Pfeil 39"/>
            <p:cNvCxnSpPr/>
            <p:nvPr/>
          </p:nvCxnSpPr>
          <p:spPr>
            <a:xfrm flipH="1">
              <a:off x="2123728" y="1245326"/>
              <a:ext cx="16561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/>
          </p:nvSpPr>
          <p:spPr>
            <a:xfrm>
              <a:off x="2271166" y="858198"/>
              <a:ext cx="15087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latin typeface="Aparajita" pitchFamily="34" charset="0"/>
                  <a:cs typeface="Aparajita" pitchFamily="34" charset="0"/>
                </a:rPr>
                <a:t>http requests  (json)</a:t>
              </a:r>
              <a:endParaRPr lang="de-DE" sz="1600" i="1" dirty="0">
                <a:latin typeface="Aparajita" pitchFamily="34" charset="0"/>
                <a:cs typeface="Aparajita" pitchFamily="34" charset="0"/>
              </a:endParaRP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2191465" y="1556792"/>
            <a:ext cx="1588447" cy="432048"/>
            <a:chOff x="2191466" y="1628800"/>
            <a:chExt cx="1588447" cy="432048"/>
          </a:xfrm>
        </p:grpSpPr>
        <p:cxnSp>
          <p:nvCxnSpPr>
            <p:cNvPr id="43" name="Gerade Verbindung mit Pfeil 42"/>
            <p:cNvCxnSpPr/>
            <p:nvPr/>
          </p:nvCxnSpPr>
          <p:spPr>
            <a:xfrm>
              <a:off x="2191466" y="1628800"/>
              <a:ext cx="158844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/>
            <p:cNvSpPr txBox="1"/>
            <p:nvPr/>
          </p:nvSpPr>
          <p:spPr>
            <a:xfrm>
              <a:off x="2211854" y="1722294"/>
              <a:ext cx="1568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latin typeface="Aparajita" pitchFamily="34" charset="0"/>
                  <a:cs typeface="Aparajita" pitchFamily="34" charset="0"/>
                </a:rPr>
                <a:t>http responses (json)</a:t>
              </a:r>
              <a:endParaRPr lang="de-DE" sz="1600" i="1" dirty="0">
                <a:latin typeface="Aparajita" pitchFamily="34" charset="0"/>
                <a:cs typeface="Aparajita" pitchFamily="34" charset="0"/>
              </a:endParaRP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416806" y="2492896"/>
            <a:ext cx="1656185" cy="338554"/>
            <a:chOff x="2123728" y="908807"/>
            <a:chExt cx="1656185" cy="338554"/>
          </a:xfrm>
        </p:grpSpPr>
        <p:cxnSp>
          <p:nvCxnSpPr>
            <p:cNvPr id="51" name="Gerade Verbindung mit Pfeil 50"/>
            <p:cNvCxnSpPr/>
            <p:nvPr/>
          </p:nvCxnSpPr>
          <p:spPr>
            <a:xfrm flipH="1">
              <a:off x="2123728" y="1245326"/>
              <a:ext cx="16561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feld 51"/>
            <p:cNvSpPr txBox="1"/>
            <p:nvPr/>
          </p:nvSpPr>
          <p:spPr>
            <a:xfrm>
              <a:off x="2452812" y="90880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latin typeface="Aparajita" pitchFamily="34" charset="0"/>
                  <a:cs typeface="Aparajita" pitchFamily="34" charset="0"/>
                </a:rPr>
                <a:t>http requests</a:t>
              </a:r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2484544" y="3271326"/>
            <a:ext cx="1588447" cy="352212"/>
            <a:chOff x="2191466" y="1628800"/>
            <a:chExt cx="1588447" cy="352212"/>
          </a:xfrm>
        </p:grpSpPr>
        <p:cxnSp>
          <p:nvCxnSpPr>
            <p:cNvPr id="54" name="Gerade Verbindung mit Pfeil 53"/>
            <p:cNvCxnSpPr/>
            <p:nvPr/>
          </p:nvCxnSpPr>
          <p:spPr>
            <a:xfrm>
              <a:off x="2191466" y="1628800"/>
              <a:ext cx="158844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feld 54"/>
            <p:cNvSpPr txBox="1"/>
            <p:nvPr/>
          </p:nvSpPr>
          <p:spPr>
            <a:xfrm>
              <a:off x="2412654" y="1642458"/>
              <a:ext cx="1181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latin typeface="Aparajita" pitchFamily="34" charset="0"/>
                  <a:cs typeface="Aparajita" pitchFamily="34" charset="0"/>
                </a:rPr>
                <a:t>http responses </a:t>
              </a:r>
            </a:p>
          </p:txBody>
        </p:sp>
      </p:grpSp>
      <p:pic>
        <p:nvPicPr>
          <p:cNvPr id="44" name="Grafik 4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957" y="6119733"/>
            <a:ext cx="918066" cy="585042"/>
          </a:xfrm>
          <a:prstGeom prst="rect">
            <a:avLst/>
          </a:prstGeom>
        </p:spPr>
      </p:pic>
      <p:pic>
        <p:nvPicPr>
          <p:cNvPr id="45" name="Grafik 4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690" y="5806029"/>
            <a:ext cx="975360" cy="975360"/>
          </a:xfrm>
          <a:prstGeom prst="rect">
            <a:avLst/>
          </a:prstGeom>
        </p:spPr>
      </p:pic>
      <p:cxnSp>
        <p:nvCxnSpPr>
          <p:cNvPr id="61" name="Gerade Verbindung mit Pfeil 60"/>
          <p:cNvCxnSpPr/>
          <p:nvPr/>
        </p:nvCxnSpPr>
        <p:spPr>
          <a:xfrm>
            <a:off x="7059825" y="4950078"/>
            <a:ext cx="0" cy="671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H="1" flipV="1">
            <a:off x="7330929" y="4950078"/>
            <a:ext cx="1" cy="671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/>
          <p:cNvSpPr txBox="1"/>
          <p:nvPr/>
        </p:nvSpPr>
        <p:spPr>
          <a:xfrm>
            <a:off x="7555171" y="5326458"/>
            <a:ext cx="10549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Web-GUI</a:t>
            </a:r>
          </a:p>
          <a:p>
            <a:pPr algn="ctr"/>
            <a:r>
              <a:rPr lang="de-DE" sz="1200" b="1" dirty="0" smtClean="0"/>
              <a:t>interaction</a:t>
            </a:r>
            <a:endParaRPr lang="de-DE" sz="1400" b="1" dirty="0"/>
          </a:p>
        </p:txBody>
      </p:sp>
      <p:grpSp>
        <p:nvGrpSpPr>
          <p:cNvPr id="20" name="Gruppieren 19"/>
          <p:cNvGrpSpPr/>
          <p:nvPr/>
        </p:nvGrpSpPr>
        <p:grpSpPr>
          <a:xfrm>
            <a:off x="924073" y="2708920"/>
            <a:ext cx="892650" cy="779237"/>
            <a:chOff x="1370398" y="2747538"/>
            <a:chExt cx="892650" cy="779237"/>
          </a:xfrm>
        </p:grpSpPr>
        <p:pic>
          <p:nvPicPr>
            <p:cNvPr id="25" name="Grafik 2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372" y="3201764"/>
              <a:ext cx="254738" cy="325011"/>
            </a:xfrm>
            <a:prstGeom prst="rect">
              <a:avLst/>
            </a:prstGeom>
          </p:spPr>
        </p:pic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0398" y="2747538"/>
              <a:ext cx="353144" cy="379725"/>
            </a:xfrm>
            <a:prstGeom prst="rect">
              <a:avLst/>
            </a:prstGeom>
          </p:spPr>
        </p:pic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5368" y="2910080"/>
              <a:ext cx="487680" cy="487680"/>
            </a:xfrm>
            <a:prstGeom prst="rect">
              <a:avLst/>
            </a:prstGeom>
          </p:spPr>
        </p:pic>
      </p:grpSp>
      <p:pic>
        <p:nvPicPr>
          <p:cNvPr id="9" name="Grafik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449" y="5025687"/>
            <a:ext cx="527452" cy="458381"/>
          </a:xfrm>
          <a:prstGeom prst="rect">
            <a:avLst/>
          </a:prstGeom>
        </p:spPr>
      </p:pic>
      <p:sp>
        <p:nvSpPr>
          <p:cNvPr id="56" name="Textfeld 55"/>
          <p:cNvSpPr txBox="1"/>
          <p:nvPr/>
        </p:nvSpPr>
        <p:spPr>
          <a:xfrm>
            <a:off x="3203848" y="188640"/>
            <a:ext cx="1390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Outlook</a:t>
            </a:r>
            <a:endParaRPr lang="de-DE" sz="2800" b="1" dirty="0"/>
          </a:p>
        </p:txBody>
      </p:sp>
      <p:pic>
        <p:nvPicPr>
          <p:cNvPr id="57" name="Grafik 5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5157192"/>
            <a:ext cx="1965964" cy="123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5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1907704" y="1673207"/>
            <a:ext cx="5256582" cy="4708121"/>
            <a:chOff x="4739987" y="987724"/>
            <a:chExt cx="3953656" cy="3990319"/>
          </a:xfrm>
        </p:grpSpPr>
        <p:pic>
          <p:nvPicPr>
            <p:cNvPr id="5" name="Picture 11" descr="C:\Users\MiguelAngel\Desktop\duess\images\virgo-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0647" y="987724"/>
              <a:ext cx="633179" cy="194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Abgerundetes Rechteck 5"/>
            <p:cNvSpPr/>
            <p:nvPr/>
          </p:nvSpPr>
          <p:spPr>
            <a:xfrm>
              <a:off x="4805211" y="1233105"/>
              <a:ext cx="3888432" cy="3456384"/>
            </a:xfrm>
            <a:prstGeom prst="roundRect">
              <a:avLst/>
            </a:prstGeom>
            <a:solidFill>
              <a:schemeClr val="accent1">
                <a:alpha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Picture 4" descr="C:\Users\MiguelAngel\Desktop\duess\agt_web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9987" y="1197987"/>
              <a:ext cx="586745" cy="586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C:\Users\MiguelAngel\Desktop\duess\java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7236" y="1361503"/>
              <a:ext cx="277123" cy="277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D:\mr\Dropbox\Cloud\duess\images\76258705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518" y="4699687"/>
              <a:ext cx="927621" cy="278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hteck 9"/>
          <p:cNvSpPr/>
          <p:nvPr/>
        </p:nvSpPr>
        <p:spPr>
          <a:xfrm>
            <a:off x="4566147" y="2422542"/>
            <a:ext cx="1728192" cy="82225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CDMI-</a:t>
            </a:r>
            <a:r>
              <a:rPr lang="de-DE" sz="1200" dirty="0" err="1" smtClean="0"/>
              <a:t>bundle</a:t>
            </a:r>
            <a:endParaRPr lang="de-DE" sz="1200" dirty="0" smtClean="0"/>
          </a:p>
          <a:p>
            <a:pPr algn="ctr"/>
            <a:endParaRPr lang="de-DE" sz="1200" dirty="0" smtClean="0"/>
          </a:p>
          <a:p>
            <a:pPr algn="ctr"/>
            <a:r>
              <a:rPr lang="de-DE" sz="1200" b="1" dirty="0" err="1">
                <a:solidFill>
                  <a:schemeClr val="tx1"/>
                </a:solidFill>
              </a:rPr>
              <a:t>CdmiManagerImpl</a:t>
            </a:r>
            <a:endParaRPr lang="de-DE" sz="1200" b="1" dirty="0" smtClean="0">
              <a:solidFill>
                <a:schemeClr val="tx1"/>
              </a:solidFill>
            </a:endParaRP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( JavaBean :: Spring 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615667" y="4889358"/>
            <a:ext cx="1728192" cy="82225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OCCI-</a:t>
            </a:r>
            <a:r>
              <a:rPr lang="de-DE" sz="1200" dirty="0" err="1" smtClean="0"/>
              <a:t>bundle</a:t>
            </a:r>
            <a:endParaRPr lang="de-DE" sz="1200" dirty="0" smtClean="0"/>
          </a:p>
          <a:p>
            <a:pPr algn="ctr"/>
            <a:endParaRPr lang="de-DE" sz="1200" dirty="0" smtClean="0"/>
          </a:p>
          <a:p>
            <a:pPr algn="ctr"/>
            <a:r>
              <a:rPr lang="de-DE" sz="1200" b="1" dirty="0" err="1" smtClean="0">
                <a:solidFill>
                  <a:schemeClr val="tx1"/>
                </a:solidFill>
              </a:rPr>
              <a:t>OcciOneManagerImpl</a:t>
            </a:r>
            <a:endParaRPr lang="de-DE" sz="1200" b="1" dirty="0" smtClean="0">
              <a:solidFill>
                <a:schemeClr val="tx1"/>
              </a:solidFill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( JavaBean :: Spring </a:t>
            </a:r>
            <a:r>
              <a:rPr lang="de-DE" sz="1200" dirty="0" smtClean="0">
                <a:solidFill>
                  <a:schemeClr val="tx1"/>
                </a:solidFill>
              </a:rPr>
              <a:t>)</a:t>
            </a:r>
            <a:endParaRPr lang="de-DE" sz="1200" dirty="0"/>
          </a:p>
        </p:txBody>
      </p:sp>
      <p:sp>
        <p:nvSpPr>
          <p:cNvPr id="12" name="Rechteck 11"/>
          <p:cNvSpPr/>
          <p:nvPr/>
        </p:nvSpPr>
        <p:spPr>
          <a:xfrm>
            <a:off x="2411760" y="3590669"/>
            <a:ext cx="1445488" cy="82225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Web-GUI</a:t>
            </a:r>
            <a:endParaRPr lang="de-DE" dirty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4046725" y="4412926"/>
            <a:ext cx="381739" cy="360040"/>
          </a:xfrm>
          <a:prstGeom prst="straightConnector1">
            <a:avLst/>
          </a:prstGeom>
          <a:ln w="3492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H="1" flipV="1">
            <a:off x="3787366" y="4621130"/>
            <a:ext cx="417703" cy="377364"/>
          </a:xfrm>
          <a:prstGeom prst="straightConnector1">
            <a:avLst/>
          </a:prstGeom>
          <a:ln w="3492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3779912" y="3060840"/>
            <a:ext cx="433307" cy="367917"/>
          </a:xfrm>
          <a:prstGeom prst="straightConnector1">
            <a:avLst/>
          </a:prstGeom>
          <a:ln w="3492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H="1">
            <a:off x="3999415" y="3305182"/>
            <a:ext cx="428569" cy="367917"/>
          </a:xfrm>
          <a:prstGeom prst="straightConnector1">
            <a:avLst/>
          </a:prstGeom>
          <a:ln w="3492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2836771" y="2729118"/>
            <a:ext cx="1087157" cy="561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 smtClean="0"/>
              <a:t>Http</a:t>
            </a:r>
          </a:p>
          <a:p>
            <a:pPr algn="r"/>
            <a:r>
              <a:rPr lang="de-DE" sz="1000" dirty="0" smtClean="0"/>
              <a:t>Request</a:t>
            </a:r>
          </a:p>
          <a:p>
            <a:pPr algn="r"/>
            <a:r>
              <a:rPr lang="de-DE" sz="1050" dirty="0" smtClean="0"/>
              <a:t>(</a:t>
            </a:r>
            <a:r>
              <a:rPr lang="de-DE" sz="700" i="1" dirty="0" smtClean="0"/>
              <a:t>CDMI </a:t>
            </a:r>
            <a:r>
              <a:rPr lang="de-DE" sz="700" i="1" dirty="0" err="1"/>
              <a:t>spec</a:t>
            </a:r>
            <a:r>
              <a:rPr lang="de-DE" sz="700" i="1" dirty="0"/>
              <a:t> </a:t>
            </a:r>
            <a:r>
              <a:rPr lang="de-DE" sz="700" i="1" dirty="0" smtClean="0"/>
              <a:t>1.0.1 </a:t>
            </a:r>
            <a:r>
              <a:rPr lang="de-DE" sz="700" i="1" dirty="0"/>
              <a:t>:: json</a:t>
            </a:r>
            <a:r>
              <a:rPr lang="de-DE" sz="1050" dirty="0" smtClean="0"/>
              <a:t>)</a:t>
            </a:r>
            <a:endParaRPr lang="de-DE" sz="1200" dirty="0"/>
          </a:p>
        </p:txBody>
      </p:sp>
      <p:sp>
        <p:nvSpPr>
          <p:cNvPr id="36" name="Textfeld 35"/>
          <p:cNvSpPr txBox="1"/>
          <p:nvPr/>
        </p:nvSpPr>
        <p:spPr>
          <a:xfrm>
            <a:off x="4246601" y="3450359"/>
            <a:ext cx="1087157" cy="561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Http</a:t>
            </a:r>
          </a:p>
          <a:p>
            <a:r>
              <a:rPr lang="de-DE" sz="1000" dirty="0" smtClean="0"/>
              <a:t>Response</a:t>
            </a:r>
          </a:p>
          <a:p>
            <a:r>
              <a:rPr lang="de-DE" sz="1050" dirty="0" smtClean="0"/>
              <a:t>(</a:t>
            </a:r>
            <a:r>
              <a:rPr lang="de-DE" sz="700" i="1" dirty="0" smtClean="0"/>
              <a:t>CDMI </a:t>
            </a:r>
            <a:r>
              <a:rPr lang="de-DE" sz="700" i="1" dirty="0" err="1" smtClean="0"/>
              <a:t>spec</a:t>
            </a:r>
            <a:r>
              <a:rPr lang="de-DE" sz="700" i="1" dirty="0" smtClean="0"/>
              <a:t> 1.0.1 :: json</a:t>
            </a:r>
            <a:r>
              <a:rPr lang="de-DE" sz="1050" dirty="0" smtClean="0"/>
              <a:t>)</a:t>
            </a:r>
            <a:endParaRPr lang="de-DE" sz="1200" dirty="0"/>
          </a:p>
        </p:txBody>
      </p:sp>
      <p:sp>
        <p:nvSpPr>
          <p:cNvPr id="41" name="Rechteckige Legende 40"/>
          <p:cNvSpPr/>
          <p:nvPr/>
        </p:nvSpPr>
        <p:spPr>
          <a:xfrm>
            <a:off x="3491880" y="2081046"/>
            <a:ext cx="950507" cy="520484"/>
          </a:xfrm>
          <a:prstGeom prst="wedgeRectCallout">
            <a:avLst>
              <a:gd name="adj1" fmla="val 42190"/>
              <a:gd name="adj2" fmla="val 73483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700" dirty="0" smtClean="0"/>
              <a:t>CRUD :: Containers</a:t>
            </a:r>
          </a:p>
          <a:p>
            <a:r>
              <a:rPr lang="de-DE" sz="700" dirty="0" smtClean="0"/>
              <a:t>CRUD :: VM Images</a:t>
            </a:r>
            <a:endParaRPr lang="de-DE" sz="700" dirty="0"/>
          </a:p>
        </p:txBody>
      </p:sp>
      <p:sp>
        <p:nvSpPr>
          <p:cNvPr id="46" name="Rechteckige Legende 45"/>
          <p:cNvSpPr/>
          <p:nvPr/>
        </p:nvSpPr>
        <p:spPr>
          <a:xfrm>
            <a:off x="5935966" y="4101782"/>
            <a:ext cx="950507" cy="520484"/>
          </a:xfrm>
          <a:prstGeom prst="wedgeRectCallout">
            <a:avLst>
              <a:gd name="adj1" fmla="val -43750"/>
              <a:gd name="adj2" fmla="val 79339"/>
            </a:avLst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700" dirty="0" smtClean="0"/>
              <a:t>CRUD :: </a:t>
            </a:r>
            <a:r>
              <a:rPr lang="de-DE" sz="800" b="1" dirty="0" smtClean="0">
                <a:solidFill>
                  <a:schemeClr val="tx1"/>
                </a:solidFill>
              </a:rPr>
              <a:t>Network</a:t>
            </a:r>
            <a:endParaRPr lang="de-DE" sz="700" b="1" dirty="0" smtClean="0">
              <a:solidFill>
                <a:schemeClr val="tx1"/>
              </a:solidFill>
            </a:endParaRPr>
          </a:p>
          <a:p>
            <a:r>
              <a:rPr lang="de-DE" sz="700" dirty="0" smtClean="0"/>
              <a:t>CRUD :: </a:t>
            </a:r>
            <a:r>
              <a:rPr lang="de-DE" sz="800" b="1" dirty="0" smtClean="0">
                <a:solidFill>
                  <a:schemeClr val="tx1"/>
                </a:solidFill>
              </a:rPr>
              <a:t>Storage</a:t>
            </a:r>
            <a:endParaRPr lang="de-DE" sz="700" b="1" dirty="0" smtClean="0">
              <a:solidFill>
                <a:schemeClr val="tx1"/>
              </a:solidFill>
            </a:endParaRPr>
          </a:p>
          <a:p>
            <a:r>
              <a:rPr lang="de-DE" sz="700" dirty="0" smtClean="0"/>
              <a:t>CRUD :: </a:t>
            </a:r>
            <a:r>
              <a:rPr lang="de-DE" sz="800" b="1" dirty="0" smtClean="0">
                <a:solidFill>
                  <a:schemeClr val="tx1"/>
                </a:solidFill>
              </a:rPr>
              <a:t>Compute</a:t>
            </a:r>
            <a:endParaRPr lang="de-DE" sz="700" b="1" dirty="0">
              <a:solidFill>
                <a:schemeClr val="tx1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4369905" y="4103947"/>
            <a:ext cx="813043" cy="561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Http</a:t>
            </a:r>
          </a:p>
          <a:p>
            <a:r>
              <a:rPr lang="de-DE" sz="1000" dirty="0" smtClean="0"/>
              <a:t>Request</a:t>
            </a:r>
          </a:p>
          <a:p>
            <a:r>
              <a:rPr lang="de-DE" sz="1050" dirty="0" smtClean="0"/>
              <a:t>(</a:t>
            </a:r>
            <a:r>
              <a:rPr lang="de-DE" sz="700" i="1" dirty="0" smtClean="0"/>
              <a:t>OCCI </a:t>
            </a:r>
            <a:r>
              <a:rPr lang="de-DE" sz="700" i="1" dirty="0" err="1" smtClean="0"/>
              <a:t>Spec</a:t>
            </a:r>
            <a:r>
              <a:rPr lang="de-DE" sz="700" i="1" dirty="0" smtClean="0"/>
              <a:t>. 0.3</a:t>
            </a:r>
            <a:r>
              <a:rPr lang="de-DE" sz="1050" dirty="0" smtClean="0"/>
              <a:t>) </a:t>
            </a:r>
            <a:endParaRPr lang="de-DE" sz="1200" dirty="0"/>
          </a:p>
        </p:txBody>
      </p:sp>
      <p:sp>
        <p:nvSpPr>
          <p:cNvPr id="49" name="Textfeld 48"/>
          <p:cNvSpPr txBox="1"/>
          <p:nvPr/>
        </p:nvSpPr>
        <p:spPr>
          <a:xfrm>
            <a:off x="3316186" y="4937266"/>
            <a:ext cx="91242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 smtClean="0"/>
              <a:t>Http</a:t>
            </a:r>
          </a:p>
          <a:p>
            <a:pPr algn="r"/>
            <a:r>
              <a:rPr lang="de-DE" sz="1000" dirty="0" smtClean="0"/>
              <a:t>Response</a:t>
            </a:r>
          </a:p>
          <a:p>
            <a:r>
              <a:rPr lang="de-DE" sz="1050" dirty="0"/>
              <a:t>(</a:t>
            </a:r>
            <a:r>
              <a:rPr lang="de-DE" sz="700" i="1" dirty="0"/>
              <a:t>OCCI </a:t>
            </a:r>
            <a:r>
              <a:rPr lang="de-DE" sz="700" i="1" dirty="0" err="1"/>
              <a:t>Spec</a:t>
            </a:r>
            <a:r>
              <a:rPr lang="de-DE" sz="700" i="1" dirty="0"/>
              <a:t>. 0.3</a:t>
            </a:r>
            <a:r>
              <a:rPr lang="de-DE" sz="1050" dirty="0"/>
              <a:t>) </a:t>
            </a:r>
            <a:endParaRPr lang="de-DE" sz="1400" dirty="0"/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/>
              <a:t>Client :::  </a:t>
            </a:r>
            <a:r>
              <a:rPr lang="de-DE" dirty="0" smtClean="0"/>
              <a:t>Main Components</a:t>
            </a:r>
            <a:endParaRPr lang="de-DE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778" y="6381328"/>
            <a:ext cx="527452" cy="458381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6" y="5506925"/>
            <a:ext cx="1965964" cy="123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3059832" y="1700808"/>
            <a:ext cx="5112568" cy="4392488"/>
          </a:xfrm>
          <a:prstGeom prst="roundRect">
            <a:avLst/>
          </a:prstGeom>
          <a:solidFill>
            <a:schemeClr val="accent6">
              <a:alpha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Web-GUI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2056520" y="2996952"/>
            <a:ext cx="1584176" cy="0"/>
          </a:xfrm>
          <a:prstGeom prst="straightConnector1">
            <a:avLst/>
          </a:prstGeom>
          <a:ln w="3492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>
            <a:off x="2056520" y="3429000"/>
            <a:ext cx="1494184" cy="0"/>
          </a:xfrm>
          <a:prstGeom prst="straightConnector1">
            <a:avLst/>
          </a:prstGeom>
          <a:ln w="3492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bgerundetes Rechteck 10"/>
          <p:cNvSpPr/>
          <p:nvPr/>
        </p:nvSpPr>
        <p:spPr>
          <a:xfrm>
            <a:off x="3815916" y="2708920"/>
            <a:ext cx="1440160" cy="10081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Spring</a:t>
            </a:r>
          </a:p>
          <a:p>
            <a:pPr algn="ctr"/>
            <a:r>
              <a:rPr lang="de-DE" dirty="0" smtClean="0"/>
              <a:t>Controller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1573492" y="2204864"/>
            <a:ext cx="1234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Incomming</a:t>
            </a:r>
          </a:p>
          <a:p>
            <a:pPr algn="r"/>
            <a:r>
              <a:rPr lang="de-DE" dirty="0" smtClean="0"/>
              <a:t>request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852332" y="3718773"/>
            <a:ext cx="1037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Return</a:t>
            </a:r>
          </a:p>
          <a:p>
            <a:pPr algn="r"/>
            <a:r>
              <a:rPr lang="de-DE" dirty="0" smtClean="0"/>
              <a:t>response</a:t>
            </a:r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33" y="3339826"/>
            <a:ext cx="716159" cy="456376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28" y="2486482"/>
            <a:ext cx="975360" cy="975360"/>
          </a:xfrm>
          <a:prstGeom prst="rect">
            <a:avLst/>
          </a:prstGeom>
        </p:spPr>
      </p:pic>
      <p:cxnSp>
        <p:nvCxnSpPr>
          <p:cNvPr id="18" name="Gerade Verbindung mit Pfeil 17"/>
          <p:cNvCxnSpPr/>
          <p:nvPr/>
        </p:nvCxnSpPr>
        <p:spPr>
          <a:xfrm>
            <a:off x="5328084" y="3068960"/>
            <a:ext cx="1008112" cy="0"/>
          </a:xfrm>
          <a:prstGeom prst="straightConnector1">
            <a:avLst/>
          </a:prstGeom>
          <a:ln w="3492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ssdiagramm: Lochstreifen 19"/>
          <p:cNvSpPr/>
          <p:nvPr/>
        </p:nvSpPr>
        <p:spPr>
          <a:xfrm>
            <a:off x="3671900" y="4509120"/>
            <a:ext cx="1800200" cy="1296144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FreeMarker</a:t>
            </a:r>
          </a:p>
          <a:p>
            <a:pPr algn="ctr"/>
            <a:r>
              <a:rPr lang="de-DE" dirty="0" smtClean="0"/>
              <a:t>ViewResolver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6408204" y="2564034"/>
            <a:ext cx="1512168" cy="13690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CloudWeb</a:t>
            </a:r>
          </a:p>
          <a:p>
            <a:pPr algn="ctr"/>
            <a:r>
              <a:rPr lang="de-DE" sz="1600" dirty="0" smtClean="0"/>
              <a:t>Controller</a:t>
            </a:r>
            <a:endParaRPr lang="de-DE" sz="1600" dirty="0"/>
          </a:p>
        </p:txBody>
      </p:sp>
      <p:cxnSp>
        <p:nvCxnSpPr>
          <p:cNvPr id="24" name="Gerade Verbindung mit Pfeil 23"/>
          <p:cNvCxnSpPr/>
          <p:nvPr/>
        </p:nvCxnSpPr>
        <p:spPr>
          <a:xfrm flipH="1">
            <a:off x="5328084" y="3339826"/>
            <a:ext cx="1008112" cy="0"/>
          </a:xfrm>
          <a:prstGeom prst="straightConnector1">
            <a:avLst/>
          </a:prstGeom>
          <a:ln w="3492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4175956" y="3815392"/>
            <a:ext cx="0" cy="693728"/>
          </a:xfrm>
          <a:prstGeom prst="straightConnector1">
            <a:avLst/>
          </a:prstGeom>
          <a:ln w="3492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4572000" y="3815392"/>
            <a:ext cx="8384" cy="693728"/>
          </a:xfrm>
          <a:prstGeom prst="straightConnector1">
            <a:avLst/>
          </a:prstGeom>
          <a:ln w="3492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5425751" y="2494057"/>
            <a:ext cx="6944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Delegate</a:t>
            </a:r>
          </a:p>
          <a:p>
            <a:pPr algn="ctr"/>
            <a:r>
              <a:rPr lang="de-DE" sz="1100" dirty="0" smtClean="0"/>
              <a:t>request</a:t>
            </a:r>
            <a:endParaRPr lang="de-DE" sz="1400" dirty="0"/>
          </a:p>
        </p:txBody>
      </p:sp>
      <p:sp>
        <p:nvSpPr>
          <p:cNvPr id="34" name="Textfeld 33"/>
          <p:cNvSpPr txBox="1"/>
          <p:nvPr/>
        </p:nvSpPr>
        <p:spPr>
          <a:xfrm>
            <a:off x="5399849" y="3476908"/>
            <a:ext cx="85472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Delegate</a:t>
            </a:r>
          </a:p>
          <a:p>
            <a:pPr algn="ctr"/>
            <a:r>
              <a:rPr lang="de-DE" sz="1100" dirty="0" smtClean="0"/>
              <a:t>rendering</a:t>
            </a:r>
          </a:p>
          <a:p>
            <a:pPr algn="ctr"/>
            <a:r>
              <a:rPr lang="de-DE" sz="1100" dirty="0"/>
              <a:t>o</a:t>
            </a:r>
            <a:r>
              <a:rPr lang="de-DE" sz="1100" dirty="0" smtClean="0"/>
              <a:t>f response</a:t>
            </a:r>
            <a:endParaRPr lang="de-DE" sz="1400" dirty="0"/>
          </a:p>
        </p:txBody>
      </p:sp>
      <p:sp>
        <p:nvSpPr>
          <p:cNvPr id="39" name="Textfeld 38"/>
          <p:cNvSpPr txBox="1"/>
          <p:nvPr/>
        </p:nvSpPr>
        <p:spPr>
          <a:xfrm>
            <a:off x="4824028" y="3933056"/>
            <a:ext cx="7056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Render</a:t>
            </a:r>
          </a:p>
          <a:p>
            <a:r>
              <a:rPr lang="de-DE" sz="1100" dirty="0" smtClean="0"/>
              <a:t>response</a:t>
            </a:r>
            <a:endParaRPr lang="de-DE" sz="1400" dirty="0"/>
          </a:p>
        </p:txBody>
      </p:sp>
      <p:sp>
        <p:nvSpPr>
          <p:cNvPr id="40" name="Textfeld 39"/>
          <p:cNvSpPr txBox="1"/>
          <p:nvPr/>
        </p:nvSpPr>
        <p:spPr>
          <a:xfrm>
            <a:off x="3510516" y="4005064"/>
            <a:ext cx="5934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/>
              <a:t>Return</a:t>
            </a:r>
          </a:p>
          <a:p>
            <a:pPr algn="r"/>
            <a:r>
              <a:rPr lang="de-DE" sz="1100" dirty="0" smtClean="0"/>
              <a:t>control</a:t>
            </a:r>
            <a:endParaRPr lang="de-DE" sz="14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616116" y="3231814"/>
            <a:ext cx="576064" cy="216024"/>
          </a:xfrm>
          <a:prstGeom prst="roundRect">
            <a:avLst/>
          </a:prstGeom>
          <a:solidFill>
            <a:schemeClr val="bg2">
              <a:lumMod val="75000"/>
              <a:alpha val="90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model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4292352" y="3969060"/>
            <a:ext cx="576064" cy="216024"/>
          </a:xfrm>
          <a:prstGeom prst="roundRect">
            <a:avLst/>
          </a:prstGeom>
          <a:solidFill>
            <a:schemeClr val="bg2">
              <a:lumMod val="75000"/>
              <a:alpha val="90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model</a:t>
            </a:r>
            <a:endParaRPr lang="de-DE" sz="1000" dirty="0">
              <a:solidFill>
                <a:schemeClr val="tx1"/>
              </a:solidFill>
            </a:endParaRPr>
          </a:p>
        </p:txBody>
      </p:sp>
      <p:grpSp>
        <p:nvGrpSpPr>
          <p:cNvPr id="50" name="Gruppieren 49"/>
          <p:cNvGrpSpPr/>
          <p:nvPr/>
        </p:nvGrpSpPr>
        <p:grpSpPr>
          <a:xfrm>
            <a:off x="6030162" y="4293096"/>
            <a:ext cx="1098122" cy="1584176"/>
            <a:chOff x="5418094" y="3789040"/>
            <a:chExt cx="1098122" cy="1584176"/>
          </a:xfrm>
        </p:grpSpPr>
        <p:sp>
          <p:nvSpPr>
            <p:cNvPr id="45" name="Flussdiagramm: Mehrere Dokumente 44"/>
            <p:cNvSpPr/>
            <p:nvPr/>
          </p:nvSpPr>
          <p:spPr>
            <a:xfrm>
              <a:off x="5418094" y="4005064"/>
              <a:ext cx="1098122" cy="1368152"/>
            </a:xfrm>
            <a:prstGeom prst="flowChartMulti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5679509" y="3789040"/>
              <a:ext cx="6206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Templates</a:t>
              </a:r>
              <a:endParaRPr lang="de-DE" sz="800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5495545" y="4275093"/>
              <a:ext cx="71526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. Login / Menu</a:t>
              </a:r>
            </a:p>
            <a:p>
              <a:endParaRPr lang="de-DE" sz="700" dirty="0" smtClean="0"/>
            </a:p>
            <a:p>
              <a:r>
                <a:rPr lang="de-DE" sz="700" dirty="0" smtClean="0"/>
                <a:t>. Network</a:t>
              </a:r>
            </a:p>
            <a:p>
              <a:r>
                <a:rPr lang="de-DE" sz="700" dirty="0" smtClean="0"/>
                <a:t>. Storage</a:t>
              </a:r>
            </a:p>
            <a:p>
              <a:r>
                <a:rPr lang="de-DE" sz="700" dirty="0" smtClean="0"/>
                <a:t>. Compute</a:t>
              </a:r>
            </a:p>
            <a:p>
              <a:endParaRPr lang="de-DE" sz="700" dirty="0"/>
            </a:p>
            <a:p>
              <a:r>
                <a:rPr lang="de-DE" sz="700" dirty="0" smtClean="0"/>
                <a:t>. Container</a:t>
              </a:r>
            </a:p>
            <a:p>
              <a:r>
                <a:rPr lang="de-DE" sz="700" dirty="0" smtClean="0"/>
                <a:t>. Images</a:t>
              </a:r>
              <a:endParaRPr lang="de-DE" sz="700" dirty="0"/>
            </a:p>
          </p:txBody>
        </p:sp>
      </p:grpSp>
      <p:cxnSp>
        <p:nvCxnSpPr>
          <p:cNvPr id="48" name="Gerade Verbindung mit Pfeil 47"/>
          <p:cNvCxnSpPr/>
          <p:nvPr/>
        </p:nvCxnSpPr>
        <p:spPr>
          <a:xfrm>
            <a:off x="5543231" y="5085184"/>
            <a:ext cx="432048" cy="0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H="1">
            <a:off x="5543231" y="5373216"/>
            <a:ext cx="432925" cy="0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5544108" y="4643844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Get</a:t>
            </a:r>
          </a:p>
          <a:p>
            <a:r>
              <a:rPr lang="de-DE" sz="900" dirty="0" smtClean="0"/>
              <a:t>view</a:t>
            </a:r>
            <a:endParaRPr lang="de-DE" sz="1050" dirty="0"/>
          </a:p>
        </p:txBody>
      </p:sp>
      <p:sp>
        <p:nvSpPr>
          <p:cNvPr id="56" name="Textfeld 55"/>
          <p:cNvSpPr txBox="1"/>
          <p:nvPr/>
        </p:nvSpPr>
        <p:spPr>
          <a:xfrm>
            <a:off x="5542897" y="544522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smtClean="0"/>
              <a:t>Return</a:t>
            </a:r>
          </a:p>
          <a:p>
            <a:pPr algn="ctr"/>
            <a:r>
              <a:rPr lang="de-DE" sz="900" dirty="0" smtClean="0"/>
              <a:t>view</a:t>
            </a:r>
            <a:endParaRPr lang="de-DE" sz="1050" dirty="0"/>
          </a:p>
        </p:txBody>
      </p:sp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Client :::  MVC Architecture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9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Bundles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Main Bundles</a:t>
            </a:r>
          </a:p>
          <a:p>
            <a:pPr lvl="1"/>
            <a:r>
              <a:rPr lang="de-DE" dirty="0" smtClean="0"/>
              <a:t>CDMI  Bundle :: </a:t>
            </a:r>
            <a:r>
              <a:rPr lang="de-DE" sz="2000" dirty="0" err="1" smtClean="0"/>
              <a:t>implementation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i="1" dirty="0" smtClean="0"/>
              <a:t>CDMI </a:t>
            </a:r>
            <a:r>
              <a:rPr lang="de-DE" sz="2000" i="1" dirty="0" err="1"/>
              <a:t>spec</a:t>
            </a:r>
            <a:r>
              <a:rPr lang="de-DE" sz="2000" i="1" dirty="0"/>
              <a:t> 1.0.1 </a:t>
            </a:r>
            <a:r>
              <a:rPr lang="de-DE" sz="2000" i="1" dirty="0" smtClean="0"/>
              <a:t>(</a:t>
            </a:r>
            <a:r>
              <a:rPr lang="de-DE" sz="2000" i="1" dirty="0" err="1" smtClean="0"/>
              <a:t>json</a:t>
            </a:r>
            <a:r>
              <a:rPr lang="de-DE" sz="2000" i="1" dirty="0" smtClean="0"/>
              <a:t>)</a:t>
            </a:r>
            <a:endParaRPr lang="de-DE" sz="2000" dirty="0"/>
          </a:p>
          <a:p>
            <a:pPr lvl="1"/>
            <a:r>
              <a:rPr lang="de-DE" dirty="0" smtClean="0"/>
              <a:t>OCCI Bundle :: </a:t>
            </a:r>
            <a:r>
              <a:rPr lang="de-DE" sz="2000" dirty="0" err="1"/>
              <a:t>implementation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i="1" dirty="0" smtClean="0"/>
              <a:t>OCCI </a:t>
            </a:r>
            <a:r>
              <a:rPr lang="de-DE" sz="2000" i="1" dirty="0" err="1"/>
              <a:t>Spec</a:t>
            </a:r>
            <a:r>
              <a:rPr lang="de-DE" sz="2000" i="1" dirty="0"/>
              <a:t>. 0.3</a:t>
            </a:r>
            <a:endParaRPr lang="de-DE" sz="2000" dirty="0" smtClean="0"/>
          </a:p>
          <a:p>
            <a:pPr lvl="1"/>
            <a:r>
              <a:rPr lang="de-DE" dirty="0" smtClean="0"/>
              <a:t>Web Bundle :: </a:t>
            </a:r>
            <a:r>
              <a:rPr lang="de-DE" sz="2000" dirty="0" err="1" smtClean="0"/>
              <a:t>freemarker</a:t>
            </a:r>
            <a:r>
              <a:rPr lang="de-DE" sz="2000" dirty="0" smtClean="0"/>
              <a:t> 2.3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jquery</a:t>
            </a:r>
            <a:r>
              <a:rPr lang="de-DE" sz="2000" dirty="0" smtClean="0"/>
              <a:t> 1.8</a:t>
            </a:r>
          </a:p>
          <a:p>
            <a:r>
              <a:rPr lang="de-DE" dirty="0" smtClean="0"/>
              <a:t>Main Features:</a:t>
            </a:r>
          </a:p>
          <a:p>
            <a:pPr lvl="1"/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OSGi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smtClean="0"/>
              <a:t>also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maven</a:t>
            </a:r>
            <a:r>
              <a:rPr lang="de-DE" dirty="0" smtClean="0"/>
              <a:t> </a:t>
            </a:r>
            <a:r>
              <a:rPr lang="de-DE" dirty="0" err="1" smtClean="0"/>
              <a:t>libraries</a:t>
            </a:r>
            <a:endParaRPr lang="de-DE" dirty="0" smtClean="0"/>
          </a:p>
          <a:p>
            <a:pPr lvl="1"/>
            <a:r>
              <a:rPr lang="de-DE" dirty="0" smtClean="0"/>
              <a:t>Spring </a:t>
            </a:r>
            <a:r>
              <a:rPr lang="de-DE" dirty="0" err="1" smtClean="0"/>
              <a:t>framework-based</a:t>
            </a:r>
            <a:r>
              <a:rPr lang="de-DE" dirty="0" smtClean="0"/>
              <a:t> (3.0)</a:t>
            </a:r>
          </a:p>
          <a:p>
            <a:pPr lvl="1"/>
            <a:r>
              <a:rPr lang="de-DE" dirty="0" err="1" smtClean="0"/>
              <a:t>Automatic</a:t>
            </a:r>
            <a:r>
              <a:rPr lang="de-DE" dirty="0" smtClean="0"/>
              <a:t> </a:t>
            </a:r>
            <a:r>
              <a:rPr lang="de-DE" dirty="0" err="1" smtClean="0"/>
              <a:t>deployment</a:t>
            </a:r>
            <a:r>
              <a:rPr lang="de-DE" dirty="0" smtClean="0"/>
              <a:t> in </a:t>
            </a:r>
            <a:r>
              <a:rPr lang="de-DE" dirty="0" err="1" smtClean="0"/>
              <a:t>Virgo</a:t>
            </a:r>
            <a:r>
              <a:rPr lang="de-DE" dirty="0" smtClean="0"/>
              <a:t> (3.0)</a:t>
            </a:r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10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pPr marL="0" indent="0" algn="ctr">
              <a:buNone/>
            </a:pPr>
            <a:r>
              <a:rPr lang="de-DE" sz="5400" b="1" dirty="0" smtClean="0"/>
              <a:t>Java Code</a:t>
            </a:r>
          </a:p>
          <a:p>
            <a:pPr marL="0" indent="0" algn="ctr">
              <a:buNone/>
            </a:pPr>
            <a:r>
              <a:rPr lang="de-DE" sz="5400" b="1" dirty="0" smtClean="0"/>
              <a:t>* Interfaces *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38101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CDMI Bundle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48880"/>
            <a:ext cx="1062990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578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Office PowerPoint</Application>
  <PresentationFormat>Bildschirmpräsentation (4:3)</PresentationFormat>
  <Paragraphs>152</Paragraphs>
  <Slides>25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Larissa</vt:lpstr>
      <vt:lpstr>Cloud Manager :: Client</vt:lpstr>
      <vt:lpstr>PowerPoint-Präsentation</vt:lpstr>
      <vt:lpstr>PowerPoint-Präsentation</vt:lpstr>
      <vt:lpstr>PowerPoint-Präsentation</vt:lpstr>
      <vt:lpstr>Client :::  Main Components</vt:lpstr>
      <vt:lpstr>Client :::  MVC Architecture</vt:lpstr>
      <vt:lpstr>Java Bundles</vt:lpstr>
      <vt:lpstr>PowerPoint-Präsentation</vt:lpstr>
      <vt:lpstr>CDMI Bundle (1)</vt:lpstr>
      <vt:lpstr>OCCI Bundle (1)</vt:lpstr>
      <vt:lpstr>Web-Bundle (1)</vt:lpstr>
      <vt:lpstr>PowerPoint-Präsentation</vt:lpstr>
      <vt:lpstr>Web-GUI</vt:lpstr>
      <vt:lpstr>Web-GUI</vt:lpstr>
      <vt:lpstr>Web-GUI :: OCCI : Network</vt:lpstr>
      <vt:lpstr>Web-GUI :: OCCI : Network</vt:lpstr>
      <vt:lpstr>Web-GUI :: OCCI : Storage</vt:lpstr>
      <vt:lpstr>Web-GUI :: OCCI : Storage</vt:lpstr>
      <vt:lpstr>Web-GUI :: OCCI : Storage</vt:lpstr>
      <vt:lpstr>Web-GUI :: OCCI : Compute</vt:lpstr>
      <vt:lpstr>Web-GUI :: OCCI : Compute</vt:lpstr>
      <vt:lpstr>Web-GUI :: CDMI : Container</vt:lpstr>
      <vt:lpstr>Web-GUI :: CDMI : VM Images</vt:lpstr>
      <vt:lpstr>Instalation &amp; Code</vt:lpstr>
      <vt:lpstr>PowerPoint-Präsentation</vt:lpstr>
    </vt:vector>
  </TitlesOfParts>
  <Company>UDO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Miguel Rojas</dc:creator>
  <cp:lastModifiedBy>MiguelAngel</cp:lastModifiedBy>
  <cp:revision>111</cp:revision>
  <cp:lastPrinted>2011-10-18T14:30:57Z</cp:lastPrinted>
  <dcterms:created xsi:type="dcterms:W3CDTF">2011-09-19T08:06:55Z</dcterms:created>
  <dcterms:modified xsi:type="dcterms:W3CDTF">2011-11-11T09:08:21Z</dcterms:modified>
</cp:coreProperties>
</file>