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31d974b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31d974b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31d974bb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31d974bb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Predicting optimal location for establishing a restaurant in Mumbai city</a:t>
            </a:r>
            <a:endParaRPr sz="3600"/>
          </a:p>
        </p:txBody>
      </p:sp>
      <p:sp>
        <p:nvSpPr>
          <p:cNvPr id="73" name="Google Shape;73;p13"/>
          <p:cNvSpPr txBox="1"/>
          <p:nvPr>
            <p:ph idx="1" type="subTitle"/>
          </p:nvPr>
        </p:nvSpPr>
        <p:spPr>
          <a:xfrm>
            <a:off x="2371717" y="32384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Applied Data Science Capstone Project by Arunit Maity</a:t>
            </a:r>
            <a:r>
              <a:rPr lang="en" sz="2400"/>
              <a:t>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22"/>
          <p:cNvSpPr/>
          <p:nvPr/>
        </p:nvSpPr>
        <p:spPr>
          <a:xfrm>
            <a:off x="270000" y="165500"/>
            <a:ext cx="8604000" cy="46929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nvSpPr>
        <p:spPr>
          <a:xfrm>
            <a:off x="513875" y="386250"/>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aleway"/>
                <a:ea typeface="Raleway"/>
                <a:cs typeface="Raleway"/>
                <a:sym typeface="Raleway"/>
              </a:rPr>
              <a:t>Conclusion</a:t>
            </a:r>
            <a:endParaRPr b="1" sz="2400">
              <a:solidFill>
                <a:schemeClr val="dk1"/>
              </a:solidFill>
              <a:latin typeface="Raleway"/>
              <a:ea typeface="Raleway"/>
              <a:cs typeface="Raleway"/>
              <a:sym typeface="Raleway"/>
            </a:endParaRPr>
          </a:p>
        </p:txBody>
      </p:sp>
      <p:sp>
        <p:nvSpPr>
          <p:cNvPr id="129" name="Google Shape;129;p22"/>
          <p:cNvSpPr txBox="1"/>
          <p:nvPr/>
        </p:nvSpPr>
        <p:spPr>
          <a:xfrm>
            <a:off x="513875" y="926750"/>
            <a:ext cx="7971600" cy="345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200">
                <a:solidFill>
                  <a:schemeClr val="lt1"/>
                </a:solidFill>
                <a:latin typeface="Lato"/>
                <a:ea typeface="Lato"/>
                <a:cs typeface="Lato"/>
                <a:sym typeface="Lato"/>
              </a:rPr>
              <a:t>Optimal locations were identified as those neighbourhoods which are part of the best clusters (having neighbourhoods with most diverse amenities) yet have the least number of food joints.</a:t>
            </a:r>
            <a:r>
              <a:rPr lang="en" sz="1200">
                <a:solidFill>
                  <a:schemeClr val="lt1"/>
                </a:solidFill>
                <a:latin typeface="Lato"/>
                <a:ea typeface="Lato"/>
                <a:cs typeface="Lato"/>
                <a:sym typeface="Lato"/>
              </a:rPr>
              <a:t> The optimal locations obtained are:</a:t>
            </a:r>
            <a:endParaRPr sz="1200">
              <a:solidFill>
                <a:schemeClr val="lt1"/>
              </a:solidFill>
              <a:latin typeface="Lato"/>
              <a:ea typeface="Lato"/>
              <a:cs typeface="Lato"/>
              <a:sym typeface="Lato"/>
            </a:endParaRPr>
          </a:p>
          <a:p>
            <a:pPr indent="-304800" lvl="0" marL="457200" rtl="0" algn="just">
              <a:lnSpc>
                <a:spcPct val="115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Mulund Colony </a:t>
            </a:r>
            <a:endParaRPr sz="1200">
              <a:solidFill>
                <a:schemeClr val="lt1"/>
              </a:solidFill>
              <a:latin typeface="Lato"/>
              <a:ea typeface="Lato"/>
              <a:cs typeface="Lato"/>
              <a:sym typeface="Lato"/>
            </a:endParaRPr>
          </a:p>
          <a:p>
            <a:pPr indent="-304800" lvl="0" marL="457200" rtl="0" algn="just">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Dahisar</a:t>
            </a:r>
            <a:endParaRPr sz="1200">
              <a:solidFill>
                <a:schemeClr val="lt1"/>
              </a:solidFill>
              <a:latin typeface="Lato"/>
              <a:ea typeface="Lato"/>
              <a:cs typeface="Lato"/>
              <a:sym typeface="Lato"/>
            </a:endParaRPr>
          </a:p>
          <a:p>
            <a:pPr indent="-304800" lvl="0" marL="457200" rtl="0" algn="just">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Motilal Nagar</a:t>
            </a:r>
            <a:endParaRPr sz="1200">
              <a:solidFill>
                <a:schemeClr val="lt1"/>
              </a:solidFill>
              <a:latin typeface="Lato"/>
              <a:ea typeface="Lato"/>
              <a:cs typeface="Lato"/>
              <a:sym typeface="Lato"/>
            </a:endParaRPr>
          </a:p>
          <a:p>
            <a:pPr indent="-304800" lvl="0" marL="457200" rtl="0" algn="just">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Mori Road</a:t>
            </a:r>
            <a:endParaRPr sz="1200">
              <a:solidFill>
                <a:schemeClr val="lt1"/>
              </a:solidFill>
              <a:latin typeface="Lato"/>
              <a:ea typeface="Lato"/>
              <a:cs typeface="Lato"/>
              <a:sym typeface="Lato"/>
            </a:endParaRPr>
          </a:p>
          <a:p>
            <a:pPr indent="-304800" lvl="0" marL="457200" rtl="0" algn="just">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International Airport</a:t>
            </a:r>
            <a:endParaRPr sz="1200">
              <a:solidFill>
                <a:schemeClr val="lt1"/>
              </a:solidFill>
              <a:latin typeface="Lato"/>
              <a:ea typeface="Lato"/>
              <a:cs typeface="Lato"/>
              <a:sym typeface="Lato"/>
            </a:endParaRPr>
          </a:p>
          <a:p>
            <a:pPr indent="0" lvl="0" marL="0" rtl="0" algn="just">
              <a:lnSpc>
                <a:spcPct val="115000"/>
              </a:lnSpc>
              <a:spcBef>
                <a:spcPts val="1200"/>
              </a:spcBef>
              <a:spcAft>
                <a:spcPts val="0"/>
              </a:spcAft>
              <a:buNone/>
            </a:pPr>
            <a:r>
              <a:rPr lang="en" sz="1200">
                <a:solidFill>
                  <a:schemeClr val="lt1"/>
                </a:solidFill>
                <a:latin typeface="Lato"/>
                <a:ea typeface="Lato"/>
                <a:cs typeface="Lato"/>
                <a:sym typeface="Lato"/>
              </a:rPr>
              <a:t>Final decision on optimal restaurant location will be made by stakeholders based on specific characteristics of neighbourhoods and their locations, taking into consideration additional factors like attractiveness of each location (proximity to park or water), levels of noise / proximity to major roads, real estate availability, prices, social and economic dynamics of every neighbourhood etc.</a:t>
            </a:r>
            <a:endParaRPr sz="1200">
              <a:solidFill>
                <a:schemeClr val="lt1"/>
              </a:solidFill>
              <a:latin typeface="Lato"/>
              <a:ea typeface="Lato"/>
              <a:cs typeface="Lato"/>
              <a:sym typeface="Lato"/>
            </a:endParaRPr>
          </a:p>
          <a:p>
            <a:pPr indent="0" lvl="0" marL="0" rtl="0" algn="just">
              <a:lnSpc>
                <a:spcPct val="115000"/>
              </a:lnSpc>
              <a:spcBef>
                <a:spcPts val="1200"/>
              </a:spcBef>
              <a:spcAft>
                <a:spcPts val="1200"/>
              </a:spcAft>
              <a:buNone/>
            </a:pPr>
            <a:r>
              <a:t/>
            </a:r>
            <a:endParaRPr sz="12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Problem Statement</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b="0" lang="en" sz="1800">
                <a:latin typeface="Lato"/>
                <a:ea typeface="Lato"/>
                <a:cs typeface="Lato"/>
                <a:sym typeface="Lato"/>
              </a:rPr>
              <a:t>To find an optimal location for setting up a restaurant. Specifically, this project is targeted to stakeholders interested in setting up any food-joint/restaurant in Mumbai, Maharashtra, India. We try to detect locations that are not already crowded with restaurants and are as close to the city centre as possible.</a:t>
            </a:r>
            <a:endParaRPr b="0" sz="18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1105650" y="162725"/>
            <a:ext cx="6997201" cy="4818049"/>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1818625"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 Acquisition</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1818625" y="1450000"/>
            <a:ext cx="5641200" cy="26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Following data sources will be needed to extract/generate the required information:</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lang="en" sz="1200">
                <a:latin typeface="Raleway"/>
                <a:ea typeface="Raleway"/>
                <a:cs typeface="Raleway"/>
                <a:sym typeface="Raleway"/>
              </a:rPr>
              <a:t>names of all neighbourhoods will be extracted from the website ‘http://pincode.india-server.com/cities/mumbai/’ using Pandas package in python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approximate addresses of centres of these neighbourhoods will be obtained using GeoPy Geocoder package in python</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lang="en" sz="1200">
                <a:latin typeface="Raleway"/>
                <a:ea typeface="Raleway"/>
                <a:cs typeface="Raleway"/>
                <a:sym typeface="Raleway"/>
              </a:rPr>
              <a:t>number of restaurants and their type and location in every neighbourhood will be obtained using Foursquare API</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5"/>
                </a:solidFill>
              </a:rPr>
              <a:t>Data Cleaning</a:t>
            </a:r>
            <a:endParaRPr sz="3600">
              <a:solidFill>
                <a:schemeClr val="accent5"/>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initial 239 neighbourhoods were filtered down to 103 neighbourhoods with a 3-stage filtering process:</a:t>
            </a:r>
            <a:endParaRPr sz="1800"/>
          </a:p>
          <a:p>
            <a:pPr indent="-342900" lvl="0" marL="457200" rtl="0" algn="l">
              <a:spcBef>
                <a:spcPts val="0"/>
              </a:spcBef>
              <a:spcAft>
                <a:spcPts val="0"/>
              </a:spcAft>
              <a:buSzPts val="1800"/>
              <a:buChar char="●"/>
            </a:pPr>
            <a:r>
              <a:rPr lang="en" sz="1800"/>
              <a:t> First, 239 neighbourhoods were filtered </a:t>
            </a:r>
            <a:r>
              <a:rPr lang="en" sz="1800"/>
              <a:t>down</a:t>
            </a:r>
            <a:r>
              <a:rPr lang="en" sz="1800"/>
              <a:t> to 172 due to lack of </a:t>
            </a:r>
            <a:r>
              <a:rPr lang="en" sz="1800"/>
              <a:t>location</a:t>
            </a:r>
            <a:r>
              <a:rPr lang="en" sz="1800"/>
              <a:t> data. </a:t>
            </a:r>
            <a:endParaRPr sz="1800"/>
          </a:p>
          <a:p>
            <a:pPr indent="-342900" lvl="0" marL="457200" rtl="0" algn="l">
              <a:spcBef>
                <a:spcPts val="0"/>
              </a:spcBef>
              <a:spcAft>
                <a:spcPts val="0"/>
              </a:spcAft>
              <a:buSzPts val="1800"/>
              <a:buChar char="●"/>
            </a:pPr>
            <a:r>
              <a:rPr lang="en" sz="1800"/>
              <a:t>Then, they were further filtered </a:t>
            </a:r>
            <a:r>
              <a:rPr lang="en" sz="1800"/>
              <a:t>down</a:t>
            </a:r>
            <a:r>
              <a:rPr lang="en" sz="1800"/>
              <a:t> </a:t>
            </a:r>
            <a:r>
              <a:rPr lang="en" sz="1800"/>
              <a:t>to 145</a:t>
            </a:r>
            <a:r>
              <a:rPr lang="en" sz="1800"/>
              <a:t> neighbours with the criterion that only neighbourhoods within </a:t>
            </a:r>
            <a:r>
              <a:rPr lang="en" sz="1800"/>
              <a:t>25 Kms</a:t>
            </a:r>
            <a:r>
              <a:rPr lang="en" sz="1800"/>
              <a:t> from the city centre are to be considered.</a:t>
            </a:r>
            <a:endParaRPr sz="1800"/>
          </a:p>
          <a:p>
            <a:pPr indent="-342900" lvl="0" marL="457200" rtl="0" algn="l">
              <a:spcBef>
                <a:spcPts val="0"/>
              </a:spcBef>
              <a:spcAft>
                <a:spcPts val="0"/>
              </a:spcAft>
              <a:buSzPts val="1800"/>
              <a:buChar char="●"/>
            </a:pPr>
            <a:r>
              <a:rPr lang="en" sz="1800"/>
              <a:t>Finally, these neighbourhoods were furthered filtered down to 103 due to lack of data for proper clustering of neighbourhoods.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1081950" y="412500"/>
            <a:ext cx="6980100" cy="620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400">
                <a:solidFill>
                  <a:schemeClr val="accent5"/>
                </a:solidFill>
              </a:rPr>
              <a:t>Map of Mumbai with relevant neighbourhoods</a:t>
            </a:r>
            <a:endParaRPr b="0" sz="2400"/>
          </a:p>
        </p:txBody>
      </p:sp>
      <p:pic>
        <p:nvPicPr>
          <p:cNvPr id="98" name="Google Shape;98;p17"/>
          <p:cNvPicPr preferRelativeResize="0"/>
          <p:nvPr/>
        </p:nvPicPr>
        <p:blipFill>
          <a:blip r:embed="rId3">
            <a:alphaModFix/>
          </a:blip>
          <a:stretch>
            <a:fillRect/>
          </a:stretch>
        </p:blipFill>
        <p:spPr>
          <a:xfrm>
            <a:off x="1596387" y="1084025"/>
            <a:ext cx="5951225" cy="362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935400" y="463325"/>
            <a:ext cx="7273200" cy="620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400">
                <a:solidFill>
                  <a:schemeClr val="accent5"/>
                </a:solidFill>
              </a:rPr>
              <a:t>DataFrame fed to K-Means Clustering Algorithm</a:t>
            </a:r>
            <a:endParaRPr b="0" sz="2400"/>
          </a:p>
        </p:txBody>
      </p:sp>
      <p:pic>
        <p:nvPicPr>
          <p:cNvPr id="104" name="Google Shape;104;p18"/>
          <p:cNvPicPr preferRelativeResize="0"/>
          <p:nvPr/>
        </p:nvPicPr>
        <p:blipFill>
          <a:blip r:embed="rId3">
            <a:alphaModFix/>
          </a:blip>
          <a:stretch>
            <a:fillRect/>
          </a:stretch>
        </p:blipFill>
        <p:spPr>
          <a:xfrm>
            <a:off x="269166" y="1219100"/>
            <a:ext cx="8605676" cy="350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77025" y="174775"/>
            <a:ext cx="8895900" cy="93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Map of Mumbai  with neighbo</a:t>
            </a:r>
            <a:r>
              <a:rPr lang="en" sz="2400">
                <a:solidFill>
                  <a:schemeClr val="lt1"/>
                </a:solidFill>
              </a:rPr>
              <a:t>urhoods color-coded </a:t>
            </a:r>
            <a:r>
              <a:rPr lang="en" sz="2400"/>
              <a:t>according to their clusters.</a:t>
            </a:r>
            <a:endParaRPr b="0" sz="2400"/>
          </a:p>
        </p:txBody>
      </p:sp>
      <p:pic>
        <p:nvPicPr>
          <p:cNvPr id="110" name="Google Shape;110;p19"/>
          <p:cNvPicPr preferRelativeResize="0"/>
          <p:nvPr/>
        </p:nvPicPr>
        <p:blipFill>
          <a:blip r:embed="rId3">
            <a:alphaModFix/>
          </a:blip>
          <a:stretch>
            <a:fillRect/>
          </a:stretch>
        </p:blipFill>
        <p:spPr>
          <a:xfrm>
            <a:off x="1476563" y="1158650"/>
            <a:ext cx="6190869" cy="373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838325" y="111200"/>
            <a:ext cx="7570200" cy="9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Bar graph</a:t>
            </a:r>
            <a:endParaRPr sz="24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bar graph below shows the diversity of amenities along Y axis  and </a:t>
            </a:r>
            <a:r>
              <a:rPr lang="en" sz="1000"/>
              <a:t>corresponding</a:t>
            </a:r>
            <a:r>
              <a:rPr lang="en" sz="1000"/>
              <a:t> </a:t>
            </a:r>
            <a:r>
              <a:rPr lang="en" sz="1000"/>
              <a:t>neighborhood</a:t>
            </a:r>
            <a:r>
              <a:rPr lang="en" sz="1000"/>
              <a:t> names along X axis.</a:t>
            </a:r>
            <a:endParaRPr sz="1000"/>
          </a:p>
          <a:p>
            <a:pPr indent="0" lvl="0" marL="0" rtl="0" algn="l">
              <a:spcBef>
                <a:spcPts val="0"/>
              </a:spcBef>
              <a:spcAft>
                <a:spcPts val="0"/>
              </a:spcAft>
              <a:buNone/>
            </a:pPr>
            <a:r>
              <a:rPr lang="en" sz="1000"/>
              <a:t>The bars are color coded according to their cluster number.</a:t>
            </a:r>
            <a:endParaRPr sz="1000"/>
          </a:p>
        </p:txBody>
      </p:sp>
      <p:pic>
        <p:nvPicPr>
          <p:cNvPr id="116" name="Google Shape;116;p20"/>
          <p:cNvPicPr preferRelativeResize="0"/>
          <p:nvPr/>
        </p:nvPicPr>
        <p:blipFill>
          <a:blip r:embed="rId3">
            <a:alphaModFix/>
          </a:blip>
          <a:stretch>
            <a:fillRect/>
          </a:stretch>
        </p:blipFill>
        <p:spPr>
          <a:xfrm>
            <a:off x="838200" y="1140675"/>
            <a:ext cx="7467600" cy="368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838325" y="111200"/>
            <a:ext cx="7570200" cy="9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Bar graph</a:t>
            </a:r>
            <a:endParaRPr sz="24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bar graph below shows the number of food joints  along Y axis  and corresponding neighborhood names along X axis.</a:t>
            </a:r>
            <a:endParaRPr sz="1000"/>
          </a:p>
          <a:p>
            <a:pPr indent="0" lvl="0" marL="0" rtl="0" algn="l">
              <a:spcBef>
                <a:spcPts val="0"/>
              </a:spcBef>
              <a:spcAft>
                <a:spcPts val="0"/>
              </a:spcAft>
              <a:buNone/>
            </a:pPr>
            <a:r>
              <a:rPr lang="en" sz="1000"/>
              <a:t>The bars are color coded according to their cluster number.</a:t>
            </a:r>
            <a:endParaRPr sz="1000"/>
          </a:p>
        </p:txBody>
      </p:sp>
      <p:pic>
        <p:nvPicPr>
          <p:cNvPr id="122" name="Google Shape;122;p21"/>
          <p:cNvPicPr preferRelativeResize="0"/>
          <p:nvPr/>
        </p:nvPicPr>
        <p:blipFill>
          <a:blip r:embed="rId3">
            <a:alphaModFix/>
          </a:blip>
          <a:stretch>
            <a:fillRect/>
          </a:stretch>
        </p:blipFill>
        <p:spPr>
          <a:xfrm>
            <a:off x="790575" y="1099888"/>
            <a:ext cx="7562850" cy="374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