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3" r:id="rId3"/>
    <p:sldId id="257" r:id="rId4"/>
    <p:sldId id="281" r:id="rId5"/>
    <p:sldId id="258" r:id="rId6"/>
    <p:sldId id="259" r:id="rId7"/>
    <p:sldId id="260" r:id="rId8"/>
    <p:sldId id="261" r:id="rId9"/>
    <p:sldId id="262" r:id="rId10"/>
    <p:sldId id="265" r:id="rId11"/>
    <p:sldId id="266" r:id="rId12"/>
    <p:sldId id="267" r:id="rId13"/>
    <p:sldId id="270" r:id="rId14"/>
    <p:sldId id="273" r:id="rId15"/>
    <p:sldId id="272" r:id="rId16"/>
    <p:sldId id="274" r:id="rId17"/>
    <p:sldId id="275" r:id="rId18"/>
    <p:sldId id="276" r:id="rId19"/>
    <p:sldId id="279" r:id="rId20"/>
    <p:sldId id="277" r:id="rId21"/>
    <p:sldId id="278"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65" autoAdjust="0"/>
  </p:normalViewPr>
  <p:slideViewPr>
    <p:cSldViewPr snapToGrid="0">
      <p:cViewPr varScale="1">
        <p:scale>
          <a:sx n="59" d="100"/>
          <a:sy n="59" d="100"/>
        </p:scale>
        <p:origin x="117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83209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15140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58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510478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7877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769041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85398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55616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286054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2B843C-B26C-4824-B3CC-CBAC618CB2E1}"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65558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B843C-B26C-4824-B3CC-CBAC618CB2E1}"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132915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B843C-B26C-4824-B3CC-CBAC618CB2E1}"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118731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B843C-B26C-4824-B3CC-CBAC618CB2E1}"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15559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B843C-B26C-4824-B3CC-CBAC618CB2E1}"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265440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2B843C-B26C-4824-B3CC-CBAC618CB2E1}"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5BBC3-262C-43E0-8E9F-85502ACD040A}" type="slidenum">
              <a:rPr lang="en-US" smtClean="0"/>
              <a:t>‹#›</a:t>
            </a:fld>
            <a:endParaRPr lang="en-US"/>
          </a:p>
        </p:txBody>
      </p:sp>
    </p:spTree>
    <p:extLst>
      <p:ext uri="{BB962C8B-B14F-4D97-AF65-F5344CB8AC3E}">
        <p14:creationId xmlns:p14="http://schemas.microsoft.com/office/powerpoint/2010/main" val="31080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5BBC3-262C-43E0-8E9F-85502ACD040A}" type="slidenum">
              <a:rPr lang="en-US" smtClean="0"/>
              <a:t>‹#›</a:t>
            </a:fld>
            <a:endParaRPr lang="en-US"/>
          </a:p>
        </p:txBody>
      </p:sp>
      <p:sp>
        <p:nvSpPr>
          <p:cNvPr id="5" name="Date Placeholder 4"/>
          <p:cNvSpPr>
            <a:spLocks noGrp="1"/>
          </p:cNvSpPr>
          <p:nvPr>
            <p:ph type="dt" sz="half" idx="10"/>
          </p:nvPr>
        </p:nvSpPr>
        <p:spPr/>
        <p:txBody>
          <a:bodyPr/>
          <a:lstStyle/>
          <a:p>
            <a:fld id="{1B2B843C-B26C-4824-B3CC-CBAC618CB2E1}" type="datetimeFigureOut">
              <a:rPr lang="en-US" smtClean="0"/>
              <a:t>8/26/2016</a:t>
            </a:fld>
            <a:endParaRPr lang="en-US"/>
          </a:p>
        </p:txBody>
      </p:sp>
    </p:spTree>
    <p:extLst>
      <p:ext uri="{BB962C8B-B14F-4D97-AF65-F5344CB8AC3E}">
        <p14:creationId xmlns:p14="http://schemas.microsoft.com/office/powerpoint/2010/main" val="18221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2B843C-B26C-4824-B3CC-CBAC618CB2E1}" type="datetimeFigureOut">
              <a:rPr lang="en-US" smtClean="0"/>
              <a:t>8/26/2016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55BBC3-262C-43E0-8E9F-85502ACD040A}" type="slidenum">
              <a:rPr lang="en-US" smtClean="0"/>
              <a:t>‹#›</a:t>
            </a:fld>
            <a:endParaRPr lang="en-US"/>
          </a:p>
        </p:txBody>
      </p:sp>
    </p:spTree>
    <p:extLst>
      <p:ext uri="{BB962C8B-B14F-4D97-AF65-F5344CB8AC3E}">
        <p14:creationId xmlns:p14="http://schemas.microsoft.com/office/powerpoint/2010/main" val="21350345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BtL_WxAo1W8" TargetMode="External"/><Relationship Id="rId2" Type="http://schemas.openxmlformats.org/officeDocument/2006/relationships/hyperlink" Target="https://ci.apache.org/projects/flink/flink-docs-master/" TargetMode="External"/><Relationship Id="rId1" Type="http://schemas.openxmlformats.org/officeDocument/2006/relationships/slideLayout" Target="../slideLayouts/slideLayout2.xml"/><Relationship Id="rId4" Type="http://schemas.openxmlformats.org/officeDocument/2006/relationships/hyperlink" Target="https://www.youtube.com/watch?v=Dzx-iE6RN4w"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Apache Flink</a:t>
            </a:r>
          </a:p>
        </p:txBody>
      </p:sp>
      <p:sp>
        <p:nvSpPr>
          <p:cNvPr id="3" name="Subtitle 2"/>
          <p:cNvSpPr>
            <a:spLocks noGrp="1"/>
          </p:cNvSpPr>
          <p:nvPr>
            <p:ph type="subTitle" idx="1"/>
          </p:nvPr>
        </p:nvSpPr>
        <p:spPr>
          <a:xfrm>
            <a:off x="1671959" y="4698904"/>
            <a:ext cx="7766936" cy="1096899"/>
          </a:xfrm>
        </p:spPr>
        <p:txBody>
          <a:bodyPr>
            <a:normAutofit/>
          </a:bodyPr>
          <a:lstStyle/>
          <a:p>
            <a:pPr algn="r"/>
            <a:r>
              <a:rPr lang="en-US" i="1" dirty="0"/>
              <a:t>-ARUNIT GUPTA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80" y="2734983"/>
            <a:ext cx="1704762" cy="1600000"/>
          </a:xfrm>
          <a:prstGeom prst="rect">
            <a:avLst/>
          </a:prstGeom>
        </p:spPr>
      </p:pic>
    </p:spTree>
    <p:extLst>
      <p:ext uri="{BB962C8B-B14F-4D97-AF65-F5344CB8AC3E}">
        <p14:creationId xmlns:p14="http://schemas.microsoft.com/office/powerpoint/2010/main" val="267621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Memory management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Program optimizer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318" y="1930400"/>
            <a:ext cx="2539589" cy="25530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482" y="5393519"/>
            <a:ext cx="4460453" cy="1295686"/>
          </a:xfrm>
          <a:prstGeom prst="rect">
            <a:avLst/>
          </a:prstGeom>
        </p:spPr>
      </p:pic>
    </p:spTree>
    <p:extLst>
      <p:ext uri="{BB962C8B-B14F-4D97-AF65-F5344CB8AC3E}">
        <p14:creationId xmlns:p14="http://schemas.microsoft.com/office/powerpoint/2010/main" val="72468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Libraries</a:t>
            </a:r>
          </a:p>
        </p:txBody>
      </p:sp>
      <p:sp>
        <p:nvSpPr>
          <p:cNvPr id="3" name="Content Placeholder 2"/>
          <p:cNvSpPr>
            <a:spLocks noGrp="1"/>
          </p:cNvSpPr>
          <p:nvPr>
            <p:ph idx="1"/>
          </p:nvPr>
        </p:nvSpPr>
        <p:spPr/>
        <p:txBody>
          <a:bodyPr/>
          <a:lstStyle/>
          <a:p>
            <a:r>
              <a:rPr lang="en-US" dirty="0"/>
              <a:t> Streaming Data Applications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Batch Processing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973" y="1396091"/>
            <a:ext cx="6393433" cy="23696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972" y="3904838"/>
            <a:ext cx="6393433" cy="2953162"/>
          </a:xfrm>
          <a:prstGeom prst="rect">
            <a:avLst/>
          </a:prstGeom>
        </p:spPr>
      </p:pic>
    </p:spTree>
    <p:extLst>
      <p:ext uri="{BB962C8B-B14F-4D97-AF65-F5344CB8AC3E}">
        <p14:creationId xmlns:p14="http://schemas.microsoft.com/office/powerpoint/2010/main" val="55381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and Dataflow</a:t>
            </a:r>
          </a:p>
        </p:txBody>
      </p:sp>
      <p:sp>
        <p:nvSpPr>
          <p:cNvPr id="3" name="Content Placeholder 2"/>
          <p:cNvSpPr>
            <a:spLocks noGrp="1"/>
          </p:cNvSpPr>
          <p:nvPr>
            <p:ph idx="1"/>
          </p:nvPr>
        </p:nvSpPr>
        <p:spPr/>
        <p:txBody>
          <a:bodyPr>
            <a:normAutofit/>
          </a:bodyPr>
          <a:lstStyle/>
          <a:p>
            <a:pPr algn="just"/>
            <a:r>
              <a:rPr lang="en-US" dirty="0"/>
              <a:t>Basic Building blocks of Flink: </a:t>
            </a:r>
            <a:r>
              <a:rPr lang="en-US" b="1" dirty="0"/>
              <a:t>Streams</a:t>
            </a:r>
            <a:r>
              <a:rPr lang="en-US" dirty="0"/>
              <a:t> and </a:t>
            </a:r>
            <a:r>
              <a:rPr lang="en-US" b="1" dirty="0"/>
              <a:t>Transformation</a:t>
            </a:r>
            <a:r>
              <a:rPr lang="en-US" dirty="0"/>
              <a:t>.</a:t>
            </a:r>
          </a:p>
          <a:p>
            <a:pPr algn="just"/>
            <a:r>
              <a:rPr lang="en-US" dirty="0"/>
              <a:t>Stream: Intermediate result; Transformation: operation which take one or more stream as  input.</a:t>
            </a:r>
          </a:p>
          <a:p>
            <a:pPr algn="just"/>
            <a:r>
              <a:rPr lang="en-US" dirty="0"/>
              <a:t> On execution, Flink programs are mapped to </a:t>
            </a:r>
            <a:r>
              <a:rPr lang="en-US" b="1" dirty="0"/>
              <a:t>streaming data flows</a:t>
            </a:r>
            <a:r>
              <a:rPr lang="en-US" dirty="0"/>
              <a:t>, consisting of </a:t>
            </a:r>
            <a:r>
              <a:rPr lang="en-US" b="1" dirty="0"/>
              <a:t>streams</a:t>
            </a:r>
            <a:r>
              <a:rPr lang="en-US" dirty="0"/>
              <a:t> and transformation </a:t>
            </a:r>
            <a:r>
              <a:rPr lang="en-US" b="1" dirty="0"/>
              <a:t>operators</a:t>
            </a:r>
            <a:r>
              <a:rPr lang="en-US" dirty="0"/>
              <a:t>. Each dataflow starts with one or more </a:t>
            </a:r>
            <a:r>
              <a:rPr lang="en-US" b="1" dirty="0"/>
              <a:t>sources</a:t>
            </a:r>
            <a:r>
              <a:rPr lang="en-US" dirty="0"/>
              <a:t> and ends in one or more </a:t>
            </a:r>
            <a:r>
              <a:rPr lang="en-US" b="1" dirty="0"/>
              <a:t>sinks</a:t>
            </a:r>
            <a:r>
              <a:rPr lang="en-US" dirty="0"/>
              <a:t>. The dataflow may resemble arbitrary </a:t>
            </a:r>
            <a:r>
              <a:rPr lang="en-US" b="1" dirty="0"/>
              <a:t>directed acyclic graphs</a:t>
            </a:r>
            <a:r>
              <a:rPr lang="en-US" dirty="0"/>
              <a:t> </a:t>
            </a:r>
            <a:r>
              <a:rPr lang="en-US" i="1" dirty="0"/>
              <a:t>(DAGs)</a:t>
            </a:r>
            <a:r>
              <a:rPr lang="en-US" dirty="0"/>
              <a:t>. </a:t>
            </a:r>
          </a:p>
        </p:txBody>
      </p:sp>
    </p:spTree>
    <p:extLst>
      <p:ext uri="{BB962C8B-B14F-4D97-AF65-F5344CB8AC3E}">
        <p14:creationId xmlns:p14="http://schemas.microsoft.com/office/powerpoint/2010/main" val="15151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and Dataflow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5" y="1768839"/>
            <a:ext cx="6485388" cy="5024775"/>
          </a:xfrm>
        </p:spPr>
      </p:pic>
    </p:spTree>
    <p:extLst>
      <p:ext uri="{BB962C8B-B14F-4D97-AF65-F5344CB8AC3E}">
        <p14:creationId xmlns:p14="http://schemas.microsoft.com/office/powerpoint/2010/main" val="377642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Dataflow</a:t>
            </a:r>
          </a:p>
        </p:txBody>
      </p:sp>
      <p:sp>
        <p:nvSpPr>
          <p:cNvPr id="3" name="Content Placeholder 2"/>
          <p:cNvSpPr>
            <a:spLocks noGrp="1"/>
          </p:cNvSpPr>
          <p:nvPr>
            <p:ph idx="1"/>
          </p:nvPr>
        </p:nvSpPr>
        <p:spPr/>
        <p:txBody>
          <a:bodyPr/>
          <a:lstStyle/>
          <a:p>
            <a:pPr algn="just"/>
            <a:r>
              <a:rPr lang="en-US" dirty="0"/>
              <a:t>Programs in Flink are inherently parallel and distributed. </a:t>
            </a:r>
            <a:r>
              <a:rPr lang="en-US" i="1" dirty="0"/>
              <a:t>Streams</a:t>
            </a:r>
            <a:r>
              <a:rPr lang="en-US" dirty="0"/>
              <a:t> are split into </a:t>
            </a:r>
            <a:r>
              <a:rPr lang="en-US" b="1" dirty="0"/>
              <a:t>stream partitions</a:t>
            </a:r>
            <a:r>
              <a:rPr lang="en-US" dirty="0"/>
              <a:t> and </a:t>
            </a:r>
            <a:r>
              <a:rPr lang="en-US" i="1" dirty="0"/>
              <a:t>operators</a:t>
            </a:r>
            <a:r>
              <a:rPr lang="en-US" dirty="0"/>
              <a:t> are split into </a:t>
            </a:r>
            <a:r>
              <a:rPr lang="en-US" b="1" dirty="0"/>
              <a:t>operator subtasks</a:t>
            </a:r>
            <a:r>
              <a:rPr lang="en-US" dirty="0"/>
              <a:t>. </a:t>
            </a:r>
          </a:p>
          <a:p>
            <a:pPr algn="just"/>
            <a:r>
              <a:rPr lang="en-US" dirty="0"/>
              <a:t>The operator subtasks execute independently from each other, in different threads and on different machines or containers.</a:t>
            </a:r>
          </a:p>
          <a:p>
            <a:pPr algn="just"/>
            <a:r>
              <a:rPr lang="en-US" dirty="0"/>
              <a:t>The number of operator subtasks is the </a:t>
            </a:r>
            <a:r>
              <a:rPr lang="en-US" b="1" dirty="0"/>
              <a:t>parallelism</a:t>
            </a:r>
            <a:r>
              <a:rPr lang="en-US" dirty="0"/>
              <a:t> of that particular operator. The parallelism of a stream is always that of its producing operator. Different operators of the program may have a different parallelism.</a:t>
            </a:r>
          </a:p>
          <a:p>
            <a:pPr algn="just"/>
            <a:endParaRPr lang="en-US" dirty="0"/>
          </a:p>
        </p:txBody>
      </p:sp>
    </p:spTree>
    <p:extLst>
      <p:ext uri="{BB962C8B-B14F-4D97-AF65-F5344CB8AC3E}">
        <p14:creationId xmlns:p14="http://schemas.microsoft.com/office/powerpoint/2010/main" val="426038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Dataflow</a:t>
            </a:r>
          </a:p>
        </p:txBody>
      </p:sp>
      <p:sp>
        <p:nvSpPr>
          <p:cNvPr id="3" name="Content Placeholder 2"/>
          <p:cNvSpPr>
            <a:spLocks noGrp="1"/>
          </p:cNvSpPr>
          <p:nvPr>
            <p:ph idx="1"/>
          </p:nvPr>
        </p:nvSpPr>
        <p:spPr/>
        <p:txBody>
          <a:bodyPr/>
          <a:lstStyle/>
          <a:p>
            <a:pPr marL="0" indent="0">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57" y="1439056"/>
            <a:ext cx="7940237" cy="5418943"/>
          </a:xfrm>
          <a:prstGeom prst="rect">
            <a:avLst/>
          </a:prstGeom>
        </p:spPr>
      </p:pic>
    </p:spTree>
    <p:extLst>
      <p:ext uri="{BB962C8B-B14F-4D97-AF65-F5344CB8AC3E}">
        <p14:creationId xmlns:p14="http://schemas.microsoft.com/office/powerpoint/2010/main" val="323231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Operator chains</a:t>
            </a:r>
          </a:p>
        </p:txBody>
      </p:sp>
      <p:sp>
        <p:nvSpPr>
          <p:cNvPr id="3" name="Content Placeholder 2"/>
          <p:cNvSpPr>
            <a:spLocks noGrp="1"/>
          </p:cNvSpPr>
          <p:nvPr>
            <p:ph idx="1"/>
          </p:nvPr>
        </p:nvSpPr>
        <p:spPr/>
        <p:txBody>
          <a:bodyPr/>
          <a:lstStyle/>
          <a:p>
            <a:pPr marL="0" indent="0">
              <a:buNone/>
            </a:pPr>
            <a:r>
              <a:rPr lang="en-US" dirty="0"/>
              <a:t>Flink chain operator subtasks together into tasks.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63586"/>
            <a:ext cx="8051530" cy="4294413"/>
          </a:xfrm>
          <a:prstGeom prst="rect">
            <a:avLst/>
          </a:prstGeom>
        </p:spPr>
      </p:pic>
    </p:spTree>
    <p:extLst>
      <p:ext uri="{BB962C8B-B14F-4D97-AF65-F5344CB8AC3E}">
        <p14:creationId xmlns:p14="http://schemas.microsoft.com/office/powerpoint/2010/main" val="391488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Execution</a:t>
            </a:r>
          </a:p>
        </p:txBody>
      </p:sp>
      <p:sp>
        <p:nvSpPr>
          <p:cNvPr id="5" name="Content Placeholder 4"/>
          <p:cNvSpPr>
            <a:spLocks noGrp="1"/>
          </p:cNvSpPr>
          <p:nvPr>
            <p:ph idx="1"/>
          </p:nvPr>
        </p:nvSpPr>
        <p:spPr/>
        <p:txBody>
          <a:bodyPr>
            <a:normAutofit fontScale="92500"/>
          </a:bodyPr>
          <a:lstStyle/>
          <a:p>
            <a:pPr algn="just"/>
            <a:r>
              <a:rPr lang="en-US" b="1" dirty="0"/>
              <a:t>Master, Worker, Client</a:t>
            </a:r>
            <a:endParaRPr lang="en-US" dirty="0"/>
          </a:p>
          <a:p>
            <a:pPr algn="just"/>
            <a:r>
              <a:rPr lang="en-US" dirty="0"/>
              <a:t>The Flink runtime consists of two types of processes:</a:t>
            </a:r>
          </a:p>
          <a:p>
            <a:pPr algn="just"/>
            <a:r>
              <a:rPr lang="en-US" b="1" dirty="0"/>
              <a:t>Master</a:t>
            </a:r>
            <a:r>
              <a:rPr lang="en-US" dirty="0"/>
              <a:t> processes: Also called </a:t>
            </a:r>
            <a:r>
              <a:rPr lang="en-US" i="1" dirty="0"/>
              <a:t>Job Managers who</a:t>
            </a:r>
            <a:r>
              <a:rPr lang="en-US" dirty="0"/>
              <a:t> coordinate the distributed execution. They schedule tasks, coordinate checkpoints, coordinate recovery on failures, etc.</a:t>
            </a:r>
          </a:p>
          <a:p>
            <a:pPr algn="just"/>
            <a:r>
              <a:rPr lang="en-US" dirty="0"/>
              <a:t>At least one master process. A high-availability setup will have multiple master processes, out of which one is always the </a:t>
            </a:r>
            <a:r>
              <a:rPr lang="en-US" i="1" dirty="0"/>
              <a:t>leader</a:t>
            </a:r>
            <a:r>
              <a:rPr lang="en-US" dirty="0"/>
              <a:t>, and the others are </a:t>
            </a:r>
            <a:r>
              <a:rPr lang="en-US" i="1" dirty="0"/>
              <a:t>standby</a:t>
            </a:r>
            <a:r>
              <a:rPr lang="en-US" dirty="0"/>
              <a:t>.</a:t>
            </a:r>
          </a:p>
          <a:p>
            <a:pPr algn="just"/>
            <a:r>
              <a:rPr lang="en-US" b="1" dirty="0"/>
              <a:t>Worker</a:t>
            </a:r>
            <a:r>
              <a:rPr lang="en-US" dirty="0"/>
              <a:t> processes: Also called </a:t>
            </a:r>
            <a:r>
              <a:rPr lang="en-US" i="1" dirty="0"/>
              <a:t>Task Managers</a:t>
            </a:r>
            <a:r>
              <a:rPr lang="en-US" dirty="0"/>
              <a:t> execute the </a:t>
            </a:r>
            <a:r>
              <a:rPr lang="en-US" i="1" dirty="0"/>
              <a:t>tasks</a:t>
            </a:r>
            <a:r>
              <a:rPr lang="en-US" dirty="0"/>
              <a:t> or subtasks of a dataflow, and buffer and exchange the data </a:t>
            </a:r>
            <a:r>
              <a:rPr lang="en-US" i="1" dirty="0"/>
              <a:t>streams</a:t>
            </a:r>
            <a:r>
              <a:rPr lang="en-US" dirty="0"/>
              <a:t>.</a:t>
            </a:r>
          </a:p>
          <a:p>
            <a:pPr algn="just"/>
            <a:r>
              <a:rPr lang="en-US" dirty="0"/>
              <a:t>The </a:t>
            </a:r>
            <a:r>
              <a:rPr lang="en-US" b="1" dirty="0"/>
              <a:t>client</a:t>
            </a:r>
            <a:r>
              <a:rPr lang="en-US" dirty="0"/>
              <a:t> is not part of the runtime and program execution, Client runs as a part of Java/Scala program that triggers the execution or in command line process.</a:t>
            </a:r>
          </a:p>
          <a:p>
            <a:pPr algn="just"/>
            <a:endParaRPr lang="en-US" dirty="0"/>
          </a:p>
        </p:txBody>
      </p:sp>
      <p:sp>
        <p:nvSpPr>
          <p:cNvPr id="7"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21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Execution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47157"/>
            <a:ext cx="6654195" cy="5121469"/>
          </a:xfrm>
        </p:spPr>
      </p:pic>
    </p:spTree>
    <p:extLst>
      <p:ext uri="{BB962C8B-B14F-4D97-AF65-F5344CB8AC3E}">
        <p14:creationId xmlns:p14="http://schemas.microsoft.com/office/powerpoint/2010/main" val="325667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Windows</a:t>
            </a:r>
          </a:p>
        </p:txBody>
      </p:sp>
      <p:sp>
        <p:nvSpPr>
          <p:cNvPr id="3" name="Content Placeholder 2"/>
          <p:cNvSpPr>
            <a:spLocks noGrp="1"/>
          </p:cNvSpPr>
          <p:nvPr>
            <p:ph idx="1"/>
          </p:nvPr>
        </p:nvSpPr>
        <p:spPr/>
        <p:txBody>
          <a:bodyPr>
            <a:normAutofit/>
          </a:bodyPr>
          <a:lstStyle/>
          <a:p>
            <a:pPr algn="just"/>
            <a:r>
              <a:rPr lang="en-US" dirty="0"/>
              <a:t>Aggregating events works slightly differently on streams than in batch processing. For example, it is impossible to first count all elements in the stream and then return the count, because streams are in general infinite. Instead, aggregates on streams, are scoped by </a:t>
            </a:r>
            <a:r>
              <a:rPr lang="en-US" b="1" dirty="0"/>
              <a:t>windows</a:t>
            </a:r>
            <a:r>
              <a:rPr lang="en-US" dirty="0"/>
              <a:t>, such as </a:t>
            </a:r>
            <a:r>
              <a:rPr lang="en-US" i="1" dirty="0"/>
              <a:t>“count over the last 5 minutes”</a:t>
            </a:r>
            <a:r>
              <a:rPr lang="en-US" dirty="0"/>
              <a:t>, or </a:t>
            </a:r>
            <a:r>
              <a:rPr lang="en-US" i="1" dirty="0"/>
              <a:t>“sum of the last 100 elements”</a:t>
            </a:r>
            <a:r>
              <a:rPr lang="en-US" dirty="0"/>
              <a:t>.</a:t>
            </a:r>
          </a:p>
          <a:p>
            <a:pPr algn="just"/>
            <a:r>
              <a:rPr lang="en-US" dirty="0"/>
              <a:t>Windows can be </a:t>
            </a:r>
            <a:r>
              <a:rPr lang="en-US" i="1" dirty="0"/>
              <a:t>time driven</a:t>
            </a:r>
            <a:r>
              <a:rPr lang="en-US" dirty="0"/>
              <a:t> (example: every 30 seconds) or </a:t>
            </a:r>
            <a:r>
              <a:rPr lang="en-US" i="1" dirty="0"/>
              <a:t>data driven</a:t>
            </a:r>
            <a:r>
              <a:rPr lang="en-US" dirty="0"/>
              <a:t> (example: every 100 elements). </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14" y="5033608"/>
            <a:ext cx="8979108" cy="1670207"/>
          </a:xfrm>
          <a:prstGeom prst="rect">
            <a:avLst/>
          </a:prstGeom>
        </p:spPr>
      </p:pic>
    </p:spTree>
    <p:extLst>
      <p:ext uri="{BB962C8B-B14F-4D97-AF65-F5344CB8AC3E}">
        <p14:creationId xmlns:p14="http://schemas.microsoft.com/office/powerpoint/2010/main" val="414024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a:t>
            </a:r>
          </a:p>
          <a:p>
            <a:r>
              <a:rPr lang="en-US" dirty="0"/>
              <a:t>Flink Ecosystem</a:t>
            </a:r>
          </a:p>
          <a:p>
            <a:r>
              <a:rPr lang="en-US" dirty="0"/>
              <a:t>Architecture</a:t>
            </a:r>
          </a:p>
          <a:p>
            <a:r>
              <a:rPr lang="en-US" dirty="0"/>
              <a:t>Spark vs Flink</a:t>
            </a:r>
          </a:p>
          <a:p>
            <a:r>
              <a:rPr lang="en-US" dirty="0"/>
              <a:t>Applications</a:t>
            </a:r>
          </a:p>
          <a:p>
            <a:r>
              <a:rPr lang="en-US" dirty="0"/>
              <a:t>Features</a:t>
            </a:r>
          </a:p>
          <a:p>
            <a:r>
              <a:rPr lang="en-US" dirty="0"/>
              <a:t>Concepts</a:t>
            </a:r>
          </a:p>
          <a:p>
            <a:r>
              <a:rPr lang="en-US" dirty="0"/>
              <a:t>Implementation</a:t>
            </a:r>
          </a:p>
          <a:p>
            <a:r>
              <a:rPr lang="en-US" dirty="0"/>
              <a:t>References</a:t>
            </a:r>
          </a:p>
          <a:p>
            <a:endParaRPr lang="en-US" dirty="0"/>
          </a:p>
        </p:txBody>
      </p:sp>
    </p:spTree>
    <p:extLst>
      <p:ext uri="{BB962C8B-B14F-4D97-AF65-F5344CB8AC3E}">
        <p14:creationId xmlns:p14="http://schemas.microsoft.com/office/powerpoint/2010/main" val="400018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Flink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22" y="1257300"/>
            <a:ext cx="8564849" cy="5600700"/>
          </a:xfrm>
        </p:spPr>
      </p:pic>
    </p:spTree>
    <p:extLst>
      <p:ext uri="{BB962C8B-B14F-4D97-AF65-F5344CB8AC3E}">
        <p14:creationId xmlns:p14="http://schemas.microsoft.com/office/powerpoint/2010/main" val="75355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Flink Console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406" y="1270000"/>
            <a:ext cx="8482995" cy="5424714"/>
          </a:xfrm>
        </p:spPr>
      </p:pic>
    </p:spTree>
    <p:extLst>
      <p:ext uri="{BB962C8B-B14F-4D97-AF65-F5344CB8AC3E}">
        <p14:creationId xmlns:p14="http://schemas.microsoft.com/office/powerpoint/2010/main" val="363784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https://ci.apache.org/projects/flink/flink-docs-master/</a:t>
            </a:r>
            <a:endParaRPr lang="en-US" dirty="0"/>
          </a:p>
          <a:p>
            <a:r>
              <a:rPr lang="en-US" dirty="0">
                <a:hlinkClick r:id="rId3"/>
              </a:rPr>
              <a:t>https://www.youtube.com/watch?v=BtL_WxAo1W8</a:t>
            </a:r>
            <a:endParaRPr lang="en-US" dirty="0"/>
          </a:p>
          <a:p>
            <a:r>
              <a:rPr lang="en-US" dirty="0">
                <a:hlinkClick r:id="rId4"/>
              </a:rPr>
              <a:t>https://www.youtube.com/watch?v=Dzx-iE6RN4w</a:t>
            </a:r>
            <a:endParaRPr lang="en-US" dirty="0"/>
          </a:p>
          <a:p>
            <a:endParaRPr lang="en-US" dirty="0"/>
          </a:p>
          <a:p>
            <a:endParaRPr lang="en-US" dirty="0"/>
          </a:p>
        </p:txBody>
      </p:sp>
    </p:spTree>
    <p:extLst>
      <p:ext uri="{BB962C8B-B14F-4D97-AF65-F5344CB8AC3E}">
        <p14:creationId xmlns:p14="http://schemas.microsoft.com/office/powerpoint/2010/main" val="3540684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817" y="2160588"/>
            <a:ext cx="6204440" cy="4126195"/>
          </a:xfrm>
        </p:spPr>
      </p:pic>
    </p:spTree>
    <p:extLst>
      <p:ext uri="{BB962C8B-B14F-4D97-AF65-F5344CB8AC3E}">
        <p14:creationId xmlns:p14="http://schemas.microsoft.com/office/powerpoint/2010/main" val="801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Flink</a:t>
            </a:r>
          </a:p>
        </p:txBody>
      </p:sp>
      <p:sp>
        <p:nvSpPr>
          <p:cNvPr id="3" name="Content Placeholder 2"/>
          <p:cNvSpPr>
            <a:spLocks noGrp="1"/>
          </p:cNvSpPr>
          <p:nvPr>
            <p:ph idx="1"/>
          </p:nvPr>
        </p:nvSpPr>
        <p:spPr/>
        <p:txBody>
          <a:bodyPr>
            <a:normAutofit/>
          </a:bodyPr>
          <a:lstStyle/>
          <a:p>
            <a:r>
              <a:rPr lang="en-US" dirty="0"/>
              <a:t>Stable Release : 1.1.1 / August 11, 2016</a:t>
            </a:r>
          </a:p>
          <a:p>
            <a:r>
              <a:rPr lang="en-US" dirty="0"/>
              <a:t>Real Time Processing of Streaming data</a:t>
            </a:r>
          </a:p>
          <a:p>
            <a:r>
              <a:rPr lang="en-US" dirty="0"/>
              <a:t>Low Latency and high fault tolerance.</a:t>
            </a:r>
          </a:p>
          <a:p>
            <a:r>
              <a:rPr lang="en-US" dirty="0"/>
              <a:t>Spark uses batch processing, Flink uses Iterations (Streaming Architecture)</a:t>
            </a:r>
          </a:p>
          <a:p>
            <a:r>
              <a:rPr lang="en-US" dirty="0"/>
              <a:t>Open Source</a:t>
            </a:r>
          </a:p>
          <a:p>
            <a:r>
              <a:rPr lang="en-US" dirty="0"/>
              <a:t>100X faster than Hadoop</a:t>
            </a:r>
          </a:p>
          <a:p>
            <a:r>
              <a:rPr lang="en-US" dirty="0"/>
              <a:t>Programming APIs for Java and Scala.</a:t>
            </a:r>
          </a:p>
          <a:p>
            <a:r>
              <a:rPr lang="en-US" dirty="0"/>
              <a:t>Tested on Clusters.</a:t>
            </a:r>
          </a:p>
          <a:p>
            <a:endParaRPr lang="en-US" dirty="0"/>
          </a:p>
        </p:txBody>
      </p:sp>
    </p:spTree>
    <p:extLst>
      <p:ext uri="{BB962C8B-B14F-4D97-AF65-F5344CB8AC3E}">
        <p14:creationId xmlns:p14="http://schemas.microsoft.com/office/powerpoint/2010/main" val="29950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Flink Ecosystem</a:t>
            </a:r>
          </a:p>
        </p:txBody>
      </p:sp>
      <p:sp>
        <p:nvSpPr>
          <p:cNvPr id="3" name="Content Placeholder 2"/>
          <p:cNvSpPr>
            <a:spLocks noGrp="1"/>
          </p:cNvSpPr>
          <p:nvPr>
            <p:ph idx="1"/>
          </p:nvPr>
        </p:nvSpPr>
        <p:spPr/>
        <p:txBody>
          <a:bodyPr/>
          <a:lstStyle/>
          <a:p>
            <a:r>
              <a:rPr lang="en-US" dirty="0"/>
              <a:t>Flink runs on Yarn	</a:t>
            </a:r>
          </a:p>
          <a:p>
            <a:r>
              <a:rPr lang="en-US" dirty="0"/>
              <a:t>Works with HDFS</a:t>
            </a:r>
          </a:p>
          <a:p>
            <a:r>
              <a:rPr lang="en-US" dirty="0"/>
              <a:t>Stream data from Kafka</a:t>
            </a:r>
          </a:p>
          <a:p>
            <a:r>
              <a:rPr lang="en-US" dirty="0"/>
              <a:t>Execute Hadoop program code</a:t>
            </a:r>
          </a:p>
          <a:p>
            <a:r>
              <a:rPr lang="en-US" dirty="0"/>
              <a:t>Connects to other data storage system.</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208" y="1930400"/>
            <a:ext cx="3000794" cy="362131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30480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674" y="1738859"/>
            <a:ext cx="6817988" cy="4491053"/>
          </a:xfrm>
        </p:spPr>
      </p:pic>
    </p:spTree>
    <p:extLst>
      <p:ext uri="{BB962C8B-B14F-4D97-AF65-F5344CB8AC3E}">
        <p14:creationId xmlns:p14="http://schemas.microsoft.com/office/powerpoint/2010/main" val="123599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vs Flink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9915553"/>
              </p:ext>
            </p:extLst>
          </p:nvPr>
        </p:nvGraphicFramePr>
        <p:xfrm>
          <a:off x="677863" y="2160588"/>
          <a:ext cx="8596312" cy="3134360"/>
        </p:xfrm>
        <a:graphic>
          <a:graphicData uri="http://schemas.openxmlformats.org/drawingml/2006/table">
            <a:tbl>
              <a:tblPr firstRow="1" bandRow="1">
                <a:tableStyleId>{5C22544A-7EE6-4342-B048-85BDC9FD1C3A}</a:tableStyleId>
              </a:tblPr>
              <a:tblGrid>
                <a:gridCol w="2499810">
                  <a:extLst>
                    <a:ext uri="{9D8B030D-6E8A-4147-A177-3AD203B41FA5}">
                      <a16:colId xmlns:a16="http://schemas.microsoft.com/office/drawing/2014/main" val="519783549"/>
                    </a:ext>
                  </a:extLst>
                </a:gridCol>
                <a:gridCol w="3231065">
                  <a:extLst>
                    <a:ext uri="{9D8B030D-6E8A-4147-A177-3AD203B41FA5}">
                      <a16:colId xmlns:a16="http://schemas.microsoft.com/office/drawing/2014/main" val="2130102324"/>
                    </a:ext>
                  </a:extLst>
                </a:gridCol>
                <a:gridCol w="2865437">
                  <a:extLst>
                    <a:ext uri="{9D8B030D-6E8A-4147-A177-3AD203B41FA5}">
                      <a16:colId xmlns:a16="http://schemas.microsoft.com/office/drawing/2014/main" val="811787332"/>
                    </a:ext>
                  </a:extLst>
                </a:gridCol>
              </a:tblGrid>
              <a:tr h="370840">
                <a:tc>
                  <a:txBody>
                    <a:bodyPr/>
                    <a:lstStyle/>
                    <a:p>
                      <a:endParaRPr lang="en-US" dirty="0"/>
                    </a:p>
                  </a:txBody>
                  <a:tcPr marL="74751" marR="74751"/>
                </a:tc>
                <a:tc>
                  <a:txBody>
                    <a:bodyPr/>
                    <a:lstStyle/>
                    <a:p>
                      <a:r>
                        <a:rPr lang="en-US" b="1" dirty="0"/>
                        <a:t>Spark Streaming </a:t>
                      </a:r>
                    </a:p>
                  </a:txBody>
                  <a:tcPr marL="74751" marR="74751"/>
                </a:tc>
                <a:tc>
                  <a:txBody>
                    <a:bodyPr/>
                    <a:lstStyle/>
                    <a:p>
                      <a:r>
                        <a:rPr lang="en-US" b="1" dirty="0"/>
                        <a:t>Apache Flink</a:t>
                      </a:r>
                    </a:p>
                  </a:txBody>
                  <a:tcPr marL="74751" marR="74751"/>
                </a:tc>
                <a:extLst>
                  <a:ext uri="{0D108BD9-81ED-4DB2-BD59-A6C34878D82A}">
                    <a16:rowId xmlns:a16="http://schemas.microsoft.com/office/drawing/2014/main" val="4212363781"/>
                  </a:ext>
                </a:extLst>
              </a:tr>
              <a:tr h="370840">
                <a:tc>
                  <a:txBody>
                    <a:bodyPr/>
                    <a:lstStyle/>
                    <a:p>
                      <a:r>
                        <a:rPr lang="en-US" b="1" dirty="0"/>
                        <a:t>Guarantee</a:t>
                      </a:r>
                    </a:p>
                  </a:txBody>
                  <a:tcPr marL="74751" marR="74751"/>
                </a:tc>
                <a:tc gridSpan="2">
                  <a:txBody>
                    <a:bodyPr/>
                    <a:lstStyle/>
                    <a:p>
                      <a:pPr algn="ctr"/>
                      <a:r>
                        <a:rPr lang="en-US" dirty="0"/>
                        <a:t>Exactly Once</a:t>
                      </a:r>
                    </a:p>
                  </a:txBody>
                  <a:tcPr marL="74751" marR="74751"/>
                </a:tc>
                <a:tc hMerge="1">
                  <a:txBody>
                    <a:bodyPr/>
                    <a:lstStyle/>
                    <a:p>
                      <a:endParaRPr lang="en-US" dirty="0"/>
                    </a:p>
                  </a:txBody>
                  <a:tcPr/>
                </a:tc>
                <a:extLst>
                  <a:ext uri="{0D108BD9-81ED-4DB2-BD59-A6C34878D82A}">
                    <a16:rowId xmlns:a16="http://schemas.microsoft.com/office/drawing/2014/main" val="456040763"/>
                  </a:ext>
                </a:extLst>
              </a:tr>
              <a:tr h="370840">
                <a:tc>
                  <a:txBody>
                    <a:bodyPr/>
                    <a:lstStyle/>
                    <a:p>
                      <a:r>
                        <a:rPr lang="en-US" b="1" dirty="0"/>
                        <a:t>Throughput</a:t>
                      </a:r>
                    </a:p>
                  </a:txBody>
                  <a:tcPr marL="74751" marR="74751"/>
                </a:tc>
                <a:tc gridSpan="2">
                  <a:txBody>
                    <a:bodyPr/>
                    <a:lstStyle/>
                    <a:p>
                      <a:pPr algn="ctr"/>
                      <a:r>
                        <a:rPr lang="en-US" dirty="0"/>
                        <a:t>High</a:t>
                      </a:r>
                    </a:p>
                  </a:txBody>
                  <a:tcPr marL="74751" marR="74751"/>
                </a:tc>
                <a:tc hMerge="1">
                  <a:txBody>
                    <a:bodyPr/>
                    <a:lstStyle/>
                    <a:p>
                      <a:endParaRPr lang="en-US" dirty="0"/>
                    </a:p>
                  </a:txBody>
                  <a:tcPr/>
                </a:tc>
                <a:extLst>
                  <a:ext uri="{0D108BD9-81ED-4DB2-BD59-A6C34878D82A}">
                    <a16:rowId xmlns:a16="http://schemas.microsoft.com/office/drawing/2014/main" val="2849170317"/>
                  </a:ext>
                </a:extLst>
              </a:tr>
              <a:tr h="370840">
                <a:tc>
                  <a:txBody>
                    <a:bodyPr/>
                    <a:lstStyle/>
                    <a:p>
                      <a:r>
                        <a:rPr lang="en-US" b="1" dirty="0"/>
                        <a:t>Overhead of Fault Tolerance</a:t>
                      </a:r>
                    </a:p>
                  </a:txBody>
                  <a:tcPr marL="74751" marR="74751"/>
                </a:tc>
                <a:tc gridSpan="2">
                  <a:txBody>
                    <a:bodyPr/>
                    <a:lstStyle/>
                    <a:p>
                      <a:pPr algn="ctr"/>
                      <a:r>
                        <a:rPr lang="en-US" dirty="0"/>
                        <a:t>Low</a:t>
                      </a:r>
                    </a:p>
                  </a:txBody>
                  <a:tcPr marL="74751" marR="74751"/>
                </a:tc>
                <a:tc hMerge="1">
                  <a:txBody>
                    <a:bodyPr/>
                    <a:lstStyle/>
                    <a:p>
                      <a:endParaRPr lang="en-US" dirty="0"/>
                    </a:p>
                  </a:txBody>
                  <a:tcPr/>
                </a:tc>
                <a:extLst>
                  <a:ext uri="{0D108BD9-81ED-4DB2-BD59-A6C34878D82A}">
                    <a16:rowId xmlns:a16="http://schemas.microsoft.com/office/drawing/2014/main" val="1239325761"/>
                  </a:ext>
                </a:extLst>
              </a:tr>
              <a:tr h="370840">
                <a:tc>
                  <a:txBody>
                    <a:bodyPr/>
                    <a:lstStyle/>
                    <a:p>
                      <a:r>
                        <a:rPr lang="en-US" b="1" dirty="0"/>
                        <a:t>Computation Model</a:t>
                      </a:r>
                    </a:p>
                  </a:txBody>
                  <a:tcPr marL="74751" marR="74751"/>
                </a:tc>
                <a:tc>
                  <a:txBody>
                    <a:bodyPr/>
                    <a:lstStyle/>
                    <a:p>
                      <a:r>
                        <a:rPr lang="en-US" dirty="0"/>
                        <a:t>Micro Batches</a:t>
                      </a:r>
                    </a:p>
                  </a:txBody>
                  <a:tcPr marL="74751" marR="74751"/>
                </a:tc>
                <a:tc>
                  <a:txBody>
                    <a:bodyPr/>
                    <a:lstStyle/>
                    <a:p>
                      <a:r>
                        <a:rPr lang="en-US" dirty="0"/>
                        <a:t>Streaming</a:t>
                      </a:r>
                    </a:p>
                  </a:txBody>
                  <a:tcPr marL="74751" marR="74751"/>
                </a:tc>
                <a:extLst>
                  <a:ext uri="{0D108BD9-81ED-4DB2-BD59-A6C34878D82A}">
                    <a16:rowId xmlns:a16="http://schemas.microsoft.com/office/drawing/2014/main" val="3298935272"/>
                  </a:ext>
                </a:extLst>
              </a:tr>
              <a:tr h="370840">
                <a:tc>
                  <a:txBody>
                    <a:bodyPr/>
                    <a:lstStyle/>
                    <a:p>
                      <a:r>
                        <a:rPr lang="en-US" b="1" dirty="0"/>
                        <a:t>Window Criteria</a:t>
                      </a:r>
                    </a:p>
                  </a:txBody>
                  <a:tcPr marL="74751" marR="74751"/>
                </a:tc>
                <a:tc>
                  <a:txBody>
                    <a:bodyPr/>
                    <a:lstStyle/>
                    <a:p>
                      <a:r>
                        <a:rPr lang="en-US" dirty="0"/>
                        <a:t>Time Based</a:t>
                      </a:r>
                    </a:p>
                  </a:txBody>
                  <a:tcPr marL="74751" marR="74751"/>
                </a:tc>
                <a:tc>
                  <a:txBody>
                    <a:bodyPr/>
                    <a:lstStyle/>
                    <a:p>
                      <a:r>
                        <a:rPr lang="en-US" dirty="0"/>
                        <a:t>Record Based or User Defined</a:t>
                      </a:r>
                    </a:p>
                  </a:txBody>
                  <a:tcPr marL="74751" marR="74751"/>
                </a:tc>
                <a:extLst>
                  <a:ext uri="{0D108BD9-81ED-4DB2-BD59-A6C34878D82A}">
                    <a16:rowId xmlns:a16="http://schemas.microsoft.com/office/drawing/2014/main" val="86982010"/>
                  </a:ext>
                </a:extLst>
              </a:tr>
              <a:tr h="370840">
                <a:tc>
                  <a:txBody>
                    <a:bodyPr/>
                    <a:lstStyle/>
                    <a:p>
                      <a:r>
                        <a:rPr lang="en-US" b="1" dirty="0"/>
                        <a:t>Memory Management</a:t>
                      </a:r>
                    </a:p>
                  </a:txBody>
                  <a:tcPr marL="74751" marR="74751"/>
                </a:tc>
                <a:tc>
                  <a:txBody>
                    <a:bodyPr/>
                    <a:lstStyle/>
                    <a:p>
                      <a:r>
                        <a:rPr lang="en-US" dirty="0"/>
                        <a:t>Configured</a:t>
                      </a:r>
                    </a:p>
                  </a:txBody>
                  <a:tcPr marL="74751" marR="74751"/>
                </a:tc>
                <a:tc>
                  <a:txBody>
                    <a:bodyPr/>
                    <a:lstStyle/>
                    <a:p>
                      <a:r>
                        <a:rPr lang="en-US" dirty="0"/>
                        <a:t>Automatic</a:t>
                      </a:r>
                    </a:p>
                  </a:txBody>
                  <a:tcPr marL="74751" marR="74751"/>
                </a:tc>
                <a:extLst>
                  <a:ext uri="{0D108BD9-81ED-4DB2-BD59-A6C34878D82A}">
                    <a16:rowId xmlns:a16="http://schemas.microsoft.com/office/drawing/2014/main" val="1942395489"/>
                  </a:ext>
                </a:extLst>
              </a:tr>
            </a:tbl>
          </a:graphicData>
        </a:graphic>
      </p:graphicFrame>
    </p:spTree>
    <p:extLst>
      <p:ext uri="{BB962C8B-B14F-4D97-AF65-F5344CB8AC3E}">
        <p14:creationId xmlns:p14="http://schemas.microsoft.com/office/powerpoint/2010/main" val="49904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815547" y="2557669"/>
            <a:ext cx="1179444" cy="1046921"/>
          </a:xfrm>
          <a:prstGeom prst="ellips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Batch</a:t>
            </a:r>
          </a:p>
        </p:txBody>
      </p:sp>
      <p:sp>
        <p:nvSpPr>
          <p:cNvPr id="6" name="Oval 5"/>
          <p:cNvSpPr/>
          <p:nvPr/>
        </p:nvSpPr>
        <p:spPr>
          <a:xfrm>
            <a:off x="5484744" y="2557669"/>
            <a:ext cx="1126434" cy="1046921"/>
          </a:xfrm>
          <a:prstGeom prst="ellips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Micro</a:t>
            </a:r>
            <a:r>
              <a:rPr lang="en-US" dirty="0"/>
              <a:t> </a:t>
            </a:r>
            <a:r>
              <a:rPr lang="en-US" b="1" dirty="0"/>
              <a:t>Batch</a:t>
            </a:r>
          </a:p>
        </p:txBody>
      </p:sp>
      <p:sp>
        <p:nvSpPr>
          <p:cNvPr id="7" name="Oval 6"/>
          <p:cNvSpPr/>
          <p:nvPr/>
        </p:nvSpPr>
        <p:spPr>
          <a:xfrm>
            <a:off x="8799443" y="2557670"/>
            <a:ext cx="2008465" cy="1046920"/>
          </a:xfrm>
          <a:prstGeom prst="ellips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Continuous flow operator</a:t>
            </a:r>
          </a:p>
        </p:txBody>
      </p:sp>
      <p:cxnSp>
        <p:nvCxnSpPr>
          <p:cNvPr id="9" name="Straight Connector 8"/>
          <p:cNvCxnSpPr>
            <a:stCxn id="4" idx="6"/>
            <a:endCxn id="6" idx="2"/>
          </p:cNvCxnSpPr>
          <p:nvPr/>
        </p:nvCxnSpPr>
        <p:spPr>
          <a:xfrm>
            <a:off x="2994991" y="3081130"/>
            <a:ext cx="2489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a:off x="6611178" y="3081130"/>
            <a:ext cx="218826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48069" y="3976376"/>
            <a:ext cx="914400" cy="91440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Spark</a:t>
            </a:r>
          </a:p>
        </p:txBody>
      </p:sp>
      <p:sp>
        <p:nvSpPr>
          <p:cNvPr id="24" name="Rectangle 23"/>
          <p:cNvSpPr/>
          <p:nvPr/>
        </p:nvSpPr>
        <p:spPr>
          <a:xfrm>
            <a:off x="9521686" y="4877523"/>
            <a:ext cx="914400" cy="91440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Flink</a:t>
            </a:r>
          </a:p>
        </p:txBody>
      </p:sp>
      <p:cxnSp>
        <p:nvCxnSpPr>
          <p:cNvPr id="26" name="Straight Arrow Connector 25"/>
          <p:cNvCxnSpPr/>
          <p:nvPr/>
        </p:nvCxnSpPr>
        <p:spPr>
          <a:xfrm>
            <a:off x="2862469" y="4393820"/>
            <a:ext cx="5698435"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578087" y="5374480"/>
            <a:ext cx="5943599"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7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3086231"/>
              </p:ext>
            </p:extLst>
          </p:nvPr>
        </p:nvGraphicFramePr>
        <p:xfrm>
          <a:off x="677863" y="2160588"/>
          <a:ext cx="8596311" cy="417044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905344922"/>
                    </a:ext>
                  </a:extLst>
                </a:gridCol>
                <a:gridCol w="2865437">
                  <a:extLst>
                    <a:ext uri="{9D8B030D-6E8A-4147-A177-3AD203B41FA5}">
                      <a16:colId xmlns:a16="http://schemas.microsoft.com/office/drawing/2014/main" val="1887379520"/>
                    </a:ext>
                  </a:extLst>
                </a:gridCol>
                <a:gridCol w="2865437">
                  <a:extLst>
                    <a:ext uri="{9D8B030D-6E8A-4147-A177-3AD203B41FA5}">
                      <a16:colId xmlns:a16="http://schemas.microsoft.com/office/drawing/2014/main" val="2678775096"/>
                    </a:ext>
                  </a:extLst>
                </a:gridCol>
              </a:tblGrid>
              <a:tr h="646374">
                <a:tc>
                  <a:txBody>
                    <a:bodyPr/>
                    <a:lstStyle/>
                    <a:p>
                      <a:r>
                        <a:rPr lang="en-US" dirty="0"/>
                        <a:t>Industry</a:t>
                      </a:r>
                    </a:p>
                  </a:txBody>
                  <a:tcPr marL="74751" marR="74751"/>
                </a:tc>
                <a:tc>
                  <a:txBody>
                    <a:bodyPr/>
                    <a:lstStyle/>
                    <a:p>
                      <a:r>
                        <a:rPr lang="en-US" dirty="0"/>
                        <a:t>Micro Batch/Real Streaming</a:t>
                      </a:r>
                    </a:p>
                  </a:txBody>
                  <a:tcPr marL="74751" marR="74751"/>
                </a:tc>
                <a:tc>
                  <a:txBody>
                    <a:bodyPr/>
                    <a:lstStyle/>
                    <a:p>
                      <a:r>
                        <a:rPr lang="en-US" dirty="0"/>
                        <a:t>Real time</a:t>
                      </a:r>
                      <a:r>
                        <a:rPr lang="en-US" baseline="0" dirty="0"/>
                        <a:t> streaming</a:t>
                      </a:r>
                      <a:endParaRPr lang="en-US" dirty="0"/>
                    </a:p>
                  </a:txBody>
                  <a:tcPr marL="74751" marR="74751"/>
                </a:tc>
                <a:extLst>
                  <a:ext uri="{0D108BD9-81ED-4DB2-BD59-A6C34878D82A}">
                    <a16:rowId xmlns:a16="http://schemas.microsoft.com/office/drawing/2014/main" val="2256263888"/>
                  </a:ext>
                </a:extLst>
              </a:tr>
              <a:tr h="646374">
                <a:tc>
                  <a:txBody>
                    <a:bodyPr/>
                    <a:lstStyle/>
                    <a:p>
                      <a:r>
                        <a:rPr lang="en-US" dirty="0"/>
                        <a:t>Finance </a:t>
                      </a:r>
                    </a:p>
                  </a:txBody>
                  <a:tcPr marL="74751" marR="74751"/>
                </a:tc>
                <a:tc>
                  <a:txBody>
                    <a:bodyPr/>
                    <a:lstStyle/>
                    <a:p>
                      <a:r>
                        <a:rPr lang="en-US" dirty="0"/>
                        <a:t>Credit</a:t>
                      </a:r>
                      <a:r>
                        <a:rPr lang="en-US" baseline="0" dirty="0"/>
                        <a:t> card fraud detection</a:t>
                      </a:r>
                      <a:endParaRPr lang="en-US" dirty="0"/>
                    </a:p>
                  </a:txBody>
                  <a:tcPr marL="74751" marR="74751"/>
                </a:tc>
                <a:tc>
                  <a:txBody>
                    <a:bodyPr/>
                    <a:lstStyle/>
                    <a:p>
                      <a:r>
                        <a:rPr lang="en-US" dirty="0"/>
                        <a:t>Fraud Prevention</a:t>
                      </a:r>
                    </a:p>
                  </a:txBody>
                  <a:tcPr marL="74751" marR="74751"/>
                </a:tc>
                <a:extLst>
                  <a:ext uri="{0D108BD9-81ED-4DB2-BD59-A6C34878D82A}">
                    <a16:rowId xmlns:a16="http://schemas.microsoft.com/office/drawing/2014/main" val="2793333796"/>
                  </a:ext>
                </a:extLst>
              </a:tr>
              <a:tr h="1115660">
                <a:tc>
                  <a:txBody>
                    <a:bodyPr/>
                    <a:lstStyle/>
                    <a:p>
                      <a:r>
                        <a:rPr lang="en-US" dirty="0"/>
                        <a:t>AD-Tech</a:t>
                      </a:r>
                    </a:p>
                  </a:txBody>
                  <a:tcPr marL="74751" marR="74751"/>
                </a:tc>
                <a:tc>
                  <a:txBody>
                    <a:bodyPr/>
                    <a:lstStyle/>
                    <a:p>
                      <a:r>
                        <a:rPr lang="en-US" dirty="0"/>
                        <a:t>Aggregating SPAM Bot/IP for blacklisting</a:t>
                      </a:r>
                    </a:p>
                  </a:txBody>
                  <a:tcPr marL="74751" marR="74751"/>
                </a:tc>
                <a:tc>
                  <a:txBody>
                    <a:bodyPr/>
                    <a:lstStyle/>
                    <a:p>
                      <a:r>
                        <a:rPr lang="en-US" dirty="0"/>
                        <a:t>Spam Preventing</a:t>
                      </a:r>
                    </a:p>
                  </a:txBody>
                  <a:tcPr marL="74751" marR="74751"/>
                </a:tc>
                <a:extLst>
                  <a:ext uri="{0D108BD9-81ED-4DB2-BD59-A6C34878D82A}">
                    <a16:rowId xmlns:a16="http://schemas.microsoft.com/office/drawing/2014/main" val="2113054579"/>
                  </a:ext>
                </a:extLst>
              </a:tr>
              <a:tr h="646374">
                <a:tc>
                  <a:txBody>
                    <a:bodyPr/>
                    <a:lstStyle/>
                    <a:p>
                      <a:r>
                        <a:rPr lang="en-US" dirty="0"/>
                        <a:t>Telecom</a:t>
                      </a:r>
                    </a:p>
                  </a:txBody>
                  <a:tcPr marL="74751" marR="74751"/>
                </a:tc>
                <a:tc>
                  <a:txBody>
                    <a:bodyPr/>
                    <a:lstStyle/>
                    <a:p>
                      <a:r>
                        <a:rPr lang="en-US" dirty="0"/>
                        <a:t>Usage aggregation</a:t>
                      </a:r>
                    </a:p>
                  </a:txBody>
                  <a:tcPr marL="74751" marR="74751"/>
                </a:tc>
                <a:tc>
                  <a:txBody>
                    <a:bodyPr/>
                    <a:lstStyle/>
                    <a:p>
                      <a:r>
                        <a:rPr lang="en-US" dirty="0"/>
                        <a:t>Network</a:t>
                      </a:r>
                      <a:r>
                        <a:rPr lang="en-US" baseline="0" dirty="0"/>
                        <a:t> anomaly detection</a:t>
                      </a:r>
                      <a:endParaRPr lang="en-US" dirty="0"/>
                    </a:p>
                  </a:txBody>
                  <a:tcPr marL="74751" marR="74751"/>
                </a:tc>
                <a:extLst>
                  <a:ext uri="{0D108BD9-81ED-4DB2-BD59-A6C34878D82A}">
                    <a16:rowId xmlns:a16="http://schemas.microsoft.com/office/drawing/2014/main" val="1721927732"/>
                  </a:ext>
                </a:extLst>
              </a:tr>
              <a:tr h="1115660">
                <a:tc>
                  <a:txBody>
                    <a:bodyPr/>
                    <a:lstStyle/>
                    <a:p>
                      <a:r>
                        <a:rPr lang="en-US" dirty="0"/>
                        <a:t>IOT</a:t>
                      </a:r>
                    </a:p>
                  </a:txBody>
                  <a:tcPr marL="74751" marR="74751"/>
                </a:tc>
                <a:tc>
                  <a:txBody>
                    <a:bodyPr/>
                    <a:lstStyle/>
                    <a:p>
                      <a:r>
                        <a:rPr lang="en-US" dirty="0"/>
                        <a:t>Industrial equipment usage trend line.</a:t>
                      </a:r>
                    </a:p>
                  </a:txBody>
                  <a:tcPr marL="74751" marR="74751"/>
                </a:tc>
                <a:tc>
                  <a:txBody>
                    <a:bodyPr/>
                    <a:lstStyle/>
                    <a:p>
                      <a:r>
                        <a:rPr lang="en-US" dirty="0"/>
                        <a:t>Alerting when a threshold is reached</a:t>
                      </a:r>
                    </a:p>
                  </a:txBody>
                  <a:tcPr marL="74751" marR="74751"/>
                </a:tc>
                <a:extLst>
                  <a:ext uri="{0D108BD9-81ED-4DB2-BD59-A6C34878D82A}">
                    <a16:rowId xmlns:a16="http://schemas.microsoft.com/office/drawing/2014/main" val="3956943688"/>
                  </a:ext>
                </a:extLst>
              </a:tr>
            </a:tbl>
          </a:graphicData>
        </a:graphic>
      </p:graphicFrame>
    </p:spTree>
    <p:extLst>
      <p:ext uri="{BB962C8B-B14F-4D97-AF65-F5344CB8AC3E}">
        <p14:creationId xmlns:p14="http://schemas.microsoft.com/office/powerpoint/2010/main" val="384821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r>
              <a:rPr lang="en-US" dirty="0"/>
              <a:t>High throughput and low latency.</a:t>
            </a:r>
          </a:p>
          <a:p>
            <a:endParaRPr lang="en-US" dirty="0"/>
          </a:p>
          <a:p>
            <a:endParaRPr lang="en-US" dirty="0"/>
          </a:p>
          <a:p>
            <a:endParaRPr lang="en-US" dirty="0"/>
          </a:p>
          <a:p>
            <a:r>
              <a:rPr lang="en-US" dirty="0"/>
              <a:t>Support for event time and out of order events</a:t>
            </a:r>
          </a:p>
          <a:p>
            <a:pPr marL="0" indent="0">
              <a:buNone/>
            </a:pPr>
            <a:endParaRPr lang="en-US" dirty="0"/>
          </a:p>
          <a:p>
            <a:pPr marL="0" indent="0">
              <a:buNone/>
            </a:pPr>
            <a:endParaRPr lang="en-US" dirty="0"/>
          </a:p>
          <a:p>
            <a:r>
              <a:rPr lang="en-US" dirty="0"/>
              <a:t>One runtime for Streaming and batch processing</a:t>
            </a:r>
          </a:p>
          <a:p>
            <a:pPr marL="0" indent="0">
              <a:buNone/>
            </a:pPr>
            <a:endParaRPr lang="en-US"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48" y="1720070"/>
            <a:ext cx="5216414" cy="19608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708" y="3800486"/>
            <a:ext cx="4505954" cy="10728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7685" y="5112545"/>
            <a:ext cx="2181529" cy="1857634"/>
          </a:xfrm>
          <a:prstGeom prst="rect">
            <a:avLst/>
          </a:prstGeom>
        </p:spPr>
      </p:pic>
    </p:spTree>
    <p:extLst>
      <p:ext uri="{BB962C8B-B14F-4D97-AF65-F5344CB8AC3E}">
        <p14:creationId xmlns:p14="http://schemas.microsoft.com/office/powerpoint/2010/main" val="1180531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14247</TotalTime>
  <Words>356</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Apache Flink</vt:lpstr>
      <vt:lpstr>Agenda</vt:lpstr>
      <vt:lpstr>Apache  Flink</vt:lpstr>
      <vt:lpstr>Flink Ecosystem</vt:lpstr>
      <vt:lpstr>Architecture</vt:lpstr>
      <vt:lpstr>Spark vs Flink</vt:lpstr>
      <vt:lpstr>Data Flow</vt:lpstr>
      <vt:lpstr>Applications</vt:lpstr>
      <vt:lpstr>Features</vt:lpstr>
      <vt:lpstr>Features</vt:lpstr>
      <vt:lpstr>API and Libraries</vt:lpstr>
      <vt:lpstr>Program and Dataflow</vt:lpstr>
      <vt:lpstr>Program and Dataflow</vt:lpstr>
      <vt:lpstr>Parallel Dataflow</vt:lpstr>
      <vt:lpstr>Parallel Dataflow</vt:lpstr>
      <vt:lpstr>Tasks and Operator chains</vt:lpstr>
      <vt:lpstr>Distributed Execution</vt:lpstr>
      <vt:lpstr>Distributed Execution</vt:lpstr>
      <vt:lpstr>Time and Windows</vt:lpstr>
      <vt:lpstr>Running Flink</vt:lpstr>
      <vt:lpstr>Flink Console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Flink</dc:title>
  <dc:creator>arunit gupta</dc:creator>
  <cp:lastModifiedBy>arunit gupta</cp:lastModifiedBy>
  <cp:revision>57</cp:revision>
  <dcterms:created xsi:type="dcterms:W3CDTF">2016-08-14T16:02:02Z</dcterms:created>
  <dcterms:modified xsi:type="dcterms:W3CDTF">2016-08-26T16:56:30Z</dcterms:modified>
</cp:coreProperties>
</file>