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405" r:id="rId4"/>
    <p:sldId id="434" r:id="rId5"/>
    <p:sldId id="409" r:id="rId6"/>
    <p:sldId id="438" r:id="rId7"/>
    <p:sldId id="439" r:id="rId8"/>
    <p:sldId id="410" r:id="rId9"/>
    <p:sldId id="411" r:id="rId10"/>
    <p:sldId id="437" r:id="rId11"/>
    <p:sldId id="412" r:id="rId12"/>
    <p:sldId id="413" r:id="rId13"/>
    <p:sldId id="414" r:id="rId14"/>
    <p:sldId id="444" r:id="rId15"/>
    <p:sldId id="441" r:id="rId16"/>
    <p:sldId id="443" r:id="rId17"/>
    <p:sldId id="445" r:id="rId18"/>
    <p:sldId id="440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46" r:id="rId29"/>
    <p:sldId id="435" r:id="rId30"/>
    <p:sldId id="436" r:id="rId31"/>
    <p:sldId id="447" r:id="rId32"/>
    <p:sldId id="448" r:id="rId33"/>
    <p:sldId id="433" r:id="rId34"/>
    <p:sldId id="452" r:id="rId35"/>
    <p:sldId id="453" r:id="rId36"/>
    <p:sldId id="454" r:id="rId37"/>
    <p:sldId id="455" r:id="rId38"/>
    <p:sldId id="456" r:id="rId39"/>
    <p:sldId id="464" r:id="rId40"/>
    <p:sldId id="458" r:id="rId41"/>
    <p:sldId id="450" r:id="rId42"/>
    <p:sldId id="459" r:id="rId43"/>
    <p:sldId id="457" r:id="rId44"/>
    <p:sldId id="460" r:id="rId45"/>
    <p:sldId id="461" r:id="rId46"/>
    <p:sldId id="462" r:id="rId47"/>
    <p:sldId id="463" r:id="rId48"/>
    <p:sldId id="485" r:id="rId49"/>
    <p:sldId id="465" r:id="rId50"/>
    <p:sldId id="451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3" r:id="rId69"/>
    <p:sldId id="484" r:id="rId70"/>
    <p:sldId id="295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25561-276F-4110-A432-803C9CBEBE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11BE5-D93E-430C-83F3-C398ED9B7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2932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941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837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0397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1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5518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362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66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8426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9004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906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070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995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62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47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210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33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352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53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1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zenhub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CS5551 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Advanced Software Engineering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1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August 25,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1752600"/>
          </a:xfrm>
        </p:spPr>
        <p:txBody>
          <a:bodyPr/>
          <a:lstStyle/>
          <a:p>
            <a:r>
              <a:rPr lang="en-US" dirty="0"/>
              <a:t>UMKC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clone, you will find a folder has the same name as repository</a:t>
            </a:r>
          </a:p>
          <a:p>
            <a:r>
              <a:rPr lang="en-US" dirty="0"/>
              <a:t>Use the following command to go inside the folder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folder_name</a:t>
            </a:r>
            <a:r>
              <a:rPr lang="en-US" dirty="0"/>
              <a:t>&gt; (e.g., cd </a:t>
            </a:r>
            <a:r>
              <a:rPr lang="en-US" dirty="0" err="1"/>
              <a:t>BigDataProject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20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3.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449763"/>
          </a:xfrm>
        </p:spPr>
        <p:txBody>
          <a:bodyPr>
            <a:normAutofit/>
          </a:bodyPr>
          <a:lstStyle/>
          <a:p>
            <a:r>
              <a:rPr lang="en-US" dirty="0"/>
              <a:t>In the local repository folder, we can add a new file</a:t>
            </a:r>
          </a:p>
          <a:p>
            <a:r>
              <a:rPr lang="en-US" dirty="0"/>
              <a:t>If you are a Linux or a Mac user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 Newfile.txt</a:t>
            </a:r>
          </a:p>
          <a:p>
            <a:pPr marL="342900" lvl="2" indent="-342900"/>
            <a:r>
              <a:rPr lang="en-US" sz="3200" dirty="0"/>
              <a:t>If you are a Windows user</a:t>
            </a: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echo This is a test file &gt; Newfile.txt</a:t>
            </a:r>
          </a:p>
          <a:p>
            <a:pPr marL="457200" lvl="3" indent="0">
              <a:buNone/>
            </a:pPr>
            <a:r>
              <a:rPr lang="en-US" sz="2800" dirty="0"/>
              <a:t>If you add a file from local</a:t>
            </a:r>
            <a:endParaRPr lang="en-US" sz="2800" dirty="0">
              <a:solidFill>
                <a:srgbClr val="FF0000"/>
              </a:solidFill>
            </a:endParaRP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git</a:t>
            </a:r>
            <a:r>
              <a:rPr lang="en-US" sz="2800" dirty="0">
                <a:solidFill>
                  <a:srgbClr val="FF0000"/>
                </a:solidFill>
              </a:rPr>
              <a:t> add Newfile.txt</a:t>
            </a:r>
          </a:p>
          <a:p>
            <a:pPr marL="800100" lvl="3" indent="-342900"/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4. Commit this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497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commit –</a:t>
            </a:r>
            <a:r>
              <a:rPr lang="en-US" dirty="0">
                <a:solidFill>
                  <a:srgbClr val="FF0000"/>
                </a:solidFill>
              </a:rPr>
              <a:t>m ‘Someone committed on Sometime’</a:t>
            </a:r>
          </a:p>
          <a:p>
            <a:r>
              <a:rPr lang="en-US" dirty="0"/>
              <a:t>After commit, you can check </a:t>
            </a:r>
            <a:r>
              <a:rPr lang="en-US" dirty="0" err="1"/>
              <a:t>git</a:t>
            </a:r>
            <a:r>
              <a:rPr lang="en-US" dirty="0"/>
              <a:t> status to see if work directory clean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99692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6400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https://help.github.com/articles/generating-ssh-keys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92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Setup remote connection by SSH </a:t>
            </a:r>
            <a:r>
              <a:rPr lang="en-US" dirty="0" err="1"/>
              <a:t>git</a:t>
            </a:r>
            <a:r>
              <a:rPr lang="en-US" dirty="0"/>
              <a:t> address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24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can push all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6. Sync local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33689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Windows users have done all basic steps.</a:t>
            </a:r>
          </a:p>
          <a:p>
            <a:r>
              <a:rPr lang="en-US" dirty="0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73430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Linux or Mac user, we have more work to do before pushing change to remote</a:t>
            </a:r>
          </a:p>
          <a:p>
            <a:r>
              <a:rPr lang="en-US" dirty="0"/>
              <a:t>We have to setup SSH</a:t>
            </a:r>
          </a:p>
          <a:p>
            <a:r>
              <a:rPr lang="en-US" dirty="0"/>
              <a:t>Here are several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2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/>
              <a:t>Generate a SSH key with your </a:t>
            </a:r>
            <a:r>
              <a:rPr lang="en-US" dirty="0" err="1"/>
              <a:t>github</a:t>
            </a:r>
            <a:r>
              <a:rPr lang="en-US" dirty="0"/>
              <a:t> email address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ssh-keygen -t rsa –C ‘</a:t>
            </a:r>
            <a:r>
              <a:rPr lang="de-DE" i="1" dirty="0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 dirty="0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 dirty="0"/>
              <a:t>For example, we give key name as id_rsa, key pair would be: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id_rsa and id_rsa.pub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ZenHub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Visio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(2) Add your new private key to the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 -s</a:t>
            </a:r>
          </a:p>
          <a:p>
            <a:r>
              <a:rPr lang="en-US" dirty="0" err="1">
                <a:solidFill>
                  <a:srgbClr val="FF0000"/>
                </a:solidFill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$(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-agent)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-add </a:t>
            </a:r>
            <a:r>
              <a:rPr lang="en-US" dirty="0" err="1">
                <a:solidFill>
                  <a:srgbClr val="FF0000"/>
                </a:solidFill>
              </a:rPr>
              <a:t>Your_Key_Name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(3) Copy public key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 dirty="0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214701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(4) Copy key to your GitHub account</a:t>
            </a:r>
          </a:p>
          <a:p>
            <a:r>
              <a:rPr lang="en-US" dirty="0"/>
              <a:t>In the user bar in the top-right corner of any page, click setting button</a:t>
            </a:r>
          </a:p>
          <a:p>
            <a:r>
              <a:rPr lang="en-US" dirty="0"/>
              <a:t>Click </a:t>
            </a:r>
            <a:r>
              <a:rPr lang="en-US" b="1" dirty="0">
                <a:hlinkClick r:id="rId2"/>
              </a:rPr>
              <a:t>SSH Keys</a:t>
            </a:r>
            <a:r>
              <a:rPr lang="en-US" dirty="0"/>
              <a:t> in the left sidebar.</a:t>
            </a:r>
          </a:p>
          <a:p>
            <a:r>
              <a:rPr lang="en-US" dirty="0"/>
              <a:t>Click </a:t>
            </a:r>
            <a:r>
              <a:rPr lang="en-US" b="1" dirty="0"/>
              <a:t>Add SSH key</a:t>
            </a:r>
            <a:r>
              <a:rPr lang="en-US" dirty="0"/>
              <a:t>.</a:t>
            </a:r>
          </a:p>
          <a:p>
            <a:r>
              <a:rPr lang="en-US" dirty="0"/>
              <a:t>In the Title field, add a descriptive label for key</a:t>
            </a:r>
          </a:p>
          <a:p>
            <a:r>
              <a:rPr lang="en-US" dirty="0"/>
              <a:t>Paste your key into the "Key" field.</a:t>
            </a:r>
          </a:p>
          <a:p>
            <a:r>
              <a:rPr lang="en-US" dirty="0"/>
              <a:t>Click </a:t>
            </a:r>
            <a:r>
              <a:rPr lang="en-US" b="1" dirty="0"/>
              <a:t>Add key</a:t>
            </a:r>
            <a:r>
              <a:rPr lang="en-US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33675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2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(5) SSH to </a:t>
            </a:r>
            <a:r>
              <a:rPr lang="en-US" dirty="0" err="1"/>
              <a:t>github</a:t>
            </a:r>
            <a:r>
              <a:rPr lang="en-US" dirty="0"/>
              <a:t> for testing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266001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(6) Switching remote URLs from HTTPs to SSH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1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(7) Now you can push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1167055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6. Sync local with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4774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work on the same project</a:t>
            </a:r>
          </a:p>
          <a:p>
            <a:r>
              <a:rPr lang="en-US" dirty="0"/>
              <a:t>A wants to develop on feature A</a:t>
            </a:r>
          </a:p>
          <a:p>
            <a:r>
              <a:rPr lang="en-US" dirty="0"/>
              <a:t>B wants to develop on feature B</a:t>
            </a:r>
          </a:p>
          <a:p>
            <a:r>
              <a:rPr lang="en-US" dirty="0"/>
              <a:t>They work in parallel</a:t>
            </a:r>
          </a:p>
          <a:p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Force 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Rename the current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–m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2.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has to checkout their own branch to work on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Create </a:t>
            </a:r>
            <a:r>
              <a:rPr lang="en-US" dirty="0" err="1"/>
              <a:t>Git</a:t>
            </a:r>
            <a:r>
              <a:rPr lang="en-US" dirty="0"/>
              <a:t> remote repository using </a:t>
            </a:r>
            <a:r>
              <a:rPr lang="en-US" dirty="0" err="1"/>
              <a:t>Git</a:t>
            </a:r>
            <a:r>
              <a:rPr lang="en-US" dirty="0"/>
              <a:t> account</a:t>
            </a:r>
          </a:p>
          <a:p>
            <a:r>
              <a:rPr lang="en-US" dirty="0"/>
              <a:t>2. Clone </a:t>
            </a:r>
            <a:r>
              <a:rPr lang="en-US" dirty="0" err="1"/>
              <a:t>Git</a:t>
            </a:r>
            <a:r>
              <a:rPr lang="en-US" dirty="0"/>
              <a:t> repository to your local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add file into local</a:t>
            </a:r>
          </a:p>
          <a:p>
            <a:r>
              <a:rPr lang="en-US" dirty="0"/>
              <a:t>4. Modify files and use </a:t>
            </a:r>
            <a:r>
              <a:rPr lang="en-US" dirty="0" err="1"/>
              <a:t>Git</a:t>
            </a:r>
            <a:r>
              <a:rPr lang="en-US" dirty="0"/>
              <a:t> to commit change</a:t>
            </a:r>
          </a:p>
          <a:p>
            <a:r>
              <a:rPr lang="en-US" dirty="0"/>
              <a:t>5. Use </a:t>
            </a:r>
            <a:r>
              <a:rPr lang="en-US" dirty="0" err="1"/>
              <a:t>Git</a:t>
            </a:r>
            <a:r>
              <a:rPr lang="en-US" dirty="0"/>
              <a:t> to push the commit to remote</a:t>
            </a:r>
          </a:p>
          <a:p>
            <a:r>
              <a:rPr lang="en-US" dirty="0"/>
              <a:t>6. Use </a:t>
            </a:r>
            <a:r>
              <a:rPr lang="en-US" dirty="0" err="1"/>
              <a:t>Git</a:t>
            </a:r>
            <a:r>
              <a:rPr lang="en-US" dirty="0"/>
              <a:t> to pull (sync) content with remote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A works on </a:t>
            </a:r>
            <a:r>
              <a:rPr lang="en-US" dirty="0" err="1"/>
              <a:t>featureA</a:t>
            </a:r>
            <a:r>
              <a:rPr lang="en-US" dirty="0"/>
              <a:t>, after finish, user A commit it with the message ‘finish </a:t>
            </a:r>
            <a:r>
              <a:rPr lang="en-US" dirty="0" err="1"/>
              <a:t>featureA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B works on </a:t>
            </a:r>
            <a:r>
              <a:rPr lang="en-US" dirty="0" err="1"/>
              <a:t>featureB</a:t>
            </a:r>
            <a:r>
              <a:rPr lang="en-US" dirty="0"/>
              <a:t>, after finish, user B commit it with the message ‘finish </a:t>
            </a:r>
            <a:r>
              <a:rPr lang="en-US" dirty="0" err="1"/>
              <a:t>featureB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featureB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C works on main features on master branch, user C commit it with the message ‘finish main features’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main features’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master, we can merge all features and delete </a:t>
            </a:r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master 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9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last, master push all change to remote repository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3977602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ZenHub</a:t>
            </a:r>
            <a:r>
              <a:rPr lang="en-US" dirty="0"/>
              <a:t> for GitHub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ZenHub</a:t>
            </a:r>
            <a:r>
              <a:rPr lang="en-US" dirty="0"/>
              <a:t> is a GitHub plugin for agile project management</a:t>
            </a:r>
          </a:p>
          <a:p>
            <a:r>
              <a:rPr lang="en-US" dirty="0"/>
              <a:t>It needs either Chrome or Firefox as the browser.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https://www.zenhub.io/</a:t>
            </a:r>
            <a:endParaRPr lang="en-US" dirty="0"/>
          </a:p>
          <a:p>
            <a:r>
              <a:rPr lang="en-US" dirty="0"/>
              <a:t>Click “Add </a:t>
            </a:r>
            <a:r>
              <a:rPr lang="en-US" dirty="0" err="1"/>
              <a:t>ZenHub</a:t>
            </a:r>
            <a:r>
              <a:rPr lang="en-US" dirty="0"/>
              <a:t> to GitHub”, it will install a plugin on your browser</a:t>
            </a:r>
          </a:p>
          <a:p>
            <a:r>
              <a:rPr lang="en-US" dirty="0"/>
              <a:t>Click plugin icon </a:t>
            </a:r>
          </a:p>
          <a:p>
            <a:r>
              <a:rPr lang="en-US" dirty="0"/>
              <a:t>It will ask you to login to GitHub (You have to create your GitHub account before)</a:t>
            </a:r>
          </a:p>
          <a:p>
            <a:r>
              <a:rPr lang="en-US" dirty="0"/>
              <a:t>After login, you have to grant the permission for </a:t>
            </a:r>
            <a:r>
              <a:rPr lang="en-US" dirty="0" err="1"/>
              <a:t>ZenHub</a:t>
            </a:r>
            <a:r>
              <a:rPr lang="en-US" dirty="0"/>
              <a:t> to access your GitHub project</a:t>
            </a:r>
          </a:p>
          <a:p>
            <a:r>
              <a:rPr lang="en-US" dirty="0"/>
              <a:t>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62670"/>
            <a:ext cx="87153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162800" cy="53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3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Click issues, we can add issues</a:t>
            </a:r>
          </a:p>
          <a:p>
            <a:r>
              <a:rPr lang="en-US" sz="2400" dirty="0"/>
              <a:t>Click Boards, we can drag and drop stories to different completion status</a:t>
            </a:r>
          </a:p>
          <a:p>
            <a:r>
              <a:rPr lang="en-US" sz="2400" dirty="0"/>
              <a:t>Click burndown, we can add milestone and assign different stories to milestone and then generate burndown chart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7162800" cy="311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95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issues</a:t>
            </a:r>
          </a:p>
          <a:p>
            <a:pPr marL="514350" indent="-514350">
              <a:buAutoNum type="arabicPeriod"/>
            </a:pPr>
            <a:r>
              <a:rPr lang="en-US" dirty="0"/>
              <a:t>Click New issues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1298"/>
            <a:ext cx="8620125" cy="380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03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875342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0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" y="1600200"/>
            <a:ext cx="886436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16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8" y="2438400"/>
            <a:ext cx="8001000" cy="428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362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Story point</a:t>
            </a:r>
            <a:r>
              <a:rPr lang="en-US" dirty="0"/>
              <a:t> is a arbitrary measure used by Scrum teams. This is used to measure the effort required to implement a </a:t>
            </a:r>
            <a:r>
              <a:rPr lang="en-US" b="1" dirty="0"/>
              <a:t>story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924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 Management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Use </a:t>
            </a:r>
            <a:r>
              <a:rPr lang="en-US" dirty="0" err="1"/>
              <a:t>Git</a:t>
            </a:r>
            <a:r>
              <a:rPr lang="en-US" dirty="0"/>
              <a:t> to branch a project</a:t>
            </a:r>
          </a:p>
          <a:p>
            <a:r>
              <a:rPr lang="en-US" dirty="0"/>
              <a:t>2. Use </a:t>
            </a:r>
            <a:r>
              <a:rPr lang="en-US" dirty="0" err="1"/>
              <a:t>Git</a:t>
            </a:r>
            <a:r>
              <a:rPr lang="en-US" dirty="0"/>
              <a:t> to check different branches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merge different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3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6" y="1981200"/>
            <a:ext cx="8724900" cy="346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30480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8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52600"/>
            <a:ext cx="9077325" cy="442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57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86000"/>
            <a:ext cx="891830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5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</a:t>
            </a:r>
            <a:r>
              <a:rPr lang="en-US" dirty="0">
                <a:sym typeface="Wingdings" panose="05000000000000000000" pitchFamily="2" charset="2"/>
              </a:rPr>
              <a:t> Milestones  New Milestones</a:t>
            </a:r>
          </a:p>
          <a:p>
            <a:r>
              <a:rPr lang="en-US" dirty="0">
                <a:sym typeface="Wingdings" panose="05000000000000000000" pitchFamily="2" charset="2"/>
              </a:rPr>
              <a:t>You can create Milestones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71800"/>
            <a:ext cx="855894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37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2133600"/>
            <a:ext cx="8572687" cy="305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7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" y="1143000"/>
            <a:ext cx="90321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04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Increment1 has 5 issues</a:t>
            </a:r>
          </a:p>
          <a:p>
            <a:r>
              <a:rPr lang="en-US" dirty="0"/>
              <a:t>I drag two of them to “Closed” status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34400" cy="18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7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complete of Milestones will also change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610600" cy="351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3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GitHub repository comes equipped with a section for hosting documentation, called a </a:t>
            </a:r>
            <a:r>
              <a:rPr lang="en-US" sz="2400" i="1" dirty="0"/>
              <a:t>wiki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8229600" cy="40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burn down chart</a:t>
            </a:r>
            <a:r>
              <a:rPr lang="en-US" dirty="0"/>
              <a:t> is a graphical representation of work left to do versus time. </a:t>
            </a:r>
          </a:p>
        </p:txBody>
      </p:sp>
    </p:spTree>
    <p:extLst>
      <p:ext uri="{BB962C8B-B14F-4D97-AF65-F5344CB8AC3E}">
        <p14:creationId xmlns:p14="http://schemas.microsoft.com/office/powerpoint/2010/main" val="197609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399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3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burndown option, select a specific milestone, to see the burndown chart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00875" cy="389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845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Visio</a:t>
            </a:r>
          </a:p>
        </p:txBody>
      </p:sp>
      <p:sp>
        <p:nvSpPr>
          <p:cNvPr id="462" name="Shape 462"/>
          <p:cNvSpPr/>
          <p:nvPr/>
        </p:nvSpPr>
        <p:spPr>
          <a:xfrm>
            <a:off x="1485899" y="2057400"/>
            <a:ext cx="6171392" cy="19439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application used to design: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Basic Flowchart</a:t>
            </a:r>
          </a:p>
          <a:p>
            <a:pPr lvl="1">
              <a:buClr>
                <a:srgbClr val="FF0000"/>
              </a:buClr>
              <a:buSzPct val="25000"/>
              <a:buFont typeface="Helvetica Neue"/>
              <a:buChar char="l"/>
            </a:pPr>
            <a:r>
              <a:rPr lang="en-US" sz="2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UML Model Diagram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Database Model Diagram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Cross-Functional Flowchart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52797241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Visio : Start Page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229" y="2286090"/>
            <a:ext cx="5912730" cy="353403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1657350" y="1885950"/>
            <a:ext cx="2913841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This is the start page for visio 2013</a:t>
            </a:r>
          </a:p>
        </p:txBody>
      </p:sp>
    </p:spTree>
    <p:extLst>
      <p:ext uri="{BB962C8B-B14F-4D97-AF65-F5344CB8AC3E}">
        <p14:creationId xmlns:p14="http://schemas.microsoft.com/office/powerpoint/2010/main" val="2904722228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Visio : UML Diagrams</a:t>
            </a: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330" y="2926799"/>
            <a:ext cx="6490261" cy="20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1326330" y="2286089"/>
            <a:ext cx="6490261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Type “UML” in search box to get all UML related diagram, we will focus on Use case Diagram, Class Diagram, Sequence Diagram and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238599210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2571751"/>
            <a:ext cx="6400080" cy="300888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1485899" y="1837081"/>
            <a:ext cx="5085452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Drag and drop the items from list to canvas</a:t>
            </a:r>
          </a:p>
        </p:txBody>
      </p:sp>
    </p:spTree>
    <p:extLst>
      <p:ext uri="{BB962C8B-B14F-4D97-AF65-F5344CB8AC3E}">
        <p14:creationId xmlns:p14="http://schemas.microsoft.com/office/powerpoint/2010/main" val="2572108060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489" name="Shape 489"/>
          <p:cNvSpPr/>
          <p:nvPr/>
        </p:nvSpPr>
        <p:spPr>
          <a:xfrm>
            <a:off x="1485899" y="1837080"/>
            <a:ext cx="5085452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Double click to change class Name, attribute Name and method Name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6039" y="2899529"/>
            <a:ext cx="3946320" cy="14280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Shape 491"/>
          <p:cNvGrpSpPr/>
          <p:nvPr/>
        </p:nvGrpSpPr>
        <p:grpSpPr>
          <a:xfrm>
            <a:off x="5388684" y="2316600"/>
            <a:ext cx="868386" cy="642129"/>
            <a:chOff x="0" y="0"/>
            <a:chExt cx="1157848" cy="856170"/>
          </a:xfrm>
        </p:grpSpPr>
        <p:sp>
          <p:nvSpPr>
            <p:cNvPr id="492" name="Shape 492"/>
            <p:cNvSpPr/>
            <p:nvPr/>
          </p:nvSpPr>
          <p:spPr>
            <a:xfrm>
              <a:off x="320846" y="0"/>
              <a:ext cx="837001" cy="7610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Shape 493"/>
            <p:cNvCxnSpPr/>
            <p:nvPr/>
          </p:nvCxnSpPr>
          <p:spPr>
            <a:xfrm flipH="1">
              <a:off x="0" y="142694"/>
              <a:ext cx="251101" cy="713476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320846" y="68820"/>
              <a:ext cx="837001" cy="6234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Class Name</a:t>
              </a: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5593357" y="3090419"/>
            <a:ext cx="1263924" cy="642129"/>
            <a:chOff x="-1" y="0"/>
            <a:chExt cx="1685230" cy="856171"/>
          </a:xfrm>
        </p:grpSpPr>
        <p:sp>
          <p:nvSpPr>
            <p:cNvPr id="496" name="Shape 496"/>
            <p:cNvSpPr/>
            <p:nvPr/>
          </p:nvSpPr>
          <p:spPr>
            <a:xfrm>
              <a:off x="466987" y="0"/>
              <a:ext cx="1218241" cy="7610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Shape 497"/>
            <p:cNvCxnSpPr/>
            <p:nvPr/>
          </p:nvCxnSpPr>
          <p:spPr>
            <a:xfrm flipH="1">
              <a:off x="-1" y="151393"/>
              <a:ext cx="454077" cy="704777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Shape 498"/>
            <p:cNvSpPr/>
            <p:nvPr/>
          </p:nvSpPr>
          <p:spPr>
            <a:xfrm>
              <a:off x="466987" y="202169"/>
              <a:ext cx="12182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523172" y="4138594"/>
            <a:ext cx="1505399" cy="789716"/>
            <a:chOff x="0" y="0"/>
            <a:chExt cx="2007197" cy="1052953"/>
          </a:xfrm>
        </p:grpSpPr>
        <p:sp>
          <p:nvSpPr>
            <p:cNvPr id="500" name="Shape 500"/>
            <p:cNvSpPr/>
            <p:nvPr/>
          </p:nvSpPr>
          <p:spPr>
            <a:xfrm>
              <a:off x="788956" y="291911"/>
              <a:ext cx="1218241" cy="761042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Shape 501"/>
            <p:cNvCxnSpPr/>
            <p:nvPr/>
          </p:nvCxnSpPr>
          <p:spPr>
            <a:xfrm rot="10800000">
              <a:off x="0" y="0"/>
              <a:ext cx="776044" cy="443305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Shape 502"/>
            <p:cNvSpPr/>
            <p:nvPr/>
          </p:nvSpPr>
          <p:spPr>
            <a:xfrm>
              <a:off x="788956" y="494081"/>
              <a:ext cx="12182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205507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08" name="Shape 508"/>
          <p:cNvSpPr/>
          <p:nvPr/>
        </p:nvSpPr>
        <p:spPr>
          <a:xfrm>
            <a:off x="1485899" y="1837080"/>
            <a:ext cx="5085452" cy="12676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Public Variable: Can be accessed from outside the class, use “+” or nothing to describe it.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Private Variable: Can only be accessed from inside the same class, use “-” to indicate it.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Attribute Format: (-/+/) AttributeName: DataType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Method Format: (-/+/) MethodName ()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460" y="3371759"/>
            <a:ext cx="3828331" cy="213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830165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15" name="Shape 515"/>
          <p:cNvSpPr/>
          <p:nvPr/>
        </p:nvSpPr>
        <p:spPr>
          <a:xfrm>
            <a:off x="1714588" y="174905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Add a association between two classes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Right click and click Show Multiplicity to display multiplicity between two classes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Multiplicity could be 1…*, 0…* or *, 1, 0…1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4309" y="2700269"/>
            <a:ext cx="5371380" cy="3299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774108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22" name="Shape 522"/>
          <p:cNvSpPr/>
          <p:nvPr/>
        </p:nvSpPr>
        <p:spPr>
          <a:xfrm>
            <a:off x="1714588" y="1749059"/>
            <a:ext cx="5085452" cy="6675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Choose Set Connector Type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We can select association to be Aggregation, Composition, Dependency…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559" y="2441610"/>
            <a:ext cx="5342760" cy="3485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656079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100" y="2867129"/>
            <a:ext cx="6003721" cy="30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1714588" y="1749059"/>
            <a:ext cx="5085452" cy="106762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GUI is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depended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on Bank System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Many Bank Systems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composite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the whole bank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Bank System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with Transaction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Deposit and Withdraw are two basic sub transaction that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generalized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from transaction</a:t>
            </a:r>
          </a:p>
        </p:txBody>
      </p:sp>
    </p:spTree>
    <p:extLst>
      <p:ext uri="{BB962C8B-B14F-4D97-AF65-F5344CB8AC3E}">
        <p14:creationId xmlns:p14="http://schemas.microsoft.com/office/powerpoint/2010/main" val="324417395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user, please open GitHub desktop by double clicking icon</a:t>
            </a:r>
          </a:p>
          <a:p>
            <a:r>
              <a:rPr lang="en-US" dirty="0"/>
              <a:t>login to your GitHub desktop with your GitHub account (</a:t>
            </a:r>
            <a:r>
              <a:rPr lang="en-US" dirty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17558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7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sp>
        <p:nvSpPr>
          <p:cNvPr id="536" name="Shape 536"/>
          <p:cNvSpPr/>
          <p:nvPr/>
        </p:nvSpPr>
        <p:spPr>
          <a:xfrm>
            <a:off x="1885859" y="1905917"/>
            <a:ext cx="5085450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and drop the items from list to canvas</a:t>
            </a:r>
          </a:p>
          <a:p>
            <a:pP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Double click items to change name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570" y="2793421"/>
            <a:ext cx="6111720" cy="2906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048446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sp>
        <p:nvSpPr>
          <p:cNvPr id="543" name="Shape 543"/>
          <p:cNvSpPr/>
          <p:nvPr/>
        </p:nvSpPr>
        <p:spPr>
          <a:xfrm>
            <a:off x="1886039" y="1917269"/>
            <a:ext cx="5085450" cy="106762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Inclusion: For the purpose of eliminate repetition of reusing use case. One use case is a sub step of another one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Generalization: Like inheritance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Extension: The use case which contains exceptions for another one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984895"/>
            <a:ext cx="5085450" cy="292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910853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161" y="2815259"/>
            <a:ext cx="2652751" cy="305547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/>
          <p:nvPr/>
        </p:nvSpPr>
        <p:spPr>
          <a:xfrm>
            <a:off x="1714588" y="1837619"/>
            <a:ext cx="5085452" cy="6675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any item from sequence diagram list and drop to the canvas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Double click to change the name</a:t>
            </a:r>
          </a:p>
        </p:txBody>
      </p:sp>
    </p:spTree>
    <p:extLst>
      <p:ext uri="{BB962C8B-B14F-4D97-AF65-F5344CB8AC3E}">
        <p14:creationId xmlns:p14="http://schemas.microsoft.com/office/powerpoint/2010/main" val="1845063121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557" name="Shape 557"/>
          <p:cNvSpPr/>
          <p:nvPr/>
        </p:nvSpPr>
        <p:spPr>
          <a:xfrm>
            <a:off x="1714588" y="183761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Add activation to object lifeline when corresponding class is doing its work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Double click to change the name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Draw message, Asynchronous message, return message properly</a:t>
            </a: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800440"/>
            <a:ext cx="3599640" cy="2991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Shape 559"/>
          <p:cNvGrpSpPr/>
          <p:nvPr/>
        </p:nvGrpSpPr>
        <p:grpSpPr>
          <a:xfrm>
            <a:off x="1257211" y="4353479"/>
            <a:ext cx="2061889" cy="545928"/>
            <a:chOff x="0" y="0"/>
            <a:chExt cx="2749185" cy="727902"/>
          </a:xfrm>
        </p:grpSpPr>
        <p:sp>
          <p:nvSpPr>
            <p:cNvPr id="560" name="Shape 560"/>
            <p:cNvSpPr/>
            <p:nvPr/>
          </p:nvSpPr>
          <p:spPr>
            <a:xfrm>
              <a:off x="0" y="0"/>
              <a:ext cx="1065599" cy="60840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Shape 561"/>
            <p:cNvCxnSpPr/>
            <p:nvPr/>
          </p:nvCxnSpPr>
          <p:spPr>
            <a:xfrm>
              <a:off x="1224713" y="357434"/>
              <a:ext cx="1524471" cy="370468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2" name="Shape 562"/>
            <p:cNvSpPr/>
            <p:nvPr/>
          </p:nvSpPr>
          <p:spPr>
            <a:xfrm>
              <a:off x="0" y="125848"/>
              <a:ext cx="1065599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Return</a:t>
              </a: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5018771" y="4495117"/>
            <a:ext cx="1952718" cy="810515"/>
            <a:chOff x="-1" y="0"/>
            <a:chExt cx="2603623" cy="1080684"/>
          </a:xfrm>
        </p:grpSpPr>
        <p:sp>
          <p:nvSpPr>
            <p:cNvPr id="564" name="Shape 564"/>
            <p:cNvSpPr/>
            <p:nvPr/>
          </p:nvSpPr>
          <p:spPr>
            <a:xfrm>
              <a:off x="699581" y="26429"/>
              <a:ext cx="1904040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Shape 565"/>
            <p:cNvCxnSpPr/>
            <p:nvPr/>
          </p:nvCxnSpPr>
          <p:spPr>
            <a:xfrm flipH="1">
              <a:off x="-1" y="83398"/>
              <a:ext cx="540920" cy="997285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6" name="Shape 566"/>
            <p:cNvSpPr/>
            <p:nvPr/>
          </p:nvSpPr>
          <p:spPr>
            <a:xfrm>
              <a:off x="699581" y="0"/>
              <a:ext cx="1904040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message</a:t>
              </a: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054736" y="3252058"/>
            <a:ext cx="3545586" cy="959738"/>
            <a:chOff x="0" y="0"/>
            <a:chExt cx="4727447" cy="1279649"/>
          </a:xfrm>
        </p:grpSpPr>
        <p:sp>
          <p:nvSpPr>
            <p:cNvPr id="568" name="Shape 568"/>
            <p:cNvSpPr/>
            <p:nvPr/>
          </p:nvSpPr>
          <p:spPr>
            <a:xfrm>
              <a:off x="2823406" y="83640"/>
              <a:ext cx="1904040" cy="45612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9" name="Shape 569"/>
            <p:cNvCxnSpPr/>
            <p:nvPr/>
          </p:nvCxnSpPr>
          <p:spPr>
            <a:xfrm flipH="1">
              <a:off x="0" y="169161"/>
              <a:ext cx="2664743" cy="1110487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0" name="Shape 570"/>
            <p:cNvSpPr/>
            <p:nvPr/>
          </p:nvSpPr>
          <p:spPr>
            <a:xfrm>
              <a:off x="2823406" y="0"/>
              <a:ext cx="1904040" cy="6234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Asynchronous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724222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576" name="Shape 576"/>
          <p:cNvSpPr/>
          <p:nvPr/>
        </p:nvSpPr>
        <p:spPr>
          <a:xfrm>
            <a:off x="1714588" y="183761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Alternative Fragment: Similar like if condition in programming. Go either way based on the condition. Mutual exclusion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Loop Fragment: Always loop when fulfills condition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Optional Fragment: Execute fragment when condition is true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241" y="3162780"/>
            <a:ext cx="2456729" cy="27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509" y="3130110"/>
            <a:ext cx="2311740" cy="263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4541" y="3117149"/>
            <a:ext cx="1887571" cy="2665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Shape 580"/>
          <p:cNvCxnSpPr/>
          <p:nvPr/>
        </p:nvCxnSpPr>
        <p:spPr>
          <a:xfrm flipH="1">
            <a:off x="3600269" y="3116880"/>
            <a:ext cx="0" cy="2666791"/>
          </a:xfrm>
          <a:prstGeom prst="straightConnector1">
            <a:avLst/>
          </a:prstGeom>
          <a:noFill/>
          <a:ln w="22300" cap="rnd" cmpd="sng">
            <a:solidFill>
              <a:srgbClr val="4A7EBB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581" name="Shape 581"/>
          <p:cNvCxnSpPr/>
          <p:nvPr/>
        </p:nvCxnSpPr>
        <p:spPr>
          <a:xfrm>
            <a:off x="6063209" y="3116880"/>
            <a:ext cx="0" cy="2666791"/>
          </a:xfrm>
          <a:prstGeom prst="straightConnector1">
            <a:avLst/>
          </a:prstGeom>
          <a:noFill/>
          <a:ln w="22300" cap="rnd" cmpd="sng">
            <a:solidFill>
              <a:srgbClr val="4A7EBB"/>
            </a:solidFill>
            <a:prstDash val="dash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9089711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State Diagram</a:t>
            </a: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90" y="2400300"/>
            <a:ext cx="3313981" cy="3313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1714588" y="1817742"/>
            <a:ext cx="5085452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items in state machine list and drop on canvas</a:t>
            </a:r>
          </a:p>
        </p:txBody>
      </p:sp>
    </p:spTree>
    <p:extLst>
      <p:ext uri="{BB962C8B-B14F-4D97-AF65-F5344CB8AC3E}">
        <p14:creationId xmlns:p14="http://schemas.microsoft.com/office/powerpoint/2010/main" val="1614811588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State Diagram</a:t>
            </a:r>
          </a:p>
        </p:txBody>
      </p:sp>
      <p:sp>
        <p:nvSpPr>
          <p:cNvPr id="594" name="Shape 594"/>
          <p:cNvSpPr/>
          <p:nvPr/>
        </p:nvSpPr>
        <p:spPr>
          <a:xfrm>
            <a:off x="1714591" y="1828709"/>
            <a:ext cx="5480731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Lines between different state is transition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Format of transition can be </a:t>
            </a:r>
            <a:r>
              <a:rPr lang="en-US" sz="1350" b="1" i="1" dirty="0"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-US" sz="1350" i="1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350" b="1" i="1" dirty="0">
                <a:latin typeface="Calibri"/>
                <a:ea typeface="Calibri"/>
                <a:cs typeface="Calibri"/>
                <a:sym typeface="Calibri"/>
              </a:rPr>
              <a:t>Event [Guard] / Action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Event triggers transition; Guard must be true; Action invokes method</a:t>
            </a: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729" y="2973779"/>
            <a:ext cx="4483890" cy="3026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Shape 596"/>
          <p:cNvGrpSpPr/>
          <p:nvPr/>
        </p:nvGrpSpPr>
        <p:grpSpPr>
          <a:xfrm>
            <a:off x="6062841" y="2725268"/>
            <a:ext cx="789579" cy="276189"/>
            <a:chOff x="-1" y="0"/>
            <a:chExt cx="1052771" cy="368249"/>
          </a:xfrm>
        </p:grpSpPr>
        <p:sp>
          <p:nvSpPr>
            <p:cNvPr id="597" name="Shape 597"/>
            <p:cNvSpPr/>
            <p:nvPr/>
          </p:nvSpPr>
          <p:spPr>
            <a:xfrm>
              <a:off x="291728" y="26429"/>
              <a:ext cx="761042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8" name="Shape 598"/>
            <p:cNvCxnSpPr/>
            <p:nvPr/>
          </p:nvCxnSpPr>
          <p:spPr>
            <a:xfrm flipH="1">
              <a:off x="-1" y="83398"/>
              <a:ext cx="228313" cy="284850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9" name="Shape 599"/>
            <p:cNvSpPr/>
            <p:nvPr/>
          </p:nvSpPr>
          <p:spPr>
            <a:xfrm>
              <a:off x="291728" y="0"/>
              <a:ext cx="761042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5912790" y="3312772"/>
            <a:ext cx="1282531" cy="388502"/>
            <a:chOff x="0" y="-1"/>
            <a:chExt cx="1710039" cy="518003"/>
          </a:xfrm>
        </p:grpSpPr>
        <p:sp>
          <p:nvSpPr>
            <p:cNvPr id="601" name="Shape 601"/>
            <p:cNvSpPr/>
            <p:nvPr/>
          </p:nvSpPr>
          <p:spPr>
            <a:xfrm>
              <a:off x="720399" y="187731"/>
              <a:ext cx="989639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Shape 602"/>
            <p:cNvCxnSpPr/>
            <p:nvPr/>
          </p:nvCxnSpPr>
          <p:spPr>
            <a:xfrm rot="10800000">
              <a:off x="0" y="-1"/>
              <a:ext cx="637933" cy="244703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3" name="Shape 603"/>
            <p:cNvSpPr/>
            <p:nvPr/>
          </p:nvSpPr>
          <p:spPr>
            <a:xfrm>
              <a:off x="720399" y="161301"/>
              <a:ext cx="989639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891232" y="4353098"/>
            <a:ext cx="789579" cy="276189"/>
            <a:chOff x="-1" y="0"/>
            <a:chExt cx="1052771" cy="368249"/>
          </a:xfrm>
        </p:grpSpPr>
        <p:sp>
          <p:nvSpPr>
            <p:cNvPr id="605" name="Shape 605"/>
            <p:cNvSpPr/>
            <p:nvPr/>
          </p:nvSpPr>
          <p:spPr>
            <a:xfrm>
              <a:off x="291728" y="26429"/>
              <a:ext cx="761042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Shape 606"/>
            <p:cNvCxnSpPr/>
            <p:nvPr/>
          </p:nvCxnSpPr>
          <p:spPr>
            <a:xfrm flipH="1">
              <a:off x="-1" y="83398"/>
              <a:ext cx="228313" cy="284850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7" name="Shape 607"/>
            <p:cNvSpPr/>
            <p:nvPr/>
          </p:nvSpPr>
          <p:spPr>
            <a:xfrm>
              <a:off x="291728" y="0"/>
              <a:ext cx="761042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Guard</a:t>
              </a: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990874" y="2624827"/>
            <a:ext cx="1318338" cy="308744"/>
            <a:chOff x="-1" y="0"/>
            <a:chExt cx="1757782" cy="411657"/>
          </a:xfrm>
        </p:grpSpPr>
        <p:sp>
          <p:nvSpPr>
            <p:cNvPr id="609" name="Shape 609"/>
            <p:cNvSpPr/>
            <p:nvPr/>
          </p:nvSpPr>
          <p:spPr>
            <a:xfrm>
              <a:off x="310939" y="26429"/>
              <a:ext cx="1446841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Shape 610"/>
            <p:cNvCxnSpPr/>
            <p:nvPr/>
          </p:nvCxnSpPr>
          <p:spPr>
            <a:xfrm flipH="1">
              <a:off x="-1" y="83398"/>
              <a:ext cx="190377" cy="328258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1" name="Shape 611"/>
            <p:cNvSpPr/>
            <p:nvPr/>
          </p:nvSpPr>
          <p:spPr>
            <a:xfrm>
              <a:off x="310939" y="0"/>
              <a:ext cx="1446841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Initial State</a:t>
              </a: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5980801" y="4383924"/>
            <a:ext cx="1298762" cy="375479"/>
            <a:chOff x="0" y="0"/>
            <a:chExt cx="1731680" cy="500636"/>
          </a:xfrm>
        </p:grpSpPr>
        <p:sp>
          <p:nvSpPr>
            <p:cNvPr id="613" name="Shape 613"/>
            <p:cNvSpPr/>
            <p:nvPr/>
          </p:nvSpPr>
          <p:spPr>
            <a:xfrm>
              <a:off x="284838" y="170366"/>
              <a:ext cx="1446841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Shape 614"/>
            <p:cNvCxnSpPr/>
            <p:nvPr/>
          </p:nvCxnSpPr>
          <p:spPr>
            <a:xfrm rot="10800000">
              <a:off x="0" y="0"/>
              <a:ext cx="164274" cy="227336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5" name="Shape 615"/>
            <p:cNvSpPr/>
            <p:nvPr/>
          </p:nvSpPr>
          <p:spPr>
            <a:xfrm>
              <a:off x="284838" y="143935"/>
              <a:ext cx="14468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383752"/>
      </p:ext>
    </p:extLst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009" y="1885950"/>
            <a:ext cx="1720710" cy="389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6351" y="1885951"/>
            <a:ext cx="1599479" cy="4006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652914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28" name="Shape 6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1" y="2400301"/>
            <a:ext cx="5778539" cy="313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290742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34" name="Shape 6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1" y="1904041"/>
            <a:ext cx="4799789" cy="36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1371690" y="5715089"/>
            <a:ext cx="4113991" cy="1627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675">
                <a:latin typeface="Calibri"/>
                <a:ea typeface="Calibri"/>
                <a:cs typeface="Calibri"/>
                <a:sym typeface="Calibri"/>
              </a:rPr>
              <a:t>[1] Image From Google</a:t>
            </a:r>
          </a:p>
        </p:txBody>
      </p:sp>
    </p:spTree>
    <p:extLst>
      <p:ext uri="{BB962C8B-B14F-4D97-AF65-F5344CB8AC3E}">
        <p14:creationId xmlns:p14="http://schemas.microsoft.com/office/powerpoint/2010/main" val="326916216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open </a:t>
            </a:r>
            <a:r>
              <a:rPr lang="en-US" dirty="0" err="1"/>
              <a:t>Git</a:t>
            </a:r>
            <a:r>
              <a:rPr lang="en-US" dirty="0"/>
              <a:t> Shell by clicking icon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737854" cy="19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264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algn="ctr"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5" y="14478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will add each group to our created organization “</a:t>
            </a:r>
            <a:r>
              <a:rPr lang="en-US" b="1" dirty="0"/>
              <a:t>SCE-UMKC</a:t>
            </a:r>
            <a:r>
              <a:rPr lang="en-US" dirty="0"/>
              <a:t>”. </a:t>
            </a:r>
          </a:p>
          <a:p>
            <a:r>
              <a:rPr lang="en-US" dirty="0"/>
              <a:t>Create your project under Owner SCE-UMKC, give a project name. That is the repository</a:t>
            </a:r>
          </a:p>
          <a:p>
            <a:r>
              <a:rPr lang="en-US" dirty="0"/>
              <a:t>If you are not the member of SCE-UMKC yet, you can just create a repository under your username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769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br>
              <a:rPr lang="en-US" dirty="0"/>
            </a:br>
            <a:r>
              <a:rPr lang="en-US" dirty="0"/>
              <a:t>2.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clone https://github.com/xxxxxxx.git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352800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1492</Words>
  <Application>Microsoft Office PowerPoint</Application>
  <PresentationFormat>On-screen Show (4:3)</PresentationFormat>
  <Paragraphs>247</Paragraphs>
  <Slides>70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Helvetica Neue</vt:lpstr>
      <vt:lpstr>Times New Roman</vt:lpstr>
      <vt:lpstr>Wingdings</vt:lpstr>
      <vt:lpstr>Office Theme</vt:lpstr>
      <vt:lpstr>CS5551  Advanced Software Engineering  Tutorial 1 August 25, 2016</vt:lpstr>
      <vt:lpstr>Topics to cover</vt:lpstr>
      <vt:lpstr>Git Basic Tasks</vt:lpstr>
      <vt:lpstr>Git Project Management Tasks</vt:lpstr>
      <vt:lpstr>Git 1. Create Repository</vt:lpstr>
      <vt:lpstr>Git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 Project Management 1. Branch</vt:lpstr>
      <vt:lpstr>Git Project Management 1. Branch</vt:lpstr>
      <vt:lpstr>Git Project Management 2. Checkout</vt:lpstr>
      <vt:lpstr>Git Project Management 3. Merge</vt:lpstr>
      <vt:lpstr>Git Project Management 3. Merge</vt:lpstr>
      <vt:lpstr>Git Project Management 3. Merge</vt:lpstr>
      <vt:lpstr>ZenHub for GitHub project management</vt:lpstr>
      <vt:lpstr>PowerPoint Presentation</vt:lpstr>
      <vt:lpstr>ZenHub</vt:lpstr>
      <vt:lpstr>Add Issues</vt:lpstr>
      <vt:lpstr>Add Issues</vt:lpstr>
      <vt:lpstr>Add Issues</vt:lpstr>
      <vt:lpstr>Add Issues</vt:lpstr>
      <vt:lpstr>Add Issues</vt:lpstr>
      <vt:lpstr>Add Issues</vt:lpstr>
      <vt:lpstr>Board</vt:lpstr>
      <vt:lpstr>Add Milestones</vt:lpstr>
      <vt:lpstr>Add Milestones</vt:lpstr>
      <vt:lpstr>PowerPoint Presentation</vt:lpstr>
      <vt:lpstr>Add Milestones</vt:lpstr>
      <vt:lpstr>Add Milestones</vt:lpstr>
      <vt:lpstr>Wiki</vt:lpstr>
      <vt:lpstr>Build Burndown Chart </vt:lpstr>
      <vt:lpstr>Build Burndown 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arunit gupta</cp:lastModifiedBy>
  <cp:revision>707</cp:revision>
  <dcterms:created xsi:type="dcterms:W3CDTF">2013-01-17T01:43:07Z</dcterms:created>
  <dcterms:modified xsi:type="dcterms:W3CDTF">2016-08-23T17:33:50Z</dcterms:modified>
</cp:coreProperties>
</file>