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embeddedFontLst>
    <p:embeddedFont>
      <p:font typeface="Economica" panose="020B0604020202020204" charset="0"/>
      <p:regular r:id="rId46"/>
      <p:bold r:id="rId47"/>
      <p:italic r:id="rId48"/>
      <p:boldItalic r:id="rId49"/>
    </p:embeddedFont>
    <p:embeddedFont>
      <p:font typeface="Open Sans" panose="020B0604020202020204" charset="0"/>
      <p:regular r:id="rId50"/>
      <p:bold r:id="rId51"/>
      <p:italic r:id="rId52"/>
      <p:boldItalic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ws.amazon.com/elasticbeanstalk/latest/dg/java-tomcat-platform-directorystructure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onsole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References: </a:t>
            </a:r>
            <a:r>
              <a:rPr lang="en-US" u="sng">
                <a:solidFill>
                  <a:schemeClr val="accent5"/>
                </a:solidFill>
                <a:hlinkClick r:id="rId3"/>
              </a:rPr>
              <a:t>http://docs.aws.amazon.com/elasticbeanstalk/latest/dg/java-tomcat-platform-directorystructure.html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References: </a:t>
            </a:r>
            <a:r>
              <a:rPr lang="en-US" sz="12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https://aws.amazon.com/console/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60" y="316080"/>
            <a:ext cx="85197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60" y="1225079"/>
            <a:ext cx="8519700" cy="335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-US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elasticbeanstalk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aws.amazon.com/elasticbeanstal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kyong.com/webservices/jax-rs/resteasy-hello-world-example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tal.com/aws/boost-your-productivity-with-aws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mkyong.com/webservices/jax-rs/resteasy-hello-world-example/" TargetMode="External"/><Relationship Id="rId4" Type="http://schemas.openxmlformats.org/officeDocument/2006/relationships/hyperlink" Target="https://aws.amazon.com/elasticbeanstal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ws.amazo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2724000" y="836759"/>
            <a:ext cx="3696000" cy="19848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4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Tutorial </a:t>
            </a:r>
            <a:r>
              <a:rPr lang="en-US" sz="4200">
                <a:latin typeface="Economica"/>
                <a:ea typeface="Economica"/>
                <a:cs typeface="Economica"/>
                <a:sym typeface="Economica"/>
              </a:rPr>
              <a:t>10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>
                <a:latin typeface="Economica"/>
                <a:ea typeface="Economica"/>
                <a:cs typeface="Economica"/>
                <a:sym typeface="Economica"/>
              </a:rPr>
              <a:t>AWS Deployment</a:t>
            </a:r>
          </a:p>
        </p:txBody>
      </p:sp>
      <p:sp>
        <p:nvSpPr>
          <p:cNvPr id="66" name="Shape 66"/>
          <p:cNvSpPr/>
          <p:nvPr/>
        </p:nvSpPr>
        <p:spPr>
          <a:xfrm>
            <a:off x="2742309" y="2887800"/>
            <a:ext cx="3659400" cy="70050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21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CS551 Advanced Software Engineering</a:t>
            </a:r>
          </a:p>
        </p:txBody>
      </p:sp>
      <p:sp>
        <p:nvSpPr>
          <p:cNvPr id="67" name="Shape 67"/>
          <p:cNvSpPr/>
          <p:nvPr/>
        </p:nvSpPr>
        <p:spPr>
          <a:xfrm>
            <a:off x="1372197" y="3716950"/>
            <a:ext cx="6399600" cy="503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UMKC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912" y="396099"/>
            <a:ext cx="7320174" cy="4436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/>
          <p:nvPr/>
        </p:nvSpPr>
        <p:spPr>
          <a:xfrm>
            <a:off x="7229275" y="3395175"/>
            <a:ext cx="1704000" cy="1177800"/>
          </a:xfrm>
          <a:prstGeom prst="wedgeRectCallout">
            <a:avLst>
              <a:gd name="adj1" fmla="val -69737"/>
              <a:gd name="adj2" fmla="val 2550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You will receive a signup confirmation after creating account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149450" y="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AWS Console-Signup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l="5830" t="4768" r="22974" b="19669"/>
          <a:stretch/>
        </p:blipFill>
        <p:spPr>
          <a:xfrm>
            <a:off x="1226762" y="831300"/>
            <a:ext cx="6690473" cy="41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/>
          <p:nvPr/>
        </p:nvSpPr>
        <p:spPr>
          <a:xfrm>
            <a:off x="83350" y="2162325"/>
            <a:ext cx="1704000" cy="1177800"/>
          </a:xfrm>
          <a:prstGeom prst="wedgeRectCallout">
            <a:avLst>
              <a:gd name="adj1" fmla="val 62110"/>
              <a:gd name="adj2" fmla="val 197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Make sure you have the Free Usage Tier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l="8332" r="3304"/>
          <a:stretch/>
        </p:blipFill>
        <p:spPr>
          <a:xfrm>
            <a:off x="822350" y="124800"/>
            <a:ext cx="7499299" cy="47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00" y="266225"/>
            <a:ext cx="8460400" cy="442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t="2171"/>
          <a:stretch/>
        </p:blipFill>
        <p:spPr>
          <a:xfrm>
            <a:off x="500400" y="0"/>
            <a:ext cx="8143200" cy="49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 l="4740" r="5485"/>
          <a:stretch/>
        </p:blipFill>
        <p:spPr>
          <a:xfrm>
            <a:off x="1207125" y="145012"/>
            <a:ext cx="6729750" cy="48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/>
          <p:nvPr/>
        </p:nvSpPr>
        <p:spPr>
          <a:xfrm>
            <a:off x="7555400" y="3632750"/>
            <a:ext cx="1704000" cy="1177800"/>
          </a:xfrm>
          <a:prstGeom prst="wedgeRectCallout">
            <a:avLst>
              <a:gd name="adj1" fmla="val -69737"/>
              <a:gd name="adj2" fmla="val 2550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The service gets activated after 24 hours and a confirmation will be sent to your email.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AWS Elastic Beanstalk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Elastic Beanstalk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12" y="1828800"/>
            <a:ext cx="81819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7035"/>
            <a:ext cx="9144000" cy="3649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401750" y="191550"/>
            <a:ext cx="49668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Open the URL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https://aws.amazon.com/elasticbeanstalk/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10420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AWS Console - Elastic Beanstalk</a:t>
            </a:r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525" y="846875"/>
            <a:ext cx="7121624" cy="418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Topics to cover</a:t>
            </a:r>
          </a:p>
        </p:txBody>
      </p:sp>
      <p:sp>
        <p:nvSpPr>
          <p:cNvPr id="73" name="Shape 73"/>
          <p:cNvSpPr/>
          <p:nvPr/>
        </p:nvSpPr>
        <p:spPr>
          <a:xfrm>
            <a:off x="311760" y="1225079"/>
            <a:ext cx="8519760" cy="33533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Amazon AWS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AWS Elastic Beanstalk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1555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JAVA on Elastic Beanstalk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75" y="771062"/>
            <a:ext cx="68008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-13925"/>
            <a:ext cx="8520600" cy="692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Supported Platforms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690025"/>
            <a:ext cx="8430999" cy="42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5440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Structuring your JAVA application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~/workspace/my-app/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|-- build.sh            - Build script that compiles classes and creates a WAR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|-- README.MD           - Readme file with information about your project, notes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|-- ROOT.war            - Source bundle artifact created by build.sh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`-- src                 - Source code folder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|-- WEB-INF         - Folder for private supporting files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   |-- classes     - Compiled classes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   |-- lib         - JAR libraries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   |-- tags        - Tag files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   |-- tlds        - Tag Library Descriptor files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   `-- web.xml     - Deployment Descriptor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|-- com             - Uncompiled classes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|-- css             - Stylesheets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|-- images          - Image files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|-- js              - JavaScript files</a:t>
            </a:r>
            <a:b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050">
                <a:solidFill>
                  <a:srgbClr val="444444"/>
                </a:solidFill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    `-- default.jsp     - JSP (JavaServer Pages) web page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255425" y="8690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Deploying an application to Elastic Beanstalk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056400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-US" sz="1400">
                <a:solidFill>
                  <a:srgbClr val="444444"/>
                </a:solidFill>
                <a:highlight>
                  <a:srgbClr val="FFFFFF"/>
                </a:highlight>
              </a:rPr>
              <a:t>Open the </a:t>
            </a:r>
            <a:r>
              <a:rPr lang="en-US" sz="1400">
                <a:solidFill>
                  <a:srgbClr val="996633"/>
                </a:solidFill>
                <a:highlight>
                  <a:srgbClr val="FFFFFF"/>
                </a:highlight>
                <a:hlinkClick r:id="rId3"/>
              </a:rPr>
              <a:t>Elastic Beanstalk console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-US" sz="1400">
                <a:solidFill>
                  <a:srgbClr val="444444"/>
                </a:solidFill>
                <a:highlight>
                  <a:srgbClr val="FFFFFF"/>
                </a:highlight>
              </a:rPr>
              <a:t>On the Elastic Beanstalk application navigation bar, click </a:t>
            </a:r>
            <a:r>
              <a:rPr lang="en-US" sz="1400" b="1">
                <a:solidFill>
                  <a:srgbClr val="444444"/>
                </a:solidFill>
                <a:highlight>
                  <a:srgbClr val="FFFFFF"/>
                </a:highlight>
              </a:rPr>
              <a:t>Create New Application</a:t>
            </a:r>
            <a:r>
              <a:rPr lang="en-US" sz="1400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08688"/>
            <a:ext cx="9143999" cy="1992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65975"/>
            <a:ext cx="8520600" cy="489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 startAt="3"/>
            </a:pPr>
            <a:r>
              <a:rPr lang="en-US" sz="1400">
                <a:solidFill>
                  <a:srgbClr val="444444"/>
                </a:solidFill>
                <a:highlight>
                  <a:srgbClr val="FFFFFF"/>
                </a:highlight>
              </a:rPr>
              <a:t>Enter the name of the application and, Then click </a:t>
            </a:r>
            <a:r>
              <a:rPr lang="en-US" sz="1400" b="1">
                <a:solidFill>
                  <a:srgbClr val="444444"/>
                </a:solidFill>
                <a:highlight>
                  <a:srgbClr val="FFFFFF"/>
                </a:highlight>
              </a:rPr>
              <a:t>Create</a:t>
            </a:r>
            <a:r>
              <a:rPr lang="en-US" sz="1400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12" y="1200925"/>
            <a:ext cx="73818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65975"/>
            <a:ext cx="8520600" cy="4897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marL="457200" lvl="0" indent="-317500" rtl="0">
              <a:spcBef>
                <a:spcPts val="0"/>
              </a:spcBef>
              <a:buClr>
                <a:srgbClr val="444444"/>
              </a:buClr>
              <a:buSzPct val="100000"/>
              <a:buAutoNum type="arabicPeriod" startAt="4"/>
            </a:pPr>
            <a:r>
              <a:rPr lang="en-US" sz="1400">
                <a:solidFill>
                  <a:srgbClr val="444444"/>
                </a:solidFill>
                <a:highlight>
                  <a:srgbClr val="FFFFFF"/>
                </a:highlight>
              </a:rPr>
              <a:t>In the upper right corner, choose </a:t>
            </a:r>
            <a:r>
              <a:rPr lang="en-US" sz="1400" b="1">
                <a:solidFill>
                  <a:srgbClr val="444444"/>
                </a:solidFill>
                <a:highlight>
                  <a:srgbClr val="FFFFFF"/>
                </a:highlight>
              </a:rPr>
              <a:t>Create a New Environment</a:t>
            </a:r>
            <a:r>
              <a:rPr lang="en-US" sz="1400">
                <a:solidFill>
                  <a:srgbClr val="444444"/>
                </a:solidFill>
                <a:highlight>
                  <a:srgbClr val="FFFFFF"/>
                </a:highlight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0" y="1418334"/>
            <a:ext cx="9144001" cy="182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52400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b="1"/>
              <a:t>5</a:t>
            </a:r>
            <a:r>
              <a:rPr lang="en-US" sz="1400"/>
              <a:t>. From the drop down menu select </a:t>
            </a:r>
            <a:r>
              <a:rPr lang="en-US" sz="1400" b="1"/>
              <a:t>Tomcat </a:t>
            </a:r>
            <a:r>
              <a:rPr lang="en-US" sz="1400"/>
              <a:t>under platform and select the option </a:t>
            </a:r>
            <a:r>
              <a:rPr lang="en-US" sz="1400" b="1"/>
              <a:t>Upload your own code </a:t>
            </a:r>
            <a:r>
              <a:rPr lang="en-US" sz="1400"/>
              <a:t>where the WAR or ZIP is to be uploaded.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64050"/>
            <a:ext cx="8520600" cy="41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700" y="1785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400" b="1"/>
              <a:t>6. </a:t>
            </a:r>
            <a:r>
              <a:rPr lang="en-US" sz="1400"/>
              <a:t>Choose </a:t>
            </a:r>
            <a:r>
              <a:rPr lang="en-US" sz="1400" b="1"/>
              <a:t>Sample Application </a:t>
            </a:r>
            <a:r>
              <a:rPr lang="en-US" sz="1400"/>
              <a:t>or </a:t>
            </a:r>
            <a:r>
              <a:rPr lang="en-US" sz="1400" b="1"/>
              <a:t>Upload your own </a:t>
            </a:r>
            <a:r>
              <a:rPr lang="en-US" sz="1400"/>
              <a:t>and upload an application source bundle.</a:t>
            </a:r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00" y="653475"/>
            <a:ext cx="8772600" cy="42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hape 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644"/>
            <a:ext cx="9144000" cy="4827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42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AWS Introduction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Amazon Web Services (AWS), is a collection of cloud computing services, also called web services, that make up a cloud-computing platform offered by Amazon.com.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Generating and Uploading war file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Download the source code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http://www.mkyong.com/webservices/jax-rs/resteasy-hello-world-example/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 rotWithShape="1">
          <a:blip r:embed="rId3">
            <a:alphaModFix/>
          </a:blip>
          <a:srcRect r="5713"/>
          <a:stretch/>
        </p:blipFill>
        <p:spPr>
          <a:xfrm>
            <a:off x="185125" y="972975"/>
            <a:ext cx="8483350" cy="4028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235500" y="778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Sample Java REST App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Local Run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9975"/>
            <a:ext cx="53530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1042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Generate WAR file from Eclipse</a:t>
            </a:r>
          </a:p>
        </p:txBody>
      </p:sp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225"/>
            <a:ext cx="9144000" cy="39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0" y="0"/>
            <a:ext cx="9090200" cy="50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618"/>
            <a:ext cx="9143999" cy="355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149775" y="25367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Upload and Deploy the WAR file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75" y="1469929"/>
            <a:ext cx="9144000" cy="350474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49775" y="25367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Deployment Successful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Test the url	</a:t>
            </a:r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00" y="1418525"/>
            <a:ext cx="6934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/>
        </p:nvSpPr>
        <p:spPr>
          <a:xfrm>
            <a:off x="311760" y="316080"/>
            <a:ext cx="8519760" cy="830520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42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Task</a:t>
            </a:r>
          </a:p>
        </p:txBody>
      </p:sp>
      <p:sp>
        <p:nvSpPr>
          <p:cNvPr id="289" name="Shape 289"/>
          <p:cNvSpPr/>
          <p:nvPr/>
        </p:nvSpPr>
        <p:spPr>
          <a:xfrm>
            <a:off x="311760" y="1225079"/>
            <a:ext cx="8519760" cy="3353399"/>
          </a:xfrm>
          <a:prstGeom prst="rect">
            <a:avLst/>
          </a:prstGeom>
          <a:noFill/>
          <a:ln>
            <a:noFill/>
          </a:ln>
        </p:spPr>
        <p:txBody>
          <a:bodyPr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latin typeface="Open Sans"/>
                <a:ea typeface="Open Sans"/>
                <a:cs typeface="Open Sans"/>
                <a:sym typeface="Open Sans"/>
              </a:rPr>
              <a:t>Deploy your applications onto your Amazon instances and share the URL.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Submit the code under the Source folder in Github.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References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https://www.toptal.com/aws/boost-your-productivity-with-aws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https://aws.amazon.com/elasticbeanstalk/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http://www.mkyong.com/webservices/jax-rs/resteasy-hello-world-example/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AWS is a collection of services in the cloud, as the definition says.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AWS provides fast computing resources online (for example, you need 10 minutes to set up a Linux server).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AWS offers affordable fees. AWS provides easy-to-use services out of the box, which is saves lots of time manually setting up a database, cache, storage, network and other infrastructure services. 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AWS is always available and is highly scalable.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AWS Introduction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Review : All Tutorials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Everything together makes more sense..</a:t>
            </a:r>
          </a:p>
        </p:txBody>
      </p:sp>
      <p:sp>
        <p:nvSpPr>
          <p:cNvPr id="306" name="Shape 306"/>
          <p:cNvSpPr/>
          <p:nvPr/>
        </p:nvSpPr>
        <p:spPr>
          <a:xfrm>
            <a:off x="587925" y="1524700"/>
            <a:ext cx="1390500" cy="1767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b="1"/>
              <a:t>Mobile App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(Ionic/Native Android/iOS app)</a:t>
            </a:r>
          </a:p>
        </p:txBody>
      </p:sp>
      <p:sp>
        <p:nvSpPr>
          <p:cNvPr id="307" name="Shape 307"/>
          <p:cNvSpPr/>
          <p:nvPr/>
        </p:nvSpPr>
        <p:spPr>
          <a:xfrm>
            <a:off x="3697100" y="549425"/>
            <a:ext cx="2761500" cy="2694000"/>
          </a:xfrm>
          <a:prstGeom prst="cube">
            <a:avLst>
              <a:gd name="adj" fmla="val 25000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/>
              <a:t>Amazon AWS</a:t>
            </a:r>
          </a:p>
        </p:txBody>
      </p:sp>
      <p:sp>
        <p:nvSpPr>
          <p:cNvPr id="308" name="Shape 308"/>
          <p:cNvSpPr/>
          <p:nvPr/>
        </p:nvSpPr>
        <p:spPr>
          <a:xfrm>
            <a:off x="3948125" y="1737150"/>
            <a:ext cx="1612500" cy="1361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 b="1"/>
              <a:t>Web Server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/>
              <a:t>(Tomcat, Websphere)</a:t>
            </a:r>
          </a:p>
        </p:txBody>
      </p:sp>
      <p:sp>
        <p:nvSpPr>
          <p:cNvPr id="309" name="Shape 309"/>
          <p:cNvSpPr/>
          <p:nvPr/>
        </p:nvSpPr>
        <p:spPr>
          <a:xfrm>
            <a:off x="4237775" y="2500950"/>
            <a:ext cx="1033200" cy="52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b="1"/>
              <a:t>Web App</a:t>
            </a:r>
            <a:r>
              <a:rPr lang="en-US" sz="1200"/>
              <a:t> (war file)</a:t>
            </a:r>
          </a:p>
        </p:txBody>
      </p:sp>
      <p:sp>
        <p:nvSpPr>
          <p:cNvPr id="310" name="Shape 310"/>
          <p:cNvSpPr/>
          <p:nvPr/>
        </p:nvSpPr>
        <p:spPr>
          <a:xfrm>
            <a:off x="7202125" y="1622250"/>
            <a:ext cx="1177999" cy="1400100"/>
          </a:xfrm>
          <a:prstGeom prst="flowChartMagneticDisk">
            <a:avLst/>
          </a:prstGeom>
          <a:solidFill>
            <a:srgbClr val="F3F3F3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MongoDB</a:t>
            </a:r>
          </a:p>
        </p:txBody>
      </p:sp>
      <p:cxnSp>
        <p:nvCxnSpPr>
          <p:cNvPr id="311" name="Shape 311"/>
          <p:cNvCxnSpPr>
            <a:stCxn id="309" idx="3"/>
            <a:endCxn id="310" idx="2"/>
          </p:cNvCxnSpPr>
          <p:nvPr/>
        </p:nvCxnSpPr>
        <p:spPr>
          <a:xfrm rot="10800000" flipH="1">
            <a:off x="5270975" y="2322450"/>
            <a:ext cx="1931100" cy="43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312" name="Shape 312"/>
          <p:cNvCxnSpPr>
            <a:stCxn id="306" idx="3"/>
            <a:endCxn id="309" idx="1"/>
          </p:cNvCxnSpPr>
          <p:nvPr/>
        </p:nvCxnSpPr>
        <p:spPr>
          <a:xfrm>
            <a:off x="1978425" y="2408200"/>
            <a:ext cx="2259300" cy="353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13" name="Shape 313"/>
          <p:cNvSpPr txBox="1">
            <a:spLocks noGrp="1"/>
          </p:cNvSpPr>
          <p:nvPr>
            <p:ph type="title" idx="4294967295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Review</a:t>
            </a:r>
          </a:p>
        </p:txBody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Git</a:t>
            </a:r>
            <a:r>
              <a:rPr lang="en-US" dirty="0"/>
              <a:t> + </a:t>
            </a:r>
            <a:r>
              <a:rPr lang="en-US" dirty="0" err="1"/>
              <a:t>ZenHub</a:t>
            </a:r>
            <a:r>
              <a:rPr lang="en-US" dirty="0"/>
              <a:t> + Visio + </a:t>
            </a:r>
            <a:r>
              <a:rPr lang="en-US" dirty="0" err="1"/>
              <a:t>Creately</a:t>
            </a:r>
            <a:endParaRPr lang="en-US" dirty="0"/>
          </a:p>
          <a:p>
            <a:pPr marL="457200" lvl="0" indent="-228600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dirty="0"/>
              <a:t>HTML5, CSS, </a:t>
            </a:r>
            <a:r>
              <a:rPr lang="en-US" dirty="0" err="1"/>
              <a:t>Javascript</a:t>
            </a:r>
            <a:r>
              <a:rPr lang="en-US" dirty="0"/>
              <a:t>, JSLint</a:t>
            </a:r>
          </a:p>
          <a:p>
            <a:pPr marL="457200" lvl="0" indent="-228600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US" dirty="0"/>
              <a:t>Angular JS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Android </a:t>
            </a:r>
            <a:r>
              <a:rPr lang="en-US" dirty="0">
                <a:solidFill>
                  <a:srgbClr val="999999"/>
                </a:solidFill>
              </a:rPr>
              <a:t>(Android Studio, Android SDK, AVD, </a:t>
            </a:r>
            <a:r>
              <a:rPr lang="en-US" dirty="0" err="1">
                <a:solidFill>
                  <a:srgbClr val="999999"/>
                </a:solidFill>
              </a:rPr>
              <a:t>Gradle</a:t>
            </a:r>
            <a:r>
              <a:rPr lang="en-US" dirty="0">
                <a:solidFill>
                  <a:srgbClr val="999999"/>
                </a:solidFill>
              </a:rPr>
              <a:t>, Jargon like Activity, Intent, Fragments, layouts, </a:t>
            </a:r>
            <a:r>
              <a:rPr lang="en-US" dirty="0" err="1">
                <a:solidFill>
                  <a:srgbClr val="999999"/>
                </a:solidFill>
              </a:rPr>
              <a:t>drawable</a:t>
            </a:r>
            <a:r>
              <a:rPr lang="en-US" dirty="0">
                <a:solidFill>
                  <a:srgbClr val="999999"/>
                </a:solidFill>
              </a:rPr>
              <a:t> </a:t>
            </a:r>
            <a:r>
              <a:rPr lang="en-US" dirty="0" err="1">
                <a:solidFill>
                  <a:srgbClr val="999999"/>
                </a:solidFill>
              </a:rPr>
              <a:t>etc</a:t>
            </a:r>
            <a:r>
              <a:rPr lang="en-US" dirty="0">
                <a:solidFill>
                  <a:srgbClr val="999999"/>
                </a:solidFill>
              </a:rPr>
              <a:t>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Servlets, WebSphere, Unit testing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REST : Servlets with MongoDB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Hybrid app : Ionic basics and unit testing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Ionic plugins and performance testing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Amazon WS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Log.w(“TAs Message”, “THANK YOU”);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773700" y="24160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Account Creation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925" y="1022849"/>
            <a:ext cx="4930150" cy="15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278550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AWS - Console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8224"/>
            <a:ext cx="9143999" cy="2795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311700" y="1170725"/>
            <a:ext cx="3909900" cy="40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Open the URL 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https://aws.amazon.com/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49" y="273212"/>
            <a:ext cx="8412499" cy="459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/>
          <p:nvPr/>
        </p:nvSpPr>
        <p:spPr>
          <a:xfrm>
            <a:off x="737275" y="2386450"/>
            <a:ext cx="1460700" cy="36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37" y="315925"/>
            <a:ext cx="8725723" cy="41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6412600" y="2900475"/>
            <a:ext cx="1704000" cy="1177800"/>
          </a:xfrm>
          <a:prstGeom prst="wedgeRectCallout">
            <a:avLst>
              <a:gd name="adj1" fmla="val -69737"/>
              <a:gd name="adj2" fmla="val 25507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Fill in the details to create account.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00" y="70675"/>
            <a:ext cx="7910801" cy="47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/>
          <p:nvPr/>
        </p:nvSpPr>
        <p:spPr>
          <a:xfrm>
            <a:off x="4679325" y="1381302"/>
            <a:ext cx="1460700" cy="36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505</Words>
  <Application>Microsoft Office PowerPoint</Application>
  <PresentationFormat>On-screen Show (16:9)</PresentationFormat>
  <Paragraphs>79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Economica</vt:lpstr>
      <vt:lpstr>Courier New</vt:lpstr>
      <vt:lpstr>Open Sans</vt:lpstr>
      <vt:lpstr>Arial</vt:lpstr>
      <vt:lpstr>Calibri</vt:lpstr>
      <vt:lpstr>luxe</vt:lpstr>
      <vt:lpstr>PowerPoint Presentation</vt:lpstr>
      <vt:lpstr>PowerPoint Presentation</vt:lpstr>
      <vt:lpstr>AWS Introduction</vt:lpstr>
      <vt:lpstr>AWS Introduction</vt:lpstr>
      <vt:lpstr>Account Creation</vt:lpstr>
      <vt:lpstr>AWS - Console</vt:lpstr>
      <vt:lpstr>PowerPoint Presentation</vt:lpstr>
      <vt:lpstr>PowerPoint Presentation</vt:lpstr>
      <vt:lpstr>PowerPoint Presentation</vt:lpstr>
      <vt:lpstr>PowerPoint Presentation</vt:lpstr>
      <vt:lpstr>AWS Console-Signup</vt:lpstr>
      <vt:lpstr>PowerPoint Presentation</vt:lpstr>
      <vt:lpstr>PowerPoint Presentation</vt:lpstr>
      <vt:lpstr>PowerPoint Presentation</vt:lpstr>
      <vt:lpstr>PowerPoint Presentation</vt:lpstr>
      <vt:lpstr>AWS Elastic Beanstalk</vt:lpstr>
      <vt:lpstr>Elastic Beanstalk</vt:lpstr>
      <vt:lpstr>PowerPoint Presentation</vt:lpstr>
      <vt:lpstr>AWS Console - Elastic Beanstalk</vt:lpstr>
      <vt:lpstr>JAVA on Elastic Beanstalk</vt:lpstr>
      <vt:lpstr>Supported Platforms</vt:lpstr>
      <vt:lpstr>Structuring your JAVA application</vt:lpstr>
      <vt:lpstr>Deploying an application to Elastic Beanstalk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and Uploading war file</vt:lpstr>
      <vt:lpstr>Sample Java REST App</vt:lpstr>
      <vt:lpstr>Local Run</vt:lpstr>
      <vt:lpstr>Generate WAR file from Eclipse</vt:lpstr>
      <vt:lpstr>PowerPoint Presentation</vt:lpstr>
      <vt:lpstr>Upload and Deploy the WAR file</vt:lpstr>
      <vt:lpstr>Deployment Successful</vt:lpstr>
      <vt:lpstr>Test the url </vt:lpstr>
      <vt:lpstr>PowerPoint Presentation</vt:lpstr>
      <vt:lpstr>References</vt:lpstr>
      <vt:lpstr>Review : All Tutorials</vt:lpstr>
      <vt:lpstr>Architecture</vt:lpstr>
      <vt:lpstr>Review</vt:lpstr>
      <vt:lpstr>Log.w(“TAs Message”, “THANK YOU”);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arunit gupta</cp:lastModifiedBy>
  <cp:revision>1</cp:revision>
  <dcterms:modified xsi:type="dcterms:W3CDTF">2016-08-31T03:59:29Z</dcterms:modified>
</cp:coreProperties>
</file>