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3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64" r:id="rId25"/>
    <p:sldId id="266" r:id="rId26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573C1-A68F-47DD-A3C1-858A07E89D81}" type="datetimeFigureOut">
              <a:rPr lang="en-US"/>
              <a:t>02/09/2016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FCC96-8075-4C1A-9D33-00DEE1A8770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7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81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22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09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15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04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41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98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85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10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2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26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42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4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05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2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53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54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89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63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F034C-B73C-4DA4-9CE1-5A5DB255746F}" type="datetimeFigureOut">
              <a:rPr lang="en-US" smtClean="0"/>
              <a:t>02/09/2016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4B56E-41F2-4E6C-929D-BF43A8FDE5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ateway-a.watsonplatform.net/calls/text/TextGetTextSentime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oursquare.com/start/searc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api.foursquare.com/v2/venues/VENUE_ID/tip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685800" y="1717920"/>
            <a:ext cx="7771680" cy="308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600" b="1" strike="noStrike" dirty="0">
                <a:solidFill>
                  <a:srgbClr val="000000"/>
                </a:solidFill>
                <a:latin typeface="Georgia"/>
                <a:ea typeface="Georgia"/>
              </a:rPr>
              <a:t>
</a:t>
            </a:r>
            <a:r>
              <a:rPr lang="en-US" sz="5600" b="1" strike="noStrike" dirty="0">
                <a:solidFill>
                  <a:srgbClr val="000000"/>
                </a:solidFill>
                <a:latin typeface="Roboto Condensed"/>
                <a:ea typeface="Roboto Condensed"/>
              </a:rPr>
              <a:t>Tutorial 3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Times New Roman"/>
                <a:ea typeface="Times New Roman"/>
              </a:rPr>
              <a:t>(Rest Services, Mashup)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3600" strike="noStrike" dirty="0">
                <a:solidFill>
                  <a:srgbClr val="000000"/>
                </a:solidFill>
                <a:latin typeface="Times New Roman"/>
                <a:ea typeface="Times New Roman"/>
              </a:rPr>
              <a:t>CS551 Advanced Software Engineering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74" name="CustomShape 2"/>
          <p:cNvSpPr/>
          <p:nvPr/>
        </p:nvSpPr>
        <p:spPr>
          <a:xfrm>
            <a:off x="1479960" y="5105880"/>
            <a:ext cx="6400080" cy="6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8B8B8B"/>
                </a:solidFill>
                <a:latin typeface="Calibri"/>
                <a:ea typeface="Calibri"/>
              </a:rPr>
              <a:t>UMKC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587" y="387899"/>
            <a:ext cx="8311243" cy="910221"/>
          </a:xfrm>
        </p:spPr>
        <p:txBody>
          <a:bodyPr/>
          <a:lstStyle/>
          <a:p>
            <a:r>
              <a:rPr lang="en-US" sz="2800" b="1" dirty="0"/>
              <a:t>Alchemy Sentiment Analysis API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7587" y="1445079"/>
            <a:ext cx="8311243" cy="4206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AlchemyAPI provides easy-to-use mechanisms to identify positive/negative sentiment within any document or web page.</a:t>
            </a:r>
          </a:p>
          <a:p>
            <a:endParaRPr lang="en-US" dirty="0"/>
          </a:p>
          <a:p>
            <a:r>
              <a:rPr lang="en-US" dirty="0"/>
              <a:t>AlchemyAPI Sentiment Analysis APIs are capable of computing document-level sentiment, user-specified sentiment targeting, entity-level sentiment, emoticons and keyword-level sentiment. Multiple modes of sentiment analysis provide for a variety of use cases ranging from social media monitoring to trend analysis.</a:t>
            </a:r>
          </a:p>
          <a:p>
            <a:endParaRPr lang="en-US" dirty="0"/>
          </a:p>
          <a:p>
            <a:r>
              <a:rPr lang="en-US" b="1" dirty="0"/>
              <a:t>API Call: TextGetTextSentiment</a:t>
            </a:r>
          </a:p>
          <a:p>
            <a:endParaRPr lang="en-US" b="1" dirty="0"/>
          </a:p>
          <a:p>
            <a:r>
              <a:rPr lang="en-US" b="1" dirty="0"/>
              <a:t>Description: </a:t>
            </a:r>
            <a:r>
              <a:rPr lang="en-US" dirty="0"/>
              <a:t>The TextGetTextSentiment call is utilized to extract positive/negative sentiment from within a posted text document.</a:t>
            </a:r>
            <a:br>
              <a:rPr lang="en-US" dirty="0"/>
            </a:br>
            <a:br>
              <a:rPr lang="en-US" b="1" dirty="0"/>
            </a:br>
            <a:r>
              <a:rPr lang="en-US" b="1" dirty="0"/>
              <a:t>Endpoint: </a:t>
            </a:r>
          </a:p>
          <a:p>
            <a:r>
              <a:rPr lang="en-US" b="1" dirty="0">
                <a:hlinkClick r:id="rId3"/>
              </a:rPr>
              <a:t>http://gateway-a.watsonplatform.net/calls/text/TextGetTextSentiment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765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587" y="387899"/>
            <a:ext cx="8311243" cy="910221"/>
          </a:xfrm>
        </p:spPr>
        <p:txBody>
          <a:bodyPr/>
          <a:lstStyle/>
          <a:p>
            <a:r>
              <a:rPr lang="en-US" sz="2800" b="1" dirty="0"/>
              <a:t>Alchemy Sentiment Analysis API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5" y="1803504"/>
            <a:ext cx="8271096" cy="38216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08614" y="3804557"/>
            <a:ext cx="4041322" cy="604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65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587" y="387899"/>
            <a:ext cx="8311243" cy="910221"/>
          </a:xfrm>
        </p:spPr>
        <p:txBody>
          <a:bodyPr/>
          <a:lstStyle/>
          <a:p>
            <a:r>
              <a:rPr lang="en-US" sz="2800" b="1" dirty="0"/>
              <a:t>Alchemy Sentiment Analysis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36" y="1298120"/>
            <a:ext cx="6134956" cy="50584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43051" y="3069771"/>
            <a:ext cx="5363936" cy="226967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43051" y="2208341"/>
            <a:ext cx="5167992" cy="36739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13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4" y="273600"/>
            <a:ext cx="8817429" cy="1049014"/>
          </a:xfrm>
        </p:spPr>
        <p:txBody>
          <a:bodyPr/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get a API key all the times on Developers.ServiceProviderSite !!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2" y="1418400"/>
            <a:ext cx="8349680" cy="44439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55721" y="1975758"/>
            <a:ext cx="612322" cy="2775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55421" y="2767693"/>
            <a:ext cx="4808765" cy="383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51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3" y="849086"/>
            <a:ext cx="8820443" cy="4620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05107" cy="575486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Venues in app.js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4052" y="2796457"/>
            <a:ext cx="5372100" cy="1072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66923" y="4121834"/>
            <a:ext cx="2966357" cy="554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69421" y="1749670"/>
            <a:ext cx="375557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28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9351"/>
            <a:ext cx="8229240" cy="1144800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of venues in 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2274800"/>
            <a:ext cx="8686439" cy="24033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0187" y="3772026"/>
            <a:ext cx="7830428" cy="489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599" y="2412987"/>
            <a:ext cx="3878035" cy="285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3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9351"/>
            <a:ext cx="8082644" cy="875485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Tips in view1ctrl Controller of App.js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534885"/>
            <a:ext cx="8049748" cy="45326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3334" y="1534885"/>
            <a:ext cx="7102929" cy="132261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81842" y="3018400"/>
            <a:ext cx="6858001" cy="881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50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 view on 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4" y="2440354"/>
            <a:ext cx="8553157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82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using Foursquare API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38" y="1418400"/>
            <a:ext cx="7723164" cy="463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81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Results of Foursquare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74" y="1926979"/>
            <a:ext cx="8124092" cy="331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4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dirty="0">
                <a:solidFill>
                  <a:srgbClr val="000000"/>
                </a:solidFill>
                <a:latin typeface="Calibri"/>
                <a:ea typeface="Calibri"/>
              </a:rPr>
              <a:t>Topics to cover</a:t>
            </a:r>
            <a:endParaRPr dirty="0"/>
          </a:p>
        </p:txBody>
      </p:sp>
      <p:sp>
        <p:nvSpPr>
          <p:cNvPr id="76" name="CustomShape 2"/>
          <p:cNvSpPr/>
          <p:nvPr/>
        </p:nvSpPr>
        <p:spPr>
          <a:xfrm>
            <a:off x="533520" y="1665000"/>
            <a:ext cx="8228880" cy="47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b="1" strike="noStrike" dirty="0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lang="en-US" sz="2800" strike="noStrike" dirty="0">
              <a:solidFill>
                <a:srgbClr val="000000"/>
              </a:solidFill>
              <a:latin typeface="Georgia"/>
              <a:ea typeface="Georgia"/>
            </a:endParaRPr>
          </a:p>
          <a:p>
            <a:pPr>
              <a:buFont typeface="Georgia"/>
              <a:buChar char="●"/>
            </a:pPr>
            <a:r>
              <a:rPr lang="en-US" sz="2800" strike="noStrike" dirty="0">
                <a:solidFill>
                  <a:srgbClr val="000000"/>
                </a:solidFill>
                <a:latin typeface="Georgia"/>
                <a:ea typeface="Georgia"/>
              </a:rPr>
              <a:t>REST Services</a:t>
            </a:r>
            <a:endParaRPr lang="en-US" sz="2800" dirty="0"/>
          </a:p>
          <a:p>
            <a:pPr>
              <a:lnSpc>
                <a:spcPct val="100000"/>
              </a:lnSpc>
              <a:buFont typeface="Georgia"/>
              <a:buChar char="●"/>
            </a:pPr>
            <a:r>
              <a:rPr lang="en-US" sz="2800" strike="noStrike" dirty="0">
                <a:solidFill>
                  <a:srgbClr val="000000"/>
                </a:solidFill>
                <a:latin typeface="Georgia"/>
                <a:ea typeface="Georgia"/>
              </a:rPr>
              <a:t>Four  Square Service</a:t>
            </a:r>
          </a:p>
          <a:p>
            <a:pPr>
              <a:lnSpc>
                <a:spcPct val="100000"/>
              </a:lnSpc>
              <a:buFont typeface="Georgia"/>
              <a:buChar char="●"/>
            </a:pPr>
            <a:r>
              <a:rPr lang="en-US" sz="2800" strike="noStrike" dirty="0">
                <a:solidFill>
                  <a:srgbClr val="000000"/>
                </a:solidFill>
                <a:latin typeface="Georgia"/>
                <a:ea typeface="Georgia"/>
              </a:rPr>
              <a:t>Alchemy Service</a:t>
            </a:r>
            <a:endParaRPr sz="2800" dirty="0"/>
          </a:p>
          <a:p>
            <a:pPr>
              <a:lnSpc>
                <a:spcPct val="100000"/>
              </a:lnSpc>
              <a:buFont typeface="Georgia"/>
              <a:buChar char="●"/>
            </a:pPr>
            <a:r>
              <a:rPr lang="en-US" sz="2800" strike="noStrike" dirty="0">
                <a:solidFill>
                  <a:srgbClr val="000000"/>
                </a:solidFill>
                <a:latin typeface="Georgia"/>
                <a:ea typeface="Georgia"/>
              </a:rPr>
              <a:t>Angular JS</a:t>
            </a:r>
            <a:endParaRPr sz="2800" dirty="0"/>
          </a:p>
          <a:p>
            <a:pPr>
              <a:lnSpc>
                <a:spcPct val="100000"/>
              </a:lnSpc>
              <a:buFont typeface="Georgia"/>
              <a:buChar char="●"/>
            </a:pPr>
            <a:r>
              <a:rPr lang="en-US" sz="2800" strike="noStrike" dirty="0">
                <a:solidFill>
                  <a:srgbClr val="000000"/>
                </a:solidFill>
                <a:latin typeface="Georgia"/>
                <a:ea typeface="Georgia"/>
              </a:rPr>
              <a:t>Additional</a:t>
            </a:r>
            <a:endParaRPr sz="28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Sentiment Analysis using Alchemy API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19289"/>
            <a:ext cx="8229240" cy="486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94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Angular Service</a:t>
            </a:r>
          </a:p>
        </p:txBody>
      </p:sp>
      <p:pic>
        <p:nvPicPr>
          <p:cNvPr id="3" name="Picture 2" descr="Angular_Servi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3" y="1562100"/>
            <a:ext cx="8486775" cy="45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87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Angular Dependency Injection</a:t>
            </a:r>
          </a:p>
        </p:txBody>
      </p:sp>
      <p:pic>
        <p:nvPicPr>
          <p:cNvPr id="4" name="Picture 3" descr="Dependency_Inj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17" y="1409411"/>
            <a:ext cx="8434830" cy="441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7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>
                <a:solidFill>
                  <a:srgbClr val="000000"/>
                </a:solidFill>
                <a:latin typeface="Calibri"/>
                <a:ea typeface="Calibri"/>
              </a:rPr>
              <a:t>Mashup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Calibri"/>
              </a:rPr>
              <a:t>A mashup, in web development, is a web page, or web application, that uses content from more than one source to create a single new service displayed in a single graphical interface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Calibri"/>
              </a:rPr>
              <a:t>Example: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u="sng" strike="noStrike">
                <a:solidFill>
                  <a:srgbClr val="0000FF"/>
                </a:solidFill>
                <a:latin typeface="Calibri"/>
                <a:ea typeface="Calibri"/>
              </a:rPr>
              <a:t>http://www.makeuseof.com/tag/10-unique-google-maps-mashups-explore-information/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u="sng" strike="noStrike">
                <a:solidFill>
                  <a:srgbClr val="0000FF"/>
                </a:solidFill>
                <a:latin typeface="Calibri"/>
                <a:ea typeface="Calibri"/>
              </a:rPr>
              <a:t>http://mashable.com/2008/05/14/17-google-maps-mashups-to-waste-away-your-day/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037960"/>
            <a:ext cx="8228880" cy="278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8000" b="1" strike="noStrike">
                <a:solidFill>
                  <a:srgbClr val="000000"/>
                </a:solidFill>
                <a:latin typeface="Times New Roman"/>
                <a:ea typeface="Times New Roman"/>
              </a:rPr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>
                <a:solidFill>
                  <a:srgbClr val="000000"/>
                </a:solidFill>
                <a:latin typeface="Calibri"/>
                <a:ea typeface="Calibri"/>
              </a:rPr>
              <a:t>REST Services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33520" y="1665000"/>
            <a:ext cx="8228880" cy="47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Calibri"/>
              </a:rPr>
              <a:t>Rest(Representational State Transfer) is an </a:t>
            </a:r>
            <a:r>
              <a:rPr lang="en-US" sz="2400" u="sng" strike="noStrike">
                <a:solidFill>
                  <a:srgbClr val="000000"/>
                </a:solidFill>
                <a:latin typeface="Calibri"/>
                <a:ea typeface="Calibri"/>
              </a:rPr>
              <a:t>architectural style</a:t>
            </a:r>
            <a:r>
              <a:rPr lang="en-US" sz="2400" strike="noStrike">
                <a:solidFill>
                  <a:srgbClr val="000000"/>
                </a:solidFill>
                <a:latin typeface="Calibri"/>
                <a:ea typeface="Calibri"/>
              </a:rPr>
              <a:t> that specifies certain constraints for communication over web.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Calibri"/>
              </a:rPr>
              <a:t>The REST architectural style constrains an architecture to a client/server architecture and is designed to use a </a:t>
            </a:r>
            <a:r>
              <a:rPr lang="en-US" sz="2400" u="sng" strike="noStrike">
                <a:solidFill>
                  <a:srgbClr val="000000"/>
                </a:solidFill>
                <a:latin typeface="Calibri"/>
                <a:ea typeface="Calibri"/>
              </a:rPr>
              <a:t>stateless communication protocol</a:t>
            </a:r>
            <a:r>
              <a:rPr lang="en-US" sz="2400" strike="noStrike">
                <a:solidFill>
                  <a:srgbClr val="000000"/>
                </a:solidFill>
                <a:latin typeface="Calibri"/>
                <a:ea typeface="Calibri"/>
              </a:rPr>
              <a:t>, typically HTTP.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Calibri"/>
              </a:rPr>
              <a:t>In the REST architecture style, clients and servers </a:t>
            </a:r>
            <a:r>
              <a:rPr lang="en-US" sz="2400" u="sng" strike="noStrike">
                <a:solidFill>
                  <a:srgbClr val="000000"/>
                </a:solidFill>
                <a:latin typeface="Calibri"/>
                <a:ea typeface="Calibri"/>
              </a:rPr>
              <a:t>exchange representations </a:t>
            </a:r>
            <a:r>
              <a:rPr lang="en-US" sz="2400" strike="noStrike">
                <a:solidFill>
                  <a:srgbClr val="000000"/>
                </a:solidFill>
                <a:latin typeface="Calibri"/>
                <a:ea typeface="Calibri"/>
              </a:rPr>
              <a:t>of resources by using a standardized interface and protocol.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>
                <a:solidFill>
                  <a:srgbClr val="000000"/>
                </a:solidFill>
                <a:latin typeface="Calibri"/>
                <a:ea typeface="Calibri"/>
              </a:rPr>
              <a:t>REST Operations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543600" y="1594800"/>
            <a:ext cx="8356320" cy="47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000" b="1" strike="noStrike">
                <a:solidFill>
                  <a:srgbClr val="000000"/>
                </a:solidFill>
                <a:latin typeface="Calibri"/>
                <a:ea typeface="Calibri"/>
              </a:rPr>
              <a:t>Get -</a:t>
            </a:r>
            <a:r>
              <a:rPr lang="en-US" sz="3000" strike="noStrike">
                <a:solidFill>
                  <a:srgbClr val="000000"/>
                </a:solidFill>
                <a:latin typeface="Calibri"/>
                <a:ea typeface="Calibri"/>
              </a:rPr>
              <a:t> Retrieves the current state of a resource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000" b="1" strike="noStrike">
                <a:solidFill>
                  <a:srgbClr val="000000"/>
                </a:solidFill>
                <a:latin typeface="Calibri"/>
                <a:ea typeface="Calibri"/>
              </a:rPr>
              <a:t>Post</a:t>
            </a:r>
            <a:r>
              <a:rPr lang="en-US" sz="3000" strike="noStrike">
                <a:solidFill>
                  <a:srgbClr val="000000"/>
                </a:solidFill>
                <a:latin typeface="Calibri"/>
                <a:ea typeface="Calibri"/>
              </a:rPr>
              <a:t> - Updates the state of an existing resource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000" b="1" strike="noStrike">
                <a:solidFill>
                  <a:srgbClr val="000000"/>
                </a:solidFill>
                <a:latin typeface="Calibri"/>
                <a:ea typeface="Calibri"/>
              </a:rPr>
              <a:t>Put </a:t>
            </a:r>
            <a:r>
              <a:rPr lang="en-US" sz="3000" strike="noStrike">
                <a:solidFill>
                  <a:srgbClr val="000000"/>
                </a:solidFill>
                <a:latin typeface="Calibri"/>
                <a:ea typeface="Calibri"/>
              </a:rPr>
              <a:t>- Creates a new resource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000" b="1" strike="noStrike">
                <a:solidFill>
                  <a:srgbClr val="000000"/>
                </a:solidFill>
                <a:latin typeface="Calibri"/>
                <a:ea typeface="Calibri"/>
              </a:rPr>
              <a:t>Delete</a:t>
            </a:r>
            <a:r>
              <a:rPr lang="en-US" sz="3000" strike="noStrike">
                <a:solidFill>
                  <a:srgbClr val="000000"/>
                </a:solidFill>
                <a:latin typeface="Calibri"/>
                <a:ea typeface="Calibri"/>
              </a:rPr>
              <a:t> - Deletes some info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1371600"/>
            <a:ext cx="8046720" cy="469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https://developer.foursquare.com/start/search</a:t>
            </a:r>
            <a:endParaRPr/>
          </a:p>
          <a:p>
            <a:endParaRPr/>
          </a:p>
          <a:p>
            <a:endParaRPr/>
          </a:p>
          <a:p>
            <a:r>
              <a:rPr lang="en-US" b="1" u="sng">
                <a:latin typeface="Arial"/>
              </a:rPr>
              <a:t>Search Venues</a:t>
            </a:r>
            <a:endParaRPr/>
          </a:p>
          <a:p>
            <a:r>
              <a:rPr lang="en-US">
                <a:latin typeface="Arial"/>
              </a:rPr>
              <a:t>https://api.foursquare.com/v2/venues/search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Returns a list of venues near the current location, optionally matching a search term. </a:t>
            </a:r>
            <a:endParaRPr/>
          </a:p>
          <a:p>
            <a:endParaRPr/>
          </a:p>
          <a:p>
            <a:r>
              <a:rPr lang="en-US" b="1" u="sng">
                <a:latin typeface="Arial"/>
              </a:rPr>
              <a:t>Parameters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All parameters are optional, unless otherwise indicated.</a:t>
            </a:r>
            <a:endParaRPr/>
          </a:p>
          <a:p>
            <a:r>
              <a:rPr lang="en-US" b="1">
                <a:latin typeface="Arial"/>
              </a:rPr>
              <a:t>VENUE_ID</a:t>
            </a:r>
            <a:r>
              <a:rPr lang="en-US">
                <a:latin typeface="Arial"/>
              </a:rPr>
              <a:t>	: required ID of venue to retrieve.</a:t>
            </a:r>
            <a:endParaRPr/>
          </a:p>
          <a:p>
            <a:endParaRPr/>
          </a:p>
          <a:p>
            <a:r>
              <a:rPr lang="en-US" b="1" u="sng">
                <a:latin typeface="Arial"/>
              </a:rPr>
              <a:t>Response fields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Venue :A complete venue.</a:t>
            </a:r>
            <a:endParaRPr/>
          </a:p>
          <a:p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273600"/>
            <a:ext cx="8138160" cy="823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>
                <a:latin typeface="Arial"/>
              </a:rPr>
              <a:t>Four Square Search API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3600"/>
            <a:ext cx="8138160" cy="823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>
                <a:latin typeface="Arial"/>
              </a:rPr>
              <a:t>Four Square Search API</a:t>
            </a:r>
            <a:endParaRPr/>
          </a:p>
        </p:txBody>
      </p:sp>
      <p:pic>
        <p:nvPicPr>
          <p:cNvPr id="84" name="Picture 83"/>
          <p:cNvPicPr/>
          <p:nvPr/>
        </p:nvPicPr>
        <p:blipFill>
          <a:blip r:embed="rId3"/>
          <a:stretch/>
        </p:blipFill>
        <p:spPr>
          <a:xfrm>
            <a:off x="294840" y="1554480"/>
            <a:ext cx="8539200" cy="4297680"/>
          </a:xfrm>
          <a:prstGeom prst="rect">
            <a:avLst/>
          </a:prstGeom>
          <a:ln>
            <a:noFill/>
          </a:ln>
        </p:spPr>
      </p:pic>
      <p:sp>
        <p:nvSpPr>
          <p:cNvPr id="85" name="TextShape 2"/>
          <p:cNvSpPr txBox="1"/>
          <p:nvPr/>
        </p:nvSpPr>
        <p:spPr>
          <a:xfrm>
            <a:off x="570600" y="1005840"/>
            <a:ext cx="56473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https://developer.foursquare.com/docs/venues/venues</a:t>
            </a:r>
            <a:endParaRPr/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1097280"/>
            <a:ext cx="8046720" cy="486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>
                <a:latin typeface="Arial"/>
                <a:hlinkClick r:id="rId3"/>
              </a:rPr>
              <a:t>https://developer.foursquare.com/start/search</a:t>
            </a:r>
            <a:endParaRPr lang="en-US" dirty="0">
              <a:latin typeface="Arial"/>
            </a:endParaRPr>
          </a:p>
          <a:p>
            <a:endParaRPr dirty="0"/>
          </a:p>
          <a:p>
            <a:r>
              <a:rPr lang="en-US" b="1" u="sng" dirty="0">
                <a:latin typeface="Arial"/>
              </a:rPr>
              <a:t>Get Reviews/Tips Venues</a:t>
            </a:r>
            <a:endParaRPr u="sng" dirty="0"/>
          </a:p>
          <a:p>
            <a:r>
              <a:rPr lang="en-US" sz="1600" dirty="0">
                <a:latin typeface="Arial"/>
              </a:rPr>
              <a:t>Tips from a </a:t>
            </a:r>
            <a:r>
              <a:rPr lang="en-US" sz="1600" dirty="0"/>
              <a:t>Venue :Returns tips for a venue. </a:t>
            </a:r>
          </a:p>
          <a:p>
            <a:endParaRPr sz="1600" dirty="0"/>
          </a:p>
          <a:p>
            <a:r>
              <a:rPr lang="en-US" dirty="0">
                <a:latin typeface="Arial"/>
                <a:hlinkClick r:id="rId4"/>
              </a:rPr>
              <a:t>https://api.foursquare.com/v2/venues/VENUE_ID/tips</a:t>
            </a:r>
            <a:endParaRPr lang="en-US" dirty="0">
              <a:latin typeface="Arial"/>
            </a:endParaRPr>
          </a:p>
          <a:p>
            <a:endParaRPr b="1" dirty="0"/>
          </a:p>
          <a:p>
            <a:r>
              <a:rPr lang="en-US" b="1" dirty="0">
                <a:latin typeface="Arial"/>
              </a:rPr>
              <a:t>HTTP Method </a:t>
            </a:r>
            <a:r>
              <a:rPr lang="en-US" dirty="0">
                <a:latin typeface="Arial"/>
              </a:rPr>
              <a:t>:	GET</a:t>
            </a:r>
            <a:endParaRPr dirty="0"/>
          </a:p>
          <a:p>
            <a:endParaRPr lang="en-US" b="1" dirty="0">
              <a:latin typeface="Arial"/>
            </a:endParaRPr>
          </a:p>
          <a:p>
            <a:r>
              <a:rPr lang="en-US" b="1" dirty="0">
                <a:latin typeface="Arial"/>
              </a:rPr>
              <a:t>Parameters</a:t>
            </a:r>
            <a:r>
              <a:rPr lang="en-US" dirty="0">
                <a:latin typeface="Arial"/>
              </a:rPr>
              <a:t>:</a:t>
            </a:r>
            <a:endParaRPr dirty="0"/>
          </a:p>
          <a:p>
            <a:r>
              <a:rPr lang="en-US" dirty="0">
                <a:latin typeface="Arial"/>
              </a:rPr>
              <a:t>All parameters are optional, unless otherwise indicated.</a:t>
            </a:r>
          </a:p>
          <a:p>
            <a:endParaRPr dirty="0"/>
          </a:p>
          <a:p>
            <a:r>
              <a:rPr lang="en-US" dirty="0">
                <a:latin typeface="Arial"/>
              </a:rPr>
              <a:t>VENUE_ID	XXX123YYYY	required The venue you want tips for.</a:t>
            </a:r>
            <a:endParaRPr dirty="0"/>
          </a:p>
          <a:p>
            <a:r>
              <a:rPr lang="en-US" dirty="0">
                <a:latin typeface="Arial"/>
              </a:rPr>
              <a:t>sort	               recent	               One of friends, recent, or popular.</a:t>
            </a:r>
            <a:endParaRPr dirty="0"/>
          </a:p>
          <a:p>
            <a:r>
              <a:rPr lang="en-US" dirty="0">
                <a:latin typeface="Arial"/>
              </a:rPr>
              <a:t>limit	               100	               Number of results to return, up to 500.</a:t>
            </a:r>
            <a:endParaRPr dirty="0"/>
          </a:p>
          <a:p>
            <a:r>
              <a:rPr lang="en-US" dirty="0">
                <a:latin typeface="Arial"/>
              </a:rPr>
              <a:t>offset	               100	               Used to page through results.</a:t>
            </a:r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457200" y="273600"/>
            <a:ext cx="8138160" cy="823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>
                <a:latin typeface="Arial"/>
              </a:rPr>
              <a:t>Four Square Tips(Reviews) API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1097280"/>
            <a:ext cx="8046720" cy="486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dirty="0"/>
          </a:p>
          <a:p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457200" y="273600"/>
            <a:ext cx="8138160" cy="823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dirty="0">
                <a:latin typeface="Arial"/>
              </a:rPr>
              <a:t>Four Square Tips(Reviews) API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4" y="1610717"/>
            <a:ext cx="8822290" cy="44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06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20536" y="265435"/>
            <a:ext cx="7880514" cy="7795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needed to Access API ?....   </a:t>
            </a:r>
            <a:r>
              <a:rPr lang="en-US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Key !!! </a:t>
            </a:r>
            <a:endParaRPr sz="24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72" y="1126671"/>
            <a:ext cx="8073883" cy="453934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1387929" y="3878036"/>
            <a:ext cx="2979964" cy="24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387929" y="4226379"/>
            <a:ext cx="2979964" cy="24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387929" y="1368878"/>
            <a:ext cx="4090307" cy="236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314</Words>
  <Application>Microsoft Office PowerPoint</Application>
  <PresentationFormat>On-screen Show (4:3)</PresentationFormat>
  <Paragraphs>113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DejaVu Sans</vt:lpstr>
      <vt:lpstr>Georgia</vt:lpstr>
      <vt:lpstr>Roboto Condensed</vt:lpstr>
      <vt:lpstr>StarSymbol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Alchemy Sentiment Analysis API</vt:lpstr>
      <vt:lpstr>Alchemy Sentiment Analysis API</vt:lpstr>
      <vt:lpstr>Alchemy Sentiment Analysis API</vt:lpstr>
      <vt:lpstr>You can get a API key all the times on Developers.ServiceProviderSite !!</vt:lpstr>
      <vt:lpstr>Get Venues in app.js</vt:lpstr>
      <vt:lpstr>View of venues in .HTML</vt:lpstr>
      <vt:lpstr>Get Tips in view1ctrl Controller of App.js</vt:lpstr>
      <vt:lpstr>Reviews view on HTML</vt:lpstr>
      <vt:lpstr>Search using Foursquare API</vt:lpstr>
      <vt:lpstr>Top 5 Results of Foursquare API</vt:lpstr>
      <vt:lpstr>Sentiment Analysis using Alchemy API</vt:lpstr>
      <vt:lpstr>Angular Service</vt:lpstr>
      <vt:lpstr>Angular Dependency Injection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Yadavalli, Ravi Kiran (UMKC-Student)</dc:creator>
  <cp:lastModifiedBy>Marmik Patel</cp:lastModifiedBy>
  <cp:revision>23</cp:revision>
  <dcterms:modified xsi:type="dcterms:W3CDTF">2016-09-02T07:01:19Z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Notes">
    <vt:i4>30</vt:i4>
  </property>
  <property fmtid="{D5CDD505-2E9C-101B-9397-08002B2CF9AE}" pid="7" name="PresentationFormat">
    <vt:lpwstr>On-screen Show (4:3)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30</vt:i4>
  </property>
</Properties>
</file>