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52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60" name="Picture 59"/>
          <p:cNvPicPr/>
          <p:nvPr/>
        </p:nvPicPr>
        <p:blipFill>
          <a:blip r:embed="rId2"/>
          <a:stretch/>
        </p:blipFill>
        <p:spPr>
          <a:xfrm>
            <a:off x="3602880" y="1604520"/>
            <a:ext cx="4984920" cy="3977280"/>
          </a:xfrm>
          <a:prstGeom prst="rect">
            <a:avLst/>
          </a:prstGeom>
          <a:ln>
            <a:noFill/>
          </a:ln>
        </p:spPr>
      </p:pic>
      <p:pic>
        <p:nvPicPr>
          <p:cNvPr id="61" name="Picture 6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23" name="Picture 122"/>
          <p:cNvPicPr/>
          <p:nvPr/>
        </p:nvPicPr>
        <p:blipFill>
          <a:blip r:embed="rId2"/>
          <a:stretch/>
        </p:blipFill>
        <p:spPr>
          <a:xfrm>
            <a:off x="3602880" y="1604520"/>
            <a:ext cx="4984920" cy="3977280"/>
          </a:xfrm>
          <a:prstGeom prst="rect">
            <a:avLst/>
          </a:prstGeom>
          <a:ln>
            <a:noFill/>
          </a:ln>
        </p:spPr>
      </p:pic>
      <p:pic>
        <p:nvPicPr>
          <p:cNvPr id="124" name="Picture 12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4"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5"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5"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6"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1"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3"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4"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85" name="Picture 184"/>
          <p:cNvPicPr/>
          <p:nvPr/>
        </p:nvPicPr>
        <p:blipFill>
          <a:blip r:embed="rId2"/>
          <a:stretch/>
        </p:blipFill>
        <p:spPr>
          <a:xfrm>
            <a:off x="3602880" y="1604520"/>
            <a:ext cx="4984920" cy="3977280"/>
          </a:xfrm>
          <a:prstGeom prst="rect">
            <a:avLst/>
          </a:prstGeom>
          <a:ln>
            <a:noFill/>
          </a:ln>
        </p:spPr>
      </p:pic>
      <p:pic>
        <p:nvPicPr>
          <p:cNvPr id="186" name="Picture 185"/>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9"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6" name="PlaceHolder 27"/>
          <p:cNvSpPr>
            <a:spLocks noGrp="1"/>
          </p:cNvSpPr>
          <p:nvPr>
            <p:ph type="title"/>
          </p:nvPr>
        </p:nvSpPr>
        <p:spPr>
          <a:xfrm>
            <a:off x="2593080" y="624240"/>
            <a:ext cx="8911080" cy="1280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4"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5"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6"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7"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13"/>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5"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6"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7"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8"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9"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0"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8" name="PlaceHolder 27"/>
          <p:cNvSpPr>
            <a:spLocks noGrp="1"/>
          </p:cNvSpPr>
          <p:nvPr>
            <p:ph type="title"/>
          </p:nvPr>
        </p:nvSpPr>
        <p:spPr>
          <a:xfrm>
            <a:off x="2593080" y="624240"/>
            <a:ext cx="8911080" cy="1280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9" name="PlaceHolder 28"/>
          <p:cNvSpPr>
            <a:spLocks noGrp="1"/>
          </p:cNvSpPr>
          <p:nvPr>
            <p:ph type="body"/>
          </p:nvPr>
        </p:nvSpPr>
        <p:spPr>
          <a:xfrm>
            <a:off x="2589120" y="2133720"/>
            <a:ext cx="4349880" cy="377676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90" name="PlaceHolder 29"/>
          <p:cNvSpPr>
            <a:spLocks noGrp="1"/>
          </p:cNvSpPr>
          <p:nvPr>
            <p:ph type="body"/>
          </p:nvPr>
        </p:nvSpPr>
        <p:spPr>
          <a:xfrm>
            <a:off x="7157160" y="2133720"/>
            <a:ext cx="4349880" cy="377676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8"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9"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0"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1"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2"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3"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13"/>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8"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9"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0"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1"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2"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3"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4"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5"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6"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0" name="CustomShape 26"/>
          <p:cNvSpPr/>
          <p:nvPr/>
        </p:nvSpPr>
        <p:spPr>
          <a:xfrm flipV="1">
            <a:off x="-4320" y="71352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1"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52"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www.greythr.com/in/features/statutory-compliances/" TargetMode="External"/><Relationship Id="rId2" Type="http://schemas.openxmlformats.org/officeDocument/2006/relationships/hyperlink" Target="http://www.referenceforbusiness.com/small/DiEq/Enterprise-Resource-Planning-ERP.html#ixzz4h2B6jFVE" TargetMode="External"/><Relationship Id="rId1" Type="http://schemas.openxmlformats.org/officeDocument/2006/relationships/slideLayout" Target="../slideLayouts/slideLayout25.xml"/><Relationship Id="rId6" Type="http://schemas.openxmlformats.org/officeDocument/2006/relationships/hyperlink" Target="http://www.diku.dk/~henglein/3gERP-workshop-2008/papers/fosser-leister-moe-newman.pdf" TargetMode="External"/><Relationship Id="rId5" Type="http://schemas.openxmlformats.org/officeDocument/2006/relationships/hyperlink" Target="http://aisel.aisnet.org/cgi/viewcontent.cgi?article=1733&amp;context=amcis2009" TargetMode="External"/><Relationship Id="rId4" Type="http://schemas.openxmlformats.org/officeDocument/2006/relationships/hyperlink" Target="http://www.myacme.org/ACMEProceedings09/p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008360" y="2589120"/>
            <a:ext cx="10727640" cy="11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a:solidFill>
                  <a:srgbClr val="262626"/>
                </a:solidFill>
                <a:uFill>
                  <a:solidFill>
                    <a:srgbClr val="FFFFFF"/>
                  </a:solidFill>
                </a:uFill>
                <a:latin typeface="Andalus"/>
              </a:rPr>
              <a:t>ERP Solutions-Comparative studies</a:t>
            </a:r>
            <a:endParaRPr lang="en-IN" sz="1800" b="0" strike="noStrike" spc="-1">
              <a:solidFill>
                <a:srgbClr val="000000"/>
              </a:solidFill>
              <a:uFill>
                <a:solidFill>
                  <a:srgbClr val="FFFFFF"/>
                </a:solidFill>
              </a:uFill>
              <a:latin typeface="Arial"/>
            </a:endParaRPr>
          </a:p>
        </p:txBody>
      </p:sp>
      <p:sp>
        <p:nvSpPr>
          <p:cNvPr id="188" name="CustomShape 2"/>
          <p:cNvSpPr/>
          <p:nvPr/>
        </p:nvSpPr>
        <p:spPr>
          <a:xfrm>
            <a:off x="-1798920" y="5808240"/>
            <a:ext cx="8914680" cy="327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Century Gothic"/>
              </a:rPr>
              <a:t>Under the guidance of</a:t>
            </a:r>
            <a:endParaRPr lang="en-IN" sz="1800" b="0" strike="noStrike" spc="-1">
              <a:solidFill>
                <a:srgbClr val="000000"/>
              </a:solidFill>
              <a:uFill>
                <a:solidFill>
                  <a:srgbClr val="FFFFFF"/>
                </a:solidFill>
              </a:uFill>
              <a:latin typeface="Arial"/>
            </a:endParaRPr>
          </a:p>
          <a:p>
            <a:pPr algn="ctr">
              <a:lnSpc>
                <a:spcPct val="100000"/>
              </a:lnSpc>
            </a:pPr>
            <a:r>
              <a:rPr lang="en-IN" sz="1800" b="1" u="sng" strike="noStrike" spc="-1">
                <a:solidFill>
                  <a:srgbClr val="000000"/>
                </a:solidFill>
                <a:uFill>
                  <a:solidFill>
                    <a:srgbClr val="FFFFFF"/>
                  </a:solidFill>
                </a:uFill>
                <a:latin typeface="Century Gothic"/>
              </a:rPr>
              <a:t>Dr. Preethi N Patil</a:t>
            </a:r>
            <a:endParaRPr lang="en-IN" sz="1800" b="0" strike="noStrike" spc="-1">
              <a:solidFill>
                <a:srgbClr val="000000"/>
              </a:solidFill>
              <a:uFill>
                <a:solidFill>
                  <a:srgbClr val="FFFFFF"/>
                </a:solidFill>
              </a:uFill>
              <a:latin typeface="Arial"/>
            </a:endParaRPr>
          </a:p>
        </p:txBody>
      </p:sp>
      <p:pic>
        <p:nvPicPr>
          <p:cNvPr id="189" name="Picture 3"/>
          <p:cNvPicPr/>
          <p:nvPr/>
        </p:nvPicPr>
        <p:blipFill>
          <a:blip r:embed="rId2"/>
          <a:stretch/>
        </p:blipFill>
        <p:spPr>
          <a:xfrm>
            <a:off x="5487840" y="121680"/>
            <a:ext cx="1328400" cy="1173720"/>
          </a:xfrm>
          <a:prstGeom prst="rect">
            <a:avLst/>
          </a:prstGeom>
          <a:ln>
            <a:noFill/>
          </a:ln>
        </p:spPr>
      </p:pic>
      <p:sp>
        <p:nvSpPr>
          <p:cNvPr id="190" name="CustomShape 3"/>
          <p:cNvSpPr/>
          <p:nvPr/>
        </p:nvSpPr>
        <p:spPr>
          <a:xfrm>
            <a:off x="2808000" y="1524000"/>
            <a:ext cx="668808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dirty="0">
                <a:solidFill>
                  <a:srgbClr val="000000"/>
                </a:solidFill>
                <a:uFill>
                  <a:solidFill>
                    <a:srgbClr val="FFFFFF"/>
                  </a:solidFill>
                </a:uFill>
                <a:latin typeface="Century Gothic"/>
                <a:ea typeface="DejaVu Sans"/>
              </a:rPr>
              <a:t>R. V. COLLEGE OF ENGINEERING</a:t>
            </a:r>
            <a:endParaRPr lang="en-IN" sz="1800" b="0" strike="noStrike" spc="-1" dirty="0">
              <a:solidFill>
                <a:srgbClr val="000000"/>
              </a:solidFill>
              <a:uFill>
                <a:solidFill>
                  <a:srgbClr val="FFFFFF"/>
                </a:solidFill>
              </a:uFill>
              <a:latin typeface="Arial"/>
            </a:endParaRPr>
          </a:p>
          <a:p>
            <a:pPr algn="ctr">
              <a:lnSpc>
                <a:spcPct val="100000"/>
              </a:lnSpc>
            </a:pPr>
            <a:r>
              <a:rPr lang="en-IN" sz="1800" b="0" strike="noStrike" spc="-1" dirty="0">
                <a:solidFill>
                  <a:srgbClr val="000000"/>
                </a:solidFill>
                <a:uFill>
                  <a:solidFill>
                    <a:srgbClr val="FFFFFF"/>
                  </a:solidFill>
                </a:uFill>
                <a:latin typeface="Century Gothic"/>
                <a:ea typeface="DejaVu Sans"/>
              </a:rPr>
              <a:t>(Autonomous Institution Affiliated to VTU, </a:t>
            </a:r>
            <a:r>
              <a:rPr lang="en-IN" sz="1800" b="0" strike="noStrike" spc="-1" dirty="0" err="1">
                <a:solidFill>
                  <a:srgbClr val="000000"/>
                </a:solidFill>
                <a:uFill>
                  <a:solidFill>
                    <a:srgbClr val="FFFFFF"/>
                  </a:solidFill>
                </a:uFill>
                <a:latin typeface="Century Gothic"/>
                <a:ea typeface="DejaVu Sans"/>
              </a:rPr>
              <a:t>Belagavi</a:t>
            </a:r>
            <a:r>
              <a:rPr lang="en-IN" sz="1800" b="0" strike="noStrike" spc="-1" dirty="0">
                <a:solidFill>
                  <a:srgbClr val="000000"/>
                </a:solidFill>
                <a:uFill>
                  <a:solidFill>
                    <a:srgbClr val="FFFFFF"/>
                  </a:solidFill>
                </a:uFill>
                <a:latin typeface="Century Gothic"/>
                <a:ea typeface="DejaVu Sans"/>
              </a:rPr>
              <a:t>)</a:t>
            </a:r>
            <a:endParaRPr lang="en-IN" sz="1800" b="0" strike="noStrike" spc="-1" dirty="0">
              <a:solidFill>
                <a:srgbClr val="000000"/>
              </a:solidFill>
              <a:uFill>
                <a:solidFill>
                  <a:srgbClr val="FFFFFF"/>
                </a:solidFill>
              </a:uFill>
              <a:latin typeface="Arial"/>
            </a:endParaRPr>
          </a:p>
          <a:p>
            <a:pPr algn="ctr">
              <a:lnSpc>
                <a:spcPct val="100000"/>
              </a:lnSpc>
            </a:pPr>
            <a:r>
              <a:rPr lang="en-IN" sz="1800" b="0" strike="noStrike" spc="-1" dirty="0">
                <a:solidFill>
                  <a:srgbClr val="000000"/>
                </a:solidFill>
                <a:uFill>
                  <a:solidFill>
                    <a:srgbClr val="FFFFFF"/>
                  </a:solidFill>
                </a:uFill>
                <a:latin typeface="Century Gothic"/>
                <a:ea typeface="DejaVu Sans"/>
              </a:rPr>
              <a:t>R.V. </a:t>
            </a:r>
            <a:r>
              <a:rPr lang="en-IN" sz="1800" b="0" strike="noStrike" spc="-1" dirty="0" err="1">
                <a:solidFill>
                  <a:srgbClr val="000000"/>
                </a:solidFill>
                <a:uFill>
                  <a:solidFill>
                    <a:srgbClr val="FFFFFF"/>
                  </a:solidFill>
                </a:uFill>
                <a:latin typeface="Century Gothic"/>
                <a:ea typeface="DejaVu Sans"/>
              </a:rPr>
              <a:t>Vidyanikethan</a:t>
            </a:r>
            <a:r>
              <a:rPr lang="en-IN" sz="1800" b="0" strike="noStrike" spc="-1" dirty="0">
                <a:solidFill>
                  <a:srgbClr val="000000"/>
                </a:solidFill>
                <a:uFill>
                  <a:solidFill>
                    <a:srgbClr val="FFFFFF"/>
                  </a:solidFill>
                </a:uFill>
                <a:latin typeface="Century Gothic"/>
                <a:ea typeface="DejaVu Sans"/>
              </a:rPr>
              <a:t>, Bengaluru-560059</a:t>
            </a:r>
            <a:endParaRPr lang="en-IN" sz="1800" b="0" strike="noStrike" spc="-1" dirty="0">
              <a:solidFill>
                <a:srgbClr val="000000"/>
              </a:solidFill>
              <a:uFill>
                <a:solidFill>
                  <a:srgbClr val="FFFFFF"/>
                </a:solidFill>
              </a:uFill>
              <a:latin typeface="Arial"/>
            </a:endParaRPr>
          </a:p>
          <a:p>
            <a:pPr algn="ctr">
              <a:lnSpc>
                <a:spcPct val="100000"/>
              </a:lnSpc>
            </a:pPr>
            <a:r>
              <a:rPr lang="en-IN" sz="1800" b="1" strike="noStrike" spc="-1" dirty="0">
                <a:solidFill>
                  <a:srgbClr val="000000"/>
                </a:solidFill>
                <a:uFill>
                  <a:solidFill>
                    <a:srgbClr val="FFFFFF"/>
                  </a:solidFill>
                </a:uFill>
                <a:latin typeface="Century Gothic"/>
                <a:ea typeface="DejaVu Sans"/>
              </a:rPr>
              <a:t>DEPARTMENT OF MASTER OF COMPUTER APPLICATIONS</a:t>
            </a:r>
            <a:endParaRPr lang="en-IN" sz="1800" b="0" strike="noStrike" spc="-1" dirty="0">
              <a:solidFill>
                <a:srgbClr val="000000"/>
              </a:solidFill>
              <a:uFill>
                <a:solidFill>
                  <a:srgbClr val="FFFFFF"/>
                </a:solidFill>
              </a:uFill>
              <a:latin typeface="Arial"/>
            </a:endParaRPr>
          </a:p>
        </p:txBody>
      </p:sp>
      <p:sp>
        <p:nvSpPr>
          <p:cNvPr id="191" name="CustomShape 4"/>
          <p:cNvSpPr/>
          <p:nvPr/>
        </p:nvSpPr>
        <p:spPr>
          <a:xfrm>
            <a:off x="3672000" y="3713400"/>
            <a:ext cx="5536440" cy="16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Century Gothic"/>
                <a:ea typeface="DejaVu Sans"/>
              </a:rPr>
              <a:t>Prepared By</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Gothic"/>
                <a:ea typeface="DejaVu Sans"/>
              </a:rPr>
              <a:t>Anand Kumar K.(1RZ16MCA09)</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Gothic"/>
                <a:ea typeface="DejaVu Sans"/>
              </a:rPr>
              <a:t>Deepu Nagarajan(1RZ16MCA24)</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Gothic"/>
                <a:ea typeface="DejaVu Sans"/>
              </a:rPr>
              <a:t>Roopshri Mishra(1RZ16MCA53)</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Gothic"/>
                <a:ea typeface="DejaVu Sans"/>
              </a:rPr>
              <a:t>Sunidhi Sinha(1RZ16MCA59)</a:t>
            </a:r>
            <a:endParaRPr lang="en-IN" sz="1800" b="0" strike="noStrike" spc="-1">
              <a:solidFill>
                <a:srgbClr val="000000"/>
              </a:solidFill>
              <a:uFill>
                <a:solidFill>
                  <a:srgbClr val="FFFFFF"/>
                </a:solidFill>
              </a:uFill>
              <a:latin typeface="Arial"/>
            </a:endParaRPr>
          </a:p>
        </p:txBody>
      </p:sp>
      <p:sp>
        <p:nvSpPr>
          <p:cNvPr id="192" name="CustomShape 5"/>
          <p:cNvSpPr/>
          <p:nvPr/>
        </p:nvSpPr>
        <p:spPr>
          <a:xfrm>
            <a:off x="8997840" y="5808240"/>
            <a:ext cx="2508120" cy="912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Century Gothic"/>
                <a:ea typeface="DejaVu Sans"/>
              </a:rPr>
              <a:t>Faculty In-charge:</a:t>
            </a:r>
            <a:endParaRPr lang="en-IN" sz="1800" b="0" strike="noStrike" spc="-1">
              <a:solidFill>
                <a:srgbClr val="000000"/>
              </a:solidFill>
              <a:uFill>
                <a:solidFill>
                  <a:srgbClr val="FFFFFF"/>
                </a:solidFill>
              </a:uFill>
              <a:latin typeface="Arial"/>
            </a:endParaRPr>
          </a:p>
          <a:p>
            <a:pPr algn="ctr">
              <a:lnSpc>
                <a:spcPct val="100000"/>
              </a:lnSpc>
            </a:pPr>
            <a:r>
              <a:rPr lang="en-IN" sz="1800" b="1" u="sng" strike="noStrike" spc="-1">
                <a:solidFill>
                  <a:srgbClr val="000000"/>
                </a:solidFill>
                <a:uFill>
                  <a:solidFill>
                    <a:srgbClr val="FFFFFF"/>
                  </a:solidFill>
                </a:uFill>
                <a:latin typeface="Century Gothic"/>
                <a:ea typeface="DejaVu Sans"/>
              </a:rPr>
              <a:t>Mrs. Savitha 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89504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smtClean="0">
                <a:solidFill>
                  <a:srgbClr val="262626"/>
                </a:solidFill>
                <a:uFill>
                  <a:solidFill>
                    <a:srgbClr val="FFFFFF"/>
                  </a:solidFill>
                </a:uFill>
                <a:latin typeface="Times New Roman" pitchFamily="18" charset="0"/>
                <a:cs typeface="Times New Roman" pitchFamily="18" charset="0"/>
              </a:rPr>
              <a:t>BUSINESS </a:t>
            </a:r>
            <a:r>
              <a:rPr lang="en-IN" sz="3600" b="0" strike="noStrike" spc="-1" dirty="0">
                <a:solidFill>
                  <a:srgbClr val="262626"/>
                </a:solidFill>
                <a:uFill>
                  <a:solidFill>
                    <a:srgbClr val="FFFFFF"/>
                  </a:solidFill>
                </a:uFill>
                <a:latin typeface="Times New Roman" pitchFamily="18" charset="0"/>
                <a:cs typeface="Times New Roman" pitchFamily="18" charset="0"/>
              </a:rPr>
              <a:t>BENEFITS:</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13" name="CustomShape 2"/>
          <p:cNvSpPr/>
          <p:nvPr/>
        </p:nvSpPr>
        <p:spPr>
          <a:xfrm>
            <a:off x="1895040" y="1676400"/>
            <a:ext cx="960876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100" b="1" strike="noStrike" spc="-1" dirty="0">
                <a:solidFill>
                  <a:srgbClr val="000000"/>
                </a:solidFill>
                <a:uFill>
                  <a:solidFill>
                    <a:srgbClr val="FFFFFF"/>
                  </a:solidFill>
                </a:uFill>
                <a:latin typeface="Times New Roman" pitchFamily="18" charset="0"/>
                <a:ea typeface="FreeSans"/>
                <a:cs typeface="Times New Roman" pitchFamily="18" charset="0"/>
              </a:rPr>
              <a:t>All in one solution to the business needs</a:t>
            </a:r>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a typical ERP system manages functions and activities as different as the bills of materials, order entry, purchasing, accounts payable, human resources, and inventory control. For instance </a:t>
            </a:r>
            <a:r>
              <a:rPr lang="en-IN" sz="2100" b="1" strike="noStrike" spc="-1" dirty="0" err="1">
                <a:solidFill>
                  <a:srgbClr val="000000"/>
                </a:solidFill>
                <a:uFill>
                  <a:solidFill>
                    <a:srgbClr val="FFFFFF"/>
                  </a:solidFill>
                </a:uFill>
                <a:latin typeface="Times New Roman" pitchFamily="18" charset="0"/>
                <a:ea typeface="FreeSans"/>
                <a:cs typeface="Times New Roman" pitchFamily="18" charset="0"/>
              </a:rPr>
              <a:t>Deskera</a:t>
            </a:r>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 and </a:t>
            </a:r>
            <a:r>
              <a:rPr lang="en-IN" sz="2100" b="1" strike="noStrike" spc="-1" dirty="0">
                <a:solidFill>
                  <a:srgbClr val="000000"/>
                </a:solidFill>
                <a:uFill>
                  <a:solidFill>
                    <a:srgbClr val="FFFFFF"/>
                  </a:solidFill>
                </a:uFill>
                <a:latin typeface="Times New Roman" pitchFamily="18" charset="0"/>
                <a:ea typeface="FreeSans"/>
                <a:cs typeface="Times New Roman" pitchFamily="18" charset="0"/>
              </a:rPr>
              <a:t>ACGIL </a:t>
            </a:r>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provide complete ERP solutions for various functional aspects of an organization while </a:t>
            </a:r>
            <a:r>
              <a:rPr lang="en-IN" sz="2100" b="1" strike="noStrike" spc="-1" dirty="0" err="1">
                <a:solidFill>
                  <a:srgbClr val="000000"/>
                </a:solidFill>
                <a:uFill>
                  <a:solidFill>
                    <a:srgbClr val="FFFFFF"/>
                  </a:solidFill>
                </a:uFill>
                <a:latin typeface="Times New Roman" pitchFamily="18" charset="0"/>
                <a:ea typeface="FreeSans"/>
                <a:cs typeface="Times New Roman" pitchFamily="18" charset="0"/>
              </a:rPr>
              <a:t>Greytip</a:t>
            </a:r>
            <a:r>
              <a:rPr lang="en-IN" sz="2100" b="0" strike="noStrike" spc="-1" dirty="0" err="1">
                <a:solidFill>
                  <a:srgbClr val="000000"/>
                </a:solidFill>
                <a:uFill>
                  <a:solidFill>
                    <a:srgbClr val="FFFFFF"/>
                  </a:solidFill>
                </a:uFill>
                <a:latin typeface="Times New Roman" pitchFamily="18" charset="0"/>
                <a:ea typeface="FreeSans"/>
                <a:cs typeface="Times New Roman" pitchFamily="18" charset="0"/>
              </a:rPr>
              <a:t>’s</a:t>
            </a:r>
            <a:r>
              <a:rPr lang="en-IN" sz="2100" b="0" i="1" strike="noStrike" spc="-1" dirty="0">
                <a:solidFill>
                  <a:srgbClr val="000000"/>
                </a:solidFill>
                <a:uFill>
                  <a:solidFill>
                    <a:srgbClr val="FFFFFF"/>
                  </a:solidFill>
                </a:uFill>
                <a:latin typeface="Times New Roman" pitchFamily="18" charset="0"/>
                <a:ea typeface="FreeSans"/>
                <a:cs typeface="Times New Roman" pitchFamily="18" charset="0"/>
              </a:rPr>
              <a:t> </a:t>
            </a:r>
            <a:r>
              <a:rPr lang="en-IN" sz="2100" b="0" i="1" strike="noStrike" spc="-1" dirty="0" err="1">
                <a:solidFill>
                  <a:srgbClr val="000000"/>
                </a:solidFill>
                <a:uFill>
                  <a:solidFill>
                    <a:srgbClr val="FFFFFF"/>
                  </a:solidFill>
                </a:uFill>
                <a:latin typeface="Times New Roman" pitchFamily="18" charset="0"/>
                <a:ea typeface="FreeSans"/>
                <a:cs typeface="Times New Roman" pitchFamily="18" charset="0"/>
              </a:rPr>
              <a:t>greytHR</a:t>
            </a:r>
            <a:r>
              <a:rPr lang="en-IN" sz="2100" b="0" i="1" strike="noStrike" spc="-1" dirty="0">
                <a:solidFill>
                  <a:srgbClr val="000000"/>
                </a:solidFill>
                <a:uFill>
                  <a:solidFill>
                    <a:srgbClr val="FFFFFF"/>
                  </a:solidFill>
                </a:uFill>
                <a:latin typeface="Times New Roman" pitchFamily="18" charset="0"/>
                <a:ea typeface="FreeSans"/>
                <a:cs typeface="Times New Roman" pitchFamily="18" charset="0"/>
              </a:rPr>
              <a:t> payroll software </a:t>
            </a:r>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covers all aspects of payroll management.</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endParaRPr lang="en-IN" sz="2100" b="0" strike="noStrike" spc="-1" dirty="0">
              <a:solidFill>
                <a:srgbClr val="000000"/>
              </a:solidFill>
              <a:uFill>
                <a:solidFill>
                  <a:srgbClr val="FFFFFF"/>
                </a:solidFill>
              </a:uFill>
              <a:latin typeface="Times New Roman" pitchFamily="18" charset="0"/>
              <a:cs typeface="Times New Roman" pitchFamily="18" charset="0"/>
            </a:endParaRPr>
          </a:p>
          <a:p>
            <a:r>
              <a:rPr lang="en-IN" sz="2100" b="1" strike="noStrike" spc="-1" dirty="0">
                <a:solidFill>
                  <a:srgbClr val="000000"/>
                </a:solidFill>
                <a:uFill>
                  <a:solidFill>
                    <a:srgbClr val="FFFFFF"/>
                  </a:solidFill>
                </a:uFill>
                <a:latin typeface="Times New Roman" pitchFamily="18" charset="0"/>
                <a:ea typeface="FreeSans"/>
                <a:cs typeface="Times New Roman" pitchFamily="18" charset="0"/>
              </a:rPr>
              <a:t>Improved Productivity: </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Self service can be leveraged. Data and operations can be forwarded to employees efficiently, and they can also access important information and transactions through various access terminals. The Employee self service module offered by </a:t>
            </a:r>
            <a:r>
              <a:rPr lang="en-IN" sz="2100" b="1" i="1" strike="noStrike" spc="-1" dirty="0" err="1">
                <a:solidFill>
                  <a:srgbClr val="000000"/>
                </a:solidFill>
                <a:uFill>
                  <a:solidFill>
                    <a:srgbClr val="FFFFFF"/>
                  </a:solidFill>
                </a:uFill>
                <a:latin typeface="Times New Roman" pitchFamily="18" charset="0"/>
                <a:ea typeface="FreeSans"/>
                <a:cs typeface="Times New Roman" pitchFamily="18" charset="0"/>
              </a:rPr>
              <a:t>Deskera</a:t>
            </a:r>
            <a:r>
              <a:rPr lang="en-IN" sz="2100" b="0" strike="noStrike" spc="-1" dirty="0">
                <a:solidFill>
                  <a:srgbClr val="000000"/>
                </a:solidFill>
                <a:uFill>
                  <a:solidFill>
                    <a:srgbClr val="FFFFFF"/>
                  </a:solidFill>
                </a:uFill>
                <a:latin typeface="Times New Roman" pitchFamily="18" charset="0"/>
                <a:ea typeface="FreeSans"/>
                <a:cs typeface="Times New Roman" pitchFamily="18" charset="0"/>
              </a:rPr>
              <a:t> helps the employees to edit/view their timesheet, download their payslip, apply for internal jobs etc.</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IN" sz="21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19518" y="838200"/>
            <a:ext cx="10165320" cy="539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Improvement in Financial Management :</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a:t>
            </a:r>
            <a:endParaRPr lang="en-IN" sz="2000" b="0" strike="noStrike" spc="-1" dirty="0" smtClean="0">
              <a:solidFill>
                <a:srgbClr val="000000"/>
              </a:solidFill>
              <a:uFill>
                <a:solidFill>
                  <a:srgbClr val="FFFFFF"/>
                </a:solidFill>
              </a:uFill>
              <a:latin typeface="Times New Roman" pitchFamily="18" charset="0"/>
              <a:ea typeface="FreeSans"/>
              <a:cs typeface="Times New Roman" pitchFamily="18" charset="0"/>
            </a:endParaRPr>
          </a:p>
          <a:p>
            <a:endParaRPr lang="en-IN" sz="2000" spc="-1" dirty="0">
              <a:solidFill>
                <a:srgbClr val="000000"/>
              </a:solidFill>
              <a:uFill>
                <a:solidFill>
                  <a:srgbClr val="FFFFFF"/>
                </a:solidFill>
              </a:uFill>
              <a:latin typeface="Times New Roman" pitchFamily="18" charset="0"/>
              <a:ea typeface="FreeSans"/>
              <a:cs typeface="Times New Roman" pitchFamily="18" charset="0"/>
            </a:endParaRPr>
          </a:p>
          <a:p>
            <a:r>
              <a:rPr lang="en-IN" sz="2000" b="0" strike="noStrike" spc="-1" dirty="0" smtClean="0">
                <a:solidFill>
                  <a:srgbClr val="000000"/>
                </a:solidFill>
                <a:uFill>
                  <a:solidFill>
                    <a:srgbClr val="FFFFFF"/>
                  </a:solidFill>
                </a:uFill>
                <a:latin typeface="Times New Roman" pitchFamily="18" charset="0"/>
                <a:ea typeface="FreeSans"/>
                <a:cs typeface="Times New Roman" pitchFamily="18" charset="0"/>
              </a:rPr>
              <a:t>A </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better visibility of the organization’s financial status can be obtained.</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For example Analytical dashboard by </a:t>
            </a:r>
            <a:r>
              <a:rPr lang="en-IN" sz="2000" b="1" strike="noStrike" spc="-1" dirty="0" err="1">
                <a:solidFill>
                  <a:srgbClr val="000000"/>
                </a:solidFill>
                <a:uFill>
                  <a:solidFill>
                    <a:srgbClr val="FFFFFF"/>
                  </a:solidFill>
                </a:uFill>
                <a:latin typeface="Times New Roman" pitchFamily="18" charset="0"/>
                <a:ea typeface="FreeSans"/>
                <a:cs typeface="Times New Roman" pitchFamily="18" charset="0"/>
              </a:rPr>
              <a:t>Greytip</a:t>
            </a:r>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 </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gives the easy access to </a:t>
            </a:r>
            <a:r>
              <a:rPr lang="en-IN" sz="2000" b="0" strike="noStrike" spc="-1" dirty="0" err="1">
                <a:solidFill>
                  <a:srgbClr val="000000"/>
                </a:solidFill>
                <a:uFill>
                  <a:solidFill>
                    <a:srgbClr val="FFFFFF"/>
                  </a:solidFill>
                </a:uFill>
                <a:latin typeface="Times New Roman" pitchFamily="18" charset="0"/>
                <a:ea typeface="FreeSans"/>
                <a:cs typeface="Times New Roman" pitchFamily="18" charset="0"/>
              </a:rPr>
              <a:t>imformation</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about</a:t>
            </a:r>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 </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Employee costs, Statutory costs, average years in service, etc.</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 </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strike="noStrike" spc="-1" dirty="0" err="1">
                <a:solidFill>
                  <a:srgbClr val="000000"/>
                </a:solidFill>
                <a:uFill>
                  <a:solidFill>
                    <a:srgbClr val="FFFFFF"/>
                  </a:solidFill>
                </a:uFill>
                <a:latin typeface="Times New Roman" pitchFamily="18" charset="0"/>
                <a:ea typeface="FreeSans"/>
                <a:cs typeface="Times New Roman" pitchFamily="18" charset="0"/>
              </a:rPr>
              <a:t>Deskera</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provides financial report in the form of profit/loss statements, </a:t>
            </a:r>
            <a:r>
              <a:rPr lang="en-IN" sz="2000" b="0" strike="noStrike" spc="-1" dirty="0" err="1">
                <a:solidFill>
                  <a:srgbClr val="000000"/>
                </a:solidFill>
                <a:uFill>
                  <a:solidFill>
                    <a:srgbClr val="FFFFFF"/>
                  </a:solidFill>
                </a:uFill>
                <a:latin typeface="Times New Roman" pitchFamily="18" charset="0"/>
                <a:ea typeface="FreeSans"/>
                <a:cs typeface="Times New Roman" pitchFamily="18" charset="0"/>
              </a:rPr>
              <a:t>balancesheets</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etc..</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ACGIL’s</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finance and accounting module generates </a:t>
            </a:r>
            <a:r>
              <a:rPr lang="en-IN" sz="2000" b="0" strike="noStrike" spc="-1" dirty="0" err="1">
                <a:solidFill>
                  <a:srgbClr val="000000"/>
                </a:solidFill>
                <a:uFill>
                  <a:solidFill>
                    <a:srgbClr val="FFFFFF"/>
                  </a:solidFill>
                </a:uFill>
                <a:latin typeface="Times New Roman" pitchFamily="18" charset="0"/>
                <a:ea typeface="FreeSans"/>
                <a:cs typeface="Times New Roman" pitchFamily="18" charset="0"/>
              </a:rPr>
              <a:t>balancesheets</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along with costing and profitability reports with respect to a division or unit.</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Ensuring Regulatory Compliance: </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Powerful ERP solutions will keep track of regulations within the industry and monitor changes in compliance. Statutory modules of </a:t>
            </a:r>
            <a:r>
              <a:rPr lang="en-IN" sz="2000" b="1" strike="noStrike" spc="-1" dirty="0" err="1">
                <a:solidFill>
                  <a:srgbClr val="000000"/>
                </a:solidFill>
                <a:uFill>
                  <a:solidFill>
                    <a:srgbClr val="FFFFFF"/>
                  </a:solidFill>
                </a:uFill>
                <a:latin typeface="Times New Roman" pitchFamily="18" charset="0"/>
                <a:ea typeface="FreeSans"/>
                <a:cs typeface="Times New Roman" pitchFamily="18" charset="0"/>
              </a:rPr>
              <a:t>Deskera</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a:t>
            </a:r>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 </a:t>
            </a:r>
            <a:r>
              <a:rPr lang="en-IN" sz="2000" b="1" strike="noStrike" spc="-1" dirty="0" err="1">
                <a:solidFill>
                  <a:srgbClr val="000000"/>
                </a:solidFill>
                <a:uFill>
                  <a:solidFill>
                    <a:srgbClr val="FFFFFF"/>
                  </a:solidFill>
                </a:uFill>
                <a:latin typeface="Times New Roman" pitchFamily="18" charset="0"/>
                <a:ea typeface="FreeSans"/>
                <a:cs typeface="Times New Roman" pitchFamily="18" charset="0"/>
              </a:rPr>
              <a:t>Greytip</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and </a:t>
            </a:r>
            <a:r>
              <a:rPr lang="en-IN" sz="2000" b="1" strike="noStrike" spc="-1" dirty="0" err="1">
                <a:solidFill>
                  <a:srgbClr val="000000"/>
                </a:solidFill>
                <a:uFill>
                  <a:solidFill>
                    <a:srgbClr val="FFFFFF"/>
                  </a:solidFill>
                </a:uFill>
                <a:latin typeface="Times New Roman" pitchFamily="18" charset="0"/>
                <a:ea typeface="FreeSans"/>
                <a:cs typeface="Times New Roman" pitchFamily="18" charset="0"/>
              </a:rPr>
              <a:t>Acgil</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contribute to the </a:t>
            </a:r>
            <a:r>
              <a:rPr lang="en-IN" sz="2000" b="0" strike="noStrike" spc="-1" dirty="0" err="1">
                <a:solidFill>
                  <a:srgbClr val="000000"/>
                </a:solidFill>
                <a:uFill>
                  <a:solidFill>
                    <a:srgbClr val="FFFFFF"/>
                  </a:solidFill>
                </a:uFill>
                <a:latin typeface="Times New Roman" pitchFamily="18" charset="0"/>
                <a:ea typeface="FreeSans"/>
                <a:cs typeface="Times New Roman" pitchFamily="18" charset="0"/>
              </a:rPr>
              <a:t>ensurance</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of statutory compliance needs of an organization.</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strike="noStrike" spc="-1" dirty="0">
                <a:solidFill>
                  <a:srgbClr val="000000"/>
                </a:solidFill>
                <a:uFill>
                  <a:solidFill>
                    <a:srgbClr val="FFFFFF"/>
                  </a:solidFill>
                </a:uFill>
                <a:latin typeface="Times New Roman" pitchFamily="18" charset="0"/>
                <a:ea typeface="FreeSans"/>
                <a:cs typeface="Times New Roman" pitchFamily="18" charset="0"/>
              </a:rPr>
              <a:t>Improved efficiency</a:t>
            </a:r>
            <a:r>
              <a:rPr lang="en-IN" sz="2000" b="0" strike="noStrike" spc="-1" dirty="0">
                <a:solidFill>
                  <a:srgbClr val="000000"/>
                </a:solidFill>
                <a:uFill>
                  <a:solidFill>
                    <a:srgbClr val="FFFFFF"/>
                  </a:solidFill>
                </a:uFill>
                <a:latin typeface="Times New Roman" pitchFamily="18" charset="0"/>
                <a:ea typeface="FreeSans"/>
                <a:cs typeface="Times New Roman" pitchFamily="18" charset="0"/>
              </a:rPr>
              <a:t>: An ERP solution eliminates repetitive processes and greatly reduces the need to manually enter information. </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989597" y="641363"/>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smtClean="0">
                <a:solidFill>
                  <a:srgbClr val="262626"/>
                </a:solidFill>
                <a:uFill>
                  <a:solidFill>
                    <a:srgbClr val="FFFFFF"/>
                  </a:solidFill>
                </a:uFill>
                <a:latin typeface="Times New Roman" pitchFamily="18" charset="0"/>
                <a:cs typeface="Times New Roman" pitchFamily="18" charset="0"/>
              </a:rPr>
              <a:t>COMPETITIVE ADVANTAGE</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16"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217" name="Picture 3"/>
          <p:cNvPicPr/>
          <p:nvPr/>
        </p:nvPicPr>
        <p:blipFill>
          <a:blip r:embed="rId2"/>
          <a:stretch/>
        </p:blipFill>
        <p:spPr>
          <a:xfrm>
            <a:off x="1989597" y="2133720"/>
            <a:ext cx="9476640" cy="4136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2363128" y="838200"/>
            <a:ext cx="9295472" cy="56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1" strike="noStrike" spc="-1" dirty="0">
                <a:solidFill>
                  <a:srgbClr val="000000"/>
                </a:solidFill>
                <a:uFill>
                  <a:solidFill>
                    <a:srgbClr val="FFFFFF"/>
                  </a:solidFill>
                </a:uFill>
                <a:latin typeface="Times New Roman" pitchFamily="18" charset="0"/>
                <a:cs typeface="Times New Roman" pitchFamily="18" charset="0"/>
              </a:rPr>
              <a:t>The first criterion in the framework is</a:t>
            </a:r>
            <a:r>
              <a:rPr lang="en-IN" sz="2200" b="0" strike="noStrike" spc="-1" dirty="0">
                <a:solidFill>
                  <a:srgbClr val="000000"/>
                </a:solidFill>
                <a:uFill>
                  <a:solidFill>
                    <a:srgbClr val="FFFFFF"/>
                  </a:solidFill>
                </a:uFill>
                <a:latin typeface="Times New Roman" pitchFamily="18" charset="0"/>
                <a:cs typeface="Times New Roman" pitchFamily="18" charset="0"/>
              </a:rPr>
              <a:t>: Does a particular resource add value to the firm? This question is related to the possibility to reduce costs or increase revenue by product differentiation when exploiting the resource. </a:t>
            </a:r>
          </a:p>
          <a:p>
            <a:pPr>
              <a:lnSpc>
                <a:spcPct val="10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r>
              <a:rPr lang="en-IN" sz="2200" b="1" strike="noStrike" spc="-1" dirty="0">
                <a:solidFill>
                  <a:srgbClr val="000000"/>
                </a:solidFill>
                <a:uFill>
                  <a:solidFill>
                    <a:srgbClr val="FFFFFF"/>
                  </a:solidFill>
                </a:uFill>
                <a:latin typeface="Times New Roman" pitchFamily="18" charset="0"/>
                <a:cs typeface="Times New Roman" pitchFamily="18" charset="0"/>
              </a:rPr>
              <a:t>The second criterion in the framework is</a:t>
            </a:r>
            <a:r>
              <a:rPr lang="en-IN" sz="2200" b="0" strike="noStrike" spc="-1" dirty="0">
                <a:solidFill>
                  <a:srgbClr val="000000"/>
                </a:solidFill>
                <a:uFill>
                  <a:solidFill>
                    <a:srgbClr val="FFFFFF"/>
                  </a:solidFill>
                </a:uFill>
                <a:latin typeface="Times New Roman" pitchFamily="18" charset="0"/>
                <a:cs typeface="Times New Roman" pitchFamily="18" charset="0"/>
              </a:rPr>
              <a:t>: Is a particular resource or capability heterogeneously distributed across competing firms? If all firms have access to the same resources, the resources will not give a competitive advantage. It will most likely result in competitive parity. </a:t>
            </a:r>
          </a:p>
          <a:p>
            <a:pPr>
              <a:lnSpc>
                <a:spcPct val="10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r>
              <a:rPr lang="en-IN" sz="2200" b="1" strike="noStrike" spc="-1" dirty="0">
                <a:solidFill>
                  <a:srgbClr val="000000"/>
                </a:solidFill>
                <a:uFill>
                  <a:solidFill>
                    <a:srgbClr val="FFFFFF"/>
                  </a:solidFill>
                </a:uFill>
                <a:latin typeface="Times New Roman" pitchFamily="18" charset="0"/>
                <a:cs typeface="Times New Roman" pitchFamily="18" charset="0"/>
              </a:rPr>
              <a:t>The third criterion in the framework is</a:t>
            </a:r>
            <a:r>
              <a:rPr lang="en-IN" sz="2200" b="0" strike="noStrike" spc="-1" dirty="0">
                <a:solidFill>
                  <a:srgbClr val="000000"/>
                </a:solidFill>
                <a:uFill>
                  <a:solidFill>
                    <a:srgbClr val="FFFFFF"/>
                  </a:solidFill>
                </a:uFill>
                <a:latin typeface="Times New Roman" pitchFamily="18" charset="0"/>
                <a:cs typeface="Times New Roman" pitchFamily="18" charset="0"/>
              </a:rPr>
              <a:t>: Is a resource or capability imperfectly mobile? If firms without valuable resources have no problem in acquiring, developing, and using it compared with firms that already possess this resource, then it will only be a source of temporary competitive advantage for the firms that originally controlled it. If a resource is hard to imitate, the firms that control this resource are in a position to achieve a sustainable competitive advantage through this resource</a:t>
            </a:r>
          </a:p>
          <a:p>
            <a:pPr>
              <a:lnSpc>
                <a:spcPct val="10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Content Placeholder 3"/>
          <p:cNvPicPr/>
          <p:nvPr/>
        </p:nvPicPr>
        <p:blipFill>
          <a:blip r:embed="rId2"/>
          <a:stretch/>
        </p:blipFill>
        <p:spPr>
          <a:xfrm>
            <a:off x="2743200" y="609600"/>
            <a:ext cx="8374680" cy="5699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855440" y="624240"/>
            <a:ext cx="964872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CONCLUSION:</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21" name="CustomShape 2"/>
          <p:cNvSpPr/>
          <p:nvPr/>
        </p:nvSpPr>
        <p:spPr>
          <a:xfrm>
            <a:off x="1470960" y="1524000"/>
            <a:ext cx="10568640" cy="502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00">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Implementation of ERP systems results in business integration and improved data accuracy</a:t>
            </a:r>
            <a:r>
              <a:rPr lang="en-IN" sz="2000" b="0" strike="noStrike" spc="-1" dirty="0" smtClean="0">
                <a:solidFill>
                  <a:srgbClr val="000000"/>
                </a:solidFill>
                <a:uFill>
                  <a:solidFill>
                    <a:srgbClr val="FFFFFF"/>
                  </a:solidFill>
                </a:uFill>
                <a:latin typeface="Times New Roman" pitchFamily="18" charset="0"/>
                <a:cs typeface="Times New Roman" pitchFamily="18" charset="0"/>
              </a:rPr>
              <a:t>:</a:t>
            </a:r>
          </a:p>
          <a:p>
            <a:pPr marL="108000">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Automation of tasks</a:t>
            </a:r>
            <a:r>
              <a:rPr lang="en-IN" sz="2000" b="0" strike="noStrike" spc="-1" dirty="0">
                <a:solidFill>
                  <a:srgbClr val="000000"/>
                </a:solidFill>
                <a:uFill>
                  <a:solidFill>
                    <a:srgbClr val="FFFFFF"/>
                  </a:solidFill>
                </a:uFill>
                <a:latin typeface="Times New Roman" pitchFamily="18" charset="0"/>
                <a:cs typeface="Times New Roman" pitchFamily="18" charset="0"/>
              </a:rPr>
              <a:t>: The ERP systems automate repetitive tasks formerly performed by hand (generation of delivery notes, invoices etc..</a:t>
            </a:r>
          </a:p>
          <a:p>
            <a:pPr marL="108000">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Planning and MIS</a:t>
            </a:r>
            <a:r>
              <a:rPr lang="en-IN" sz="2000" b="0" strike="noStrike" spc="-1" dirty="0">
                <a:solidFill>
                  <a:srgbClr val="000000"/>
                </a:solidFill>
                <a:uFill>
                  <a:solidFill>
                    <a:srgbClr val="FFFFFF"/>
                  </a:solidFill>
                </a:uFill>
                <a:latin typeface="Times New Roman" pitchFamily="18" charset="0"/>
                <a:cs typeface="Times New Roman" pitchFamily="18" charset="0"/>
              </a:rPr>
              <a:t>:As a part of MIS, an ERP system, contains many inbuilt standard reports and also a report writer that produce ad hoc reports, as and when needed.</a:t>
            </a:r>
          </a:p>
          <a:p>
            <a:pPr marL="108000">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Cost Reduction</a:t>
            </a:r>
            <a:r>
              <a:rPr lang="en-IN" sz="2000" b="0" strike="noStrike" spc="-1" dirty="0">
                <a:solidFill>
                  <a:srgbClr val="000000"/>
                </a:solidFill>
                <a:uFill>
                  <a:solidFill>
                    <a:srgbClr val="FFFFFF"/>
                  </a:solidFill>
                </a:uFill>
                <a:latin typeface="Times New Roman" pitchFamily="18" charset="0"/>
                <a:cs typeface="Times New Roman" pitchFamily="18" charset="0"/>
              </a:rPr>
              <a:t>: This reduction is due both to the economy of time, and to improvements in the control and analysis of business decisions.</a:t>
            </a:r>
          </a:p>
          <a:p>
            <a:pPr marL="108000">
              <a:lnSpc>
                <a:spcPct val="100000"/>
              </a:lnSpc>
            </a:pPr>
            <a:r>
              <a:rPr lang="en-IN" sz="2000" b="0" strike="noStrike" spc="-1" dirty="0">
                <a:solidFill>
                  <a:srgbClr val="000000"/>
                </a:solidFill>
                <a:uFill>
                  <a:solidFill>
                    <a:srgbClr val="FFFFFF"/>
                  </a:solidFill>
                </a:uFill>
                <a:latin typeface="Times New Roman" pitchFamily="18" charset="0"/>
                <a:cs typeface="Times New Roman" pitchFamily="18" charset="0"/>
              </a:rPr>
              <a:t> </a:t>
            </a:r>
            <a:endParaRPr lang="en-IN" sz="2000"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000" b="0" strike="noStrike" spc="-1" dirty="0" smtClean="0">
                <a:solidFill>
                  <a:srgbClr val="000000"/>
                </a:solidFill>
                <a:uFill>
                  <a:solidFill>
                    <a:srgbClr val="FFFFFF"/>
                  </a:solidFill>
                </a:uFill>
                <a:latin typeface="Times New Roman" pitchFamily="18" charset="0"/>
                <a:cs typeface="Times New Roman" pitchFamily="18" charset="0"/>
              </a:rPr>
              <a:t>Although </a:t>
            </a:r>
            <a:r>
              <a:rPr lang="en-IN" sz="2000" b="0" strike="noStrike" spc="-1" dirty="0">
                <a:solidFill>
                  <a:srgbClr val="000000"/>
                </a:solidFill>
                <a:uFill>
                  <a:solidFill>
                    <a:srgbClr val="FFFFFF"/>
                  </a:solidFill>
                </a:uFill>
                <a:latin typeface="Times New Roman" pitchFamily="18" charset="0"/>
                <a:cs typeface="Times New Roman" pitchFamily="18" charset="0"/>
              </a:rPr>
              <a:t>ERP provides many advantages; its implementation is a strategic decision, involving significant resources (both financial and human), proper evaluation and business process re-engineering. There must be a commitment from all levels. A failed implementation may lead to bankruptcy of an organization.</a:t>
            </a:r>
          </a:p>
          <a:p>
            <a:pPr marL="108000">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784520" y="53340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REFERENCES:</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23" name="CustomShape 2"/>
          <p:cNvSpPr/>
          <p:nvPr/>
        </p:nvSpPr>
        <p:spPr>
          <a:xfrm>
            <a:off x="1780920" y="1905120"/>
            <a:ext cx="964908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u="sng" strike="noStrike" spc="-1" dirty="0">
                <a:solidFill>
                  <a:srgbClr val="0000FF"/>
                </a:solidFill>
                <a:uFill>
                  <a:solidFill>
                    <a:srgbClr val="FFFFFF"/>
                  </a:solidFill>
                </a:uFill>
                <a:latin typeface="Times New Roman" pitchFamily="18" charset="0"/>
                <a:ea typeface="FreeSans"/>
                <a:cs typeface="Times New Roman" pitchFamily="18" charset="0"/>
                <a:hlinkClick r:id="rId2"/>
              </a:rPr>
              <a:t>http://www.referenceforbusiness.com/small/DiEq/Enterprise-Resource-Planning-ERP.html#ixzz4h2B6jFVE</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u="sng" strike="noStrike" spc="-1" dirty="0">
                <a:solidFill>
                  <a:srgbClr val="0000FF"/>
                </a:solidFill>
                <a:uFill>
                  <a:solidFill>
                    <a:srgbClr val="FFFFFF"/>
                  </a:solidFill>
                </a:uFill>
                <a:latin typeface="Times New Roman" pitchFamily="18" charset="0"/>
                <a:ea typeface="FreeSans"/>
                <a:cs typeface="Times New Roman" pitchFamily="18" charset="0"/>
                <a:hlinkClick r:id="rId3"/>
              </a:rPr>
              <a:t>https://www.greythr.com/in/features/statutory-compliances/</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u="sng" strike="noStrike" spc="-1" dirty="0">
                <a:solidFill>
                  <a:srgbClr val="0000FF"/>
                </a:solidFill>
                <a:uFill>
                  <a:solidFill>
                    <a:srgbClr val="FFFFFF"/>
                  </a:solidFill>
                </a:uFill>
                <a:latin typeface="Times New Roman" pitchFamily="18" charset="0"/>
                <a:ea typeface="FreeSans"/>
                <a:cs typeface="Times New Roman" pitchFamily="18" charset="0"/>
                <a:hlinkClick r:id="rId4"/>
              </a:rPr>
              <a:t>http://www.myacme.org/ACMEProceedings09/p6.pdf</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u="sng" strike="noStrike" spc="-1" dirty="0">
                <a:solidFill>
                  <a:srgbClr val="0000FF"/>
                </a:solidFill>
                <a:uFill>
                  <a:solidFill>
                    <a:srgbClr val="FFFFFF"/>
                  </a:solidFill>
                </a:uFill>
                <a:latin typeface="Times New Roman" pitchFamily="18" charset="0"/>
                <a:ea typeface="FreeSans"/>
                <a:cs typeface="Times New Roman" pitchFamily="18" charset="0"/>
                <a:hlinkClick r:id="rId5"/>
              </a:rPr>
              <a:t>http://aisel.aisnet.org/cgi/viewcontent.cgi?article=1733&amp;context=amcis2009</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r>
              <a:rPr lang="en-IN" sz="2000" b="1" u="sng" strike="noStrike" spc="-1" dirty="0">
                <a:solidFill>
                  <a:srgbClr val="0000FF"/>
                </a:solidFill>
                <a:uFill>
                  <a:solidFill>
                    <a:srgbClr val="FFFFFF"/>
                  </a:solidFill>
                </a:uFill>
                <a:latin typeface="Times New Roman" pitchFamily="18" charset="0"/>
                <a:ea typeface="FreeSans"/>
                <a:cs typeface="Times New Roman" pitchFamily="18" charset="0"/>
                <a:hlinkClick r:id="rId6"/>
              </a:rPr>
              <a:t>http://www.diku.dk/~henglein/3gERP-workshop-2008/papers/fosser-leister-moe-newman.pdf</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FF"/>
              </a:solidFill>
              <a:uFill>
                <a:solidFill>
                  <a:srgbClr val="FFFFFF"/>
                </a:solidFill>
              </a:uFill>
              <a:latin typeface="Times New Roman" pitchFamily="18" charset="0"/>
              <a:cs typeface="Times New Roman" pitchFamily="18" charset="0"/>
            </a:endParaRPr>
          </a:p>
          <a:p>
            <a:r>
              <a:rPr lang="en-IN" sz="2000" b="1" strike="noStrike" spc="-1" dirty="0">
                <a:solidFill>
                  <a:srgbClr val="0000FF"/>
                </a:solidFill>
                <a:uFill>
                  <a:solidFill>
                    <a:srgbClr val="FFFFFF"/>
                  </a:solidFill>
                </a:uFill>
                <a:latin typeface="Times New Roman" pitchFamily="18" charset="0"/>
                <a:ea typeface="FreeSans"/>
                <a:cs typeface="Times New Roman" pitchFamily="18" charset="0"/>
              </a:rPr>
              <a:t>http://www.managementstudyguide.com/enterprise-resource-planning.htm</a:t>
            </a:r>
            <a:endParaRPr lang="en-IN" sz="2000" b="0" strike="noStrike" spc="-1" dirty="0">
              <a:solidFill>
                <a:srgbClr val="0000FF"/>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a:p>
            <a:endParaRPr lang="en-IN" sz="20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588960" y="41400"/>
            <a:ext cx="8914680" cy="118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4000" b="0" strike="noStrike" spc="-1">
                <a:solidFill>
                  <a:srgbClr val="000000"/>
                </a:solidFill>
                <a:uFill>
                  <a:solidFill>
                    <a:srgbClr val="FFFFFF"/>
                  </a:solidFill>
                </a:uFill>
                <a:latin typeface="Times New Roman" pitchFamily="18" charset="0"/>
                <a:cs typeface="Times New Roman" pitchFamily="18" charset="0"/>
              </a:rPr>
              <a:t>Contents</a:t>
            </a:r>
            <a:endParaRPr lang="en-IN" sz="1800" b="0" strike="noStrike" spc="-1">
              <a:solidFill>
                <a:srgbClr val="000000"/>
              </a:solidFill>
              <a:uFill>
                <a:solidFill>
                  <a:srgbClr val="FFFFFF"/>
                </a:solidFill>
              </a:uFill>
              <a:latin typeface="Times New Roman" pitchFamily="18" charset="0"/>
              <a:cs typeface="Times New Roman" pitchFamily="18" charset="0"/>
            </a:endParaRPr>
          </a:p>
        </p:txBody>
      </p:sp>
      <p:sp>
        <p:nvSpPr>
          <p:cNvPr id="194" name="CustomShape 2"/>
          <p:cNvSpPr/>
          <p:nvPr/>
        </p:nvSpPr>
        <p:spPr>
          <a:xfrm>
            <a:off x="609480" y="1604520"/>
            <a:ext cx="535392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IN" sz="1800" b="0" strike="noStrike" spc="-1" dirty="0">
                <a:solidFill>
                  <a:srgbClr val="404040"/>
                </a:solidFill>
                <a:uFill>
                  <a:solidFill>
                    <a:srgbClr val="FFFFFF"/>
                  </a:solidFill>
                </a:uFill>
                <a:latin typeface="Times New Roman" pitchFamily="18" charset="0"/>
                <a:cs typeface="Times New Roman" pitchFamily="18" charset="0"/>
              </a:rPr>
              <a:t>Software tools available</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32000" indent="-323640">
              <a:lnSpc>
                <a:spcPct val="100000"/>
              </a:lnSpc>
              <a:buClr>
                <a:srgbClr val="000000"/>
              </a:buClr>
              <a:buSzPct val="45000"/>
              <a:buFont typeface="Wingdings" charset="2"/>
              <a:buChar char=""/>
            </a:pPr>
            <a:r>
              <a:rPr lang="en-IN" sz="1800" b="0" strike="noStrike" spc="-1" dirty="0">
                <a:solidFill>
                  <a:srgbClr val="404040"/>
                </a:solidFill>
                <a:uFill>
                  <a:solidFill>
                    <a:srgbClr val="FFFFFF"/>
                  </a:solidFill>
                </a:uFill>
                <a:latin typeface="Times New Roman" pitchFamily="18" charset="0"/>
                <a:cs typeface="Times New Roman" pitchFamily="18" charset="0"/>
              </a:rPr>
              <a:t>Algorithms used for processing</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32000" indent="-323640">
              <a:lnSpc>
                <a:spcPct val="100000"/>
              </a:lnSpc>
              <a:buClr>
                <a:srgbClr val="000000"/>
              </a:buClr>
              <a:buSzPct val="45000"/>
              <a:buFont typeface="Wingdings" charset="2"/>
              <a:buChar char=""/>
            </a:pPr>
            <a:r>
              <a:rPr lang="en-IN" sz="1800" b="0" strike="noStrike" spc="-1" dirty="0">
                <a:solidFill>
                  <a:srgbClr val="404040"/>
                </a:solidFill>
                <a:uFill>
                  <a:solidFill>
                    <a:srgbClr val="FFFFFF"/>
                  </a:solidFill>
                </a:uFill>
                <a:latin typeface="Times New Roman" pitchFamily="18" charset="0"/>
                <a:cs typeface="Times New Roman" pitchFamily="18" charset="0"/>
              </a:rPr>
              <a:t>Business benefits</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32000" indent="-323640">
              <a:lnSpc>
                <a:spcPct val="100000"/>
              </a:lnSpc>
              <a:buClr>
                <a:srgbClr val="000000"/>
              </a:buClr>
              <a:buSzPct val="45000"/>
              <a:buFont typeface="Wingdings" charset="2"/>
              <a:buChar char=""/>
            </a:pPr>
            <a:r>
              <a:rPr lang="en-IN" sz="1800" b="0" strike="noStrike" spc="-1" dirty="0">
                <a:solidFill>
                  <a:srgbClr val="404040"/>
                </a:solidFill>
                <a:uFill>
                  <a:solidFill>
                    <a:srgbClr val="FFFFFF"/>
                  </a:solidFill>
                </a:uFill>
                <a:latin typeface="Times New Roman" pitchFamily="18" charset="0"/>
                <a:cs typeface="Times New Roman" pitchFamily="18" charset="0"/>
              </a:rPr>
              <a:t>Competitive advantage</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32000" indent="-323640">
              <a:lnSpc>
                <a:spcPct val="100000"/>
              </a:lnSpc>
              <a:buClr>
                <a:srgbClr val="000000"/>
              </a:buClr>
              <a:buSzPct val="45000"/>
              <a:buFont typeface="Wingdings" charset="2"/>
              <a:buChar char=""/>
            </a:pPr>
            <a:r>
              <a:rPr lang="en-IN" sz="1800" b="0" strike="noStrike" spc="-1" dirty="0">
                <a:solidFill>
                  <a:srgbClr val="404040"/>
                </a:solidFill>
                <a:uFill>
                  <a:solidFill>
                    <a:srgbClr val="FFFFFF"/>
                  </a:solidFill>
                </a:uFill>
                <a:latin typeface="Times New Roman" pitchFamily="18" charset="0"/>
                <a:cs typeface="Times New Roman" pitchFamily="18" charset="0"/>
              </a:rPr>
              <a:t>Conclusion</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32000" indent="-323640">
              <a:lnSpc>
                <a:spcPct val="100000"/>
              </a:lnSpc>
              <a:buClr>
                <a:srgbClr val="000000"/>
              </a:buClr>
              <a:buSzPct val="45000"/>
              <a:buFont typeface="Wingdings" charset="2"/>
              <a:buChar char=""/>
            </a:pPr>
            <a:r>
              <a:rPr lang="en-IN" sz="1800" b="0" strike="noStrike" spc="-1" dirty="0">
                <a:solidFill>
                  <a:srgbClr val="404040"/>
                </a:solidFill>
                <a:uFill>
                  <a:solidFill>
                    <a:srgbClr val="FFFFFF"/>
                  </a:solidFill>
                </a:uFill>
                <a:latin typeface="Times New Roman" pitchFamily="18" charset="0"/>
                <a:cs typeface="Times New Roman" pitchFamily="18" charset="0"/>
              </a:rPr>
              <a:t>References</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1" strike="noStrike" spc="-1" dirty="0">
                <a:solidFill>
                  <a:srgbClr val="262626"/>
                </a:solidFill>
                <a:uFill>
                  <a:solidFill>
                    <a:srgbClr val="FFFFFF"/>
                  </a:solidFill>
                </a:uFill>
                <a:latin typeface="Times New Roman" pitchFamily="18" charset="0"/>
                <a:cs typeface="Times New Roman" pitchFamily="18" charset="0"/>
              </a:rPr>
              <a:t>Software  Tools  Available</a:t>
            </a:r>
            <a:r>
              <a:rPr lang="en-IN" sz="3600" b="0" strike="noStrike" spc="-1" dirty="0">
                <a:solidFill>
                  <a:srgbClr val="262626"/>
                </a:solidFill>
                <a:uFill>
                  <a:solidFill>
                    <a:srgbClr val="FFFFFF"/>
                  </a:solidFill>
                </a:uFill>
                <a:latin typeface="Times New Roman" pitchFamily="18" charset="0"/>
                <a:cs typeface="Times New Roman" pitchFamily="18" charset="0"/>
              </a:rPr>
              <a:t>:</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r>
              <a:rPr lang="en-IN" sz="3600" b="0" strike="noStrike" spc="-1" dirty="0">
                <a:solidFill>
                  <a:srgbClr val="262626"/>
                </a:solidFill>
                <a:uFill>
                  <a:solidFill>
                    <a:srgbClr val="FFFFFF"/>
                  </a:solidFill>
                </a:uFill>
                <a:latin typeface="Times New Roman" pitchFamily="18" charset="0"/>
                <a:cs typeface="Times New Roman" pitchFamily="18" charset="0"/>
              </a:rPr>
              <a:t> </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GREYTIP</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196" name="CustomShape 2"/>
          <p:cNvSpPr/>
          <p:nvPr/>
        </p:nvSpPr>
        <p:spPr>
          <a:xfrm>
            <a:off x="2514600" y="1955915"/>
            <a:ext cx="8914680" cy="434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00">
              <a:lnSpc>
                <a:spcPct val="100000"/>
              </a:lnSpc>
            </a:pP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b="1" strike="noStrike" spc="-1" dirty="0">
                <a:solidFill>
                  <a:srgbClr val="000000"/>
                </a:solidFill>
                <a:uFill>
                  <a:solidFill>
                    <a:srgbClr val="FFFFFF"/>
                  </a:solidFill>
                </a:uFill>
                <a:latin typeface="Times New Roman" pitchFamily="18" charset="0"/>
                <a:cs typeface="Times New Roman" pitchFamily="18" charset="0"/>
              </a:rPr>
              <a:t> </a:t>
            </a: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b="1" strike="noStrike" spc="-1" dirty="0">
                <a:solidFill>
                  <a:srgbClr val="000000"/>
                </a:solidFill>
                <a:uFill>
                  <a:solidFill>
                    <a:srgbClr val="FFFFFF"/>
                  </a:solidFill>
                </a:uFill>
                <a:latin typeface="Times New Roman" pitchFamily="18" charset="0"/>
                <a:cs typeface="Times New Roman" pitchFamily="18" charset="0"/>
              </a:rPr>
              <a:t>Workflow Management</a:t>
            </a: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b="1" strike="noStrike" spc="-1" dirty="0">
                <a:solidFill>
                  <a:srgbClr val="000000"/>
                </a:solidFill>
                <a:uFill>
                  <a:solidFill>
                    <a:srgbClr val="FFFFFF"/>
                  </a:solidFill>
                </a:uFill>
                <a:latin typeface="Times New Roman" pitchFamily="18" charset="0"/>
                <a:cs typeface="Times New Roman" pitchFamily="18" charset="0"/>
              </a:rPr>
              <a:t>Human Resource Management and Payroll</a:t>
            </a: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393750" indent="-285750">
              <a:lnSpc>
                <a:spcPct val="100000"/>
              </a:lnSpc>
              <a:buFont typeface="Arial" pitchFamily="34" charset="0"/>
              <a:buChar char="•"/>
            </a:pPr>
            <a:r>
              <a:rPr lang="en-IN" b="0" strike="noStrike" spc="-1" dirty="0">
                <a:solidFill>
                  <a:srgbClr val="000000"/>
                </a:solidFill>
                <a:uFill>
                  <a:solidFill>
                    <a:srgbClr val="FFFFFF"/>
                  </a:solidFill>
                </a:uFill>
                <a:latin typeface="Times New Roman" pitchFamily="18" charset="0"/>
                <a:cs typeface="Times New Roman" pitchFamily="18" charset="0"/>
              </a:rPr>
              <a:t>Comprehensive coverage of every single aspect of payroll management including statutory compliance.</a:t>
            </a:r>
          </a:p>
          <a:p>
            <a:pPr marL="393750" indent="-285750">
              <a:lnSpc>
                <a:spcPct val="100000"/>
              </a:lnSpc>
              <a:buFont typeface="Arial" pitchFamily="34" charset="0"/>
              <a:buChar char="•"/>
            </a:pPr>
            <a:r>
              <a:rPr lang="en-IN" b="0" strike="noStrike" spc="-1" dirty="0">
                <a:solidFill>
                  <a:srgbClr val="000000"/>
                </a:solidFill>
                <a:uFill>
                  <a:solidFill>
                    <a:srgbClr val="FFFFFF"/>
                  </a:solidFill>
                </a:uFill>
                <a:latin typeface="Times New Roman" pitchFamily="18" charset="0"/>
                <a:cs typeface="Times New Roman" pitchFamily="18" charset="0"/>
              </a:rPr>
              <a:t>Accurate and super fast payroll processing. Easy to learn, easy to use.</a:t>
            </a:r>
          </a:p>
          <a:p>
            <a:pPr marL="393750" indent="-285750">
              <a:lnSpc>
                <a:spcPct val="100000"/>
              </a:lnSpc>
              <a:buFont typeface="Arial" pitchFamily="34" charset="0"/>
              <a:buChar char="•"/>
            </a:pPr>
            <a:r>
              <a:rPr lang="en-IN" b="0" strike="noStrike" spc="-1" dirty="0">
                <a:solidFill>
                  <a:srgbClr val="000000"/>
                </a:solidFill>
                <a:uFill>
                  <a:solidFill>
                    <a:srgbClr val="FFFFFF"/>
                  </a:solidFill>
                </a:uFill>
                <a:latin typeface="Times New Roman" pitchFamily="18" charset="0"/>
                <a:cs typeface="Times New Roman" pitchFamily="18" charset="0"/>
              </a:rPr>
              <a:t>Powerful reconciliation tools &amp; reports to audit and review before payroll release</a:t>
            </a:r>
          </a:p>
          <a:p>
            <a:pPr marL="393750" indent="-285750">
              <a:lnSpc>
                <a:spcPct val="100000"/>
              </a:lnSpc>
              <a:buFont typeface="Arial" pitchFamily="34" charset="0"/>
              <a:buChar char="•"/>
            </a:pPr>
            <a:r>
              <a:rPr lang="en-IN" b="0" strike="noStrike" spc="-1" dirty="0">
                <a:solidFill>
                  <a:srgbClr val="000000"/>
                </a:solidFill>
                <a:uFill>
                  <a:solidFill>
                    <a:srgbClr val="FFFFFF"/>
                  </a:solidFill>
                </a:uFill>
                <a:latin typeface="Times New Roman" pitchFamily="18" charset="0"/>
                <a:cs typeface="Times New Roman" pitchFamily="18" charset="0"/>
              </a:rPr>
              <a:t>Ready to print payslips, reports, statements, etc</a:t>
            </a:r>
            <a:r>
              <a:rPr lang="en-IN" b="1" strike="noStrike" spc="-1" dirty="0">
                <a:solidFill>
                  <a:srgbClr val="000000"/>
                </a:solidFill>
                <a:uFill>
                  <a:solidFill>
                    <a:srgbClr val="FFFFFF"/>
                  </a:solidFill>
                </a:uFill>
                <a:latin typeface="Times New Roman" pitchFamily="18" charset="0"/>
                <a:cs typeface="Times New Roman" pitchFamily="18" charset="0"/>
              </a:rPr>
              <a:t>.</a:t>
            </a: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b="1" strike="noStrike" spc="-1" dirty="0">
                <a:solidFill>
                  <a:srgbClr val="000000"/>
                </a:solidFill>
                <a:uFill>
                  <a:solidFill>
                    <a:srgbClr val="FFFFFF"/>
                  </a:solidFill>
                </a:uFill>
                <a:latin typeface="Times New Roman" pitchFamily="18" charset="0"/>
                <a:cs typeface="Times New Roman" pitchFamily="18" charset="0"/>
              </a:rPr>
              <a:t>Configurable, Analytical Dashboards</a:t>
            </a:r>
            <a:endParaRPr lang="en-IN"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b="0" strike="noStrike" spc="-1" dirty="0">
                <a:solidFill>
                  <a:srgbClr val="000000"/>
                </a:solidFill>
                <a:uFill>
                  <a:solidFill>
                    <a:srgbClr val="FFFFFF"/>
                  </a:solidFill>
                </a:uFill>
                <a:latin typeface="Times New Roman" pitchFamily="18" charset="0"/>
                <a:cs typeface="Times New Roman" pitchFamily="18" charset="0"/>
              </a:rPr>
              <a:t> </a:t>
            </a:r>
          </a:p>
          <a:p>
            <a:pPr marL="108000">
              <a:lnSpc>
                <a:spcPct val="100000"/>
              </a:lnSpc>
            </a:pPr>
            <a:r>
              <a:rPr lang="en-IN" b="0" strike="noStrike" spc="-1" dirty="0">
                <a:solidFill>
                  <a:srgbClr val="000000"/>
                </a:solidFill>
                <a:uFill>
                  <a:solidFill>
                    <a:srgbClr val="FFFFFF"/>
                  </a:solidFill>
                </a:uFill>
                <a:latin typeface="Times New Roman" pitchFamily="18" charset="0"/>
                <a:cs typeface="Times New Roman" pitchFamily="18" charset="0"/>
              </a:rPr>
              <a:t> A live, up to date dashboard gives you instant updates about the state of your company. Employee costs, Statutory costs, attrition, average years in service, etc. and many other performance indicators are easily tracked, automatically.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2054160" y="729000"/>
            <a:ext cx="9328680" cy="9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DESKERA</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198" name="CustomShape 2"/>
          <p:cNvSpPr/>
          <p:nvPr/>
        </p:nvSpPr>
        <p:spPr>
          <a:xfrm>
            <a:off x="1497600" y="2133720"/>
            <a:ext cx="1000656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00">
              <a:lnSpc>
                <a:spcPct val="100000"/>
              </a:lnSpc>
            </a:pPr>
            <a:r>
              <a:rPr lang="en-IN" sz="2100" b="1" strike="noStrike" spc="-1" dirty="0">
                <a:solidFill>
                  <a:srgbClr val="000000"/>
                </a:solidFill>
                <a:uFill>
                  <a:solidFill>
                    <a:srgbClr val="FFFFFF"/>
                  </a:solidFill>
                </a:uFill>
                <a:latin typeface="Times New Roman" pitchFamily="18" charset="0"/>
                <a:cs typeface="Times New Roman" pitchFamily="18" charset="0"/>
              </a:rPr>
              <a:t>Human Resource Management and Payroll</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100" spc="-1" dirty="0">
                <a:solidFill>
                  <a:srgbClr val="000000"/>
                </a:solidFill>
                <a:uFill>
                  <a:solidFill>
                    <a:srgbClr val="FFFFFF"/>
                  </a:solidFill>
                </a:uFill>
                <a:latin typeface="Times New Roman" pitchFamily="18" charset="0"/>
                <a:cs typeface="Times New Roman" pitchFamily="18" charset="0"/>
              </a:rPr>
              <a:t>P</a:t>
            </a:r>
            <a:r>
              <a:rPr lang="en-IN" sz="2100" b="0" strike="noStrike" spc="-1" dirty="0" smtClean="0">
                <a:solidFill>
                  <a:srgbClr val="000000"/>
                </a:solidFill>
                <a:uFill>
                  <a:solidFill>
                    <a:srgbClr val="FFFFFF"/>
                  </a:solidFill>
                </a:uFill>
                <a:latin typeface="Times New Roman" pitchFamily="18" charset="0"/>
                <a:cs typeface="Times New Roman" pitchFamily="18" charset="0"/>
              </a:rPr>
              <a:t>aperless </a:t>
            </a:r>
            <a:r>
              <a:rPr lang="en-IN" sz="2100" b="0" strike="noStrike" spc="-1" dirty="0">
                <a:solidFill>
                  <a:srgbClr val="000000"/>
                </a:solidFill>
                <a:uFill>
                  <a:solidFill>
                    <a:srgbClr val="FFFFFF"/>
                  </a:solidFill>
                </a:uFill>
                <a:latin typeface="Times New Roman" pitchFamily="18" charset="0"/>
                <a:cs typeface="Times New Roman" pitchFamily="18" charset="0"/>
              </a:rPr>
              <a:t>hiring, performance appraisals, payroll, timesheets.</a:t>
            </a:r>
          </a:p>
          <a:p>
            <a:pPr marL="108000">
              <a:lnSpc>
                <a:spcPct val="100000"/>
              </a:lnSpc>
            </a:pPr>
            <a:r>
              <a:rPr lang="en-IN" sz="2100" b="1" strike="noStrike" spc="-1" dirty="0">
                <a:solidFill>
                  <a:srgbClr val="000000"/>
                </a:solidFill>
                <a:uFill>
                  <a:solidFill>
                    <a:srgbClr val="FFFFFF"/>
                  </a:solidFill>
                </a:uFill>
                <a:latin typeface="Times New Roman" pitchFamily="18" charset="0"/>
                <a:cs typeface="Times New Roman" pitchFamily="18" charset="0"/>
              </a:rPr>
              <a:t> </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100" b="1" strike="noStrike" spc="-1" dirty="0">
                <a:solidFill>
                  <a:srgbClr val="000000"/>
                </a:solidFill>
                <a:uFill>
                  <a:solidFill>
                    <a:srgbClr val="FFFFFF"/>
                  </a:solidFill>
                </a:uFill>
                <a:latin typeface="Times New Roman" pitchFamily="18" charset="0"/>
                <a:cs typeface="Times New Roman" pitchFamily="18" charset="0"/>
              </a:rPr>
              <a:t>Analytics(inventory, HR)</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100" b="0" strike="noStrike" spc="-1" dirty="0">
                <a:solidFill>
                  <a:srgbClr val="000000"/>
                </a:solidFill>
                <a:uFill>
                  <a:solidFill>
                    <a:srgbClr val="FFFFFF"/>
                  </a:solidFill>
                </a:uFill>
                <a:latin typeface="Times New Roman" pitchFamily="18" charset="0"/>
                <a:cs typeface="Times New Roman" pitchFamily="18" charset="0"/>
              </a:rPr>
              <a:t>Highly customized and intuitive inventory reports provide a comprehensive view of what has been ordered, delivered and purchased. These reports are generated to support decision making. Inventory reports allow users to compare data between stock cycles and stores for customized time periods.</a:t>
            </a:r>
          </a:p>
          <a:p>
            <a:pPr marL="108000">
              <a:lnSpc>
                <a:spcPct val="100000"/>
              </a:lnSpc>
            </a:pP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100" b="1" strike="noStrike" spc="-1" dirty="0">
                <a:solidFill>
                  <a:srgbClr val="000000"/>
                </a:solidFill>
                <a:uFill>
                  <a:solidFill>
                    <a:srgbClr val="FFFFFF"/>
                  </a:solidFill>
                </a:uFill>
                <a:latin typeface="Times New Roman" pitchFamily="18" charset="0"/>
                <a:cs typeface="Times New Roman" pitchFamily="18" charset="0"/>
              </a:rPr>
              <a:t>Other tools: Purchase Management, Sales Management</a:t>
            </a:r>
            <a:endParaRPr lang="en-IN" sz="21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endParaRPr lang="en-IN" sz="21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90500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ACGIL</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00" name="CustomShape 2"/>
          <p:cNvSpPr/>
          <p:nvPr/>
        </p:nvSpPr>
        <p:spPr>
          <a:xfrm>
            <a:off x="1683000" y="2133720"/>
            <a:ext cx="9820800" cy="42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00">
              <a:lnSpc>
                <a:spcPct val="100000"/>
              </a:lnSpc>
            </a:pPr>
            <a:r>
              <a:rPr lang="en-IN" sz="2200" b="1" strike="noStrike" spc="-1" dirty="0">
                <a:solidFill>
                  <a:srgbClr val="000000"/>
                </a:solidFill>
                <a:uFill>
                  <a:solidFill>
                    <a:srgbClr val="FFFFFF"/>
                  </a:solidFill>
                </a:uFill>
                <a:latin typeface="Times New Roman" pitchFamily="18" charset="0"/>
                <a:cs typeface="Times New Roman" pitchFamily="18" charset="0"/>
              </a:rPr>
              <a:t>Human Resource Management and Payroll</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200" b="0" strike="noStrike" spc="-1" dirty="0">
                <a:solidFill>
                  <a:srgbClr val="000000"/>
                </a:solidFill>
                <a:uFill>
                  <a:solidFill>
                    <a:srgbClr val="FFFFFF"/>
                  </a:solidFill>
                </a:uFill>
                <a:latin typeface="Times New Roman" pitchFamily="18" charset="0"/>
                <a:cs typeface="Times New Roman" pitchFamily="18" charset="0"/>
              </a:rPr>
              <a:t>Monthly and daily payroll process(salary and wages calculation) can be automatically computed</a:t>
            </a:r>
          </a:p>
          <a:p>
            <a:pPr marL="108000">
              <a:lnSpc>
                <a:spcPct val="10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200" b="1" strike="noStrike" spc="-1" dirty="0">
                <a:solidFill>
                  <a:srgbClr val="000000"/>
                </a:solidFill>
                <a:uFill>
                  <a:solidFill>
                    <a:srgbClr val="FFFFFF"/>
                  </a:solidFill>
                </a:uFill>
                <a:latin typeface="Times New Roman" pitchFamily="18" charset="0"/>
                <a:cs typeface="Times New Roman" pitchFamily="18" charset="0"/>
              </a:rPr>
              <a:t>Analytics(inventory, HR)</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200" b="0" strike="noStrike" spc="-1" dirty="0">
                <a:solidFill>
                  <a:srgbClr val="000000"/>
                </a:solidFill>
                <a:uFill>
                  <a:solidFill>
                    <a:srgbClr val="FFFFFF"/>
                  </a:solidFill>
                </a:uFill>
                <a:latin typeface="Times New Roman" pitchFamily="18" charset="0"/>
                <a:cs typeface="Times New Roman" pitchFamily="18" charset="0"/>
              </a:rPr>
              <a:t>Generates reports for complete stock status of all items in every department and stage</a:t>
            </a:r>
          </a:p>
          <a:p>
            <a:pPr marL="108000">
              <a:lnSpc>
                <a:spcPct val="10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marL="108000">
              <a:lnSpc>
                <a:spcPct val="100000"/>
              </a:lnSpc>
            </a:pPr>
            <a:r>
              <a:rPr lang="en-IN" sz="2200" b="1" strike="noStrike" spc="-1" dirty="0">
                <a:solidFill>
                  <a:srgbClr val="000000"/>
                </a:solidFill>
                <a:uFill>
                  <a:solidFill>
                    <a:srgbClr val="FFFFFF"/>
                  </a:solidFill>
                </a:uFill>
                <a:latin typeface="Times New Roman" pitchFamily="18" charset="0"/>
                <a:cs typeface="Times New Roman" pitchFamily="18" charset="0"/>
              </a:rPr>
              <a:t>Other tools</a:t>
            </a:r>
            <a:r>
              <a:rPr lang="en-IN" sz="2200" b="0" strike="noStrike" spc="-1" dirty="0">
                <a:solidFill>
                  <a:srgbClr val="000000"/>
                </a:solidFill>
                <a:uFill>
                  <a:solidFill>
                    <a:srgbClr val="FFFFFF"/>
                  </a:solidFill>
                </a:uFill>
                <a:latin typeface="Times New Roman" pitchFamily="18" charset="0"/>
                <a:cs typeface="Times New Roman" pitchFamily="18" charset="0"/>
              </a:rPr>
              <a:t>: </a:t>
            </a:r>
          </a:p>
          <a:p>
            <a:pPr marL="108000">
              <a:lnSpc>
                <a:spcPct val="100000"/>
              </a:lnSpc>
            </a:pPr>
            <a:r>
              <a:rPr lang="en-IN" sz="2200" b="0" strike="noStrike" spc="-1" dirty="0">
                <a:solidFill>
                  <a:srgbClr val="000000"/>
                </a:solidFill>
                <a:uFill>
                  <a:solidFill>
                    <a:srgbClr val="FFFFFF"/>
                  </a:solidFill>
                </a:uFill>
                <a:latin typeface="Times New Roman" pitchFamily="18" charset="0"/>
                <a:cs typeface="Times New Roman" pitchFamily="18" charset="0"/>
              </a:rPr>
              <a:t>Purchase Management, Sales Management</a:t>
            </a:r>
          </a:p>
          <a:p>
            <a:pPr marL="108000">
              <a:lnSpc>
                <a:spcPct val="10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Algorithms Used For Processing:</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02" name="CustomShape 2"/>
          <p:cNvSpPr/>
          <p:nvPr/>
        </p:nvSpPr>
        <p:spPr>
          <a:xfrm>
            <a:off x="1404720" y="2133720"/>
            <a:ext cx="100990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920" indent="-457200">
              <a:lnSpc>
                <a:spcPct val="100000"/>
              </a:lnSpc>
              <a:buClr>
                <a:srgbClr val="A53010"/>
              </a:buClr>
              <a:buFont typeface="Arial" pitchFamily="34" charset="0"/>
              <a:buChar char="•"/>
            </a:pPr>
            <a:r>
              <a:rPr lang="en-IN" sz="3200" b="0" strike="noStrike" spc="-1" dirty="0">
                <a:solidFill>
                  <a:srgbClr val="404040"/>
                </a:solidFill>
                <a:uFill>
                  <a:solidFill>
                    <a:srgbClr val="FFFFFF"/>
                  </a:solidFill>
                </a:uFill>
                <a:latin typeface="Times New Roman" pitchFamily="18" charset="0"/>
                <a:cs typeface="Times New Roman" pitchFamily="18" charset="0"/>
              </a:rPr>
              <a:t>DECISION TREE</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57920" indent="-457200">
              <a:lnSpc>
                <a:spcPct val="100000"/>
              </a:lnSpc>
              <a:buClr>
                <a:srgbClr val="A53010"/>
              </a:buClr>
              <a:buFont typeface="Arial" pitchFamily="34" charset="0"/>
              <a:buChar char="•"/>
            </a:pPr>
            <a:r>
              <a:rPr lang="en-IN" sz="3200" b="0" strike="noStrike" spc="-1" dirty="0">
                <a:solidFill>
                  <a:srgbClr val="404040"/>
                </a:solidFill>
                <a:uFill>
                  <a:solidFill>
                    <a:srgbClr val="FFFFFF"/>
                  </a:solidFill>
                </a:uFill>
                <a:latin typeface="Times New Roman" pitchFamily="18" charset="0"/>
                <a:cs typeface="Times New Roman" pitchFamily="18" charset="0"/>
              </a:rPr>
              <a:t>LINEAR REGRESSION</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457920" indent="-457200">
              <a:lnSpc>
                <a:spcPct val="100000"/>
              </a:lnSpc>
              <a:buClr>
                <a:srgbClr val="A53010"/>
              </a:buClr>
              <a:buFont typeface="Arial" pitchFamily="34" charset="0"/>
              <a:buChar char="•"/>
            </a:pPr>
            <a:r>
              <a:rPr lang="en-IN" sz="3200" b="0" strike="noStrike" spc="-1" dirty="0">
                <a:solidFill>
                  <a:srgbClr val="404040"/>
                </a:solidFill>
                <a:uFill>
                  <a:solidFill>
                    <a:srgbClr val="FFFFFF"/>
                  </a:solidFill>
                </a:uFill>
                <a:latin typeface="Times New Roman" pitchFamily="18" charset="0"/>
                <a:cs typeface="Times New Roman" pitchFamily="18" charset="0"/>
              </a:rPr>
              <a:t>SUPPORT VECTOR MACHINE</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393750" indent="-285750">
              <a:lnSpc>
                <a:spcPct val="100000"/>
              </a:lnSpc>
              <a:buFont typeface="Arial" pitchFamily="34" charset="0"/>
              <a:buChar char="•"/>
            </a:pPr>
            <a:endParaRPr lang="en-IN" sz="1800" b="0" strike="noStrike" spc="-1" dirty="0">
              <a:solidFill>
                <a:srgbClr val="000000"/>
              </a:solidFill>
              <a:uFill>
                <a:solidFill>
                  <a:srgbClr val="FFFFFF"/>
                </a:solidFill>
              </a:uFill>
              <a:latin typeface="Times New Roman" pitchFamily="18" charset="0"/>
              <a:cs typeface="Times New Roman" pitchFamily="18" charset="0"/>
            </a:endParaRPr>
          </a:p>
          <a:p>
            <a:pPr marL="393750" indent="-285750">
              <a:lnSpc>
                <a:spcPct val="100000"/>
              </a:lnSpc>
              <a:buFont typeface="Arial" pitchFamily="34" charset="0"/>
              <a:buChar char="•"/>
            </a:pP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75260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0" strike="noStrike" spc="-1" dirty="0" smtClean="0">
                <a:solidFill>
                  <a:srgbClr val="262626"/>
                </a:solidFill>
                <a:uFill>
                  <a:solidFill>
                    <a:srgbClr val="FFFFFF"/>
                  </a:solidFill>
                </a:uFill>
                <a:latin typeface="Times New Roman" pitchFamily="18" charset="0"/>
                <a:cs typeface="Times New Roman" pitchFamily="18" charset="0"/>
              </a:rPr>
              <a:t>DECISION TREE ALGORITHM</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04" name="CustomShape 2"/>
          <p:cNvSpPr/>
          <p:nvPr/>
        </p:nvSpPr>
        <p:spPr>
          <a:xfrm>
            <a:off x="1523880" y="2133720"/>
            <a:ext cx="9594000" cy="3842280"/>
          </a:xfrm>
          <a:prstGeom prst="rect">
            <a:avLst/>
          </a:prstGeom>
          <a:noFill/>
          <a:ln>
            <a:noFill/>
          </a:ln>
        </p:spPr>
        <p:style>
          <a:lnRef idx="0">
            <a:scrgbClr r="0" g="0" b="0"/>
          </a:lnRef>
          <a:fillRef idx="0">
            <a:scrgbClr r="0" g="0" b="0"/>
          </a:fillRef>
          <a:effectRef idx="0">
            <a:scrgbClr r="0" g="0" b="0"/>
          </a:effectRef>
          <a:fontRef idx="minor"/>
        </p:style>
      </p:sp>
      <p:pic>
        <p:nvPicPr>
          <p:cNvPr id="205" name="Picture 3"/>
          <p:cNvPicPr/>
          <p:nvPr/>
        </p:nvPicPr>
        <p:blipFill>
          <a:blip r:embed="rId2"/>
          <a:stretch/>
        </p:blipFill>
        <p:spPr>
          <a:xfrm>
            <a:off x="1523880" y="1742400"/>
            <a:ext cx="9594000" cy="4349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82880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LINEAR REGRESSION ALGORITHM</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07"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208" name="Picture 2"/>
          <p:cNvPicPr/>
          <p:nvPr/>
        </p:nvPicPr>
        <p:blipFill>
          <a:blip r:embed="rId2"/>
          <a:stretch/>
        </p:blipFill>
        <p:spPr>
          <a:xfrm>
            <a:off x="2849040" y="1814400"/>
            <a:ext cx="7530840" cy="4415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855440" y="624240"/>
            <a:ext cx="964872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dirty="0">
                <a:solidFill>
                  <a:srgbClr val="262626"/>
                </a:solidFill>
                <a:uFill>
                  <a:solidFill>
                    <a:srgbClr val="FFFFFF"/>
                  </a:solidFill>
                </a:uFill>
                <a:latin typeface="Times New Roman" pitchFamily="18" charset="0"/>
                <a:cs typeface="Times New Roman" pitchFamily="18" charset="0"/>
              </a:rPr>
              <a:t>SUPPORT VECTOR MACHINE ALGORITHM</a:t>
            </a:r>
            <a:endParaRPr lang="en-IN" sz="18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10" name="CustomShape 2"/>
          <p:cNvSpPr/>
          <p:nvPr/>
        </p:nvSpPr>
        <p:spPr>
          <a:xfrm>
            <a:off x="1709640" y="1905120"/>
            <a:ext cx="9794520" cy="4005360"/>
          </a:xfrm>
          <a:prstGeom prst="rect">
            <a:avLst/>
          </a:prstGeom>
          <a:noFill/>
          <a:ln>
            <a:noFill/>
          </a:ln>
        </p:spPr>
        <p:style>
          <a:lnRef idx="0">
            <a:scrgbClr r="0" g="0" b="0"/>
          </a:lnRef>
          <a:fillRef idx="0">
            <a:scrgbClr r="0" g="0" b="0"/>
          </a:fillRef>
          <a:effectRef idx="0">
            <a:scrgbClr r="0" g="0" b="0"/>
          </a:effectRef>
          <a:fontRef idx="minor"/>
        </p:style>
      </p:sp>
      <p:pic>
        <p:nvPicPr>
          <p:cNvPr id="211" name="Picture 2"/>
          <p:cNvPicPr/>
          <p:nvPr/>
        </p:nvPicPr>
        <p:blipFill>
          <a:blip r:embed="rId2"/>
          <a:stretch/>
        </p:blipFill>
        <p:spPr>
          <a:xfrm>
            <a:off x="3723840" y="1905120"/>
            <a:ext cx="5088240" cy="454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164</TotalTime>
  <Words>952</Words>
  <Application>Microsoft Office PowerPoint</Application>
  <PresentationFormat>Custom</PresentationFormat>
  <Paragraphs>108</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SOLUTIONS- Comparative Studies</dc:title>
  <dc:creator>Shaluu</dc:creator>
  <cp:lastModifiedBy>Toshiba-User</cp:lastModifiedBy>
  <cp:revision>21</cp:revision>
  <dcterms:created xsi:type="dcterms:W3CDTF">2017-05-14T12:29:14Z</dcterms:created>
  <dcterms:modified xsi:type="dcterms:W3CDTF">2017-05-14T17:11:19Z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