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7" r:id="rId8"/>
    <p:sldId id="274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https://www.collegerecruiter.com/advertising/</a:t>
            </a:r>
          </a:p>
        </p:txBody>
      </p:sp>
    </p:spTree>
    <p:extLst>
      <p:ext uri="{BB962C8B-B14F-4D97-AF65-F5344CB8AC3E}">
        <p14:creationId xmlns:p14="http://schemas.microsoft.com/office/powerpoint/2010/main" val="393179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27" name="Google Shape;227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4" name="Google Shape;194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oreagency.com/linkedin-statist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recruiter.com/blog/the-complete-guide-to-hiring-new-college-gradua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orldbank.org/en/topic/tertiaryeducation#:~:text=Today%2C%20there%20are%20around%20200,doubled%20in%20the%20past%20decade.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Linkedin-Grad</a:t>
            </a:r>
            <a:endParaRPr sz="500" dirty="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Linkedin’s subsidiary app for graduates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Product Owner: Arun Joshi</a:t>
            </a:r>
            <a:endParaRPr sz="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 can we do?</a:t>
            </a:r>
            <a:endParaRPr sz="500" dirty="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Return On Investment</a:t>
            </a:r>
            <a:endParaRPr sz="500" dirty="0"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3"/>
          </p:nvPr>
        </p:nvSpPr>
        <p:spPr>
          <a:xfrm>
            <a:off x="457200" y="1395859"/>
            <a:ext cx="8356497" cy="295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dirty="0"/>
              <a:t>Total development time = 1 year (14 employees)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Total development cost </a:t>
            </a:r>
            <a:r>
              <a:rPr lang="en-US" sz="1600" dirty="0"/>
              <a:t> (avg salary*14) = 112,000*14		</a:t>
            </a:r>
            <a:r>
              <a:rPr lang="en-US" sz="1600" b="1" dirty="0"/>
              <a:t>$1,920,000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PR and marketing budget </a:t>
            </a:r>
            <a:r>
              <a:rPr lang="en-US" sz="1600" dirty="0"/>
              <a:t> 					</a:t>
            </a:r>
            <a:r>
              <a:rPr lang="en-US" sz="1600" b="1" dirty="0"/>
              <a:t>$1,000,000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Expected fixed operational cost per year </a:t>
            </a:r>
            <a:r>
              <a:rPr lang="en-US" sz="1600" dirty="0"/>
              <a:t>= 			</a:t>
            </a:r>
            <a:r>
              <a:rPr lang="en-US" sz="1600" b="1" dirty="0"/>
              <a:t>$1,000,000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Total cost </a:t>
            </a:r>
            <a:r>
              <a:rPr lang="en-US" sz="1600" dirty="0"/>
              <a:t>= $3,420,000 = 					</a:t>
            </a:r>
            <a:r>
              <a:rPr lang="en-US" sz="1600" b="1" dirty="0"/>
              <a:t>$0.00342Billion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dirty="0"/>
              <a:t>Expected users per year = 35 Million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Total revenue </a:t>
            </a:r>
            <a:r>
              <a:rPr lang="en-US" sz="1600" dirty="0"/>
              <a:t>= 35 million*subscription price= 0.035*29.99 Billion = </a:t>
            </a:r>
            <a:r>
              <a:rPr lang="en-US" sz="1600" b="1" dirty="0"/>
              <a:t>$1.05 Billions</a:t>
            </a:r>
          </a:p>
          <a:p>
            <a:pPr marL="0" marR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dirty="0"/>
              <a:t>ROI</a:t>
            </a:r>
            <a:r>
              <a:rPr lang="en-US" sz="1600" dirty="0"/>
              <a:t> = (1.05B- 0.00342)/0.00342 = </a:t>
            </a:r>
            <a:r>
              <a:rPr lang="en-US" sz="1600" b="1" dirty="0"/>
              <a:t>30,601.7%</a:t>
            </a:r>
            <a:endParaRPr sz="1600" b="1"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Measurement</a:t>
            </a:r>
            <a:endParaRPr sz="5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3"/>
          </p:nvPr>
        </p:nvSpPr>
        <p:spPr>
          <a:xfrm>
            <a:off x="508703" y="1442662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35 million+ subscribed users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1 Billion dollars in revenue per year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20%+ students graduate with an employment offer. 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50 million+ app downloads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&gt;3.8 rating in app stores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sz="1600" dirty="0"/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B3C345-1098-4DDE-8905-CC96AD1E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775" y="1118811"/>
            <a:ext cx="3686775" cy="27548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-US" dirty="0"/>
              <a:t>discover entry level jobs and internships</a:t>
            </a:r>
            <a:endParaRPr lang="en-US" sz="500" dirty="0"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dirty="0"/>
              <a:t>aftercollege.com</a:t>
            </a:r>
            <a:endParaRPr lang="en-US" sz="500" dirty="0"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13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5" name="Google Shape;205;p39"/>
          <p:cNvSpPr txBox="1">
            <a:spLocks noGrp="1"/>
          </p:cNvSpPr>
          <p:nvPr>
            <p:ph type="body" idx="3"/>
          </p:nvPr>
        </p:nvSpPr>
        <p:spPr>
          <a:xfrm>
            <a:off x="457200" y="1332411"/>
            <a:ext cx="8520615" cy="215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500" dirty="0"/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 sz="1600" dirty="0"/>
              <a:t>Patented AI powered job recommendation engine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Roboto"/>
              </a:rPr>
              <a:t>400,000 entry-level jobs and internships from 25,000+ employers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b="0" i="0" dirty="0" err="1">
                <a:solidFill>
                  <a:srgbClr val="404040"/>
                </a:solidFill>
                <a:effectLst/>
                <a:latin typeface="Roboto"/>
              </a:rPr>
              <a:t>AfterCollege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Roboto"/>
              </a:rPr>
              <a:t> reaches more than 5,000,000 students each year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>
                <a:solidFill>
                  <a:srgbClr val="404040"/>
                </a:solidFill>
                <a:latin typeface="Roboto"/>
              </a:rPr>
              <a:t>C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Roboto"/>
              </a:rPr>
              <a:t>ontacts at over 2,000 colleges and universities</a:t>
            </a:r>
            <a:endParaRPr sz="400" i="1" dirty="0"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3AF0D-2F3F-4AF9-96AA-244C92FF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55" y="403200"/>
            <a:ext cx="2828925" cy="495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500" cy="40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-US" dirty="0"/>
              <a:t>Committed to democratizing opportunity</a:t>
            </a:r>
            <a:endParaRPr lang="en-US" sz="500" dirty="0"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Handshake</a:t>
            </a:r>
            <a:endParaRPr sz="5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3"/>
          </p:nvPr>
        </p:nvSpPr>
        <p:spPr>
          <a:xfrm>
            <a:off x="457200" y="1383424"/>
            <a:ext cx="8516883" cy="231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dirty="0"/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/>
              <a:t>More than 500,000 employers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/>
              <a:t>Exclusive virtual career fairs and events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/>
              <a:t>Handshake partners with more than 1,000 colleges and universities.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/>
              <a:t>Involvement of school’s career center for resume review and career support.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-US" sz="1600" dirty="0"/>
              <a:t>Annual revenue 43.1 Million dollars </a:t>
            </a:r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3074" name="Picture 2" descr="handshake logo">
            <a:extLst>
              <a:ext uri="{FF2B5EF4-FFF2-40B4-BE49-F238E27FC236}">
                <a16:creationId xmlns:a16="http://schemas.microsoft.com/office/drawing/2014/main" id="{176A6D8C-B816-495C-91F2-0BFD5D11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72" y="369725"/>
            <a:ext cx="1624770" cy="16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2;p40">
            <a:extLst>
              <a:ext uri="{FF2B5EF4-FFF2-40B4-BE49-F238E27FC236}">
                <a16:creationId xmlns:a16="http://schemas.microsoft.com/office/drawing/2014/main" id="{70079EA2-F376-4932-805B-EBAA37455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dirty="0"/>
              <a:t>C</a:t>
            </a:r>
            <a:r>
              <a:rPr lang="en" dirty="0"/>
              <a:t>ollege recruiter</a:t>
            </a:r>
            <a:endParaRPr sz="500" dirty="0"/>
          </a:p>
        </p:txBody>
      </p:sp>
      <p:sp>
        <p:nvSpPr>
          <p:cNvPr id="14" name="Google Shape;213;p40">
            <a:extLst>
              <a:ext uri="{FF2B5EF4-FFF2-40B4-BE49-F238E27FC236}">
                <a16:creationId xmlns:a16="http://schemas.microsoft.com/office/drawing/2014/main" id="{6DB34DD4-93AE-401D-8FE5-746A26080F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5" name="Google Shape;214;p40">
            <a:extLst>
              <a:ext uri="{FF2B5EF4-FFF2-40B4-BE49-F238E27FC236}">
                <a16:creationId xmlns:a16="http://schemas.microsoft.com/office/drawing/2014/main" id="{F24861E2-82CE-4185-8242-706ACAD91169}"/>
              </a:ext>
            </a:extLst>
          </p:cNvPr>
          <p:cNvSpPr txBox="1">
            <a:spLocks/>
          </p:cNvSpPr>
          <p:nvPr/>
        </p:nvSpPr>
        <p:spPr>
          <a:xfrm>
            <a:off x="457100" y="1353280"/>
            <a:ext cx="8294814" cy="247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Font typeface="Open Sans"/>
              <a:buNone/>
            </a:pPr>
            <a:endParaRPr lang="en-US" sz="1600" dirty="0"/>
          </a:p>
          <a:p>
            <a:pPr marL="114300" indent="-114300">
              <a:lnSpc>
                <a:spcPct val="150000"/>
              </a:lnSpc>
            </a:pPr>
            <a:r>
              <a:rPr lang="en-US" sz="1600" dirty="0"/>
              <a:t>Founded in 1996 before google, yahoo and </a:t>
            </a:r>
            <a:r>
              <a:rPr lang="en-US" sz="1600" dirty="0" err="1"/>
              <a:t>linkedin</a:t>
            </a:r>
            <a:endParaRPr lang="en-US" sz="1600" dirty="0"/>
          </a:p>
          <a:p>
            <a:pPr marL="114300" indent="-114300">
              <a:lnSpc>
                <a:spcPct val="150000"/>
              </a:lnSpc>
            </a:pPr>
            <a:r>
              <a:rPr lang="en-US" sz="1600" dirty="0"/>
              <a:t>Partnered with 7,400+ one, two- and four-year colleges and universities</a:t>
            </a:r>
          </a:p>
          <a:p>
            <a:pPr marL="114300" indent="-114300">
              <a:lnSpc>
                <a:spcPct val="150000"/>
              </a:lnSpc>
            </a:pPr>
            <a:r>
              <a:rPr lang="en-US" sz="1600" dirty="0"/>
              <a:t>Customers are primarily Fortune 1,000 companies, government agencies, and other employers who are hiring at scale</a:t>
            </a:r>
          </a:p>
          <a:p>
            <a:pPr marL="114300" indent="-114300">
              <a:lnSpc>
                <a:spcPct val="150000"/>
              </a:lnSpc>
            </a:pPr>
            <a:r>
              <a:rPr lang="en-US" sz="1600" dirty="0"/>
              <a:t>Special demographic targeted email campaigns</a:t>
            </a:r>
          </a:p>
        </p:txBody>
      </p:sp>
      <p:sp>
        <p:nvSpPr>
          <p:cNvPr id="16" name="Google Shape;215;p40">
            <a:extLst>
              <a:ext uri="{FF2B5EF4-FFF2-40B4-BE49-F238E27FC236}">
                <a16:creationId xmlns:a16="http://schemas.microsoft.com/office/drawing/2014/main" id="{0FFBB209-A9FE-413D-822E-4891213CA12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050" name="Picture 2" descr="College Recruiter">
            <a:extLst>
              <a:ext uri="{FF2B5EF4-FFF2-40B4-BE49-F238E27FC236}">
                <a16:creationId xmlns:a16="http://schemas.microsoft.com/office/drawing/2014/main" id="{E34B50E0-8BB2-4AC3-893C-F2FCF077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08" y="458453"/>
            <a:ext cx="2562906" cy="10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9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Our Advantages</a:t>
            </a:r>
            <a:endParaRPr sz="500" dirty="0"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3"/>
          </p:nvPr>
        </p:nvSpPr>
        <p:spPr>
          <a:xfrm>
            <a:off x="508703" y="1584252"/>
            <a:ext cx="8229600" cy="232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Single platform for company profiling, online learning, assessments and job search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77% recruiters already use Linkedin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ato"/>
              </a:rPr>
              <a:t>Over 50 million companies have profiles on LinkedIn</a:t>
            </a:r>
            <a:endParaRPr lang="en" sz="1600" dirty="0"/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Already 46 million student users</a:t>
            </a:r>
          </a:p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Global reach</a:t>
            </a:r>
          </a:p>
          <a:p>
            <a:pPr marL="0" marR="0" lvl="0" indent="0" algn="r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sz="1600" dirty="0">
                <a:hlinkClick r:id="rId3"/>
              </a:rPr>
              <a:t>source</a:t>
            </a:r>
            <a:endParaRPr sz="1600" dirty="0"/>
          </a:p>
        </p:txBody>
      </p:sp>
      <p:sp>
        <p:nvSpPr>
          <p:cNvPr id="224" name="Google Shape;224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Where do we go from here?</a:t>
            </a:r>
            <a:endParaRPr sz="500"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Empower every graduating student by providing access to available employment opportunities and training materials to embark on their professional journey.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sz="1600" dirty="0"/>
              <a:t>Three important segments of the product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sz="1600" dirty="0"/>
              <a:t>	-Online learning and assessments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sz="1600" dirty="0"/>
              <a:t>	-Career support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US" sz="1600" dirty="0"/>
              <a:t>	-Job hunt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-US" sz="1600" dirty="0"/>
          </a:p>
        </p:txBody>
      </p:sp>
      <p:sp>
        <p:nvSpPr>
          <p:cNvPr id="239" name="Google Shape;239;p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Online learning and assessment</a:t>
            </a:r>
            <a:endParaRPr sz="500" dirty="0"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Provide information about what skills are valued in the industry and suggest courses and certificates.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Host online assessments for large array of skills.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Recruiters will have access to user scores and can reach out to qualifying students.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Companies will be able to design assessments that fit their requirements.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6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6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sz="1600" dirty="0"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Why Are We Here?</a:t>
            </a:r>
            <a:endParaRPr lang="en-US" sz="5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Background</a:t>
            </a:r>
            <a:endParaRPr sz="500"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3717315" y="1372463"/>
            <a:ext cx="5102127" cy="252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New grads and college students don’t know how to identify specific jobs and employers that fit their education, skills and career interests.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								</a:t>
            </a:r>
            <a:r>
              <a:rPr lang="en" sz="1200" i="1" dirty="0">
                <a:hlinkClick r:id="rId3"/>
              </a:rPr>
              <a:t>source</a:t>
            </a:r>
            <a:endParaRPr lang="en" sz="1200" i="1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dirty="0"/>
          </a:p>
          <a:p>
            <a:pPr marL="0" marR="0" lvl="0" indent="0" algn="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00" i="1" dirty="0"/>
              <a:t>   </a:t>
            </a:r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026" name="Picture 2" descr="Free Icon Download | Linkedin">
            <a:extLst>
              <a:ext uri="{FF2B5EF4-FFF2-40B4-BE49-F238E27FC236}">
                <a16:creationId xmlns:a16="http://schemas.microsoft.com/office/drawing/2014/main" id="{2AE98C82-8C07-421E-A070-63110E9C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7" y="1478636"/>
            <a:ext cx="1254442" cy="12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711C71B-6D33-474F-8916-21EC175B2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618" y="2870095"/>
            <a:ext cx="2380675" cy="16538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Career Support</a:t>
            </a:r>
            <a:endParaRPr sz="500" dirty="0"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3"/>
          </p:nvPr>
        </p:nvSpPr>
        <p:spPr>
          <a:xfrm>
            <a:off x="524644" y="1366002"/>
            <a:ext cx="8265056" cy="216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Partner with school’s career support organizations to help students with resume and interview preparation.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Facilitate Alumni networking and referral request 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Host virtual school/organization wide career fairs.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sz="1600" dirty="0"/>
          </a:p>
        </p:txBody>
      </p:sp>
      <p:sp>
        <p:nvSpPr>
          <p:cNvPr id="257" name="Google Shape;257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20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dirty="0"/>
              <a:t>Job Hunt</a:t>
            </a:r>
            <a:endParaRPr lang="en-US" sz="500" dirty="0"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2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Provide information about company demographics, salary and vision.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Generate a user profile using assessment scores, school grades, alumni placement and user interaction to recom</a:t>
            </a:r>
            <a:r>
              <a:rPr lang="en-US" sz="1600" dirty="0"/>
              <a:t>m</a:t>
            </a:r>
            <a:r>
              <a:rPr lang="en" sz="1600" dirty="0"/>
              <a:t>end jobs using machine learning models.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6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sz="16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sz="1600"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457200" y="90000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Widening the scope</a:t>
            </a:r>
            <a:endParaRPr sz="500" dirty="0"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4" name="Google Shape;274;p4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 err="1"/>
              <a:t>Linkedin</a:t>
            </a:r>
            <a:r>
              <a:rPr lang="en-US" sz="1600" dirty="0"/>
              <a:t> Grad can be the staple for every graduating student to look for opportunities that aligns with their career goals. These users that are onboarded can also be a revenue source down the line for </a:t>
            </a:r>
            <a:r>
              <a:rPr lang="en-US" sz="1600" dirty="0" err="1"/>
              <a:t>Linkedin</a:t>
            </a:r>
            <a:r>
              <a:rPr lang="en-US" sz="1600" dirty="0"/>
              <a:t>.</a:t>
            </a:r>
          </a:p>
        </p:txBody>
      </p:sp>
      <p:sp>
        <p:nvSpPr>
          <p:cNvPr id="275" name="Google Shape;275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Initial Focus</a:t>
            </a:r>
            <a:endParaRPr sz="500" dirty="0"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US" sz="1600" dirty="0"/>
              <a:t>As a leading platform to connect world’s professionals, with a vision to </a:t>
            </a:r>
            <a:r>
              <a:rPr lang="en-US" sz="1600" b="1" dirty="0"/>
              <a:t>“create economic opportunities for every member of global workforce”</a:t>
            </a:r>
            <a:r>
              <a:rPr lang="en-US" sz="1600" dirty="0"/>
              <a:t>, it is eminent that we address recent graduate’s issues to identify a workplace that suits their interests. </a:t>
            </a:r>
            <a:endParaRPr sz="1600"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the problem?</a:t>
            </a:r>
            <a:endParaRPr sz="500"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Opportunity</a:t>
            </a:r>
            <a:endParaRPr sz="500" dirty="0"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3"/>
          </p:nvPr>
        </p:nvSpPr>
        <p:spPr>
          <a:xfrm>
            <a:off x="457200" y="1360495"/>
            <a:ext cx="8361346" cy="280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sz="1600" dirty="0"/>
              <a:t>According to research by Grad Staff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600" dirty="0"/>
              <a:t>	70% new grads don’t know how to identify jobs that fits their interests.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600" dirty="0"/>
              <a:t>	80% graduating seniors leave campus without a job.</a:t>
            </a:r>
          </a:p>
          <a:p>
            <a:pPr marL="0" indent="0">
              <a:lnSpc>
                <a:spcPct val="150000"/>
              </a:lnSpc>
              <a:buNone/>
            </a:pPr>
            <a:endParaRPr lang="en" sz="1600" dirty="0"/>
          </a:p>
        </p:txBody>
      </p:sp>
      <p:sp>
        <p:nvSpPr>
          <p:cNvPr id="164" name="Google Shape;164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A292-6DF6-4A45-BDD3-6432E8F0E9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C620A-863D-4A66-A4B7-564E5338D55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795693" y="1287624"/>
            <a:ext cx="4891107" cy="3127621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dirty="0"/>
              <a:t>A platform that is specifically catered to the needs of graduating students can help them find their dream job all the while onboarding a large customer base into </a:t>
            </a:r>
            <a:r>
              <a:rPr lang="en-US" sz="1600" dirty="0" err="1"/>
              <a:t>Linkedin</a:t>
            </a:r>
            <a:r>
              <a:rPr lang="en-US" sz="1600" dirty="0"/>
              <a:t> ecosystem every year.</a:t>
            </a:r>
          </a:p>
          <a:p>
            <a:endParaRPr lang="en-US" sz="1600" dirty="0"/>
          </a:p>
        </p:txBody>
      </p:sp>
      <p:sp>
        <p:nvSpPr>
          <p:cNvPr id="6" name="Google Shape;160;p34">
            <a:extLst>
              <a:ext uri="{FF2B5EF4-FFF2-40B4-BE49-F238E27FC236}">
                <a16:creationId xmlns:a16="http://schemas.microsoft.com/office/drawing/2014/main" id="{427B41AD-6BAA-4444-9E9D-D386934F8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What’s the problem?</a:t>
            </a:r>
            <a:endParaRPr sz="500" dirty="0"/>
          </a:p>
        </p:txBody>
      </p:sp>
      <p:sp>
        <p:nvSpPr>
          <p:cNvPr id="7" name="Google Shape;162;p34">
            <a:extLst>
              <a:ext uri="{FF2B5EF4-FFF2-40B4-BE49-F238E27FC236}">
                <a16:creationId xmlns:a16="http://schemas.microsoft.com/office/drawing/2014/main" id="{2F0F3875-4BFA-423A-98B5-335802973C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Opportunity</a:t>
            </a:r>
            <a:endParaRPr sz="5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2E82A2-2CB3-4AA5-9E85-1565AF63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583914"/>
            <a:ext cx="3291727" cy="23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39123-F2D0-4C81-B8A5-5122B8B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4602D9-FE10-4C45-98E6-49AF3792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053939"/>
            <a:ext cx="1405520" cy="1405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32262-5B1D-47A4-AE72-09659DA158D5}"/>
              </a:ext>
            </a:extLst>
          </p:cNvPr>
          <p:cNvSpPr txBox="1"/>
          <p:nvPr/>
        </p:nvSpPr>
        <p:spPr>
          <a:xfrm>
            <a:off x="3467256" y="1455575"/>
            <a:ext cx="5393094" cy="337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Graduating or recently graduated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Loves smart phone and social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online assessments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Wants to work at jobs that align with their life goals, career interests and personal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not know how to look for jobs and employer that fit their education, skills and career interest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A28A1-229A-490A-8059-9DD7F1753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255" y="2352817"/>
            <a:ext cx="1683476" cy="1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869D-749F-4D7D-8C29-AF1A6E6F729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76FCD7-685F-4F55-9044-DEA536B3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Addressable Market(TAM)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5C540-0B33-42CB-BEAA-5FE8002BEE3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72407" y="955454"/>
            <a:ext cx="5870822" cy="3452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hlinkClick r:id="rId2"/>
              </a:rPr>
              <a:t>According to world bank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total higher education students in the world</a:t>
            </a:r>
            <a:r>
              <a:rPr lang="en-US" sz="1600" dirty="0"/>
              <a:t> = approximately 200million	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Linkedin</a:t>
            </a:r>
            <a:r>
              <a:rPr lang="en-US" sz="1600" dirty="0"/>
              <a:t> Grad subscription (</a:t>
            </a:r>
            <a:r>
              <a:rPr lang="en-US" sz="1600" dirty="0" err="1"/>
              <a:t>linkedin</a:t>
            </a:r>
            <a:r>
              <a:rPr lang="en-US" sz="1600" dirty="0"/>
              <a:t> premium, </a:t>
            </a:r>
            <a:r>
              <a:rPr lang="en-US" sz="1600" dirty="0" err="1"/>
              <a:t>linkedin</a:t>
            </a:r>
            <a:r>
              <a:rPr lang="en-US" sz="1600" dirty="0"/>
              <a:t> salary, </a:t>
            </a:r>
            <a:r>
              <a:rPr lang="en-US" sz="1600" dirty="0" err="1"/>
              <a:t>linkedin</a:t>
            </a:r>
            <a:r>
              <a:rPr lang="en-US" sz="1600" dirty="0"/>
              <a:t> learning included) = $29.99 (only or verified students and recent grads)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Total Addressable market = total users*29.99 = 5.998B=~6 Billion dollars</a:t>
            </a:r>
            <a:endParaRPr lang="en-US" sz="1600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D88247-8860-49B7-87D0-D82F75D4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27" y="1321215"/>
            <a:ext cx="2968452" cy="18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/>
              <a:t>Proposal</a:t>
            </a:r>
            <a:endParaRPr sz="500" dirty="0"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3"/>
          </p:nvPr>
        </p:nvSpPr>
        <p:spPr>
          <a:xfrm>
            <a:off x="516915" y="1357201"/>
            <a:ext cx="8281104" cy="361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Job recommendation engine based on user interactions, skills, test scores, education and life goals. </a:t>
            </a:r>
          </a:p>
          <a:p>
            <a:pPr marL="114300" marR="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Online lessons, training material, Industry standard assessment tests and certifications.</a:t>
            </a:r>
          </a:p>
          <a:p>
            <a:pPr marL="114300" marR="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Interactive virtual career fares.</a:t>
            </a:r>
          </a:p>
          <a:p>
            <a:pPr marL="114300" marR="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sz="1600" dirty="0"/>
              <a:t>facilitate alumni networking and referral requests.</a:t>
            </a:r>
          </a:p>
          <a:p>
            <a:pPr marL="0" marR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14062</TotalTime>
  <Words>1071</Words>
  <Application>Microsoft Office PowerPoint</Application>
  <PresentationFormat>On-screen Show (16:9)</PresentationFormat>
  <Paragraphs>150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</vt:lpstr>
      <vt:lpstr>Arial</vt:lpstr>
      <vt:lpstr>Lato</vt:lpstr>
      <vt:lpstr>Open Sans</vt:lpstr>
      <vt:lpstr>Cabin</vt:lpstr>
      <vt:lpstr>Simple Light</vt:lpstr>
      <vt:lpstr>Udacity Template 16x9</vt:lpstr>
      <vt:lpstr>Linkedin-Grad</vt:lpstr>
      <vt:lpstr>Background</vt:lpstr>
      <vt:lpstr>Business Case</vt:lpstr>
      <vt:lpstr>Initial Focus</vt:lpstr>
      <vt:lpstr>Opportunity</vt:lpstr>
      <vt:lpstr>Opportunity</vt:lpstr>
      <vt:lpstr>Target User</vt:lpstr>
      <vt:lpstr>Total Addressable Market(TAM)</vt:lpstr>
      <vt:lpstr>Proposal</vt:lpstr>
      <vt:lpstr>Return On Investment</vt:lpstr>
      <vt:lpstr>Measurement</vt:lpstr>
      <vt:lpstr>Competitors</vt:lpstr>
      <vt:lpstr>aftercollege.com</vt:lpstr>
      <vt:lpstr>Handshake</vt:lpstr>
      <vt:lpstr>College recruiter</vt:lpstr>
      <vt:lpstr>Our Advantages</vt:lpstr>
      <vt:lpstr>Roadmap and Vision</vt:lpstr>
      <vt:lpstr>Roadmap Pillars</vt:lpstr>
      <vt:lpstr>Online learning and assessment</vt:lpstr>
      <vt:lpstr>Career Support</vt:lpstr>
      <vt:lpstr>Job Hunt</vt:lpstr>
      <vt:lpstr>Where do we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</dc:title>
  <dc:creator>Arun Joshi</dc:creator>
  <cp:lastModifiedBy>Aamosh Dahal</cp:lastModifiedBy>
  <cp:revision>53</cp:revision>
  <dcterms:modified xsi:type="dcterms:W3CDTF">2020-11-29T18:35:51Z</dcterms:modified>
</cp:coreProperties>
</file>