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65" r:id="rId2"/>
    <p:sldId id="373" r:id="rId3"/>
    <p:sldId id="374" r:id="rId4"/>
    <p:sldId id="375" r:id="rId5"/>
    <p:sldId id="376" r:id="rId6"/>
    <p:sldId id="378" r:id="rId7"/>
    <p:sldId id="379" r:id="rId8"/>
    <p:sldId id="380" r:id="rId9"/>
    <p:sldId id="377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0B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89903" autoAdjust="0"/>
  </p:normalViewPr>
  <p:slideViewPr>
    <p:cSldViewPr>
      <p:cViewPr varScale="1">
        <p:scale>
          <a:sx n="80" d="100"/>
          <a:sy n="80" d="100"/>
        </p:scale>
        <p:origin x="149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4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898" y="5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52A285F-CD55-4613-8279-D7D20A32147B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3DD7B00-CC92-44F3-B5F1-FF30A1F3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41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BD67FA4-4B8E-4962-BC4F-01AF972A6F53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570A28F-C7BF-400B-AC21-D5A873D04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D5C474-4230-4742-8879-996C73AA54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D5C474-4230-4742-8879-996C73AA54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80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Chakrabarti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95AB-7B14-4CE2-8EF6-8DDF97F0F3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P12: </a:t>
            </a:r>
            <a:r>
              <a:rPr lang="en-US" dirty="0"/>
              <a:t>Automatic Generation of a Slide Show from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9:30am</a:t>
            </a:r>
          </a:p>
          <a:p>
            <a:r>
              <a:rPr lang="en-US" dirty="0" err="1" smtClean="0"/>
              <a:t>Shanka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Sudheer</a:t>
            </a:r>
            <a:r>
              <a:rPr lang="en-US" dirty="0" smtClean="0"/>
              <a:t> Kumar</a:t>
            </a:r>
            <a:endParaRPr lang="en-US" dirty="0"/>
          </a:p>
          <a:p>
            <a:r>
              <a:rPr lang="en-US" dirty="0" err="1" smtClean="0"/>
              <a:t>Rohit</a:t>
            </a:r>
            <a:r>
              <a:rPr lang="en-US" dirty="0" smtClean="0"/>
              <a:t> </a:t>
            </a:r>
            <a:r>
              <a:rPr lang="en-US" dirty="0" err="1" smtClean="0"/>
              <a:t>Girdhar</a:t>
            </a:r>
            <a:endParaRPr lang="en-US" dirty="0"/>
          </a:p>
          <a:p>
            <a:r>
              <a:rPr lang="en-US" dirty="0" smtClean="0"/>
              <a:t>Arun JVS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P12: Automatic Generation of a Slide Show from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Authors of technical papers often use slides to effectively present their ideas in conferences and meetings</a:t>
            </a:r>
          </a:p>
          <a:p>
            <a:pPr lvl="1"/>
            <a:r>
              <a:rPr lang="en-US" dirty="0" smtClean="0"/>
              <a:t>Want to automate this – and generate a starting point presentation with organized headings, images, summarized text and references that can be further tuned into a final presentation</a:t>
            </a:r>
            <a:endParaRPr lang="en-US" dirty="0"/>
          </a:p>
          <a:p>
            <a:r>
              <a:rPr lang="en-US" dirty="0" smtClean="0"/>
              <a:t>Problem </a:t>
            </a:r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Take a HTML version of a paper and generate a neat summarized version of it in the form of a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5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M. </a:t>
            </a:r>
            <a:r>
              <a:rPr lang="en-US" dirty="0" err="1"/>
              <a:t>Sravanthi</a:t>
            </a:r>
            <a:r>
              <a:rPr lang="en-US" dirty="0"/>
              <a:t>, C. </a:t>
            </a:r>
            <a:r>
              <a:rPr lang="en-US" dirty="0" err="1"/>
              <a:t>Ravindranath</a:t>
            </a:r>
            <a:r>
              <a:rPr lang="en-US" dirty="0"/>
              <a:t> </a:t>
            </a:r>
            <a:r>
              <a:rPr lang="en-US" dirty="0" err="1"/>
              <a:t>Chowdary</a:t>
            </a:r>
            <a:r>
              <a:rPr lang="en-US" dirty="0"/>
              <a:t> and P. </a:t>
            </a:r>
            <a:r>
              <a:rPr lang="en-US" dirty="0" err="1"/>
              <a:t>Sreenivasa</a:t>
            </a:r>
            <a:r>
              <a:rPr lang="en-US" dirty="0"/>
              <a:t> </a:t>
            </a:r>
            <a:r>
              <a:rPr lang="en-US" dirty="0" smtClean="0"/>
              <a:t>Kumar. “</a:t>
            </a:r>
            <a:r>
              <a:rPr lang="en-IN" dirty="0" err="1" smtClean="0"/>
              <a:t>SlidesGen</a:t>
            </a:r>
            <a:r>
              <a:rPr lang="en-IN" dirty="0"/>
              <a:t>: Automatic Generation of Presentation Slides for a Technical Paper Using </a:t>
            </a:r>
            <a:r>
              <a:rPr lang="en-IN" dirty="0" smtClean="0"/>
              <a:t>Summarization” at FLAIRS Conference 2009</a:t>
            </a:r>
            <a:endParaRPr lang="en-US" dirty="0"/>
          </a:p>
          <a:p>
            <a:pPr lvl="1"/>
            <a:r>
              <a:rPr lang="en-US" dirty="0" smtClean="0"/>
              <a:t>Key Idea: </a:t>
            </a:r>
            <a:r>
              <a:rPr lang="en-US" dirty="0" err="1" smtClean="0"/>
              <a:t>LaTeX</a:t>
            </a:r>
            <a:r>
              <a:rPr lang="en-US" dirty="0" smtClean="0"/>
              <a:t> input already preserves rich structural information, they convert </a:t>
            </a:r>
            <a:r>
              <a:rPr lang="en-US" dirty="0" err="1" smtClean="0"/>
              <a:t>LaTeX</a:t>
            </a:r>
            <a:r>
              <a:rPr lang="en-US" dirty="0" smtClean="0"/>
              <a:t> -&gt; </a:t>
            </a:r>
            <a:r>
              <a:rPr lang="en-US" dirty="0" err="1" smtClean="0"/>
              <a:t>XML+Config</a:t>
            </a:r>
            <a:r>
              <a:rPr lang="en-US" dirty="0" smtClean="0"/>
              <a:t> -&gt; </a:t>
            </a:r>
            <a:r>
              <a:rPr lang="en-US" dirty="0" err="1" smtClean="0"/>
              <a:t>LaTeX</a:t>
            </a:r>
            <a:endParaRPr lang="en-US" dirty="0"/>
          </a:p>
          <a:p>
            <a:pPr lvl="1"/>
            <a:r>
              <a:rPr lang="en-US" dirty="0" smtClean="0"/>
              <a:t>Use only statistical processing, without NLP</a:t>
            </a:r>
            <a:endParaRPr lang="en-US" dirty="0" smtClean="0"/>
          </a:p>
          <a:p>
            <a:pPr lvl="1"/>
            <a:r>
              <a:rPr lang="en-US" dirty="0" smtClean="0"/>
              <a:t>Use graph based summarization algorithm (</a:t>
            </a:r>
            <a:r>
              <a:rPr lang="en-US" dirty="0" err="1" smtClean="0"/>
              <a:t>QueSTS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Results: Subjective evaluation of questions on 8 users like</a:t>
            </a:r>
          </a:p>
          <a:p>
            <a:pPr lvl="2"/>
            <a:r>
              <a:rPr lang="en-US" dirty="0" smtClean="0"/>
              <a:t>How much information is covered? (9.25/10)</a:t>
            </a:r>
          </a:p>
          <a:p>
            <a:pPr lvl="2"/>
            <a:r>
              <a:rPr lang="en-US" dirty="0" smtClean="0"/>
              <a:t>What is the level of coherence of slides? (9/10)</a:t>
            </a:r>
          </a:p>
          <a:p>
            <a:pPr lvl="2"/>
            <a:r>
              <a:rPr lang="en-US" dirty="0" smtClean="0"/>
              <a:t>How good a starting point is it? (8.5/10)</a:t>
            </a:r>
          </a:p>
          <a:p>
            <a:pPr lvl="1"/>
            <a:r>
              <a:rPr lang="en-US" dirty="0" smtClean="0"/>
              <a:t>Conclusion: Simple statistical methods are a good starting point</a:t>
            </a:r>
          </a:p>
          <a:p>
            <a:r>
              <a:rPr lang="en-IN" dirty="0"/>
              <a:t>Brandon Beamer and Roxana </a:t>
            </a:r>
            <a:r>
              <a:rPr lang="en-IN" dirty="0" err="1" smtClean="0"/>
              <a:t>Girju</a:t>
            </a:r>
            <a:r>
              <a:rPr lang="en-IN" dirty="0" smtClean="0"/>
              <a:t>. “</a:t>
            </a:r>
            <a:r>
              <a:rPr lang="en-IN" dirty="0"/>
              <a:t>Investigating Automatic Alignment Methods for Slide Generation </a:t>
            </a:r>
            <a:r>
              <a:rPr lang="en-IN" dirty="0" smtClean="0"/>
              <a:t>from Academic Papers” in Proceedings of </a:t>
            </a:r>
            <a:r>
              <a:rPr lang="en-IN" dirty="0" err="1" smtClean="0"/>
              <a:t>CoNLL</a:t>
            </a:r>
            <a:r>
              <a:rPr lang="en-IN" dirty="0" smtClean="0"/>
              <a:t> 2009. Pages 111-119</a:t>
            </a:r>
          </a:p>
          <a:p>
            <a:pPr lvl="1"/>
            <a:r>
              <a:rPr lang="en-US" dirty="0" smtClean="0"/>
              <a:t>Key Idea: Formulated around an alignment model of matching already available paper-presentation pairs instead of generating them</a:t>
            </a:r>
          </a:p>
          <a:p>
            <a:pPr lvl="1"/>
            <a:r>
              <a:rPr lang="en-US" dirty="0" smtClean="0"/>
              <a:t>Conclusion: Important insights: TF-IDF along with simpler metrics like count of matched terms works better. Uncontrolled “generic” keyword expansion reduces quality of a “technical” presentation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074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/>
              <a:t>Our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457200" y="990600"/>
            <a:ext cx="8229600" cy="5791200"/>
          </a:xfrm>
        </p:spPr>
        <p:txBody>
          <a:bodyPr>
            <a:noAutofit/>
          </a:bodyPr>
          <a:lstStyle/>
          <a:p>
            <a:r>
              <a:rPr lang="en-US" sz="1400" dirty="0" smtClean="0"/>
              <a:t>Key </a:t>
            </a:r>
            <a:r>
              <a:rPr lang="en-US" sz="1400" dirty="0" smtClean="0"/>
              <a:t>Idea: </a:t>
            </a:r>
            <a:r>
              <a:rPr lang="en-US" sz="1400" dirty="0" smtClean="0"/>
              <a:t>A robust </a:t>
            </a:r>
            <a:r>
              <a:rPr lang="en-US" sz="1400" dirty="0" smtClean="0"/>
              <a:t>pipeline of a parser, summarizer and generator, incorporating lessons learnt from previous methods, and our own heuristics.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Parser is self written; and very robust and complex, and outputs a clean xml:</a:t>
            </a:r>
          </a:p>
          <a:p>
            <a:pPr lvl="1"/>
            <a:r>
              <a:rPr lang="en-US" sz="1200" dirty="0" smtClean="0"/>
              <a:t>Does deep recursive analysis of dirty and non-uniform heading hierarchy</a:t>
            </a:r>
          </a:p>
          <a:p>
            <a:pPr lvl="1"/>
            <a:r>
              <a:rPr lang="en-US" sz="1200" dirty="0" smtClean="0"/>
              <a:t>Scans for images and associates them with possible captions in neighborhood</a:t>
            </a:r>
          </a:p>
          <a:p>
            <a:pPr lvl="1"/>
            <a:r>
              <a:rPr lang="en-US" sz="1200" dirty="0" smtClean="0"/>
              <a:t>Smoothens line splits and tags lines with images and references they point to</a:t>
            </a:r>
          </a:p>
          <a:p>
            <a:pPr lvl="1"/>
            <a:r>
              <a:rPr lang="en-US" sz="1200" dirty="0" smtClean="0"/>
              <a:t>Handles some instances of broken tag nesting and dirty character encodings</a:t>
            </a:r>
            <a:endParaRPr lang="en-US" sz="1200" dirty="0"/>
          </a:p>
          <a:p>
            <a:r>
              <a:rPr lang="en-US" sz="1400" dirty="0" smtClean="0"/>
              <a:t>Summarizer essentially prunes the xml keeping the most informative content. Uses multiple heuristics:</a:t>
            </a:r>
          </a:p>
          <a:p>
            <a:pPr lvl="1"/>
            <a:r>
              <a:rPr lang="en-US" sz="1200" dirty="0" smtClean="0"/>
              <a:t>Expand keywords using co-occurrence frequency, but filter stop words</a:t>
            </a:r>
          </a:p>
          <a:p>
            <a:pPr lvl="1"/>
            <a:r>
              <a:rPr lang="en-US" sz="1200" dirty="0" smtClean="0"/>
              <a:t>Uses keywords to summarize abstract (occurrence), abstract to summarize introduction (TF-IDF)</a:t>
            </a:r>
          </a:p>
          <a:p>
            <a:pPr lvl="1"/>
            <a:r>
              <a:rPr lang="en-US" sz="1200" dirty="0" smtClean="0"/>
              <a:t>For sections with numbered points, select them right away</a:t>
            </a:r>
          </a:p>
          <a:p>
            <a:pPr lvl="1"/>
            <a:r>
              <a:rPr lang="en-US" sz="1200" dirty="0" smtClean="0"/>
              <a:t>Boost scores of lines tagged to images</a:t>
            </a:r>
          </a:p>
          <a:p>
            <a:pPr lvl="1"/>
            <a:r>
              <a:rPr lang="en-US" sz="1200" dirty="0" smtClean="0"/>
              <a:t>Use a list of “conclusive” words for summarizing conclusion: ex. showed</a:t>
            </a:r>
            <a:r>
              <a:rPr lang="en-IN" sz="1200" dirty="0" smtClean="0"/>
              <a:t>, concluded</a:t>
            </a:r>
            <a:r>
              <a:rPr lang="en-IN" sz="1200" dirty="0"/>
              <a:t>, proposed, </a:t>
            </a:r>
            <a:r>
              <a:rPr lang="en-IN" sz="1200" dirty="0" smtClean="0"/>
              <a:t>contributed</a:t>
            </a:r>
          </a:p>
          <a:p>
            <a:r>
              <a:rPr lang="en-IN" sz="1400" dirty="0" smtClean="0"/>
              <a:t>Generator is relatively straight forward</a:t>
            </a:r>
          </a:p>
          <a:p>
            <a:pPr lvl="1"/>
            <a:r>
              <a:rPr lang="en-IN" sz="1200" dirty="0"/>
              <a:t>C</a:t>
            </a:r>
            <a:r>
              <a:rPr lang="en-IN" sz="1200" dirty="0" smtClean="0"/>
              <a:t>onverts the summarized xml into a neat </a:t>
            </a:r>
            <a:r>
              <a:rPr lang="en-IN" sz="1200" dirty="0" err="1" smtClean="0"/>
              <a:t>LaTeX</a:t>
            </a:r>
            <a:r>
              <a:rPr lang="en-IN" sz="1200" dirty="0" smtClean="0"/>
              <a:t> presentation</a:t>
            </a:r>
          </a:p>
          <a:p>
            <a:pPr lvl="1"/>
            <a:r>
              <a:rPr lang="en-IN" sz="1200" dirty="0" smtClean="0"/>
              <a:t>Performs necessary conversion of image file formats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97881"/>
            <a:ext cx="681038" cy="6810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2097881"/>
            <a:ext cx="681038" cy="681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977" y="2346493"/>
            <a:ext cx="809624" cy="3036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13" y="2097881"/>
            <a:ext cx="681038" cy="681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842" y="3333520"/>
            <a:ext cx="614363" cy="61436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138238" y="1676400"/>
            <a:ext cx="1931196" cy="1524000"/>
            <a:chOff x="1138238" y="1676400"/>
            <a:chExt cx="1931196" cy="1524000"/>
          </a:xfrm>
        </p:grpSpPr>
        <p:sp>
          <p:nvSpPr>
            <p:cNvPr id="10" name="Right Arrow Callout 9"/>
            <p:cNvSpPr/>
            <p:nvPr/>
          </p:nvSpPr>
          <p:spPr>
            <a:xfrm>
              <a:off x="1138238" y="1676400"/>
              <a:ext cx="1931196" cy="1524000"/>
            </a:xfrm>
            <a:prstGeom prst="rightArrowCallout">
              <a:avLst>
                <a:gd name="adj1" fmla="val 10000"/>
                <a:gd name="adj2" fmla="val 12500"/>
                <a:gd name="adj3" fmla="val 21250"/>
                <a:gd name="adj4" fmla="val 8355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1604" y="1676400"/>
              <a:ext cx="1016796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Parser</a:t>
              </a:r>
              <a:endParaRPr lang="en-I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19201" y="2026506"/>
              <a:ext cx="1152522" cy="2769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sz="1200" dirty="0" err="1" smtClean="0"/>
                <a:t>HTMLSanitizer</a:t>
              </a:r>
              <a:endParaRPr lang="en-IN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9200" y="2334399"/>
              <a:ext cx="1152523" cy="2769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sz="1200" dirty="0" err="1" smtClean="0"/>
                <a:t>SectionSplitter</a:t>
              </a:r>
              <a:endParaRPr lang="en-IN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32310" y="2605903"/>
              <a:ext cx="1139413" cy="2769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sz="1200" dirty="0" err="1" smtClean="0"/>
                <a:t>LineSplitter</a:t>
              </a:r>
              <a:endParaRPr lang="en-IN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33244" y="2874288"/>
              <a:ext cx="1138479" cy="2769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sz="1200" dirty="0" err="1" smtClean="0"/>
                <a:t>LineTagger</a:t>
              </a:r>
              <a:endParaRPr lang="en-IN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1986470" y="2452181"/>
              <a:ext cx="1104659" cy="2769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sz="1200" dirty="0" err="1" smtClean="0"/>
                <a:t>XMLSanitizer</a:t>
              </a:r>
              <a:endParaRPr lang="en-IN" sz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07604" y="1552578"/>
            <a:ext cx="1931196" cy="1800225"/>
            <a:chOff x="3750472" y="1628778"/>
            <a:chExt cx="1931196" cy="1800225"/>
          </a:xfrm>
        </p:grpSpPr>
        <p:grpSp>
          <p:nvGrpSpPr>
            <p:cNvPr id="18" name="Group 17"/>
            <p:cNvGrpSpPr/>
            <p:nvPr/>
          </p:nvGrpSpPr>
          <p:grpSpPr>
            <a:xfrm>
              <a:off x="3750472" y="1628778"/>
              <a:ext cx="1931196" cy="1800225"/>
              <a:chOff x="1138238" y="1634988"/>
              <a:chExt cx="1931196" cy="1565412"/>
            </a:xfrm>
          </p:grpSpPr>
          <p:sp>
            <p:nvSpPr>
              <p:cNvPr id="19" name="Right Arrow Callout 18"/>
              <p:cNvSpPr/>
              <p:nvPr/>
            </p:nvSpPr>
            <p:spPr>
              <a:xfrm>
                <a:off x="1138238" y="1676400"/>
                <a:ext cx="1931196" cy="1524000"/>
              </a:xfrm>
              <a:prstGeom prst="rightArrowCallout">
                <a:avLst>
                  <a:gd name="adj1" fmla="val 10000"/>
                  <a:gd name="adj2" fmla="val 12500"/>
                  <a:gd name="adj3" fmla="val 21250"/>
                  <a:gd name="adj4" fmla="val 83555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41938" y="1634988"/>
                <a:ext cx="1359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 smtClean="0"/>
                  <a:t>Summarizer</a:t>
                </a:r>
                <a:endParaRPr lang="en-IN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19201" y="1941443"/>
                <a:ext cx="1420293" cy="27699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 err="1" smtClean="0"/>
                  <a:t>KeywordExpander</a:t>
                </a:r>
                <a:endParaRPr lang="en-IN" sz="12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219200" y="2247901"/>
                <a:ext cx="1420294" cy="26161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dirty="0" err="1" smtClean="0"/>
                  <a:t>SectionSummarizer</a:t>
                </a:r>
                <a:endParaRPr lang="en-IN" sz="1100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3826672" y="2667000"/>
              <a:ext cx="1420294" cy="2616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/>
                <a:t>TFIDF Scores</a:t>
              </a:r>
              <a:endParaRPr lang="en-IN" sz="11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26672" y="2950488"/>
              <a:ext cx="1420294" cy="430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/>
                <a:t>Boosted image selection heuristics</a:t>
              </a:r>
              <a:endParaRPr lang="en-IN" sz="11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222204" y="1600200"/>
            <a:ext cx="1931196" cy="1752600"/>
            <a:chOff x="3750472" y="1676400"/>
            <a:chExt cx="1931196" cy="1752600"/>
          </a:xfrm>
        </p:grpSpPr>
        <p:grpSp>
          <p:nvGrpSpPr>
            <p:cNvPr id="30" name="Group 29"/>
            <p:cNvGrpSpPr/>
            <p:nvPr/>
          </p:nvGrpSpPr>
          <p:grpSpPr>
            <a:xfrm>
              <a:off x="3750472" y="1676400"/>
              <a:ext cx="1931196" cy="1752600"/>
              <a:chOff x="1138238" y="1676400"/>
              <a:chExt cx="1931196" cy="1524000"/>
            </a:xfrm>
          </p:grpSpPr>
          <p:sp>
            <p:nvSpPr>
              <p:cNvPr id="33" name="Right Arrow Callout 32"/>
              <p:cNvSpPr/>
              <p:nvPr/>
            </p:nvSpPr>
            <p:spPr>
              <a:xfrm>
                <a:off x="1138238" y="1676400"/>
                <a:ext cx="1931196" cy="1524000"/>
              </a:xfrm>
              <a:prstGeom prst="rightArrowCallout">
                <a:avLst>
                  <a:gd name="adj1" fmla="val 10000"/>
                  <a:gd name="adj2" fmla="val 12500"/>
                  <a:gd name="adj3" fmla="val 21250"/>
                  <a:gd name="adj4" fmla="val 83555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280038" y="1677769"/>
                <a:ext cx="1359456" cy="321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 smtClean="0"/>
                  <a:t>Generator</a:t>
                </a:r>
                <a:endParaRPr lang="en-IN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218798" y="2084482"/>
                <a:ext cx="1420293" cy="2408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 smtClean="0"/>
                  <a:t>Neat Fitting</a:t>
                </a:r>
                <a:endParaRPr lang="en-IN" sz="1200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826671" y="2680780"/>
              <a:ext cx="1420294" cy="430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/>
                <a:t>Image format conversion</a:t>
              </a:r>
              <a:endParaRPr lang="en-IN" sz="1100" dirty="0"/>
            </a:p>
          </p:txBody>
        </p:sp>
      </p:grpSp>
      <p:sp>
        <p:nvSpPr>
          <p:cNvPr id="37" name="Down Arrow Callout 36"/>
          <p:cNvSpPr/>
          <p:nvPr/>
        </p:nvSpPr>
        <p:spPr>
          <a:xfrm>
            <a:off x="8015284" y="2719357"/>
            <a:ext cx="990601" cy="573881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46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 smtClean="0"/>
              <a:t>pdflatex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938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HTML as seen in browser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98" y="1371600"/>
            <a:ext cx="6492803" cy="43513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3625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HTML converted to XML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295401"/>
            <a:ext cx="3979482" cy="2667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981200"/>
            <a:ext cx="6210950" cy="4413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 7"/>
          <p:cNvSpPr/>
          <p:nvPr/>
        </p:nvSpPr>
        <p:spPr>
          <a:xfrm>
            <a:off x="304800" y="1371600"/>
            <a:ext cx="2209799" cy="1524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1524000"/>
            <a:ext cx="609600" cy="76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4800" y="1609725"/>
            <a:ext cx="2209799" cy="1524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14600" y="1762125"/>
            <a:ext cx="609600" cy="76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33375" y="2278855"/>
            <a:ext cx="1049717" cy="11906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1383092" y="2338387"/>
            <a:ext cx="3874708" cy="146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04800" y="2428875"/>
            <a:ext cx="581025" cy="17144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>
            <a:stCxn id="22" idx="3"/>
          </p:cNvCxnSpPr>
          <p:nvPr/>
        </p:nvCxnSpPr>
        <p:spPr>
          <a:xfrm>
            <a:off x="885825" y="2514600"/>
            <a:ext cx="1781175" cy="492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04800" y="3667126"/>
            <a:ext cx="838200" cy="17264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/>
          <p:cNvCxnSpPr>
            <a:stCxn id="26" idx="3"/>
          </p:cNvCxnSpPr>
          <p:nvPr/>
        </p:nvCxnSpPr>
        <p:spPr>
          <a:xfrm flipV="1">
            <a:off x="1143000" y="3667126"/>
            <a:ext cx="1524000" cy="86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4800" y="3293269"/>
            <a:ext cx="1981200" cy="37385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Arrow Connector 31"/>
          <p:cNvCxnSpPr>
            <a:stCxn id="31" idx="3"/>
          </p:cNvCxnSpPr>
          <p:nvPr/>
        </p:nvCxnSpPr>
        <p:spPr>
          <a:xfrm>
            <a:off x="2286000" y="3480197"/>
            <a:ext cx="381000" cy="1701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53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XML to Summarized XML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736" y="1333500"/>
            <a:ext cx="6096528" cy="2194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736" y="5638800"/>
            <a:ext cx="6096528" cy="838273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2362200" y="3543300"/>
            <a:ext cx="228600" cy="2072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819400" y="3655874"/>
            <a:ext cx="4648464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Keyword Expansion: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Original</a:t>
            </a:r>
            <a:r>
              <a:rPr lang="en-IN" dirty="0"/>
              <a:t>: Air traffic control, gesture recognition, mark-based input, pen computing, touch-screen, direct manipulation, </a:t>
            </a:r>
            <a:r>
              <a:rPr lang="en-IN" dirty="0" smtClean="0"/>
              <a:t>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New</a:t>
            </a:r>
            <a:r>
              <a:rPr lang="en-IN" dirty="0"/>
              <a:t>: Air, Domain, interaction, control, traffic</a:t>
            </a:r>
          </a:p>
        </p:txBody>
      </p:sp>
    </p:spTree>
    <p:extLst>
      <p:ext uri="{BB962C8B-B14F-4D97-AF65-F5344CB8AC3E}">
        <p14:creationId xmlns:p14="http://schemas.microsoft.com/office/powerpoint/2010/main" val="263569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Results: Generated Presentation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" y="685800"/>
            <a:ext cx="8180070" cy="579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29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Dataset: 40/53 Papers in HTML from SIGCHI 96</a:t>
            </a:r>
            <a:endParaRPr lang="en-US" dirty="0" smtClean="0"/>
          </a:p>
          <a:p>
            <a:r>
              <a:rPr lang="en-US" dirty="0" smtClean="0"/>
              <a:t>Remaining ones were rejected by parser due to</a:t>
            </a:r>
          </a:p>
          <a:p>
            <a:pPr lvl="1"/>
            <a:r>
              <a:rPr lang="en-US" dirty="0" smtClean="0"/>
              <a:t>Incompletely downloaded \ corrupted html</a:t>
            </a:r>
          </a:p>
          <a:p>
            <a:pPr lvl="1"/>
            <a:r>
              <a:rPr lang="en-US" dirty="0" smtClean="0"/>
              <a:t>No heading hierarchy \ flat text dump without sections</a:t>
            </a:r>
          </a:p>
          <a:p>
            <a:pPr lvl="1"/>
            <a:r>
              <a:rPr lang="en-IN" dirty="0" smtClean="0"/>
              <a:t>Irreparable</a:t>
            </a:r>
            <a:r>
              <a:rPr lang="en-US" dirty="0" smtClean="0"/>
              <a:t> errors in html tag structure</a:t>
            </a:r>
          </a:p>
          <a:p>
            <a:pPr lvl="1"/>
            <a:r>
              <a:rPr lang="en-US" dirty="0" smtClean="0"/>
              <a:t>Missing Abstract\Introduction</a:t>
            </a:r>
          </a:p>
          <a:p>
            <a:r>
              <a:rPr lang="en-US" dirty="0" smtClean="0"/>
              <a:t>Results are very subjective</a:t>
            </a:r>
          </a:p>
          <a:p>
            <a:pPr lvl="1"/>
            <a:r>
              <a:rPr lang="en-US" dirty="0" smtClean="0"/>
              <a:t>Tweaked heuristics until all of the team members agreed on quality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did you learn from this project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Automated summarization of a technical paper into a presentation is quite doable. The output is a good starting point for a presenter to tweak it into the final presentation.</a:t>
            </a:r>
            <a:endParaRPr lang="en-US" dirty="0" smtClean="0"/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Our approach and the mix of papers we used – all use statistical methods like similarity between keywords, abstract, introduction and the inner sections</a:t>
            </a:r>
          </a:p>
          <a:p>
            <a:pPr lvl="1"/>
            <a:r>
              <a:rPr lang="en-US" dirty="0" smtClean="0"/>
              <a:t>More “natural” and “smoother” summarization is possible using Natural Language Processing (NLP) methods</a:t>
            </a:r>
          </a:p>
        </p:txBody>
      </p:sp>
    </p:spTree>
    <p:extLst>
      <p:ext uri="{BB962C8B-B14F-4D97-AF65-F5344CB8AC3E}">
        <p14:creationId xmlns:p14="http://schemas.microsoft.com/office/powerpoint/2010/main" val="136416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52887</TotalTime>
  <Words>705</Words>
  <Application>Microsoft Office PowerPoint</Application>
  <PresentationFormat>On-screen Show (4:3)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P12: Automatic Generation of a Slide Show from Text</vt:lpstr>
      <vt:lpstr>P12: Automatic Generation of a Slide Show from Text</vt:lpstr>
      <vt:lpstr>Related Work</vt:lpstr>
      <vt:lpstr>Our Methodology</vt:lpstr>
      <vt:lpstr>Results: HTML as seen in browser</vt:lpstr>
      <vt:lpstr>Results: HTML converted to XML</vt:lpstr>
      <vt:lpstr>Results: XML to Summarized XML</vt:lpstr>
      <vt:lpstr>Results: Generated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Topk Shortest Path Distance Changes in an Evolutionary Network</dc:title>
  <dc:creator>gupta58</dc:creator>
  <cp:lastModifiedBy>Arun</cp:lastModifiedBy>
  <cp:revision>918</cp:revision>
  <cp:lastPrinted>2013-02-17T21:39:05Z</cp:lastPrinted>
  <dcterms:created xsi:type="dcterms:W3CDTF">2010-09-27T20:42:21Z</dcterms:created>
  <dcterms:modified xsi:type="dcterms:W3CDTF">2013-11-19T17:58:02Z</dcterms:modified>
</cp:coreProperties>
</file>