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Averag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Economica-bold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d005e3e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d005e3e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d005e3e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d005e3e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d005e3ed3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d005e3ed3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b0f4dd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b0f4dd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e962cf9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e962cf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d005e3ed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d005e3ed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e962cf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e962cf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5e962c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5e962c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005e3ed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005e3ed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e962cf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e962cf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d005e3ed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d005e3ed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d005e3ed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d005e3ed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d005e3ed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d005e3ed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d005e3ed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d005e3ed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d005e3ed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5d005e3ed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Generative AI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t>Generative AI is a subset of deep learning and Generative models are trained on huge amount of data. </a:t>
            </a:r>
            <a:r>
              <a:rPr lang="en-GB" sz="1400"/>
              <a:t>While training the generative model we don’t need to provide a label data, It is not possible when we have a huge amount of data, So, </a:t>
            </a:r>
            <a:r>
              <a:rPr lang="en-GB" sz="1400"/>
              <a:t>it's</a:t>
            </a:r>
            <a:r>
              <a:rPr lang="en-GB" sz="1400"/>
              <a:t> just try to see the relationship between the distribution of the data. </a:t>
            </a:r>
            <a:r>
              <a:rPr b="1" lang="en-GB" sz="1400">
                <a:solidFill>
                  <a:srgbClr val="A64D79"/>
                </a:solidFill>
              </a:rPr>
              <a:t>In Generative AI we give unstructured data to the LLM model for training </a:t>
            </a:r>
            <a:r>
              <a:rPr b="1" lang="en-GB" sz="1400">
                <a:solidFill>
                  <a:srgbClr val="A64D79"/>
                </a:solidFill>
              </a:rPr>
              <a:t>purpose</a:t>
            </a:r>
            <a:r>
              <a:rPr b="1" lang="en-GB" sz="1400">
                <a:solidFill>
                  <a:srgbClr val="A64D79"/>
                </a:solidFill>
              </a:rPr>
              <a:t>.</a:t>
            </a:r>
            <a:endParaRPr b="1" sz="1400">
              <a:solidFill>
                <a:srgbClr val="A64D79"/>
              </a:solidFill>
            </a:endParaRPr>
          </a:p>
          <a:p>
            <a:pPr indent="0" lvl="0" marL="0" rtl="0" algn="l">
              <a:spcBef>
                <a:spcPts val="1200"/>
              </a:spcBef>
              <a:spcAft>
                <a:spcPts val="1200"/>
              </a:spcAft>
              <a:buNone/>
            </a:pPr>
            <a:r>
              <a:t/>
            </a:r>
            <a:endParaRPr sz="1400"/>
          </a:p>
        </p:txBody>
      </p:sp>
      <p:pic>
        <p:nvPicPr>
          <p:cNvPr id="129" name="Google Shape;129;p22"/>
          <p:cNvPicPr preferRelativeResize="0"/>
          <p:nvPr/>
        </p:nvPicPr>
        <p:blipFill>
          <a:blip r:embed="rId3">
            <a:alphaModFix/>
          </a:blip>
          <a:stretch>
            <a:fillRect/>
          </a:stretch>
        </p:blipFill>
        <p:spPr>
          <a:xfrm>
            <a:off x="2046600" y="2571747"/>
            <a:ext cx="4052500" cy="168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is LLMs?</a:t>
            </a:r>
            <a:endParaRPr b="1"/>
          </a:p>
        </p:txBody>
      </p:sp>
      <p:sp>
        <p:nvSpPr>
          <p:cNvPr id="135" name="Google Shape;135;p23"/>
          <p:cNvSpPr txBox="1"/>
          <p:nvPr>
            <p:ph idx="1" type="body"/>
          </p:nvPr>
        </p:nvSpPr>
        <p:spPr>
          <a:xfrm>
            <a:off x="311700" y="1186600"/>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1350">
                <a:solidFill>
                  <a:srgbClr val="222222"/>
                </a:solidFill>
                <a:highlight>
                  <a:srgbClr val="FFFFFF"/>
                </a:highlight>
                <a:latin typeface="Arial"/>
                <a:ea typeface="Arial"/>
                <a:cs typeface="Arial"/>
                <a:sym typeface="Arial"/>
              </a:rPr>
              <a:t>Large Language Models (LLMs) are foundational machine learning models that use deep learning algorithms to process and understand natural language. These models are trained on massive amounts of text data to learn patterns and entity relationships in the language.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rPr lang="en-GB" sz="1350">
                <a:solidFill>
                  <a:srgbClr val="222222"/>
                </a:solidFill>
                <a:highlight>
                  <a:srgbClr val="FFFFFF"/>
                </a:highlight>
                <a:latin typeface="Arial"/>
                <a:ea typeface="Arial"/>
                <a:cs typeface="Arial"/>
                <a:sym typeface="Arial"/>
              </a:rPr>
              <a:t>It is a </a:t>
            </a:r>
            <a:r>
              <a:rPr lang="en-GB" sz="1350">
                <a:solidFill>
                  <a:srgbClr val="222222"/>
                </a:solidFill>
                <a:highlight>
                  <a:srgbClr val="FFFFFF"/>
                </a:highlight>
                <a:latin typeface="Arial"/>
                <a:ea typeface="Arial"/>
                <a:cs typeface="Arial"/>
                <a:sym typeface="Arial"/>
              </a:rPr>
              <a:t>language</a:t>
            </a:r>
            <a:r>
              <a:rPr lang="en-GB" sz="1350">
                <a:solidFill>
                  <a:srgbClr val="222222"/>
                </a:solidFill>
                <a:highlight>
                  <a:srgbClr val="FFFFFF"/>
                </a:highlight>
                <a:latin typeface="Arial"/>
                <a:ea typeface="Arial"/>
                <a:cs typeface="Arial"/>
                <a:sym typeface="Arial"/>
              </a:rPr>
              <a:t> model which is responsible for performing task such as </a:t>
            </a:r>
            <a:r>
              <a:rPr b="1" lang="en-GB" sz="1350">
                <a:solidFill>
                  <a:srgbClr val="0000FF"/>
                </a:solidFill>
                <a:highlight>
                  <a:schemeClr val="lt1"/>
                </a:highlight>
                <a:latin typeface="Arial"/>
                <a:ea typeface="Arial"/>
                <a:cs typeface="Arial"/>
                <a:sym typeface="Arial"/>
              </a:rPr>
              <a:t>text </a:t>
            </a:r>
            <a:r>
              <a:rPr lang="en-GB" sz="1350">
                <a:solidFill>
                  <a:srgbClr val="222222"/>
                </a:solidFill>
                <a:highlight>
                  <a:srgbClr val="FFFFFF"/>
                </a:highlight>
                <a:latin typeface="Arial"/>
                <a:ea typeface="Arial"/>
                <a:cs typeface="Arial"/>
                <a:sym typeface="Arial"/>
              </a:rPr>
              <a:t>to </a:t>
            </a:r>
            <a:r>
              <a:rPr b="1" lang="en-GB" sz="1350">
                <a:solidFill>
                  <a:srgbClr val="0000FF"/>
                </a:solidFill>
                <a:highlight>
                  <a:srgbClr val="FFFFFF"/>
                </a:highlight>
                <a:latin typeface="Arial"/>
                <a:ea typeface="Arial"/>
                <a:cs typeface="Arial"/>
                <a:sym typeface="Arial"/>
              </a:rPr>
              <a:t>text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 text to image </a:t>
            </a:r>
            <a:r>
              <a:rPr b="1" lang="en-GB" sz="1350">
                <a:solidFill>
                  <a:srgbClr val="0000FF"/>
                </a:solidFill>
                <a:highlight>
                  <a:srgbClr val="FFFFFF"/>
                </a:highlight>
                <a:latin typeface="Arial"/>
                <a:ea typeface="Arial"/>
                <a:cs typeface="Arial"/>
                <a:sym typeface="Arial"/>
              </a:rPr>
              <a:t>generation</a:t>
            </a:r>
            <a:r>
              <a:rPr b="1" lang="en-GB" sz="1350">
                <a:solidFill>
                  <a:srgbClr val="0000FF"/>
                </a:solidFill>
                <a:highlight>
                  <a:srgbClr val="FFFFFF"/>
                </a:highlight>
                <a:latin typeface="Arial"/>
                <a:ea typeface="Arial"/>
                <a:cs typeface="Arial"/>
                <a:sym typeface="Arial"/>
              </a:rPr>
              <a:t> and image to text </a:t>
            </a:r>
            <a:r>
              <a:rPr b="1" lang="en-GB" sz="1350">
                <a:solidFill>
                  <a:srgbClr val="0000FF"/>
                </a:solidFill>
                <a:highlight>
                  <a:srgbClr val="FFFFFF"/>
                </a:highlight>
                <a:latin typeface="Arial"/>
                <a:ea typeface="Arial"/>
                <a:cs typeface="Arial"/>
                <a:sym typeface="Arial"/>
              </a:rPr>
              <a:t>generations</a:t>
            </a:r>
            <a:r>
              <a:rPr b="1" lang="en-GB" sz="1350">
                <a:solidFill>
                  <a:srgbClr val="0000FF"/>
                </a:solidFill>
                <a:highlight>
                  <a:srgbClr val="FFFFFF"/>
                </a:highlight>
                <a:latin typeface="Arial"/>
                <a:ea typeface="Arial"/>
                <a:cs typeface="Arial"/>
                <a:sym typeface="Arial"/>
              </a:rPr>
              <a:t>.</a:t>
            </a:r>
            <a:endParaRPr b="1" sz="1350">
              <a:solidFill>
                <a:srgbClr val="0000F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 makes LLM so Powerful?</a:t>
            </a:r>
            <a:endParaRPr b="1"/>
          </a:p>
        </p:txBody>
      </p:sp>
      <p:sp>
        <p:nvSpPr>
          <p:cNvPr id="141" name="Google Shape;14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 case of LLM, one model can be used for a whole variety of tasks like:-</a:t>
            </a:r>
            <a:endParaRPr/>
          </a:p>
          <a:p>
            <a:pPr indent="0" lvl="0" marL="0" rtl="0" algn="l">
              <a:spcBef>
                <a:spcPts val="1200"/>
              </a:spcBef>
              <a:spcAft>
                <a:spcPts val="0"/>
              </a:spcAft>
              <a:buNone/>
            </a:pPr>
            <a:r>
              <a:rPr b="1" lang="en-GB"/>
              <a:t>Text generation, Chatbot, summarizer, </a:t>
            </a:r>
            <a:r>
              <a:rPr b="1" lang="en-GB"/>
              <a:t>translation</a:t>
            </a:r>
            <a:r>
              <a:rPr b="1" lang="en-GB"/>
              <a:t>, code </a:t>
            </a:r>
            <a:r>
              <a:rPr b="1" lang="en-GB"/>
              <a:t>generation</a:t>
            </a:r>
            <a:r>
              <a:rPr b="1" lang="en-GB"/>
              <a:t> </a:t>
            </a:r>
            <a:endParaRPr b="1"/>
          </a:p>
          <a:p>
            <a:pPr indent="0" lvl="0" marL="0" rtl="0" algn="l">
              <a:spcBef>
                <a:spcPts val="1200"/>
              </a:spcBef>
              <a:spcAft>
                <a:spcPts val="0"/>
              </a:spcAft>
              <a:buNone/>
            </a:pPr>
            <a:r>
              <a:rPr b="1" lang="en-GB"/>
              <a:t>&amp; so on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GB">
                <a:solidFill>
                  <a:srgbClr val="9900FF"/>
                </a:solidFill>
              </a:rPr>
              <a:t>So, LLM is subset of Deep Learning &amp; it has some properties merge with</a:t>
            </a:r>
            <a:endParaRPr>
              <a:solidFill>
                <a:srgbClr val="9900FF"/>
              </a:solidFill>
            </a:endParaRPr>
          </a:p>
          <a:p>
            <a:pPr indent="0" lvl="0" marL="0" rtl="0" algn="l">
              <a:spcBef>
                <a:spcPts val="1200"/>
              </a:spcBef>
              <a:spcAft>
                <a:spcPts val="1200"/>
              </a:spcAft>
              <a:buNone/>
            </a:pPr>
            <a:r>
              <a:rPr lang="en-GB">
                <a:solidFill>
                  <a:srgbClr val="9900FF"/>
                </a:solidFill>
              </a:rPr>
              <a:t>Generative AI</a:t>
            </a:r>
            <a:endParaRPr>
              <a:solidFill>
                <a:srgbClr val="99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1962150" y="933450"/>
            <a:ext cx="58293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960700" y="20381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Why</a:t>
            </a:r>
            <a:r>
              <a:rPr b="1" lang="en-GB"/>
              <a:t> LLM so Powerful?</a:t>
            </a:r>
            <a:endParaRPr b="1"/>
          </a:p>
        </p:txBody>
      </p:sp>
      <p:sp>
        <p:nvSpPr>
          <p:cNvPr id="159" name="Google Shape;15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Train the model for a specific task</a:t>
            </a:r>
            <a:endParaRPr/>
          </a:p>
          <a:p>
            <a:pPr indent="0" lvl="0" marL="457200" rtl="0" algn="l">
              <a:spcBef>
                <a:spcPts val="1200"/>
              </a:spcBef>
              <a:spcAft>
                <a:spcPts val="1200"/>
              </a:spcAft>
              <a:buNone/>
            </a:pPr>
            <a:r>
              <a:t/>
            </a:r>
            <a:endParaRPr/>
          </a:p>
        </p:txBody>
      </p:sp>
      <p:pic>
        <p:nvPicPr>
          <p:cNvPr id="160" name="Google Shape;160;p27"/>
          <p:cNvPicPr preferRelativeResize="0"/>
          <p:nvPr/>
        </p:nvPicPr>
        <p:blipFill rotWithShape="1">
          <a:blip r:embed="rId3">
            <a:alphaModFix/>
          </a:blip>
          <a:srcRect b="18771" l="0" r="0" t="0"/>
          <a:stretch/>
        </p:blipFill>
        <p:spPr>
          <a:xfrm>
            <a:off x="602250" y="2023425"/>
            <a:ext cx="3690701" cy="2247374"/>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2000" y="2326413"/>
            <a:ext cx="3126474" cy="164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Few milestone in large language model</a:t>
            </a:r>
            <a:endParaRPr b="1"/>
          </a:p>
        </p:txBody>
      </p:sp>
      <p:sp>
        <p:nvSpPr>
          <p:cNvPr id="167" name="Google Shape;167;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Bard</a:t>
            </a:r>
            <a:endParaRPr/>
          </a:p>
          <a:p>
            <a:pPr indent="-342900" lvl="0" marL="457200" rtl="0" algn="l">
              <a:spcBef>
                <a:spcPts val="0"/>
              </a:spcBef>
              <a:spcAft>
                <a:spcPts val="0"/>
              </a:spcAft>
              <a:buSzPts val="1800"/>
              <a:buChar char="●"/>
            </a:pPr>
            <a:r>
              <a:rPr lang="en-GB"/>
              <a:t>GPT</a:t>
            </a:r>
            <a:endParaRPr/>
          </a:p>
          <a:p>
            <a:pPr indent="-342900" lvl="0" marL="457200" rtl="0" algn="l">
              <a:spcBef>
                <a:spcPts val="0"/>
              </a:spcBef>
              <a:spcAft>
                <a:spcPts val="0"/>
              </a:spcAft>
              <a:buSzPts val="1800"/>
              <a:buChar char="●"/>
            </a:pPr>
            <a:r>
              <a:rPr lang="en-GB"/>
              <a:t>XLM</a:t>
            </a:r>
            <a:endParaRPr/>
          </a:p>
          <a:p>
            <a:pPr indent="-342900" lvl="0" marL="457200" rtl="0" algn="l">
              <a:spcBef>
                <a:spcPts val="0"/>
              </a:spcBef>
              <a:spcAft>
                <a:spcPts val="0"/>
              </a:spcAft>
              <a:buSzPts val="1800"/>
              <a:buChar char="●"/>
            </a:pPr>
            <a:r>
              <a:rPr lang="en-GB"/>
              <a:t>T5</a:t>
            </a:r>
            <a:endParaRPr/>
          </a:p>
          <a:p>
            <a:pPr indent="-342900" lvl="0" marL="457200" rtl="0" algn="l">
              <a:spcBef>
                <a:spcPts val="0"/>
              </a:spcBef>
              <a:spcAft>
                <a:spcPts val="0"/>
              </a:spcAft>
              <a:buSzPts val="1800"/>
              <a:buChar char="●"/>
            </a:pPr>
            <a:r>
              <a:rPr lang="en-GB"/>
              <a:t>M2M-100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you will learn?</a:t>
            </a:r>
            <a:endParaRPr b="1"/>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Generative AI?</a:t>
            </a:r>
            <a:endParaRPr/>
          </a:p>
          <a:p>
            <a:pPr indent="-342900" lvl="0" marL="457200" rtl="0" algn="l">
              <a:spcBef>
                <a:spcPts val="0"/>
              </a:spcBef>
              <a:spcAft>
                <a:spcPts val="0"/>
              </a:spcAft>
              <a:buSzPts val="1800"/>
              <a:buChar char="●"/>
            </a:pPr>
            <a:r>
              <a:rPr lang="en-GB"/>
              <a:t>Large Language Models </a:t>
            </a:r>
            <a:r>
              <a:rPr b="1" lang="en-GB"/>
              <a:t>(LLMs)</a:t>
            </a:r>
            <a:endParaRPr b="1"/>
          </a:p>
          <a:p>
            <a:pPr indent="-342900" lvl="0" marL="457200" rtl="0" algn="l">
              <a:spcBef>
                <a:spcPts val="0"/>
              </a:spcBef>
              <a:spcAft>
                <a:spcPts val="0"/>
              </a:spcAft>
              <a:buSzPts val="1800"/>
              <a:buChar char="●"/>
            </a:pPr>
            <a:r>
              <a:rPr lang="en-GB"/>
              <a:t>OpenAI </a:t>
            </a:r>
            <a:endParaRPr/>
          </a:p>
          <a:p>
            <a:pPr indent="-342900" lvl="0" marL="457200" rtl="0" algn="l">
              <a:spcBef>
                <a:spcPts val="0"/>
              </a:spcBef>
              <a:spcAft>
                <a:spcPts val="0"/>
              </a:spcAft>
              <a:buSzPts val="1800"/>
              <a:buChar char="●"/>
            </a:pPr>
            <a:r>
              <a:rPr lang="en-GB"/>
              <a:t>Langchain</a:t>
            </a:r>
            <a:endParaRPr/>
          </a:p>
          <a:p>
            <a:pPr indent="-342900" lvl="0" marL="457200" rtl="0" algn="l">
              <a:spcBef>
                <a:spcPts val="0"/>
              </a:spcBef>
              <a:spcAft>
                <a:spcPts val="0"/>
              </a:spcAft>
              <a:buSzPts val="1800"/>
              <a:buChar char="●"/>
            </a:pPr>
            <a:r>
              <a:rPr lang="en-GB"/>
              <a:t>Vector Database</a:t>
            </a:r>
            <a:endParaRPr/>
          </a:p>
          <a:p>
            <a:pPr indent="-342900" lvl="0" marL="457200" rtl="0" algn="l">
              <a:spcBef>
                <a:spcPts val="0"/>
              </a:spcBef>
              <a:spcAft>
                <a:spcPts val="0"/>
              </a:spcAft>
              <a:buSzPts val="1800"/>
              <a:buChar char="●"/>
            </a:pPr>
            <a:r>
              <a:rPr lang="en-GB"/>
              <a:t>Llama Index</a:t>
            </a:r>
            <a:endParaRPr/>
          </a:p>
          <a:p>
            <a:pPr indent="-342900" lvl="0" marL="457200" rtl="0" algn="l">
              <a:spcBef>
                <a:spcPts val="0"/>
              </a:spcBef>
              <a:spcAft>
                <a:spcPts val="0"/>
              </a:spcAft>
              <a:buSzPts val="1800"/>
              <a:buChar char="●"/>
            </a:pPr>
            <a:r>
              <a:rPr lang="en-GB"/>
              <a:t>Open Source LLM model</a:t>
            </a:r>
            <a:endParaRPr/>
          </a:p>
          <a:p>
            <a:pPr indent="-342900" lvl="0" marL="457200" rtl="0" algn="l">
              <a:spcBef>
                <a:spcPts val="0"/>
              </a:spcBef>
              <a:spcAft>
                <a:spcPts val="0"/>
              </a:spcAft>
              <a:buSzPts val="1800"/>
              <a:buChar char="●"/>
            </a:pPr>
            <a:r>
              <a:rPr lang="en-GB"/>
              <a:t>End to End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Generative AI</a:t>
            </a:r>
            <a:endParaRPr b="1"/>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311700" y="1225225"/>
            <a:ext cx="5574276" cy="3135525"/>
          </a:xfrm>
          <a:prstGeom prst="rect">
            <a:avLst/>
          </a:prstGeom>
          <a:noFill/>
          <a:ln>
            <a:noFill/>
          </a:ln>
        </p:spPr>
      </p:pic>
      <p:sp>
        <p:nvSpPr>
          <p:cNvPr id="77" name="Google Shape;77;p15"/>
          <p:cNvSpPr txBox="1"/>
          <p:nvPr/>
        </p:nvSpPr>
        <p:spPr>
          <a:xfrm>
            <a:off x="6031650" y="1366975"/>
            <a:ext cx="2618100" cy="173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ChatGPT</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Google Bard</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Meta Llama 2</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What</a:t>
            </a:r>
            <a:r>
              <a:rPr b="1" lang="en-GB"/>
              <a:t> is Generative AI?</a:t>
            </a:r>
            <a:endParaRPr b="1"/>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Generative AI generate new data based on training sample.Generative model can generate Image,Text, Audio, Videos etc. data as output.</a:t>
            </a:r>
            <a:endParaRPr/>
          </a:p>
          <a:p>
            <a:pPr indent="0" lvl="0" marL="0" rtl="0" algn="l">
              <a:spcBef>
                <a:spcPts val="1200"/>
              </a:spcBef>
              <a:spcAft>
                <a:spcPts val="0"/>
              </a:spcAft>
              <a:buNone/>
            </a:pPr>
            <a:r>
              <a:t/>
            </a:r>
            <a:endParaRPr>
              <a:solidFill>
                <a:srgbClr val="0C343D"/>
              </a:solidFill>
            </a:endParaRPr>
          </a:p>
          <a:p>
            <a:pPr indent="0" lvl="0" marL="0" rtl="0" algn="l">
              <a:spcBef>
                <a:spcPts val="1200"/>
              </a:spcBef>
              <a:spcAft>
                <a:spcPts val="0"/>
              </a:spcAft>
              <a:buNone/>
            </a:pPr>
            <a:r>
              <a:rPr lang="en-GB">
                <a:solidFill>
                  <a:srgbClr val="0C343D"/>
                </a:solidFill>
              </a:rPr>
              <a:t>So generative AI is a very huge topics, </a:t>
            </a:r>
            <a:endParaRPr>
              <a:solidFill>
                <a:srgbClr val="0C343D"/>
              </a:solidFill>
            </a:endParaRPr>
          </a:p>
          <a:p>
            <a:pPr indent="-342900" lvl="0" marL="457200" rtl="0" algn="l">
              <a:spcBef>
                <a:spcPts val="1200"/>
              </a:spcBef>
              <a:spcAft>
                <a:spcPts val="0"/>
              </a:spcAft>
              <a:buClr>
                <a:srgbClr val="0C343D"/>
              </a:buClr>
              <a:buSzPts val="1800"/>
              <a:buChar char="-"/>
            </a:pPr>
            <a:r>
              <a:rPr lang="en-GB">
                <a:solidFill>
                  <a:srgbClr val="0C343D"/>
                </a:solidFill>
              </a:rPr>
              <a:t>Generative Image model</a:t>
            </a:r>
            <a:endParaRPr>
              <a:solidFill>
                <a:srgbClr val="0C343D"/>
              </a:solidFill>
            </a:endParaRPr>
          </a:p>
          <a:p>
            <a:pPr indent="-342900" lvl="0" marL="457200" rtl="0" algn="l">
              <a:spcBef>
                <a:spcPts val="0"/>
              </a:spcBef>
              <a:spcAft>
                <a:spcPts val="0"/>
              </a:spcAft>
              <a:buClr>
                <a:srgbClr val="0C343D"/>
              </a:buClr>
              <a:buSzPts val="1800"/>
              <a:buChar char="-"/>
            </a:pPr>
            <a:r>
              <a:rPr lang="en-GB">
                <a:solidFill>
                  <a:srgbClr val="0C343D"/>
                </a:solidFill>
              </a:rPr>
              <a:t>Generative Language model</a:t>
            </a:r>
            <a:endParaRPr>
              <a:solidFill>
                <a:srgbClr val="0C34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Generative Model:</a:t>
            </a:r>
            <a:endParaRPr b="1"/>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3322150" y="2070625"/>
            <a:ext cx="2300150" cy="1380100"/>
          </a:xfrm>
          <a:prstGeom prst="rect">
            <a:avLst/>
          </a:prstGeom>
          <a:noFill/>
          <a:ln>
            <a:noFill/>
          </a:ln>
        </p:spPr>
      </p:pic>
      <p:sp>
        <p:nvSpPr>
          <p:cNvPr id="91" name="Google Shape;91;p17"/>
          <p:cNvSpPr/>
          <p:nvPr/>
        </p:nvSpPr>
        <p:spPr>
          <a:xfrm>
            <a:off x="1961625" y="258720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2" name="Google Shape;92;p17"/>
          <p:cNvSpPr txBox="1"/>
          <p:nvPr/>
        </p:nvSpPr>
        <p:spPr>
          <a:xfrm>
            <a:off x="903500" y="2536950"/>
            <a:ext cx="941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Questions</a:t>
            </a:r>
            <a:endParaRPr>
              <a:solidFill>
                <a:schemeClr val="dk1"/>
              </a:solidFill>
              <a:latin typeface="Average"/>
              <a:ea typeface="Average"/>
              <a:cs typeface="Average"/>
              <a:sym typeface="Average"/>
            </a:endParaRPr>
          </a:p>
        </p:txBody>
      </p:sp>
      <p:sp>
        <p:nvSpPr>
          <p:cNvPr id="93" name="Google Shape;93;p17"/>
          <p:cNvSpPr/>
          <p:nvPr/>
        </p:nvSpPr>
        <p:spPr>
          <a:xfrm>
            <a:off x="5739325" y="2637450"/>
            <a:ext cx="1243500" cy="32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94" name="Google Shape;94;p17"/>
          <p:cNvSpPr txBox="1"/>
          <p:nvPr/>
        </p:nvSpPr>
        <p:spPr>
          <a:xfrm>
            <a:off x="7164775" y="2587200"/>
            <a:ext cx="10215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verage"/>
                <a:ea typeface="Average"/>
                <a:cs typeface="Average"/>
                <a:sym typeface="Average"/>
              </a:rPr>
              <a:t>Responses</a:t>
            </a:r>
            <a:endParaRPr>
              <a:solidFill>
                <a:schemeClr val="dk1"/>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Where </a:t>
            </a:r>
            <a:r>
              <a:rPr b="1" lang="en-GB"/>
              <a:t>Generative AI Exists.</a:t>
            </a:r>
            <a:endParaRPr b="1"/>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3">
            <a:alphaModFix/>
          </a:blip>
          <a:stretch>
            <a:fillRect/>
          </a:stretch>
        </p:blipFill>
        <p:spPr>
          <a:xfrm>
            <a:off x="311700" y="1225225"/>
            <a:ext cx="2538875" cy="2249450"/>
          </a:xfrm>
          <a:prstGeom prst="rect">
            <a:avLst/>
          </a:prstGeom>
          <a:noFill/>
          <a:ln>
            <a:noFill/>
          </a:ln>
        </p:spPr>
      </p:pic>
      <p:sp>
        <p:nvSpPr>
          <p:cNvPr id="102" name="Google Shape;102;p18"/>
          <p:cNvSpPr txBox="1"/>
          <p:nvPr/>
        </p:nvSpPr>
        <p:spPr>
          <a:xfrm>
            <a:off x="3050575" y="1428775"/>
            <a:ext cx="4935000" cy="280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Machine Learning is the subset of Artificial Intelligence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Deep Learning is the subset of Machine Learning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Generative AI is the subset of Deep Learning </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a:t>Discriminative vs Generative Model</a:t>
            </a:r>
            <a:endParaRPr b="1"/>
          </a:p>
        </p:txBody>
      </p:sp>
      <p:pic>
        <p:nvPicPr>
          <p:cNvPr id="108" name="Google Shape;108;p19"/>
          <p:cNvPicPr preferRelativeResize="0"/>
          <p:nvPr/>
        </p:nvPicPr>
        <p:blipFill>
          <a:blip r:embed="rId3">
            <a:alphaModFix/>
          </a:blip>
          <a:stretch>
            <a:fillRect/>
          </a:stretch>
        </p:blipFill>
        <p:spPr>
          <a:xfrm>
            <a:off x="500700" y="1476900"/>
            <a:ext cx="6026925" cy="2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Discriminative vs Generative Model</a:t>
            </a:r>
            <a:endParaRPr b="1"/>
          </a:p>
        </p:txBody>
      </p:sp>
      <p:sp>
        <p:nvSpPr>
          <p:cNvPr id="114" name="Google Shape;114;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7850" y="1270661"/>
            <a:ext cx="9144002" cy="30818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490538" y="0"/>
            <a:ext cx="6162924" cy="3466650"/>
          </a:xfrm>
          <a:prstGeom prst="rect">
            <a:avLst/>
          </a:prstGeom>
          <a:noFill/>
          <a:ln>
            <a:noFill/>
          </a:ln>
        </p:spPr>
      </p:pic>
      <p:sp>
        <p:nvSpPr>
          <p:cNvPr id="121" name="Google Shape;121;p21"/>
          <p:cNvSpPr txBox="1"/>
          <p:nvPr/>
        </p:nvSpPr>
        <p:spPr>
          <a:xfrm>
            <a:off x="1560050" y="373020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Clustering: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K-Means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DBScan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
        <p:nvSpPr>
          <p:cNvPr id="122" name="Google Shape;122;p21"/>
          <p:cNvSpPr txBox="1"/>
          <p:nvPr/>
        </p:nvSpPr>
        <p:spPr>
          <a:xfrm>
            <a:off x="4979275" y="3859450"/>
            <a:ext cx="2726100" cy="9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Classification &amp; Regression</a:t>
            </a:r>
            <a:r>
              <a:rPr lang="en-GB">
                <a:latin typeface="Open Sans"/>
                <a:ea typeface="Open Sans"/>
                <a:cs typeface="Open Sans"/>
                <a:sym typeface="Open Sans"/>
              </a:rPr>
              <a:t>:</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