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43" r:id="rId3"/>
    <p:sldId id="257" r:id="rId4"/>
    <p:sldId id="264" r:id="rId5"/>
    <p:sldId id="353" r:id="rId6"/>
    <p:sldId id="354" r:id="rId7"/>
    <p:sldId id="355" r:id="rId8"/>
    <p:sldId id="356" r:id="rId9"/>
    <p:sldId id="359" r:id="rId10"/>
    <p:sldId id="357" r:id="rId11"/>
    <p:sldId id="358" r:id="rId12"/>
    <p:sldId id="337" r:id="rId13"/>
    <p:sldId id="348" r:id="rId14"/>
    <p:sldId id="352" r:id="rId15"/>
    <p:sldId id="35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323C60-DADA-FBEA-3DC3-E15BAD360460}" name="Rohil Wattal" initials="RW" userId="00f75200c826c81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FD58F-5C88-49DE-B6A5-C65E9346307A}" v="2" dt="2024-02-26T07:26:36.806"/>
    <p1510:client id="{0A429377-9AEF-4F87-923B-95095A3536A5}" v="139" dt="2024-02-26T07:25:35.860"/>
    <p1510:client id="{3DF5C3CA-0C9C-4F42-8D84-D0D278960BF8}" v="2" dt="2024-02-26T07:21:43.850"/>
    <p1510:client id="{677C5A98-6455-4069-A601-1EEDEDC67501}" v="4" dt="2024-02-26T00:35:44.480"/>
    <p1510:client id="{D03D710D-8CCA-4F73-A4CF-C91F521A9F2D}" v="81" dt="2024-02-26T07:18:39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BE8E0-350A-4618-A28B-BA1AD8DB7F5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5B371B-FBBB-45F9-A212-65DB123D99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Data Collection</a:t>
          </a:r>
          <a:endParaRPr lang="en-US" dirty="0"/>
        </a:p>
      </dgm:t>
    </dgm:pt>
    <dgm:pt modelId="{6C8E5B81-D48B-48E6-9D6C-AC979441630C}" type="parTrans" cxnId="{B132D93D-B105-4442-BEF0-C3BD5A7223CD}">
      <dgm:prSet/>
      <dgm:spPr/>
      <dgm:t>
        <a:bodyPr/>
        <a:lstStyle/>
        <a:p>
          <a:endParaRPr lang="en-US"/>
        </a:p>
      </dgm:t>
    </dgm:pt>
    <dgm:pt modelId="{C0D5B0EC-17C2-4CDB-9025-AB0B0D6C285D}" type="sibTrans" cxnId="{B132D93D-B105-4442-BEF0-C3BD5A7223CD}">
      <dgm:prSet/>
      <dgm:spPr/>
      <dgm:t>
        <a:bodyPr/>
        <a:lstStyle/>
        <a:p>
          <a:endParaRPr lang="en-US"/>
        </a:p>
      </dgm:t>
    </dgm:pt>
    <dgm:pt modelId="{8F92DBC2-B0A4-4ADC-9103-6F59298847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1. For textual data, scrapped plot summaries of highest-grossing movies from Wikipedia pages using Wikipedia API and stored it in JSON format</a:t>
          </a:r>
        </a:p>
        <a:p>
          <a:pPr>
            <a:lnSpc>
              <a:spcPct val="100000"/>
            </a:lnSpc>
          </a:pPr>
          <a:endParaRPr lang="en-US" b="0" i="0" dirty="0"/>
        </a:p>
        <a:p>
          <a:pPr>
            <a:lnSpc>
              <a:spcPct val="100000"/>
            </a:lnSpc>
          </a:pPr>
          <a:r>
            <a:rPr lang="en-US" b="0" i="0" dirty="0"/>
            <a:t>2. For visual data, retrieved video clips from “HowTo100M” that consists of 136 million clips from instructional videos, serving as a rich pre-trained dataset for various applications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8407D9E2-E249-4C5A-8BEF-CEF239E9038D}" type="parTrans" cxnId="{40E4E3B0-DE3A-4E94-A5AA-DC2C0E725FB3}">
      <dgm:prSet/>
      <dgm:spPr/>
      <dgm:t>
        <a:bodyPr/>
        <a:lstStyle/>
        <a:p>
          <a:endParaRPr lang="en-US"/>
        </a:p>
      </dgm:t>
    </dgm:pt>
    <dgm:pt modelId="{60B4E529-4111-40EB-83C3-7167269B3EEF}" type="sibTrans" cxnId="{40E4E3B0-DE3A-4E94-A5AA-DC2C0E725FB3}">
      <dgm:prSet/>
      <dgm:spPr/>
      <dgm:t>
        <a:bodyPr/>
        <a:lstStyle/>
        <a:p>
          <a:endParaRPr lang="en-US"/>
        </a:p>
      </dgm:t>
    </dgm:pt>
    <dgm:pt modelId="{B805354E-3A97-4AEC-95EE-16019E38E67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Data Preprocessing</a:t>
          </a:r>
          <a:endParaRPr lang="en-US" dirty="0"/>
        </a:p>
      </dgm:t>
    </dgm:pt>
    <dgm:pt modelId="{33724970-2D9C-4371-93BB-827C4021D6A0}" type="parTrans" cxnId="{94A5B115-5998-432F-A0DC-59E4193F2F7E}">
      <dgm:prSet/>
      <dgm:spPr/>
      <dgm:t>
        <a:bodyPr/>
        <a:lstStyle/>
        <a:p>
          <a:endParaRPr lang="en-US"/>
        </a:p>
      </dgm:t>
    </dgm:pt>
    <dgm:pt modelId="{1A2741B1-254C-4415-993C-CC46FF49A06C}" type="sibTrans" cxnId="{94A5B115-5998-432F-A0DC-59E4193F2F7E}">
      <dgm:prSet/>
      <dgm:spPr/>
      <dgm:t>
        <a:bodyPr/>
        <a:lstStyle/>
        <a:p>
          <a:endParaRPr lang="en-US"/>
        </a:p>
      </dgm:t>
    </dgm:pt>
    <dgm:pt modelId="{87BA8B55-42D6-436C-8367-093E2C262B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1. Implemented sentence tokenization using the NLTK package to split paragraphs into individual sentences.</a:t>
          </a:r>
          <a:endParaRPr lang="en-US" dirty="0"/>
        </a:p>
      </dgm:t>
    </dgm:pt>
    <dgm:pt modelId="{8A6F89E9-7539-496A-B981-0D5BFC1FF06E}" type="parTrans" cxnId="{BC7887FF-1369-48A4-B5CB-E3F7419B999A}">
      <dgm:prSet/>
      <dgm:spPr/>
      <dgm:t>
        <a:bodyPr/>
        <a:lstStyle/>
        <a:p>
          <a:endParaRPr lang="en-US"/>
        </a:p>
      </dgm:t>
    </dgm:pt>
    <dgm:pt modelId="{B7AAD9F5-C4AF-4126-AA88-72FFD1426ADE}" type="sibTrans" cxnId="{BC7887FF-1369-48A4-B5CB-E3F7419B999A}">
      <dgm:prSet/>
      <dgm:spPr/>
      <dgm:t>
        <a:bodyPr/>
        <a:lstStyle/>
        <a:p>
          <a:endParaRPr lang="en-US"/>
        </a:p>
      </dgm:t>
    </dgm:pt>
    <dgm:pt modelId="{8A873B06-05C5-4A13-AD7C-C087AC1662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2. Applied lemmatization to normalize the text data.</a:t>
          </a:r>
          <a:endParaRPr lang="en-US" dirty="0"/>
        </a:p>
      </dgm:t>
    </dgm:pt>
    <dgm:pt modelId="{42610462-D9A9-4AD8-B034-4A5CBF2E563D}" type="parTrans" cxnId="{1B94A477-950A-4C90-82A2-E6635FC60F07}">
      <dgm:prSet/>
      <dgm:spPr/>
      <dgm:t>
        <a:bodyPr/>
        <a:lstStyle/>
        <a:p>
          <a:endParaRPr lang="en-US"/>
        </a:p>
      </dgm:t>
    </dgm:pt>
    <dgm:pt modelId="{AF4EEA48-11BF-41BA-887F-A84368F0A6D0}" type="sibTrans" cxnId="{1B94A477-950A-4C90-82A2-E6635FC60F07}">
      <dgm:prSet/>
      <dgm:spPr/>
      <dgm:t>
        <a:bodyPr/>
        <a:lstStyle/>
        <a:p>
          <a:endParaRPr lang="en-US"/>
        </a:p>
      </dgm:t>
    </dgm:pt>
    <dgm:pt modelId="{397B5CA1-E4CB-44BA-96A2-E0B5739BA6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3. Removed NaN values to ensure data integrity.</a:t>
          </a:r>
          <a:endParaRPr lang="en-US" dirty="0"/>
        </a:p>
      </dgm:t>
    </dgm:pt>
    <dgm:pt modelId="{43C2568D-AB5E-4FF4-8347-D3B5A75BCCEE}" type="parTrans" cxnId="{BFA0BD5E-E912-4A04-B77B-BC7166A1F5E0}">
      <dgm:prSet/>
      <dgm:spPr/>
      <dgm:t>
        <a:bodyPr/>
        <a:lstStyle/>
        <a:p>
          <a:endParaRPr lang="en-US"/>
        </a:p>
      </dgm:t>
    </dgm:pt>
    <dgm:pt modelId="{C72C8231-381A-4B6C-A713-7735B1C533F3}" type="sibTrans" cxnId="{BFA0BD5E-E912-4A04-B77B-BC7166A1F5E0}">
      <dgm:prSet/>
      <dgm:spPr/>
      <dgm:t>
        <a:bodyPr/>
        <a:lstStyle/>
        <a:p>
          <a:endParaRPr lang="en-US"/>
        </a:p>
      </dgm:t>
    </dgm:pt>
    <dgm:pt modelId="{A2FF474A-95D0-4E77-9C7D-CF146BA5706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Data Augmentation</a:t>
          </a:r>
          <a:endParaRPr lang="en-US" dirty="0"/>
        </a:p>
      </dgm:t>
    </dgm:pt>
    <dgm:pt modelId="{D3A012BC-48F5-4126-A0F0-8279E821C368}" type="parTrans" cxnId="{BE98764F-EB01-4C80-AAB4-4896AC766261}">
      <dgm:prSet/>
      <dgm:spPr/>
      <dgm:t>
        <a:bodyPr/>
        <a:lstStyle/>
        <a:p>
          <a:endParaRPr lang="en-US"/>
        </a:p>
      </dgm:t>
    </dgm:pt>
    <dgm:pt modelId="{B5752664-8990-4483-B6BB-6B6A4B363058}" type="sibTrans" cxnId="{BE98764F-EB01-4C80-AAB4-4896AC766261}">
      <dgm:prSet/>
      <dgm:spPr/>
      <dgm:t>
        <a:bodyPr/>
        <a:lstStyle/>
        <a:p>
          <a:endParaRPr lang="en-US"/>
        </a:p>
      </dgm:t>
    </dgm:pt>
    <dgm:pt modelId="{DA87F4D2-4380-4B81-A5A8-E4786E0D7C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Pegasus Summarization: </a:t>
          </a:r>
          <a:r>
            <a:rPr lang="en-US" b="0" i="0" dirty="0"/>
            <a:t>Utilized the Pegasus-LARGE model </a:t>
          </a:r>
          <a:r>
            <a:rPr lang="en-US" i="0" dirty="0"/>
            <a:t>(Zhang et al., 2020)</a:t>
          </a:r>
          <a:r>
            <a:rPr lang="en-US" b="0" i="0" dirty="0"/>
            <a:t> to generate concise summaries of movie plots, addressing large plot sizes</a:t>
          </a:r>
          <a:endParaRPr lang="en-US" dirty="0"/>
        </a:p>
      </dgm:t>
    </dgm:pt>
    <dgm:pt modelId="{9BA6E9BC-0C6C-48D4-8405-2C8FF0817586}" type="parTrans" cxnId="{AC986A79-820E-4CC5-A6CA-DA80DF8DB825}">
      <dgm:prSet/>
      <dgm:spPr/>
      <dgm:t>
        <a:bodyPr/>
        <a:lstStyle/>
        <a:p>
          <a:endParaRPr lang="en-US"/>
        </a:p>
      </dgm:t>
    </dgm:pt>
    <dgm:pt modelId="{938F9562-7B42-4C50-9D18-5EB8A31D0973}" type="sibTrans" cxnId="{AC986A79-820E-4CC5-A6CA-DA80DF8DB825}">
      <dgm:prSet/>
      <dgm:spPr/>
      <dgm:t>
        <a:bodyPr/>
        <a:lstStyle/>
        <a:p>
          <a:endParaRPr lang="en-US"/>
        </a:p>
      </dgm:t>
    </dgm:pt>
    <dgm:pt modelId="{737B4DBA-75D0-4B71-91BC-E185BBB214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Parrot Paraphraser: </a:t>
          </a:r>
          <a:r>
            <a:rPr lang="en-US" b="0" i="0" dirty="0"/>
            <a:t>Generated query sentences from movie plots to create diverse query variations for training and testing purposes</a:t>
          </a:r>
          <a:endParaRPr lang="en-US" dirty="0"/>
        </a:p>
      </dgm:t>
    </dgm:pt>
    <dgm:pt modelId="{3864F761-1B7F-49F1-A8BD-10BB31E1F48C}" type="parTrans" cxnId="{46CD5741-0B7D-46A0-A319-594D5ECD2737}">
      <dgm:prSet/>
      <dgm:spPr/>
      <dgm:t>
        <a:bodyPr/>
        <a:lstStyle/>
        <a:p>
          <a:endParaRPr lang="en-US"/>
        </a:p>
      </dgm:t>
    </dgm:pt>
    <dgm:pt modelId="{22F049C5-9320-4EFD-89E8-D3E9A183FED8}" type="sibTrans" cxnId="{46CD5741-0B7D-46A0-A319-594D5ECD2737}">
      <dgm:prSet/>
      <dgm:spPr/>
      <dgm:t>
        <a:bodyPr/>
        <a:lstStyle/>
        <a:p>
          <a:endParaRPr lang="en-US"/>
        </a:p>
      </dgm:t>
    </dgm:pt>
    <dgm:pt modelId="{31A31DF3-CE5E-4ED2-B6D3-8373AD2851C7}" type="pres">
      <dgm:prSet presAssocID="{821BE8E0-350A-4618-A28B-BA1AD8DB7F52}" presName="root" presStyleCnt="0">
        <dgm:presLayoutVars>
          <dgm:dir/>
          <dgm:resizeHandles val="exact"/>
        </dgm:presLayoutVars>
      </dgm:prSet>
      <dgm:spPr/>
    </dgm:pt>
    <dgm:pt modelId="{3642A9AA-2637-4322-A738-81ECEDEDAFEC}" type="pres">
      <dgm:prSet presAssocID="{D75B371B-FBBB-45F9-A212-65DB123D99F4}" presName="compNode" presStyleCnt="0"/>
      <dgm:spPr/>
    </dgm:pt>
    <dgm:pt modelId="{53E88110-566E-4CC3-97B8-C9FC232E2FA6}" type="pres">
      <dgm:prSet presAssocID="{D75B371B-FBBB-45F9-A212-65DB123D99F4}" presName="iconRect" presStyleLbl="node1" presStyleIdx="0" presStyleCnt="3" custLinFactNeighborX="54587" custLinFactNeighborY="54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B168FE-D5D2-43A1-81EB-26EA53407602}" type="pres">
      <dgm:prSet presAssocID="{D75B371B-FBBB-45F9-A212-65DB123D99F4}" presName="iconSpace" presStyleCnt="0"/>
      <dgm:spPr/>
    </dgm:pt>
    <dgm:pt modelId="{BB00070A-DED3-4973-B493-6A3C79B8717D}" type="pres">
      <dgm:prSet presAssocID="{D75B371B-FBBB-45F9-A212-65DB123D99F4}" presName="parTx" presStyleLbl="revTx" presStyleIdx="0" presStyleCnt="6">
        <dgm:presLayoutVars>
          <dgm:chMax val="0"/>
          <dgm:chPref val="0"/>
        </dgm:presLayoutVars>
      </dgm:prSet>
      <dgm:spPr/>
    </dgm:pt>
    <dgm:pt modelId="{54DB7C80-4A24-4542-A687-1B84813A48E0}" type="pres">
      <dgm:prSet presAssocID="{D75B371B-FBBB-45F9-A212-65DB123D99F4}" presName="txSpace" presStyleCnt="0"/>
      <dgm:spPr/>
    </dgm:pt>
    <dgm:pt modelId="{B97F9D61-C208-41C7-BAA0-132D93EC1A3A}" type="pres">
      <dgm:prSet presAssocID="{D75B371B-FBBB-45F9-A212-65DB123D99F4}" presName="desTx" presStyleLbl="revTx" presStyleIdx="1" presStyleCnt="6">
        <dgm:presLayoutVars/>
      </dgm:prSet>
      <dgm:spPr/>
    </dgm:pt>
    <dgm:pt modelId="{405DCECB-597E-4A63-8F3B-082609B7F226}" type="pres">
      <dgm:prSet presAssocID="{C0D5B0EC-17C2-4CDB-9025-AB0B0D6C285D}" presName="sibTrans" presStyleCnt="0"/>
      <dgm:spPr/>
    </dgm:pt>
    <dgm:pt modelId="{F4AF488C-2ACF-4859-A213-D434398B0646}" type="pres">
      <dgm:prSet presAssocID="{B805354E-3A97-4AEC-95EE-16019E38E67A}" presName="compNode" presStyleCnt="0"/>
      <dgm:spPr/>
    </dgm:pt>
    <dgm:pt modelId="{01544930-616E-4910-B2C3-B3D3B39FB3B6}" type="pres">
      <dgm:prSet presAssocID="{B805354E-3A97-4AEC-95EE-16019E38E67A}" presName="iconRect" presStyleLbl="node1" presStyleIdx="1" presStyleCnt="3" custLinFactNeighborX="78670" custLinFactNeighborY="547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F2A3B351-763E-4449-A248-1139208F678F}" type="pres">
      <dgm:prSet presAssocID="{B805354E-3A97-4AEC-95EE-16019E38E67A}" presName="iconSpace" presStyleCnt="0"/>
      <dgm:spPr/>
    </dgm:pt>
    <dgm:pt modelId="{92E23B44-0916-478D-A6EA-9081407206C9}" type="pres">
      <dgm:prSet presAssocID="{B805354E-3A97-4AEC-95EE-16019E38E67A}" presName="parTx" presStyleLbl="revTx" presStyleIdx="2" presStyleCnt="6">
        <dgm:presLayoutVars>
          <dgm:chMax val="0"/>
          <dgm:chPref val="0"/>
        </dgm:presLayoutVars>
      </dgm:prSet>
      <dgm:spPr/>
    </dgm:pt>
    <dgm:pt modelId="{CB34566B-62F3-4142-A2F6-9D02A788D283}" type="pres">
      <dgm:prSet presAssocID="{B805354E-3A97-4AEC-95EE-16019E38E67A}" presName="txSpace" presStyleCnt="0"/>
      <dgm:spPr/>
    </dgm:pt>
    <dgm:pt modelId="{06B8B62F-02B7-44E6-8938-141E029F1F79}" type="pres">
      <dgm:prSet presAssocID="{B805354E-3A97-4AEC-95EE-16019E38E67A}" presName="desTx" presStyleLbl="revTx" presStyleIdx="3" presStyleCnt="6">
        <dgm:presLayoutVars/>
      </dgm:prSet>
      <dgm:spPr/>
    </dgm:pt>
    <dgm:pt modelId="{B700E9A3-A2EA-412F-9B06-A79BA58709EC}" type="pres">
      <dgm:prSet presAssocID="{1A2741B1-254C-4415-993C-CC46FF49A06C}" presName="sibTrans" presStyleCnt="0"/>
      <dgm:spPr/>
    </dgm:pt>
    <dgm:pt modelId="{4631E9D1-48F1-45D3-B0A3-F2534D0367D8}" type="pres">
      <dgm:prSet presAssocID="{A2FF474A-95D0-4E77-9C7D-CF146BA5706D}" presName="compNode" presStyleCnt="0"/>
      <dgm:spPr/>
    </dgm:pt>
    <dgm:pt modelId="{9F3F0394-4FD8-479E-BF75-9638E818F570}" type="pres">
      <dgm:prSet presAssocID="{A2FF474A-95D0-4E77-9C7D-CF146BA5706D}" presName="iconRect" presStyleLbl="node1" presStyleIdx="2" presStyleCnt="3" custLinFactNeighborX="68930" custLinFactNeighborY="547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60680EC-99B9-46A7-A92F-A26562760DEA}" type="pres">
      <dgm:prSet presAssocID="{A2FF474A-95D0-4E77-9C7D-CF146BA5706D}" presName="iconSpace" presStyleCnt="0"/>
      <dgm:spPr/>
    </dgm:pt>
    <dgm:pt modelId="{EB98820F-DA9D-4C1F-94E3-303E58D530C7}" type="pres">
      <dgm:prSet presAssocID="{A2FF474A-95D0-4E77-9C7D-CF146BA5706D}" presName="parTx" presStyleLbl="revTx" presStyleIdx="4" presStyleCnt="6">
        <dgm:presLayoutVars>
          <dgm:chMax val="0"/>
          <dgm:chPref val="0"/>
        </dgm:presLayoutVars>
      </dgm:prSet>
      <dgm:spPr/>
    </dgm:pt>
    <dgm:pt modelId="{4D4671C3-9A54-45A3-A208-1467486E4E30}" type="pres">
      <dgm:prSet presAssocID="{A2FF474A-95D0-4E77-9C7D-CF146BA5706D}" presName="txSpace" presStyleCnt="0"/>
      <dgm:spPr/>
    </dgm:pt>
    <dgm:pt modelId="{6C386203-CB5B-4B14-8477-F48DB44095B2}" type="pres">
      <dgm:prSet presAssocID="{A2FF474A-95D0-4E77-9C7D-CF146BA5706D}" presName="desTx" presStyleLbl="revTx" presStyleIdx="5" presStyleCnt="6">
        <dgm:presLayoutVars/>
      </dgm:prSet>
      <dgm:spPr/>
    </dgm:pt>
  </dgm:ptLst>
  <dgm:cxnLst>
    <dgm:cxn modelId="{B85AAA09-5ECB-4906-B76C-3FDD021928FB}" type="presOf" srcId="{DA87F4D2-4380-4B81-A5A8-E4786E0D7C4D}" destId="{6C386203-CB5B-4B14-8477-F48DB44095B2}" srcOrd="0" destOrd="0" presId="urn:microsoft.com/office/officeart/2018/2/layout/IconLabelDescriptionList"/>
    <dgm:cxn modelId="{94A5B115-5998-432F-A0DC-59E4193F2F7E}" srcId="{821BE8E0-350A-4618-A28B-BA1AD8DB7F52}" destId="{B805354E-3A97-4AEC-95EE-16019E38E67A}" srcOrd="1" destOrd="0" parTransId="{33724970-2D9C-4371-93BB-827C4021D6A0}" sibTransId="{1A2741B1-254C-4415-993C-CC46FF49A06C}"/>
    <dgm:cxn modelId="{1E9B873C-4816-4291-81BE-664BB5B90911}" type="presOf" srcId="{737B4DBA-75D0-4B71-91BC-E185BBB21482}" destId="{6C386203-CB5B-4B14-8477-F48DB44095B2}" srcOrd="0" destOrd="1" presId="urn:microsoft.com/office/officeart/2018/2/layout/IconLabelDescriptionList"/>
    <dgm:cxn modelId="{B132D93D-B105-4442-BEF0-C3BD5A7223CD}" srcId="{821BE8E0-350A-4618-A28B-BA1AD8DB7F52}" destId="{D75B371B-FBBB-45F9-A212-65DB123D99F4}" srcOrd="0" destOrd="0" parTransId="{6C8E5B81-D48B-48E6-9D6C-AC979441630C}" sibTransId="{C0D5B0EC-17C2-4CDB-9025-AB0B0D6C285D}"/>
    <dgm:cxn modelId="{BFA0BD5E-E912-4A04-B77B-BC7166A1F5E0}" srcId="{B805354E-3A97-4AEC-95EE-16019E38E67A}" destId="{397B5CA1-E4CB-44BA-96A2-E0B5739BA619}" srcOrd="2" destOrd="0" parTransId="{43C2568D-AB5E-4FF4-8347-D3B5A75BCCEE}" sibTransId="{C72C8231-381A-4B6C-A713-7735B1C533F3}"/>
    <dgm:cxn modelId="{46CD5741-0B7D-46A0-A319-594D5ECD2737}" srcId="{A2FF474A-95D0-4E77-9C7D-CF146BA5706D}" destId="{737B4DBA-75D0-4B71-91BC-E185BBB21482}" srcOrd="1" destOrd="0" parTransId="{3864F761-1B7F-49F1-A8BD-10BB31E1F48C}" sibTransId="{22F049C5-9320-4EFD-89E8-D3E9A183FED8}"/>
    <dgm:cxn modelId="{BF280449-067A-4521-BD39-5E46525A400D}" type="presOf" srcId="{8F92DBC2-B0A4-4ADC-9103-6F5929884744}" destId="{B97F9D61-C208-41C7-BAA0-132D93EC1A3A}" srcOrd="0" destOrd="0" presId="urn:microsoft.com/office/officeart/2018/2/layout/IconLabelDescriptionList"/>
    <dgm:cxn modelId="{BE98764F-EB01-4C80-AAB4-4896AC766261}" srcId="{821BE8E0-350A-4618-A28B-BA1AD8DB7F52}" destId="{A2FF474A-95D0-4E77-9C7D-CF146BA5706D}" srcOrd="2" destOrd="0" parTransId="{D3A012BC-48F5-4126-A0F0-8279E821C368}" sibTransId="{B5752664-8990-4483-B6BB-6B6A4B363058}"/>
    <dgm:cxn modelId="{1B94A477-950A-4C90-82A2-E6635FC60F07}" srcId="{B805354E-3A97-4AEC-95EE-16019E38E67A}" destId="{8A873B06-05C5-4A13-AD7C-C087AC166294}" srcOrd="1" destOrd="0" parTransId="{42610462-D9A9-4AD8-B034-4A5CBF2E563D}" sibTransId="{AF4EEA48-11BF-41BA-887F-A84368F0A6D0}"/>
    <dgm:cxn modelId="{C41FDA78-90AC-444C-8837-D373916F72A0}" type="presOf" srcId="{397B5CA1-E4CB-44BA-96A2-E0B5739BA619}" destId="{06B8B62F-02B7-44E6-8938-141E029F1F79}" srcOrd="0" destOrd="2" presId="urn:microsoft.com/office/officeart/2018/2/layout/IconLabelDescriptionList"/>
    <dgm:cxn modelId="{AC986A79-820E-4CC5-A6CA-DA80DF8DB825}" srcId="{A2FF474A-95D0-4E77-9C7D-CF146BA5706D}" destId="{DA87F4D2-4380-4B81-A5A8-E4786E0D7C4D}" srcOrd="0" destOrd="0" parTransId="{9BA6E9BC-0C6C-48D4-8405-2C8FF0817586}" sibTransId="{938F9562-7B42-4C50-9D18-5EB8A31D0973}"/>
    <dgm:cxn modelId="{16ABC887-68D3-4BEC-ACA4-03974CEF57DD}" type="presOf" srcId="{B805354E-3A97-4AEC-95EE-16019E38E67A}" destId="{92E23B44-0916-478D-A6EA-9081407206C9}" srcOrd="0" destOrd="0" presId="urn:microsoft.com/office/officeart/2018/2/layout/IconLabelDescriptionList"/>
    <dgm:cxn modelId="{E30907AF-7BD4-489F-BF4B-6405B9A954A8}" type="presOf" srcId="{821BE8E0-350A-4618-A28B-BA1AD8DB7F52}" destId="{31A31DF3-CE5E-4ED2-B6D3-8373AD2851C7}" srcOrd="0" destOrd="0" presId="urn:microsoft.com/office/officeart/2018/2/layout/IconLabelDescriptionList"/>
    <dgm:cxn modelId="{40E4E3B0-DE3A-4E94-A5AA-DC2C0E725FB3}" srcId="{D75B371B-FBBB-45F9-A212-65DB123D99F4}" destId="{8F92DBC2-B0A4-4ADC-9103-6F5929884744}" srcOrd="0" destOrd="0" parTransId="{8407D9E2-E249-4C5A-8BEF-CEF239E9038D}" sibTransId="{60B4E529-4111-40EB-83C3-7167269B3EEF}"/>
    <dgm:cxn modelId="{FA4B92BA-2AEC-4DC7-B9C2-CBD512F622CE}" type="presOf" srcId="{87BA8B55-42D6-436C-8367-093E2C262B20}" destId="{06B8B62F-02B7-44E6-8938-141E029F1F79}" srcOrd="0" destOrd="0" presId="urn:microsoft.com/office/officeart/2018/2/layout/IconLabelDescriptionList"/>
    <dgm:cxn modelId="{22CA13D2-C07F-49D3-B6CD-B70FB877EC91}" type="presOf" srcId="{A2FF474A-95D0-4E77-9C7D-CF146BA5706D}" destId="{EB98820F-DA9D-4C1F-94E3-303E58D530C7}" srcOrd="0" destOrd="0" presId="urn:microsoft.com/office/officeart/2018/2/layout/IconLabelDescriptionList"/>
    <dgm:cxn modelId="{BC3310D6-F158-44CD-B9CE-7CD5595A3B6B}" type="presOf" srcId="{D75B371B-FBBB-45F9-A212-65DB123D99F4}" destId="{BB00070A-DED3-4973-B493-6A3C79B8717D}" srcOrd="0" destOrd="0" presId="urn:microsoft.com/office/officeart/2018/2/layout/IconLabelDescriptionList"/>
    <dgm:cxn modelId="{693658EC-2348-47DC-8054-264026984B45}" type="presOf" srcId="{8A873B06-05C5-4A13-AD7C-C087AC166294}" destId="{06B8B62F-02B7-44E6-8938-141E029F1F79}" srcOrd="0" destOrd="1" presId="urn:microsoft.com/office/officeart/2018/2/layout/IconLabelDescriptionList"/>
    <dgm:cxn modelId="{BC7887FF-1369-48A4-B5CB-E3F7419B999A}" srcId="{B805354E-3A97-4AEC-95EE-16019E38E67A}" destId="{87BA8B55-42D6-436C-8367-093E2C262B20}" srcOrd="0" destOrd="0" parTransId="{8A6F89E9-7539-496A-B981-0D5BFC1FF06E}" sibTransId="{B7AAD9F5-C4AF-4126-AA88-72FFD1426ADE}"/>
    <dgm:cxn modelId="{17607953-3F72-46C3-A791-30B281B43C07}" type="presParOf" srcId="{31A31DF3-CE5E-4ED2-B6D3-8373AD2851C7}" destId="{3642A9AA-2637-4322-A738-81ECEDEDAFEC}" srcOrd="0" destOrd="0" presId="urn:microsoft.com/office/officeart/2018/2/layout/IconLabelDescriptionList"/>
    <dgm:cxn modelId="{7C4B94A1-096C-46AA-959C-57242B39357B}" type="presParOf" srcId="{3642A9AA-2637-4322-A738-81ECEDEDAFEC}" destId="{53E88110-566E-4CC3-97B8-C9FC232E2FA6}" srcOrd="0" destOrd="0" presId="urn:microsoft.com/office/officeart/2018/2/layout/IconLabelDescriptionList"/>
    <dgm:cxn modelId="{4042B1D1-162D-4CE1-9B9D-01D6F91F5836}" type="presParOf" srcId="{3642A9AA-2637-4322-A738-81ECEDEDAFEC}" destId="{3EB168FE-D5D2-43A1-81EB-26EA53407602}" srcOrd="1" destOrd="0" presId="urn:microsoft.com/office/officeart/2018/2/layout/IconLabelDescriptionList"/>
    <dgm:cxn modelId="{130BFAEE-E3CE-4C07-9796-7C1744ECE28B}" type="presParOf" srcId="{3642A9AA-2637-4322-A738-81ECEDEDAFEC}" destId="{BB00070A-DED3-4973-B493-6A3C79B8717D}" srcOrd="2" destOrd="0" presId="urn:microsoft.com/office/officeart/2018/2/layout/IconLabelDescriptionList"/>
    <dgm:cxn modelId="{FD011D4F-F402-4E88-BC2E-DF563C68D76E}" type="presParOf" srcId="{3642A9AA-2637-4322-A738-81ECEDEDAFEC}" destId="{54DB7C80-4A24-4542-A687-1B84813A48E0}" srcOrd="3" destOrd="0" presId="urn:microsoft.com/office/officeart/2018/2/layout/IconLabelDescriptionList"/>
    <dgm:cxn modelId="{362FA3A5-C5D0-4B05-AD75-49CD40E1FD65}" type="presParOf" srcId="{3642A9AA-2637-4322-A738-81ECEDEDAFEC}" destId="{B97F9D61-C208-41C7-BAA0-132D93EC1A3A}" srcOrd="4" destOrd="0" presId="urn:microsoft.com/office/officeart/2018/2/layout/IconLabelDescriptionList"/>
    <dgm:cxn modelId="{AFC9079A-9121-4FA6-BD0D-AEEBF51255EC}" type="presParOf" srcId="{31A31DF3-CE5E-4ED2-B6D3-8373AD2851C7}" destId="{405DCECB-597E-4A63-8F3B-082609B7F226}" srcOrd="1" destOrd="0" presId="urn:microsoft.com/office/officeart/2018/2/layout/IconLabelDescriptionList"/>
    <dgm:cxn modelId="{6282F777-9EFA-453A-A4E8-ECB8FDD406BE}" type="presParOf" srcId="{31A31DF3-CE5E-4ED2-B6D3-8373AD2851C7}" destId="{F4AF488C-2ACF-4859-A213-D434398B0646}" srcOrd="2" destOrd="0" presId="urn:microsoft.com/office/officeart/2018/2/layout/IconLabelDescriptionList"/>
    <dgm:cxn modelId="{D68E2D18-C8DD-4875-BB88-FAA796F3A9D7}" type="presParOf" srcId="{F4AF488C-2ACF-4859-A213-D434398B0646}" destId="{01544930-616E-4910-B2C3-B3D3B39FB3B6}" srcOrd="0" destOrd="0" presId="urn:microsoft.com/office/officeart/2018/2/layout/IconLabelDescriptionList"/>
    <dgm:cxn modelId="{28F28907-C069-4B70-827B-8CD7DB803FC4}" type="presParOf" srcId="{F4AF488C-2ACF-4859-A213-D434398B0646}" destId="{F2A3B351-763E-4449-A248-1139208F678F}" srcOrd="1" destOrd="0" presId="urn:microsoft.com/office/officeart/2018/2/layout/IconLabelDescriptionList"/>
    <dgm:cxn modelId="{CD577AE3-C497-453D-A94E-127F715A54C1}" type="presParOf" srcId="{F4AF488C-2ACF-4859-A213-D434398B0646}" destId="{92E23B44-0916-478D-A6EA-9081407206C9}" srcOrd="2" destOrd="0" presId="urn:microsoft.com/office/officeart/2018/2/layout/IconLabelDescriptionList"/>
    <dgm:cxn modelId="{D0890204-080B-4890-B711-99B11A88D63E}" type="presParOf" srcId="{F4AF488C-2ACF-4859-A213-D434398B0646}" destId="{CB34566B-62F3-4142-A2F6-9D02A788D283}" srcOrd="3" destOrd="0" presId="urn:microsoft.com/office/officeart/2018/2/layout/IconLabelDescriptionList"/>
    <dgm:cxn modelId="{92670A14-7E67-45B5-8B61-AC589489775B}" type="presParOf" srcId="{F4AF488C-2ACF-4859-A213-D434398B0646}" destId="{06B8B62F-02B7-44E6-8938-141E029F1F79}" srcOrd="4" destOrd="0" presId="urn:microsoft.com/office/officeart/2018/2/layout/IconLabelDescriptionList"/>
    <dgm:cxn modelId="{BB09171E-BF3B-4ADD-B77E-C59E971C3389}" type="presParOf" srcId="{31A31DF3-CE5E-4ED2-B6D3-8373AD2851C7}" destId="{B700E9A3-A2EA-412F-9B06-A79BA58709EC}" srcOrd="3" destOrd="0" presId="urn:microsoft.com/office/officeart/2018/2/layout/IconLabelDescriptionList"/>
    <dgm:cxn modelId="{F8CA6F41-85A0-4375-8EB4-5DB2FAB331F0}" type="presParOf" srcId="{31A31DF3-CE5E-4ED2-B6D3-8373AD2851C7}" destId="{4631E9D1-48F1-45D3-B0A3-F2534D0367D8}" srcOrd="4" destOrd="0" presId="urn:microsoft.com/office/officeart/2018/2/layout/IconLabelDescriptionList"/>
    <dgm:cxn modelId="{AC64FF95-29DF-4E4A-BAC6-AAED730412F5}" type="presParOf" srcId="{4631E9D1-48F1-45D3-B0A3-F2534D0367D8}" destId="{9F3F0394-4FD8-479E-BF75-9638E818F570}" srcOrd="0" destOrd="0" presId="urn:microsoft.com/office/officeart/2018/2/layout/IconLabelDescriptionList"/>
    <dgm:cxn modelId="{55A3A227-2281-4F2C-BBE4-748FF8900802}" type="presParOf" srcId="{4631E9D1-48F1-45D3-B0A3-F2534D0367D8}" destId="{160680EC-99B9-46A7-A92F-A26562760DEA}" srcOrd="1" destOrd="0" presId="urn:microsoft.com/office/officeart/2018/2/layout/IconLabelDescriptionList"/>
    <dgm:cxn modelId="{41628A54-F552-42B3-BC9C-6B71FA6C6809}" type="presParOf" srcId="{4631E9D1-48F1-45D3-B0A3-F2534D0367D8}" destId="{EB98820F-DA9D-4C1F-94E3-303E58D530C7}" srcOrd="2" destOrd="0" presId="urn:microsoft.com/office/officeart/2018/2/layout/IconLabelDescriptionList"/>
    <dgm:cxn modelId="{14EFFBE4-819E-490C-B583-76A34D341070}" type="presParOf" srcId="{4631E9D1-48F1-45D3-B0A3-F2534D0367D8}" destId="{4D4671C3-9A54-45A3-A208-1467486E4E30}" srcOrd="3" destOrd="0" presId="urn:microsoft.com/office/officeart/2018/2/layout/IconLabelDescriptionList"/>
    <dgm:cxn modelId="{EF2A74D6-7290-429A-99B8-6DCF4BCE1B5B}" type="presParOf" srcId="{4631E9D1-48F1-45D3-B0A3-F2534D0367D8}" destId="{6C386203-CB5B-4B14-8477-F48DB44095B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94B595-F90F-4875-B4CC-C225C55CFC75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D28248-99F8-4A87-8673-AFCB40733F8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1200"/>
            <a:t>1. Spatial Feature Extraction</a:t>
          </a:r>
          <a:endParaRPr lang="en-US" sz="1200"/>
        </a:p>
      </dgm:t>
    </dgm:pt>
    <dgm:pt modelId="{A4638240-8051-4569-B59C-4DEAF189F98E}" type="parTrans" cxnId="{F1FDF98E-11A3-43FF-9F16-9A42AD482F5B}">
      <dgm:prSet/>
      <dgm:spPr/>
      <dgm:t>
        <a:bodyPr/>
        <a:lstStyle/>
        <a:p>
          <a:endParaRPr lang="en-US"/>
        </a:p>
      </dgm:t>
    </dgm:pt>
    <dgm:pt modelId="{7B227D97-D5CE-4F53-81CC-A946386579B4}" type="sibTrans" cxnId="{F1FDF98E-11A3-43FF-9F16-9A42AD482F5B}">
      <dgm:prSet/>
      <dgm:spPr/>
      <dgm:t>
        <a:bodyPr/>
        <a:lstStyle/>
        <a:p>
          <a:endParaRPr lang="en-US"/>
        </a:p>
      </dgm:t>
    </dgm:pt>
    <dgm:pt modelId="{B5D79278-912D-4377-934A-BBD02193D9F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200" dirty="0"/>
            <a:t>Co</a:t>
          </a:r>
          <a:r>
            <a:rPr lang="en-US" sz="1200" dirty="0" err="1"/>
            <a:t>nverts</a:t>
          </a:r>
          <a:r>
            <a:rPr lang="en-US" sz="1200" dirty="0"/>
            <a:t> sampled frames into 2D patches, then into 1D tokens</a:t>
          </a:r>
        </a:p>
      </dgm:t>
    </dgm:pt>
    <dgm:pt modelId="{15F5F6FF-0D39-485B-AD31-3EA45A42F2EE}" type="parTrans" cxnId="{73D5E889-2A8C-4591-8875-BAEE3358AEDD}">
      <dgm:prSet/>
      <dgm:spPr/>
      <dgm:t>
        <a:bodyPr/>
        <a:lstStyle/>
        <a:p>
          <a:endParaRPr lang="en-US"/>
        </a:p>
      </dgm:t>
    </dgm:pt>
    <dgm:pt modelId="{05988D24-7921-4470-A6FE-F9BDCF6E2420}" type="sibTrans" cxnId="{73D5E889-2A8C-4591-8875-BAEE3358AEDD}">
      <dgm:prSet/>
      <dgm:spPr/>
      <dgm:t>
        <a:bodyPr/>
        <a:lstStyle/>
        <a:p>
          <a:endParaRPr lang="en-US"/>
        </a:p>
      </dgm:t>
    </dgm:pt>
    <dgm:pt modelId="{7156049F-7031-4D75-AC02-779450F02D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Utilizes multi-head self-attention, MLP, and layer-norm in stacked encoder-decoder blocks</a:t>
          </a:r>
        </a:p>
      </dgm:t>
    </dgm:pt>
    <dgm:pt modelId="{188A4B46-2007-4A1E-9BD4-0DB9B138A9A4}" type="parTrans" cxnId="{CC5DE156-7826-4433-9909-79EC9D60DB8E}">
      <dgm:prSet/>
      <dgm:spPr/>
      <dgm:t>
        <a:bodyPr/>
        <a:lstStyle/>
        <a:p>
          <a:endParaRPr lang="en-US"/>
        </a:p>
      </dgm:t>
    </dgm:pt>
    <dgm:pt modelId="{80CF7DB1-EB1D-4CFE-9E5F-436B4FE04631}" type="sibTrans" cxnId="{CC5DE156-7826-4433-9909-79EC9D60DB8E}">
      <dgm:prSet/>
      <dgm:spPr/>
      <dgm:t>
        <a:bodyPr/>
        <a:lstStyle/>
        <a:p>
          <a:endParaRPr lang="en-US"/>
        </a:p>
      </dgm:t>
    </dgm:pt>
    <dgm:pt modelId="{8F434DD5-E93F-44B3-8153-8020A1FA75D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200" b="1" i="0" dirty="0"/>
            <a:t>2. Temporal Feature Extraction with Transformers:</a:t>
          </a:r>
          <a:endParaRPr lang="en-US" sz="1200" b="1" dirty="0"/>
        </a:p>
      </dgm:t>
    </dgm:pt>
    <dgm:pt modelId="{F4EEAA86-1D9C-4FA7-96E2-420C257BBF94}" type="parTrans" cxnId="{BED80D4C-0043-4940-9351-220A77FA5A59}">
      <dgm:prSet/>
      <dgm:spPr/>
      <dgm:t>
        <a:bodyPr/>
        <a:lstStyle/>
        <a:p>
          <a:endParaRPr lang="en-US"/>
        </a:p>
      </dgm:t>
    </dgm:pt>
    <dgm:pt modelId="{15E6133D-60C8-400A-A109-B3FD76D379F2}" type="sibTrans" cxnId="{BED80D4C-0043-4940-9351-220A77FA5A59}">
      <dgm:prSet/>
      <dgm:spPr/>
      <dgm:t>
        <a:bodyPr/>
        <a:lstStyle/>
        <a:p>
          <a:endParaRPr lang="en-US"/>
        </a:p>
      </dgm:t>
    </dgm:pt>
    <dgm:pt modelId="{50F1A334-899B-4194-8581-E608714D2D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/>
            <a:t>Transformers capture temporal relations by modeling interactions between frames</a:t>
          </a:r>
          <a:endParaRPr lang="en-US" sz="1200" dirty="0"/>
        </a:p>
      </dgm:t>
    </dgm:pt>
    <dgm:pt modelId="{08E97C71-D79F-408C-B892-77B585DF13AA}" type="parTrans" cxnId="{4C077B50-63CC-44A9-87D4-8665E6E000DA}">
      <dgm:prSet/>
      <dgm:spPr/>
      <dgm:t>
        <a:bodyPr/>
        <a:lstStyle/>
        <a:p>
          <a:endParaRPr lang="en-US"/>
        </a:p>
      </dgm:t>
    </dgm:pt>
    <dgm:pt modelId="{E0A3EA3C-C3E1-4FEE-A272-3E44D0117780}" type="sibTrans" cxnId="{4C077B50-63CC-44A9-87D4-8665E6E000DA}">
      <dgm:prSet/>
      <dgm:spPr/>
      <dgm:t>
        <a:bodyPr/>
        <a:lstStyle/>
        <a:p>
          <a:endParaRPr lang="en-US"/>
        </a:p>
      </dgm:t>
    </dgm:pt>
    <dgm:pt modelId="{63BA43B2-310D-4DAA-8AE4-67E0137EADF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/>
            <a:t>They encode frame features and aggregate them into comprehensive representations</a:t>
          </a:r>
          <a:endParaRPr lang="en-US" sz="1200" dirty="0"/>
        </a:p>
      </dgm:t>
    </dgm:pt>
    <dgm:pt modelId="{D18CB5B4-B311-4F21-8D07-7E503AAE80A2}" type="parTrans" cxnId="{1DE1C172-390E-4394-B626-BAE3436C2F9D}">
      <dgm:prSet/>
      <dgm:spPr/>
      <dgm:t>
        <a:bodyPr/>
        <a:lstStyle/>
        <a:p>
          <a:endParaRPr lang="en-US"/>
        </a:p>
      </dgm:t>
    </dgm:pt>
    <dgm:pt modelId="{EC738BE9-F863-4B7A-B43A-A1AAA9E10ABC}" type="sibTrans" cxnId="{1DE1C172-390E-4394-B626-BAE3436C2F9D}">
      <dgm:prSet/>
      <dgm:spPr/>
      <dgm:t>
        <a:bodyPr/>
        <a:lstStyle/>
        <a:p>
          <a:endParaRPr lang="en-US"/>
        </a:p>
      </dgm:t>
    </dgm:pt>
    <dgm:pt modelId="{6EB0941D-612A-4AE6-A4B6-D1254E83FA6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1200" dirty="0"/>
            <a:t>3. </a:t>
          </a:r>
          <a:r>
            <a:rPr lang="en-IN" sz="1200" i="0" dirty="0"/>
            <a:t>Multi-modal Video Feature Extraction:</a:t>
          </a:r>
          <a:br>
            <a:rPr lang="en-IN" sz="1200" i="0" dirty="0"/>
          </a:br>
          <a:r>
            <a:rPr lang="en-IN" sz="1200" b="0" i="0" dirty="0"/>
            <a:t>Integrates various modalities like:</a:t>
          </a:r>
          <a:endParaRPr lang="en-US" sz="1200" dirty="0"/>
        </a:p>
      </dgm:t>
    </dgm:pt>
    <dgm:pt modelId="{14FF52CF-87AA-4F08-AA59-0DF981146BDE}" type="parTrans" cxnId="{BCE12D8D-C5EE-4251-A6D0-B6162A440102}">
      <dgm:prSet/>
      <dgm:spPr/>
      <dgm:t>
        <a:bodyPr/>
        <a:lstStyle/>
        <a:p>
          <a:endParaRPr lang="en-US"/>
        </a:p>
      </dgm:t>
    </dgm:pt>
    <dgm:pt modelId="{12EB93A2-7890-4350-BF62-FE9C0154CB54}" type="sibTrans" cxnId="{BCE12D8D-C5EE-4251-A6D0-B6162A440102}">
      <dgm:prSet/>
      <dgm:spPr/>
      <dgm:t>
        <a:bodyPr/>
        <a:lstStyle/>
        <a:p>
          <a:endParaRPr lang="en-US"/>
        </a:p>
      </dgm:t>
    </dgm:pt>
    <dgm:pt modelId="{2DA73E1C-D076-4FE2-8619-41BD43ED48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/>
            <a:t>Scene embeddings: Extracted from DenseNet-161 trained on Places365 dataset, capturing scene-level information</a:t>
          </a:r>
          <a:endParaRPr lang="en-US" sz="1200" dirty="0"/>
        </a:p>
      </dgm:t>
    </dgm:pt>
    <dgm:pt modelId="{479882B2-28B1-42C4-AA40-846942E91266}" type="parTrans" cxnId="{683F114A-662F-4B5F-8DE0-67F0BA3B1728}">
      <dgm:prSet/>
      <dgm:spPr/>
      <dgm:t>
        <a:bodyPr/>
        <a:lstStyle/>
        <a:p>
          <a:endParaRPr lang="en-US"/>
        </a:p>
      </dgm:t>
    </dgm:pt>
    <dgm:pt modelId="{47A9BE42-9D37-4FC1-9AEF-CD8B25640AF5}" type="sibTrans" cxnId="{683F114A-662F-4B5F-8DE0-67F0BA3B1728}">
      <dgm:prSet/>
      <dgm:spPr/>
      <dgm:t>
        <a:bodyPr/>
        <a:lstStyle/>
        <a:p>
          <a:endParaRPr lang="en-US"/>
        </a:p>
      </dgm:t>
    </dgm:pt>
    <dgm:pt modelId="{D6ADA53C-1E79-4726-A498-DA54A27420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/>
            <a:t>Face features: Extracted using SSD face detector for bounding boxes, then passed through ResNet50 trained on VGGFace2 dataset, capturing detailed facial features</a:t>
          </a:r>
          <a:endParaRPr lang="en-US" sz="1200" dirty="0"/>
        </a:p>
      </dgm:t>
    </dgm:pt>
    <dgm:pt modelId="{804DBE31-B591-425A-80A0-B7E1098AD7E9}" type="parTrans" cxnId="{1B63A75A-3B1E-49F0-ACF7-B38ED83660D9}">
      <dgm:prSet/>
      <dgm:spPr/>
      <dgm:t>
        <a:bodyPr/>
        <a:lstStyle/>
        <a:p>
          <a:endParaRPr lang="en-US"/>
        </a:p>
      </dgm:t>
    </dgm:pt>
    <dgm:pt modelId="{85305CDC-29B8-473E-A084-3EEBFE6FABCD}" type="sibTrans" cxnId="{1B63A75A-3B1E-49F0-ACF7-B38ED83660D9}">
      <dgm:prSet/>
      <dgm:spPr/>
      <dgm:t>
        <a:bodyPr/>
        <a:lstStyle/>
        <a:p>
          <a:endParaRPr lang="en-US"/>
        </a:p>
      </dgm:t>
    </dgm:pt>
    <dgm:pt modelId="{C3D9750A-B41E-4184-BA42-E6C4F3005A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/>
            <a:t>Motion features: Extracted from networks like S3D and SlowFast trained on Kinetics dataset, capturing motion-related features</a:t>
          </a:r>
          <a:endParaRPr lang="en-US" sz="1200"/>
        </a:p>
      </dgm:t>
    </dgm:pt>
    <dgm:pt modelId="{89448058-754B-49C4-AFB5-0D9E77AEC1A3}" type="parTrans" cxnId="{A9551F4A-1E37-4186-A7F6-C7E9170E68FC}">
      <dgm:prSet/>
      <dgm:spPr/>
      <dgm:t>
        <a:bodyPr/>
        <a:lstStyle/>
        <a:p>
          <a:endParaRPr lang="en-US"/>
        </a:p>
      </dgm:t>
    </dgm:pt>
    <dgm:pt modelId="{FE632A8B-BD2A-4B80-9D00-9D1B967EE816}" type="sibTrans" cxnId="{A9551F4A-1E37-4186-A7F6-C7E9170E68FC}">
      <dgm:prSet/>
      <dgm:spPr/>
      <dgm:t>
        <a:bodyPr/>
        <a:lstStyle/>
        <a:p>
          <a:endParaRPr lang="en-US"/>
        </a:p>
      </dgm:t>
    </dgm:pt>
    <dgm:pt modelId="{358414C3-8DEE-4097-BC17-D76D1F6B3B6A}" type="pres">
      <dgm:prSet presAssocID="{B194B595-F90F-4875-B4CC-C225C55CFC75}" presName="root" presStyleCnt="0">
        <dgm:presLayoutVars>
          <dgm:dir/>
          <dgm:resizeHandles val="exact"/>
        </dgm:presLayoutVars>
      </dgm:prSet>
      <dgm:spPr/>
    </dgm:pt>
    <dgm:pt modelId="{7A2C8C33-A194-44A9-AA3F-8C6293210562}" type="pres">
      <dgm:prSet presAssocID="{FFD28248-99F8-4A87-8673-AFCB40733F88}" presName="compNode" presStyleCnt="0"/>
      <dgm:spPr/>
    </dgm:pt>
    <dgm:pt modelId="{43377DEC-9352-4CEA-BFD7-6A1FC7EC36E5}" type="pres">
      <dgm:prSet presAssocID="{FFD28248-99F8-4A87-8673-AFCB40733F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378FD48-D0D4-42AD-90D2-D35AABD9A3CB}" type="pres">
      <dgm:prSet presAssocID="{FFD28248-99F8-4A87-8673-AFCB40733F88}" presName="iconSpace" presStyleCnt="0"/>
      <dgm:spPr/>
    </dgm:pt>
    <dgm:pt modelId="{08C591CA-D3D9-4DBD-8EEE-33B16E9B3D3D}" type="pres">
      <dgm:prSet presAssocID="{FFD28248-99F8-4A87-8673-AFCB40733F88}" presName="parTx" presStyleLbl="revTx" presStyleIdx="0" presStyleCnt="6">
        <dgm:presLayoutVars>
          <dgm:chMax val="0"/>
          <dgm:chPref val="0"/>
        </dgm:presLayoutVars>
      </dgm:prSet>
      <dgm:spPr/>
    </dgm:pt>
    <dgm:pt modelId="{37878892-F3DE-46F4-9FC9-6215AF2D325A}" type="pres">
      <dgm:prSet presAssocID="{FFD28248-99F8-4A87-8673-AFCB40733F88}" presName="txSpace" presStyleCnt="0"/>
      <dgm:spPr/>
    </dgm:pt>
    <dgm:pt modelId="{B703CB0A-69D7-48EA-8229-08353C93CF91}" type="pres">
      <dgm:prSet presAssocID="{FFD28248-99F8-4A87-8673-AFCB40733F88}" presName="desTx" presStyleLbl="revTx" presStyleIdx="1" presStyleCnt="6" custLinFactNeighborY="-11915">
        <dgm:presLayoutVars/>
      </dgm:prSet>
      <dgm:spPr/>
    </dgm:pt>
    <dgm:pt modelId="{F7100CC7-C111-4318-A4D4-34AC45C8253F}" type="pres">
      <dgm:prSet presAssocID="{7B227D97-D5CE-4F53-81CC-A946386579B4}" presName="sibTrans" presStyleCnt="0"/>
      <dgm:spPr/>
    </dgm:pt>
    <dgm:pt modelId="{11E25B96-BDBA-47C6-A1A7-C1AF1BBF5E77}" type="pres">
      <dgm:prSet presAssocID="{8F434DD5-E93F-44B3-8153-8020A1FA75D9}" presName="compNode" presStyleCnt="0"/>
      <dgm:spPr/>
    </dgm:pt>
    <dgm:pt modelId="{734289DD-53E7-4ACF-98FD-FCBE555FA90B}" type="pres">
      <dgm:prSet presAssocID="{8F434DD5-E93F-44B3-8153-8020A1FA75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B9E1DFD-6105-4201-BA8A-F1E90660D04B}" type="pres">
      <dgm:prSet presAssocID="{8F434DD5-E93F-44B3-8153-8020A1FA75D9}" presName="iconSpace" presStyleCnt="0"/>
      <dgm:spPr/>
    </dgm:pt>
    <dgm:pt modelId="{10CF3B9F-09CF-48DB-B308-7879DD6C367F}" type="pres">
      <dgm:prSet presAssocID="{8F434DD5-E93F-44B3-8153-8020A1FA75D9}" presName="parTx" presStyleLbl="revTx" presStyleIdx="2" presStyleCnt="6" custScaleX="115864">
        <dgm:presLayoutVars>
          <dgm:chMax val="0"/>
          <dgm:chPref val="0"/>
        </dgm:presLayoutVars>
      </dgm:prSet>
      <dgm:spPr/>
    </dgm:pt>
    <dgm:pt modelId="{E77B4AEE-E71B-4F26-8ACF-C5BDE8A87C88}" type="pres">
      <dgm:prSet presAssocID="{8F434DD5-E93F-44B3-8153-8020A1FA75D9}" presName="txSpace" presStyleCnt="0"/>
      <dgm:spPr/>
    </dgm:pt>
    <dgm:pt modelId="{B76FFF93-80DB-4A6B-B28A-D239DDC8EA82}" type="pres">
      <dgm:prSet presAssocID="{8F434DD5-E93F-44B3-8153-8020A1FA75D9}" presName="desTx" presStyleLbl="revTx" presStyleIdx="3" presStyleCnt="6" custLinFactNeighborX="0" custLinFactNeighborY="-12972">
        <dgm:presLayoutVars/>
      </dgm:prSet>
      <dgm:spPr/>
    </dgm:pt>
    <dgm:pt modelId="{7B41677F-6E5F-4ECB-82DC-9E406B4CC597}" type="pres">
      <dgm:prSet presAssocID="{15E6133D-60C8-400A-A109-B3FD76D379F2}" presName="sibTrans" presStyleCnt="0"/>
      <dgm:spPr/>
    </dgm:pt>
    <dgm:pt modelId="{4C7D666A-6B2C-4186-B268-371237761011}" type="pres">
      <dgm:prSet presAssocID="{6EB0941D-612A-4AE6-A4B6-D1254E83FA6D}" presName="compNode" presStyleCnt="0"/>
      <dgm:spPr/>
    </dgm:pt>
    <dgm:pt modelId="{9A703E38-671D-4B1F-90D8-6D996C57EF72}" type="pres">
      <dgm:prSet presAssocID="{6EB0941D-612A-4AE6-A4B6-D1254E83FA6D}" presName="iconRect" presStyleLbl="node1" presStyleIdx="2" presStyleCnt="3" custLinFactNeighborX="-762" custLinFactNeighborY="-730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3D585B25-0452-414E-9E4F-549B1AB9370A}" type="pres">
      <dgm:prSet presAssocID="{6EB0941D-612A-4AE6-A4B6-D1254E83FA6D}" presName="iconSpace" presStyleCnt="0"/>
      <dgm:spPr/>
    </dgm:pt>
    <dgm:pt modelId="{02639287-E2AF-40EB-8706-0932F6038A82}" type="pres">
      <dgm:prSet presAssocID="{6EB0941D-612A-4AE6-A4B6-D1254E83FA6D}" presName="parTx" presStyleLbl="revTx" presStyleIdx="4" presStyleCnt="6" custLinFactNeighborY="5436">
        <dgm:presLayoutVars>
          <dgm:chMax val="0"/>
          <dgm:chPref val="0"/>
        </dgm:presLayoutVars>
      </dgm:prSet>
      <dgm:spPr/>
    </dgm:pt>
    <dgm:pt modelId="{34A0DF66-224C-46E9-990B-804617F6FED4}" type="pres">
      <dgm:prSet presAssocID="{6EB0941D-612A-4AE6-A4B6-D1254E83FA6D}" presName="txSpace" presStyleCnt="0"/>
      <dgm:spPr/>
    </dgm:pt>
    <dgm:pt modelId="{E7AE35B7-D255-453B-BFAE-5DBD87F66890}" type="pres">
      <dgm:prSet presAssocID="{6EB0941D-612A-4AE6-A4B6-D1254E83FA6D}" presName="desTx" presStyleLbl="revTx" presStyleIdx="5" presStyleCnt="6" custLinFactNeighborX="477" custLinFactNeighborY="1378">
        <dgm:presLayoutVars/>
      </dgm:prSet>
      <dgm:spPr/>
    </dgm:pt>
  </dgm:ptLst>
  <dgm:cxnLst>
    <dgm:cxn modelId="{5E28AD05-8462-4BE0-AA1C-CDC1C83A650A}" type="presOf" srcId="{D6ADA53C-1E79-4726-A498-DA54A27420FE}" destId="{E7AE35B7-D255-453B-BFAE-5DBD87F66890}" srcOrd="0" destOrd="1" presId="urn:microsoft.com/office/officeart/2018/5/layout/CenteredIconLabelDescriptionList"/>
    <dgm:cxn modelId="{F98A7D0F-CF99-446F-9BA6-501D3F358F3A}" type="presOf" srcId="{B5D79278-912D-4377-934A-BBD02193D9F3}" destId="{B703CB0A-69D7-48EA-8229-08353C93CF91}" srcOrd="0" destOrd="0" presId="urn:microsoft.com/office/officeart/2018/5/layout/CenteredIconLabelDescriptionList"/>
    <dgm:cxn modelId="{3FA38615-4FE2-4486-A5ED-5F70811DAF13}" type="presOf" srcId="{7156049F-7031-4D75-AC02-779450F02D61}" destId="{B703CB0A-69D7-48EA-8229-08353C93CF91}" srcOrd="0" destOrd="1" presId="urn:microsoft.com/office/officeart/2018/5/layout/CenteredIconLabelDescriptionList"/>
    <dgm:cxn modelId="{F98F2526-B541-4BAD-9B8F-60EDF98AE8E1}" type="presOf" srcId="{2DA73E1C-D076-4FE2-8619-41BD43ED48E3}" destId="{E7AE35B7-D255-453B-BFAE-5DBD87F66890}" srcOrd="0" destOrd="0" presId="urn:microsoft.com/office/officeart/2018/5/layout/CenteredIconLabelDescriptionList"/>
    <dgm:cxn modelId="{57BA742F-3AFD-47A7-8D31-A5DEC01F3D19}" type="presOf" srcId="{50F1A334-899B-4194-8581-E608714D2D2A}" destId="{B76FFF93-80DB-4A6B-B28A-D239DDC8EA82}" srcOrd="0" destOrd="0" presId="urn:microsoft.com/office/officeart/2018/5/layout/CenteredIconLabelDescriptionList"/>
    <dgm:cxn modelId="{8E98D367-4E8A-4C2E-B580-0DC10E6C4A2E}" type="presOf" srcId="{FFD28248-99F8-4A87-8673-AFCB40733F88}" destId="{08C591CA-D3D9-4DBD-8EEE-33B16E9B3D3D}" srcOrd="0" destOrd="0" presId="urn:microsoft.com/office/officeart/2018/5/layout/CenteredIconLabelDescriptionList"/>
    <dgm:cxn modelId="{683F114A-662F-4B5F-8DE0-67F0BA3B1728}" srcId="{6EB0941D-612A-4AE6-A4B6-D1254E83FA6D}" destId="{2DA73E1C-D076-4FE2-8619-41BD43ED48E3}" srcOrd="0" destOrd="0" parTransId="{479882B2-28B1-42C4-AA40-846942E91266}" sibTransId="{47A9BE42-9D37-4FC1-9AEF-CD8B25640AF5}"/>
    <dgm:cxn modelId="{A9551F4A-1E37-4186-A7F6-C7E9170E68FC}" srcId="{6EB0941D-612A-4AE6-A4B6-D1254E83FA6D}" destId="{C3D9750A-B41E-4184-BA42-E6C4F3005A3D}" srcOrd="2" destOrd="0" parTransId="{89448058-754B-49C4-AFB5-0D9E77AEC1A3}" sibTransId="{FE632A8B-BD2A-4B80-9D00-9D1B967EE816}"/>
    <dgm:cxn modelId="{BED80D4C-0043-4940-9351-220A77FA5A59}" srcId="{B194B595-F90F-4875-B4CC-C225C55CFC75}" destId="{8F434DD5-E93F-44B3-8153-8020A1FA75D9}" srcOrd="1" destOrd="0" parTransId="{F4EEAA86-1D9C-4FA7-96E2-420C257BBF94}" sibTransId="{15E6133D-60C8-400A-A109-B3FD76D379F2}"/>
    <dgm:cxn modelId="{4C077B50-63CC-44A9-87D4-8665E6E000DA}" srcId="{8F434DD5-E93F-44B3-8153-8020A1FA75D9}" destId="{50F1A334-899B-4194-8581-E608714D2D2A}" srcOrd="0" destOrd="0" parTransId="{08E97C71-D79F-408C-B892-77B585DF13AA}" sibTransId="{E0A3EA3C-C3E1-4FEE-A272-3E44D0117780}"/>
    <dgm:cxn modelId="{1DE1C172-390E-4394-B626-BAE3436C2F9D}" srcId="{8F434DD5-E93F-44B3-8153-8020A1FA75D9}" destId="{63BA43B2-310D-4DAA-8AE4-67E0137EADF3}" srcOrd="1" destOrd="0" parTransId="{D18CB5B4-B311-4F21-8D07-7E503AAE80A2}" sibTransId="{EC738BE9-F863-4B7A-B43A-A1AAA9E10ABC}"/>
    <dgm:cxn modelId="{CC5DE156-7826-4433-9909-79EC9D60DB8E}" srcId="{FFD28248-99F8-4A87-8673-AFCB40733F88}" destId="{7156049F-7031-4D75-AC02-779450F02D61}" srcOrd="1" destOrd="0" parTransId="{188A4B46-2007-4A1E-9BD4-0DB9B138A9A4}" sibTransId="{80CF7DB1-EB1D-4CFE-9E5F-436B4FE04631}"/>
    <dgm:cxn modelId="{1B63A75A-3B1E-49F0-ACF7-B38ED83660D9}" srcId="{6EB0941D-612A-4AE6-A4B6-D1254E83FA6D}" destId="{D6ADA53C-1E79-4726-A498-DA54A27420FE}" srcOrd="1" destOrd="0" parTransId="{804DBE31-B591-425A-80A0-B7E1098AD7E9}" sibTransId="{85305CDC-29B8-473E-A084-3EEBFE6FABCD}"/>
    <dgm:cxn modelId="{73D5E889-2A8C-4591-8875-BAEE3358AEDD}" srcId="{FFD28248-99F8-4A87-8673-AFCB40733F88}" destId="{B5D79278-912D-4377-934A-BBD02193D9F3}" srcOrd="0" destOrd="0" parTransId="{15F5F6FF-0D39-485B-AD31-3EA45A42F2EE}" sibTransId="{05988D24-7921-4470-A6FE-F9BDCF6E2420}"/>
    <dgm:cxn modelId="{BCE12D8D-C5EE-4251-A6D0-B6162A440102}" srcId="{B194B595-F90F-4875-B4CC-C225C55CFC75}" destId="{6EB0941D-612A-4AE6-A4B6-D1254E83FA6D}" srcOrd="2" destOrd="0" parTransId="{14FF52CF-87AA-4F08-AA59-0DF981146BDE}" sibTransId="{12EB93A2-7890-4350-BF62-FE9C0154CB54}"/>
    <dgm:cxn modelId="{F1FDF98E-11A3-43FF-9F16-9A42AD482F5B}" srcId="{B194B595-F90F-4875-B4CC-C225C55CFC75}" destId="{FFD28248-99F8-4A87-8673-AFCB40733F88}" srcOrd="0" destOrd="0" parTransId="{A4638240-8051-4569-B59C-4DEAF189F98E}" sibTransId="{7B227D97-D5CE-4F53-81CC-A946386579B4}"/>
    <dgm:cxn modelId="{CA9C2C97-61FE-4E4B-BF85-8C99583A4502}" type="presOf" srcId="{6EB0941D-612A-4AE6-A4B6-D1254E83FA6D}" destId="{02639287-E2AF-40EB-8706-0932F6038A82}" srcOrd="0" destOrd="0" presId="urn:microsoft.com/office/officeart/2018/5/layout/CenteredIconLabelDescriptionList"/>
    <dgm:cxn modelId="{27416FA4-25DE-42F8-B2CD-F2D9B8FE85F4}" type="presOf" srcId="{63BA43B2-310D-4DAA-8AE4-67E0137EADF3}" destId="{B76FFF93-80DB-4A6B-B28A-D239DDC8EA82}" srcOrd="0" destOrd="1" presId="urn:microsoft.com/office/officeart/2018/5/layout/CenteredIconLabelDescriptionList"/>
    <dgm:cxn modelId="{CF6869BF-F603-441E-9992-F341B633AC3A}" type="presOf" srcId="{C3D9750A-B41E-4184-BA42-E6C4F3005A3D}" destId="{E7AE35B7-D255-453B-BFAE-5DBD87F66890}" srcOrd="0" destOrd="2" presId="urn:microsoft.com/office/officeart/2018/5/layout/CenteredIconLabelDescriptionList"/>
    <dgm:cxn modelId="{30EDBEF9-4330-4C6C-A4F6-A25573BCEA9F}" type="presOf" srcId="{B194B595-F90F-4875-B4CC-C225C55CFC75}" destId="{358414C3-8DEE-4097-BC17-D76D1F6B3B6A}" srcOrd="0" destOrd="0" presId="urn:microsoft.com/office/officeart/2018/5/layout/CenteredIconLabelDescriptionList"/>
    <dgm:cxn modelId="{E62B11FF-57F4-4763-B0B6-6FDA0B30755B}" type="presOf" srcId="{8F434DD5-E93F-44B3-8153-8020A1FA75D9}" destId="{10CF3B9F-09CF-48DB-B308-7879DD6C367F}" srcOrd="0" destOrd="0" presId="urn:microsoft.com/office/officeart/2018/5/layout/CenteredIconLabelDescriptionList"/>
    <dgm:cxn modelId="{E1C75ADC-14A7-4F98-9A01-4981A7DB0557}" type="presParOf" srcId="{358414C3-8DEE-4097-BC17-D76D1F6B3B6A}" destId="{7A2C8C33-A194-44A9-AA3F-8C6293210562}" srcOrd="0" destOrd="0" presId="urn:microsoft.com/office/officeart/2018/5/layout/CenteredIconLabelDescriptionList"/>
    <dgm:cxn modelId="{90FC43F0-673D-4CEC-972A-91A576BDFBC9}" type="presParOf" srcId="{7A2C8C33-A194-44A9-AA3F-8C6293210562}" destId="{43377DEC-9352-4CEA-BFD7-6A1FC7EC36E5}" srcOrd="0" destOrd="0" presId="urn:microsoft.com/office/officeart/2018/5/layout/CenteredIconLabelDescriptionList"/>
    <dgm:cxn modelId="{C6748342-7528-46CD-82E0-3EEF97A60F17}" type="presParOf" srcId="{7A2C8C33-A194-44A9-AA3F-8C6293210562}" destId="{D378FD48-D0D4-42AD-90D2-D35AABD9A3CB}" srcOrd="1" destOrd="0" presId="urn:microsoft.com/office/officeart/2018/5/layout/CenteredIconLabelDescriptionList"/>
    <dgm:cxn modelId="{F2D70A32-138B-47A5-B1DB-6F4EE52B28CA}" type="presParOf" srcId="{7A2C8C33-A194-44A9-AA3F-8C6293210562}" destId="{08C591CA-D3D9-4DBD-8EEE-33B16E9B3D3D}" srcOrd="2" destOrd="0" presId="urn:microsoft.com/office/officeart/2018/5/layout/CenteredIconLabelDescriptionList"/>
    <dgm:cxn modelId="{64D05145-2C4B-4AE4-AB48-4E529255C774}" type="presParOf" srcId="{7A2C8C33-A194-44A9-AA3F-8C6293210562}" destId="{37878892-F3DE-46F4-9FC9-6215AF2D325A}" srcOrd="3" destOrd="0" presId="urn:microsoft.com/office/officeart/2018/5/layout/CenteredIconLabelDescriptionList"/>
    <dgm:cxn modelId="{A92A8F74-2BB1-403B-B5FB-7A399B8457AA}" type="presParOf" srcId="{7A2C8C33-A194-44A9-AA3F-8C6293210562}" destId="{B703CB0A-69D7-48EA-8229-08353C93CF91}" srcOrd="4" destOrd="0" presId="urn:microsoft.com/office/officeart/2018/5/layout/CenteredIconLabelDescriptionList"/>
    <dgm:cxn modelId="{3306A953-E8E7-4FDF-867B-63D03E0E9B09}" type="presParOf" srcId="{358414C3-8DEE-4097-BC17-D76D1F6B3B6A}" destId="{F7100CC7-C111-4318-A4D4-34AC45C8253F}" srcOrd="1" destOrd="0" presId="urn:microsoft.com/office/officeart/2018/5/layout/CenteredIconLabelDescriptionList"/>
    <dgm:cxn modelId="{D8264D31-E2F4-4BA5-B089-EDB135207ED2}" type="presParOf" srcId="{358414C3-8DEE-4097-BC17-D76D1F6B3B6A}" destId="{11E25B96-BDBA-47C6-A1A7-C1AF1BBF5E77}" srcOrd="2" destOrd="0" presId="urn:microsoft.com/office/officeart/2018/5/layout/CenteredIconLabelDescriptionList"/>
    <dgm:cxn modelId="{83C7E312-5E12-4C99-83F3-C979442D996A}" type="presParOf" srcId="{11E25B96-BDBA-47C6-A1A7-C1AF1BBF5E77}" destId="{734289DD-53E7-4ACF-98FD-FCBE555FA90B}" srcOrd="0" destOrd="0" presId="urn:microsoft.com/office/officeart/2018/5/layout/CenteredIconLabelDescriptionList"/>
    <dgm:cxn modelId="{860AC91F-2C14-4890-A953-18A2E02E895B}" type="presParOf" srcId="{11E25B96-BDBA-47C6-A1A7-C1AF1BBF5E77}" destId="{0B9E1DFD-6105-4201-BA8A-F1E90660D04B}" srcOrd="1" destOrd="0" presId="urn:microsoft.com/office/officeart/2018/5/layout/CenteredIconLabelDescriptionList"/>
    <dgm:cxn modelId="{2D10CCD9-DA42-41A4-B7D5-10E322AE91A2}" type="presParOf" srcId="{11E25B96-BDBA-47C6-A1A7-C1AF1BBF5E77}" destId="{10CF3B9F-09CF-48DB-B308-7879DD6C367F}" srcOrd="2" destOrd="0" presId="urn:microsoft.com/office/officeart/2018/5/layout/CenteredIconLabelDescriptionList"/>
    <dgm:cxn modelId="{90E73155-1B2E-4F08-9C58-0B49C689D289}" type="presParOf" srcId="{11E25B96-BDBA-47C6-A1A7-C1AF1BBF5E77}" destId="{E77B4AEE-E71B-4F26-8ACF-C5BDE8A87C88}" srcOrd="3" destOrd="0" presId="urn:microsoft.com/office/officeart/2018/5/layout/CenteredIconLabelDescriptionList"/>
    <dgm:cxn modelId="{3BE27855-21F3-4E87-A9FA-B80AA328A88B}" type="presParOf" srcId="{11E25B96-BDBA-47C6-A1A7-C1AF1BBF5E77}" destId="{B76FFF93-80DB-4A6B-B28A-D239DDC8EA82}" srcOrd="4" destOrd="0" presId="urn:microsoft.com/office/officeart/2018/5/layout/CenteredIconLabelDescriptionList"/>
    <dgm:cxn modelId="{945822B8-2352-4388-97FA-CB79AA95CEDA}" type="presParOf" srcId="{358414C3-8DEE-4097-BC17-D76D1F6B3B6A}" destId="{7B41677F-6E5F-4ECB-82DC-9E406B4CC597}" srcOrd="3" destOrd="0" presId="urn:microsoft.com/office/officeart/2018/5/layout/CenteredIconLabelDescriptionList"/>
    <dgm:cxn modelId="{01BC23EA-0B05-492E-B38E-42818A690BA9}" type="presParOf" srcId="{358414C3-8DEE-4097-BC17-D76D1F6B3B6A}" destId="{4C7D666A-6B2C-4186-B268-371237761011}" srcOrd="4" destOrd="0" presId="urn:microsoft.com/office/officeart/2018/5/layout/CenteredIconLabelDescriptionList"/>
    <dgm:cxn modelId="{80F12583-968D-45C4-B036-4D977724A203}" type="presParOf" srcId="{4C7D666A-6B2C-4186-B268-371237761011}" destId="{9A703E38-671D-4B1F-90D8-6D996C57EF72}" srcOrd="0" destOrd="0" presId="urn:microsoft.com/office/officeart/2018/5/layout/CenteredIconLabelDescriptionList"/>
    <dgm:cxn modelId="{AFDBC1EF-BBF7-42EC-A59F-690AF6BCE042}" type="presParOf" srcId="{4C7D666A-6B2C-4186-B268-371237761011}" destId="{3D585B25-0452-414E-9E4F-549B1AB9370A}" srcOrd="1" destOrd="0" presId="urn:microsoft.com/office/officeart/2018/5/layout/CenteredIconLabelDescriptionList"/>
    <dgm:cxn modelId="{863918D7-AFB4-44B7-98BB-F8290B526CBB}" type="presParOf" srcId="{4C7D666A-6B2C-4186-B268-371237761011}" destId="{02639287-E2AF-40EB-8706-0932F6038A82}" srcOrd="2" destOrd="0" presId="urn:microsoft.com/office/officeart/2018/5/layout/CenteredIconLabelDescriptionList"/>
    <dgm:cxn modelId="{6CE2D5A6-D05D-4E51-9934-87A58345DE5A}" type="presParOf" srcId="{4C7D666A-6B2C-4186-B268-371237761011}" destId="{34A0DF66-224C-46E9-990B-804617F6FED4}" srcOrd="3" destOrd="0" presId="urn:microsoft.com/office/officeart/2018/5/layout/CenteredIconLabelDescriptionList"/>
    <dgm:cxn modelId="{E2C12752-14E3-4115-AFE9-9BF1AB1B54E6}" type="presParOf" srcId="{4C7D666A-6B2C-4186-B268-371237761011}" destId="{E7AE35B7-D255-453B-BFAE-5DBD87F6689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A4E60D-E18C-4AE5-861A-2075F894D65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9CD464-AFF3-4CCA-8283-758B2A746B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</a:t>
          </a:r>
          <a:r>
            <a:rPr lang="en-US" b="0" i="0" dirty="0"/>
            <a:t>ccuracy metrics (Top-1 and Top-3 Accuracy) for various Semantic Similarity approaches improve after incorporating video embeddings alongside textual data</a:t>
          </a:r>
          <a:endParaRPr lang="en-US" dirty="0"/>
        </a:p>
      </dgm:t>
    </dgm:pt>
    <dgm:pt modelId="{D8DFEC6A-C3C2-4D98-872C-3C474DFD61AD}" type="parTrans" cxnId="{C2DA6236-9F9D-4FB4-8ED7-7F28005D82E9}">
      <dgm:prSet/>
      <dgm:spPr/>
      <dgm:t>
        <a:bodyPr/>
        <a:lstStyle/>
        <a:p>
          <a:endParaRPr lang="en-US"/>
        </a:p>
      </dgm:t>
    </dgm:pt>
    <dgm:pt modelId="{6F4743B2-379E-42C8-99AE-BE582543FC84}" type="sibTrans" cxnId="{C2DA6236-9F9D-4FB4-8ED7-7F28005D82E9}">
      <dgm:prSet/>
      <dgm:spPr/>
      <dgm:t>
        <a:bodyPr/>
        <a:lstStyle/>
        <a:p>
          <a:endParaRPr lang="en-US"/>
        </a:p>
      </dgm:t>
    </dgm:pt>
    <dgm:pt modelId="{C6A75A74-9CDB-4D57-BACA-202102815B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b="0" i="0" kern="1200" dirty="0"/>
            <a:t>By </a:t>
          </a:r>
          <a:r>
            <a:rPr lang="en-US" sz="21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leveraging</a:t>
          </a:r>
          <a:r>
            <a:rPr lang="en-US" sz="2100" b="0" i="0" kern="1200" dirty="0"/>
            <a:t> 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multi-modal</a:t>
          </a:r>
          <a:r>
            <a:rPr lang="en-US" sz="2100" b="0" i="0" kern="1200" dirty="0"/>
            <a:t> information, our project enhances the accuracy and depth of scene-based movie searches </a:t>
          </a:r>
          <a:endParaRPr lang="en-US" sz="2100" kern="1200" dirty="0"/>
        </a:p>
      </dgm:t>
    </dgm:pt>
    <dgm:pt modelId="{1407FB6E-E9AA-4AE2-B094-EC06E512CA6E}" type="parTrans" cxnId="{0BAC26B1-ACC4-4DAC-9C1B-5A2964A3B403}">
      <dgm:prSet/>
      <dgm:spPr/>
      <dgm:t>
        <a:bodyPr/>
        <a:lstStyle/>
        <a:p>
          <a:endParaRPr lang="en-US"/>
        </a:p>
      </dgm:t>
    </dgm:pt>
    <dgm:pt modelId="{AA1A753B-32A8-4A84-9513-1935CBDED515}" type="sibTrans" cxnId="{0BAC26B1-ACC4-4DAC-9C1B-5A2964A3B403}">
      <dgm:prSet/>
      <dgm:spPr/>
      <dgm:t>
        <a:bodyPr/>
        <a:lstStyle/>
        <a:p>
          <a:endParaRPr lang="en-US"/>
        </a:p>
      </dgm:t>
    </dgm:pt>
    <dgm:pt modelId="{82AA490E-4A68-452F-A596-B9D9D6A4C90B}" type="pres">
      <dgm:prSet presAssocID="{CEA4E60D-E18C-4AE5-861A-2075F894D652}" presName="root" presStyleCnt="0">
        <dgm:presLayoutVars>
          <dgm:dir/>
          <dgm:resizeHandles val="exact"/>
        </dgm:presLayoutVars>
      </dgm:prSet>
      <dgm:spPr/>
    </dgm:pt>
    <dgm:pt modelId="{17BAE519-EFE6-4831-B97D-55FE9C817181}" type="pres">
      <dgm:prSet presAssocID="{E29CD464-AFF3-4CCA-8283-758B2A746BA8}" presName="compNode" presStyleCnt="0"/>
      <dgm:spPr/>
    </dgm:pt>
    <dgm:pt modelId="{8AB1C6C5-3ACE-4236-819E-6908BDCD047E}" type="pres">
      <dgm:prSet presAssocID="{E29CD464-AFF3-4CCA-8283-758B2A746BA8}" presName="bgRect" presStyleLbl="bgShp" presStyleIdx="0" presStyleCnt="2"/>
      <dgm:spPr>
        <a:noFill/>
      </dgm:spPr>
    </dgm:pt>
    <dgm:pt modelId="{D31E976E-28D1-4C15-990A-44386D62443C}" type="pres">
      <dgm:prSet presAssocID="{E29CD464-AFF3-4CCA-8283-758B2A746BA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8EEA604-48A2-48D3-B0A1-12C837384142}" type="pres">
      <dgm:prSet presAssocID="{E29CD464-AFF3-4CCA-8283-758B2A746BA8}" presName="spaceRect" presStyleCnt="0"/>
      <dgm:spPr/>
    </dgm:pt>
    <dgm:pt modelId="{618801F2-5934-40A9-A7D1-CF00B4A15F95}" type="pres">
      <dgm:prSet presAssocID="{E29CD464-AFF3-4CCA-8283-758B2A746BA8}" presName="parTx" presStyleLbl="revTx" presStyleIdx="0" presStyleCnt="2">
        <dgm:presLayoutVars>
          <dgm:chMax val="0"/>
          <dgm:chPref val="0"/>
        </dgm:presLayoutVars>
      </dgm:prSet>
      <dgm:spPr/>
    </dgm:pt>
    <dgm:pt modelId="{6DEE994E-33BC-4430-81DB-5D0F20196F81}" type="pres">
      <dgm:prSet presAssocID="{6F4743B2-379E-42C8-99AE-BE582543FC84}" presName="sibTrans" presStyleCnt="0"/>
      <dgm:spPr/>
    </dgm:pt>
    <dgm:pt modelId="{596C1FF7-FC4D-4C77-B1BD-BF70530FD85C}" type="pres">
      <dgm:prSet presAssocID="{C6A75A74-9CDB-4D57-BACA-202102815B2D}" presName="compNode" presStyleCnt="0"/>
      <dgm:spPr/>
    </dgm:pt>
    <dgm:pt modelId="{535E472E-7AB2-4D7A-BCBF-58553CB97950}" type="pres">
      <dgm:prSet presAssocID="{C6A75A74-9CDB-4D57-BACA-202102815B2D}" presName="bgRect" presStyleLbl="bgShp" presStyleIdx="1" presStyleCnt="2"/>
      <dgm:spPr>
        <a:noFill/>
      </dgm:spPr>
    </dgm:pt>
    <dgm:pt modelId="{BF0F1194-5D31-49A0-B6F1-1CA40D0735B5}" type="pres">
      <dgm:prSet presAssocID="{C6A75A74-9CDB-4D57-BACA-202102815B2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16A80E8-FD9E-4B82-8CD5-636F7E547883}" type="pres">
      <dgm:prSet presAssocID="{C6A75A74-9CDB-4D57-BACA-202102815B2D}" presName="spaceRect" presStyleCnt="0"/>
      <dgm:spPr/>
    </dgm:pt>
    <dgm:pt modelId="{5D4E32B8-FAA0-4E77-9FF5-3959C0DCB330}" type="pres">
      <dgm:prSet presAssocID="{C6A75A74-9CDB-4D57-BACA-202102815B2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F2BDB28-FDE5-0642-8205-1D8EFE75A985}" type="presOf" srcId="{C6A75A74-9CDB-4D57-BACA-202102815B2D}" destId="{5D4E32B8-FAA0-4E77-9FF5-3959C0DCB330}" srcOrd="0" destOrd="0" presId="urn:microsoft.com/office/officeart/2018/2/layout/IconVerticalSolidList"/>
    <dgm:cxn modelId="{C2DA6236-9F9D-4FB4-8ED7-7F28005D82E9}" srcId="{CEA4E60D-E18C-4AE5-861A-2075F894D652}" destId="{E29CD464-AFF3-4CCA-8283-758B2A746BA8}" srcOrd="0" destOrd="0" parTransId="{D8DFEC6A-C3C2-4D98-872C-3C474DFD61AD}" sibTransId="{6F4743B2-379E-42C8-99AE-BE582543FC84}"/>
    <dgm:cxn modelId="{94894284-1F5E-084B-B533-604CFFDC690F}" type="presOf" srcId="{CEA4E60D-E18C-4AE5-861A-2075F894D652}" destId="{82AA490E-4A68-452F-A596-B9D9D6A4C90B}" srcOrd="0" destOrd="0" presId="urn:microsoft.com/office/officeart/2018/2/layout/IconVerticalSolidList"/>
    <dgm:cxn modelId="{B71D50A5-DB06-5747-AC4F-D8FADB8637EC}" type="presOf" srcId="{E29CD464-AFF3-4CCA-8283-758B2A746BA8}" destId="{618801F2-5934-40A9-A7D1-CF00B4A15F95}" srcOrd="0" destOrd="0" presId="urn:microsoft.com/office/officeart/2018/2/layout/IconVerticalSolidList"/>
    <dgm:cxn modelId="{0BAC26B1-ACC4-4DAC-9C1B-5A2964A3B403}" srcId="{CEA4E60D-E18C-4AE5-861A-2075F894D652}" destId="{C6A75A74-9CDB-4D57-BACA-202102815B2D}" srcOrd="1" destOrd="0" parTransId="{1407FB6E-E9AA-4AE2-B094-EC06E512CA6E}" sibTransId="{AA1A753B-32A8-4A84-9513-1935CBDED515}"/>
    <dgm:cxn modelId="{7A12F804-CC00-754C-865B-45703F83AE02}" type="presParOf" srcId="{82AA490E-4A68-452F-A596-B9D9D6A4C90B}" destId="{17BAE519-EFE6-4831-B97D-55FE9C817181}" srcOrd="0" destOrd="0" presId="urn:microsoft.com/office/officeart/2018/2/layout/IconVerticalSolidList"/>
    <dgm:cxn modelId="{92554D26-7965-BD4C-B408-8F4CF610DCF6}" type="presParOf" srcId="{17BAE519-EFE6-4831-B97D-55FE9C817181}" destId="{8AB1C6C5-3ACE-4236-819E-6908BDCD047E}" srcOrd="0" destOrd="0" presId="urn:microsoft.com/office/officeart/2018/2/layout/IconVerticalSolidList"/>
    <dgm:cxn modelId="{110B8EAF-4347-FB42-A6D0-8D9091EAF734}" type="presParOf" srcId="{17BAE519-EFE6-4831-B97D-55FE9C817181}" destId="{D31E976E-28D1-4C15-990A-44386D62443C}" srcOrd="1" destOrd="0" presId="urn:microsoft.com/office/officeart/2018/2/layout/IconVerticalSolidList"/>
    <dgm:cxn modelId="{D00FC4C2-347B-F94A-A392-F0BD70072B0A}" type="presParOf" srcId="{17BAE519-EFE6-4831-B97D-55FE9C817181}" destId="{D8EEA604-48A2-48D3-B0A1-12C837384142}" srcOrd="2" destOrd="0" presId="urn:microsoft.com/office/officeart/2018/2/layout/IconVerticalSolidList"/>
    <dgm:cxn modelId="{2764A3DA-82AB-1E4D-AD7C-E173689E1C80}" type="presParOf" srcId="{17BAE519-EFE6-4831-B97D-55FE9C817181}" destId="{618801F2-5934-40A9-A7D1-CF00B4A15F95}" srcOrd="3" destOrd="0" presId="urn:microsoft.com/office/officeart/2018/2/layout/IconVerticalSolidList"/>
    <dgm:cxn modelId="{12F25A4E-607E-E14E-B227-D3CEF61E4B25}" type="presParOf" srcId="{82AA490E-4A68-452F-A596-B9D9D6A4C90B}" destId="{6DEE994E-33BC-4430-81DB-5D0F20196F81}" srcOrd="1" destOrd="0" presId="urn:microsoft.com/office/officeart/2018/2/layout/IconVerticalSolidList"/>
    <dgm:cxn modelId="{780521CF-3748-8549-82BE-8C786CAF243F}" type="presParOf" srcId="{82AA490E-4A68-452F-A596-B9D9D6A4C90B}" destId="{596C1FF7-FC4D-4C77-B1BD-BF70530FD85C}" srcOrd="2" destOrd="0" presId="urn:microsoft.com/office/officeart/2018/2/layout/IconVerticalSolidList"/>
    <dgm:cxn modelId="{D0EDB819-9F9A-DA4B-8536-765A8D200A6E}" type="presParOf" srcId="{596C1FF7-FC4D-4C77-B1BD-BF70530FD85C}" destId="{535E472E-7AB2-4D7A-BCBF-58553CB97950}" srcOrd="0" destOrd="0" presId="urn:microsoft.com/office/officeart/2018/2/layout/IconVerticalSolidList"/>
    <dgm:cxn modelId="{A375D61F-D297-4E4F-9F6C-2864E6A57C95}" type="presParOf" srcId="{596C1FF7-FC4D-4C77-B1BD-BF70530FD85C}" destId="{BF0F1194-5D31-49A0-B6F1-1CA40D0735B5}" srcOrd="1" destOrd="0" presId="urn:microsoft.com/office/officeart/2018/2/layout/IconVerticalSolidList"/>
    <dgm:cxn modelId="{99AE1051-25EE-DC4C-99E1-2D03E98F4ED3}" type="presParOf" srcId="{596C1FF7-FC4D-4C77-B1BD-BF70530FD85C}" destId="{A16A80E8-FD9E-4B82-8CD5-636F7E547883}" srcOrd="2" destOrd="0" presId="urn:microsoft.com/office/officeart/2018/2/layout/IconVerticalSolidList"/>
    <dgm:cxn modelId="{5EBF303F-5AA1-234F-B340-1F515A4DC9A8}" type="presParOf" srcId="{596C1FF7-FC4D-4C77-B1BD-BF70530FD85C}" destId="{5D4E32B8-FAA0-4E77-9FF5-3959C0DCB3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F12FC2-90F3-4B14-9785-D1278771595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38D806-24A2-4700-89F8-0CB90F514150}">
      <dgm:prSet/>
      <dgm:spPr/>
      <dgm:t>
        <a:bodyPr/>
        <a:lstStyle/>
        <a:p>
          <a:r>
            <a:rPr lang="en-US" b="1" i="0" dirty="0"/>
            <a:t>Enhanced Context Understanding</a:t>
          </a:r>
          <a:endParaRPr lang="en-US" dirty="0"/>
        </a:p>
      </dgm:t>
    </dgm:pt>
    <dgm:pt modelId="{6FF8BD04-4410-4408-8685-9EA0C5CB6B7E}" type="parTrans" cxnId="{7B51235F-F7AC-4F6F-85B3-7427AEC2E22F}">
      <dgm:prSet/>
      <dgm:spPr/>
      <dgm:t>
        <a:bodyPr/>
        <a:lstStyle/>
        <a:p>
          <a:endParaRPr lang="en-US"/>
        </a:p>
      </dgm:t>
    </dgm:pt>
    <dgm:pt modelId="{DBEC84BE-6E3D-41D2-B516-7BB00C6B9960}" type="sibTrans" cxnId="{7B51235F-F7AC-4F6F-85B3-7427AEC2E22F}">
      <dgm:prSet/>
      <dgm:spPr/>
      <dgm:t>
        <a:bodyPr/>
        <a:lstStyle/>
        <a:p>
          <a:endParaRPr lang="en-US"/>
        </a:p>
      </dgm:t>
    </dgm:pt>
    <dgm:pt modelId="{AA9C116B-8D4D-4640-8773-5B0E70A871B7}">
      <dgm:prSet/>
      <dgm:spPr/>
      <dgm:t>
        <a:bodyPr/>
        <a:lstStyle/>
        <a:p>
          <a:r>
            <a:rPr lang="en-US" b="0" i="0" dirty="0"/>
            <a:t>Video embeddings provide additional contextual information that enriches the understanding of the plot descriptions. </a:t>
          </a:r>
          <a:endParaRPr lang="en-US" dirty="0"/>
        </a:p>
      </dgm:t>
    </dgm:pt>
    <dgm:pt modelId="{51781229-035D-4984-99DF-C6783FDA58A9}" type="parTrans" cxnId="{8D060414-B792-4A6D-8ADA-BE0498E5AC1E}">
      <dgm:prSet/>
      <dgm:spPr/>
      <dgm:t>
        <a:bodyPr/>
        <a:lstStyle/>
        <a:p>
          <a:endParaRPr lang="en-US"/>
        </a:p>
      </dgm:t>
    </dgm:pt>
    <dgm:pt modelId="{CF240813-CE00-4742-90F8-42AB657516A2}" type="sibTrans" cxnId="{8D060414-B792-4A6D-8ADA-BE0498E5AC1E}">
      <dgm:prSet/>
      <dgm:spPr/>
      <dgm:t>
        <a:bodyPr/>
        <a:lstStyle/>
        <a:p>
          <a:endParaRPr lang="en-US"/>
        </a:p>
      </dgm:t>
    </dgm:pt>
    <dgm:pt modelId="{10CFDF75-2B25-47FB-840D-E98334DDA393}">
      <dgm:prSet/>
      <dgm:spPr/>
      <dgm:t>
        <a:bodyPr/>
        <a:lstStyle/>
        <a:p>
          <a:r>
            <a:rPr lang="en-US" b="1" i="0" dirty="0"/>
            <a:t>Complementary Information</a:t>
          </a:r>
          <a:endParaRPr lang="en-US" dirty="0"/>
        </a:p>
      </dgm:t>
    </dgm:pt>
    <dgm:pt modelId="{2886F03D-7E30-48A4-9806-BA65E54AA61F}" type="parTrans" cxnId="{D2CA6C0F-097F-4DD3-852F-A6FD7E9F9CC5}">
      <dgm:prSet/>
      <dgm:spPr/>
      <dgm:t>
        <a:bodyPr/>
        <a:lstStyle/>
        <a:p>
          <a:endParaRPr lang="en-US"/>
        </a:p>
      </dgm:t>
    </dgm:pt>
    <dgm:pt modelId="{3EDDA7C1-D118-4358-9CFA-7A29F5700600}" type="sibTrans" cxnId="{D2CA6C0F-097F-4DD3-852F-A6FD7E9F9CC5}">
      <dgm:prSet/>
      <dgm:spPr/>
      <dgm:t>
        <a:bodyPr/>
        <a:lstStyle/>
        <a:p>
          <a:endParaRPr lang="en-US"/>
        </a:p>
      </dgm:t>
    </dgm:pt>
    <dgm:pt modelId="{BCAA8804-68C6-441C-9EF6-39B0B754867C}">
      <dgm:prSet/>
      <dgm:spPr/>
      <dgm:t>
        <a:bodyPr/>
        <a:lstStyle/>
        <a:p>
          <a:r>
            <a:rPr lang="en-US" b="0" i="0"/>
            <a:t>Video embeddings offer complementary information to textual data, capturing visual elements, actions, and scenes that may not be fully represented in plot descriptions alone.</a:t>
          </a:r>
          <a:endParaRPr lang="en-US"/>
        </a:p>
      </dgm:t>
    </dgm:pt>
    <dgm:pt modelId="{D497F48C-5587-414F-9591-05D7C4F17A4C}" type="parTrans" cxnId="{7C03BD60-36A2-4EC5-B3A1-CD85BEDFEB8F}">
      <dgm:prSet/>
      <dgm:spPr/>
      <dgm:t>
        <a:bodyPr/>
        <a:lstStyle/>
        <a:p>
          <a:endParaRPr lang="en-US"/>
        </a:p>
      </dgm:t>
    </dgm:pt>
    <dgm:pt modelId="{F445ED86-3807-4A53-82E3-45A9C3DA7AAC}" type="sibTrans" cxnId="{7C03BD60-36A2-4EC5-B3A1-CD85BEDFEB8F}">
      <dgm:prSet/>
      <dgm:spPr/>
      <dgm:t>
        <a:bodyPr/>
        <a:lstStyle/>
        <a:p>
          <a:endParaRPr lang="en-US"/>
        </a:p>
      </dgm:t>
    </dgm:pt>
    <dgm:pt modelId="{E38E9055-A706-4114-9FFA-68DC603E322E}">
      <dgm:prSet/>
      <dgm:spPr/>
      <dgm:t>
        <a:bodyPr/>
        <a:lstStyle/>
        <a:p>
          <a:r>
            <a:rPr lang="en-US" b="0" i="0" dirty="0"/>
            <a:t>This supplementary information helps the models make more informed similarity judgments, resulting in higher accuracy.</a:t>
          </a:r>
          <a:endParaRPr lang="en-US" dirty="0"/>
        </a:p>
      </dgm:t>
    </dgm:pt>
    <dgm:pt modelId="{4D9D0095-ACA9-4904-85E7-7123BFFB37D0}" type="parTrans" cxnId="{0B36F0D4-15F5-42D2-A585-D4B99E171361}">
      <dgm:prSet/>
      <dgm:spPr/>
      <dgm:t>
        <a:bodyPr/>
        <a:lstStyle/>
        <a:p>
          <a:endParaRPr lang="en-US"/>
        </a:p>
      </dgm:t>
    </dgm:pt>
    <dgm:pt modelId="{9D27A4F5-D5CB-4BB8-87D1-EE8AC7B77D17}" type="sibTrans" cxnId="{0B36F0D4-15F5-42D2-A585-D4B99E171361}">
      <dgm:prSet/>
      <dgm:spPr/>
      <dgm:t>
        <a:bodyPr/>
        <a:lstStyle/>
        <a:p>
          <a:endParaRPr lang="en-US"/>
        </a:p>
      </dgm:t>
    </dgm:pt>
    <dgm:pt modelId="{175235C9-D238-4E82-9343-9AEC88D1619C}">
      <dgm:prSet/>
      <dgm:spPr/>
      <dgm:t>
        <a:bodyPr/>
        <a:lstStyle/>
        <a:p>
          <a:r>
            <a:rPr lang="en-US" b="1" i="0" dirty="0"/>
            <a:t>Contextual Embeddings</a:t>
          </a:r>
          <a:endParaRPr lang="en-US" dirty="0"/>
        </a:p>
      </dgm:t>
    </dgm:pt>
    <dgm:pt modelId="{0325BBB8-E1E8-48C8-9784-5575C6CDFBEC}" type="parTrans" cxnId="{7A980A7A-5DF1-48F5-BEED-C76000078D98}">
      <dgm:prSet/>
      <dgm:spPr/>
      <dgm:t>
        <a:bodyPr/>
        <a:lstStyle/>
        <a:p>
          <a:endParaRPr lang="en-US"/>
        </a:p>
      </dgm:t>
    </dgm:pt>
    <dgm:pt modelId="{3996FF1D-6F5B-45EE-8A64-F99DA24E64B4}" type="sibTrans" cxnId="{7A980A7A-5DF1-48F5-BEED-C76000078D98}">
      <dgm:prSet/>
      <dgm:spPr/>
      <dgm:t>
        <a:bodyPr/>
        <a:lstStyle/>
        <a:p>
          <a:endParaRPr lang="en-US"/>
        </a:p>
      </dgm:t>
    </dgm:pt>
    <dgm:pt modelId="{9D36237C-C64C-4D63-98E6-B486EA4ACD77}">
      <dgm:prSet/>
      <dgm:spPr/>
      <dgm:t>
        <a:bodyPr/>
        <a:lstStyle/>
        <a:p>
          <a:r>
            <a:rPr lang="en-US" b="0" i="0" dirty="0"/>
            <a:t>Methods like BERT + Cosine and RoBERTa benefit from contextual embeddings derived from both textual and visual inputs. </a:t>
          </a:r>
          <a:endParaRPr lang="en-US" dirty="0"/>
        </a:p>
      </dgm:t>
    </dgm:pt>
    <dgm:pt modelId="{C514EF9E-9DEC-4932-B7DF-79D0BC0039E8}" type="parTrans" cxnId="{551F31E9-A7EE-4132-9E44-03DD5415E4DA}">
      <dgm:prSet/>
      <dgm:spPr/>
      <dgm:t>
        <a:bodyPr/>
        <a:lstStyle/>
        <a:p>
          <a:endParaRPr lang="en-US"/>
        </a:p>
      </dgm:t>
    </dgm:pt>
    <dgm:pt modelId="{DFB658C0-B0DF-473B-85D2-C83A5DDF6651}" type="sibTrans" cxnId="{551F31E9-A7EE-4132-9E44-03DD5415E4DA}">
      <dgm:prSet/>
      <dgm:spPr/>
      <dgm:t>
        <a:bodyPr/>
        <a:lstStyle/>
        <a:p>
          <a:endParaRPr lang="en-US"/>
        </a:p>
      </dgm:t>
    </dgm:pt>
    <dgm:pt modelId="{75E811CC-0A58-4BBB-B9D3-72DB89A67F5A}">
      <dgm:prSet/>
      <dgm:spPr/>
      <dgm:t>
        <a:bodyPr/>
        <a:lstStyle/>
        <a:p>
          <a:r>
            <a:rPr lang="en-US" b="0" i="0" dirty="0"/>
            <a:t>These embeddings capture the nuanced relationships between words and scenes, facilitating more accurate semantic similarity assessments.</a:t>
          </a:r>
          <a:endParaRPr lang="en-US" dirty="0"/>
        </a:p>
      </dgm:t>
    </dgm:pt>
    <dgm:pt modelId="{F3BC9A3E-0CB5-4CDD-9FBD-9B173F3F665A}" type="parTrans" cxnId="{31D81122-9652-44D1-BF70-B6CA29462C72}">
      <dgm:prSet/>
      <dgm:spPr/>
      <dgm:t>
        <a:bodyPr/>
        <a:lstStyle/>
        <a:p>
          <a:endParaRPr lang="en-US"/>
        </a:p>
      </dgm:t>
    </dgm:pt>
    <dgm:pt modelId="{1BC63E7C-AD98-46D0-B81A-39AA9B7A6D30}" type="sibTrans" cxnId="{31D81122-9652-44D1-BF70-B6CA29462C72}">
      <dgm:prSet/>
      <dgm:spPr/>
      <dgm:t>
        <a:bodyPr/>
        <a:lstStyle/>
        <a:p>
          <a:endParaRPr lang="en-US"/>
        </a:p>
      </dgm:t>
    </dgm:pt>
    <dgm:pt modelId="{F2BFF52A-373B-4234-9AED-5E9FB99A85E5}">
      <dgm:prSet/>
      <dgm:spPr/>
      <dgm:t>
        <a:bodyPr/>
        <a:lstStyle/>
        <a:p>
          <a:r>
            <a:rPr lang="en-US" b="1" i="0" dirty="0"/>
            <a:t>Semantic Nuances</a:t>
          </a:r>
          <a:endParaRPr lang="en-US" dirty="0"/>
        </a:p>
      </dgm:t>
    </dgm:pt>
    <dgm:pt modelId="{7345E630-4735-47A4-BD52-E82F834A535B}" type="parTrans" cxnId="{F2F180C1-7A0C-4263-85CF-E1A230E85672}">
      <dgm:prSet/>
      <dgm:spPr/>
      <dgm:t>
        <a:bodyPr/>
        <a:lstStyle/>
        <a:p>
          <a:endParaRPr lang="en-US"/>
        </a:p>
      </dgm:t>
    </dgm:pt>
    <dgm:pt modelId="{9A2F0040-61B7-4C50-87AF-A9A1C1874392}" type="sibTrans" cxnId="{F2F180C1-7A0C-4263-85CF-E1A230E85672}">
      <dgm:prSet/>
      <dgm:spPr/>
      <dgm:t>
        <a:bodyPr/>
        <a:lstStyle/>
        <a:p>
          <a:endParaRPr lang="en-US"/>
        </a:p>
      </dgm:t>
    </dgm:pt>
    <dgm:pt modelId="{C6D9FC62-15EF-4A29-ABB5-888672D2BA57}">
      <dgm:prSet/>
      <dgm:spPr/>
      <dgm:t>
        <a:bodyPr/>
        <a:lstStyle/>
        <a:p>
          <a:r>
            <a:rPr lang="en-US" b="0" i="0" dirty="0"/>
            <a:t>BERTScore evaluates semantic similarity based on F-1 scores, which consider precision and recall, thus capturing subtle semantic nuances more effectively. </a:t>
          </a:r>
          <a:endParaRPr lang="en-US" dirty="0"/>
        </a:p>
      </dgm:t>
    </dgm:pt>
    <dgm:pt modelId="{D8EAC7E6-E45F-4871-A651-62A28DEAD52E}" type="parTrans" cxnId="{08F30451-08C3-466E-8283-64635A92C405}">
      <dgm:prSet/>
      <dgm:spPr/>
      <dgm:t>
        <a:bodyPr/>
        <a:lstStyle/>
        <a:p>
          <a:endParaRPr lang="en-US"/>
        </a:p>
      </dgm:t>
    </dgm:pt>
    <dgm:pt modelId="{1C389471-4AE1-47E4-A608-F6369692BF03}" type="sibTrans" cxnId="{08F30451-08C3-466E-8283-64635A92C405}">
      <dgm:prSet/>
      <dgm:spPr/>
      <dgm:t>
        <a:bodyPr/>
        <a:lstStyle/>
        <a:p>
          <a:endParaRPr lang="en-US"/>
        </a:p>
      </dgm:t>
    </dgm:pt>
    <dgm:pt modelId="{26F7950F-E7A7-4BBD-8A47-BFE3D125F481}">
      <dgm:prSet/>
      <dgm:spPr/>
      <dgm:t>
        <a:bodyPr/>
        <a:lstStyle/>
        <a:p>
          <a:r>
            <a:rPr lang="en-US" b="0" i="0" dirty="0"/>
            <a:t>When combined with video embeddings, it becomes more adept at discerning semantic similarities between textual descriptions and enriching visual content.</a:t>
          </a:r>
          <a:endParaRPr lang="en-US" dirty="0"/>
        </a:p>
      </dgm:t>
    </dgm:pt>
    <dgm:pt modelId="{F2D2D279-ACC9-4F40-AE95-5A77CCB7EB49}" type="parTrans" cxnId="{64B0904F-81A6-4D1E-BC67-0CBC62C405B9}">
      <dgm:prSet/>
      <dgm:spPr/>
      <dgm:t>
        <a:bodyPr/>
        <a:lstStyle/>
        <a:p>
          <a:endParaRPr lang="en-US"/>
        </a:p>
      </dgm:t>
    </dgm:pt>
    <dgm:pt modelId="{14025D6F-0314-4846-BDED-BAF83DDB433A}" type="sibTrans" cxnId="{64B0904F-81A6-4D1E-BC67-0CBC62C405B9}">
      <dgm:prSet/>
      <dgm:spPr/>
      <dgm:t>
        <a:bodyPr/>
        <a:lstStyle/>
        <a:p>
          <a:endParaRPr lang="en-US"/>
        </a:p>
      </dgm:t>
    </dgm:pt>
    <dgm:pt modelId="{B879A6CB-1718-534D-944F-125637CA9413}" type="pres">
      <dgm:prSet presAssocID="{A7F12FC2-90F3-4B14-9785-D1278771595D}" presName="linear" presStyleCnt="0">
        <dgm:presLayoutVars>
          <dgm:dir/>
          <dgm:animLvl val="lvl"/>
          <dgm:resizeHandles val="exact"/>
        </dgm:presLayoutVars>
      </dgm:prSet>
      <dgm:spPr/>
    </dgm:pt>
    <dgm:pt modelId="{CF58FA1F-03D4-F24A-8061-98D4339179DA}" type="pres">
      <dgm:prSet presAssocID="{C138D806-24A2-4700-89F8-0CB90F514150}" presName="parentLin" presStyleCnt="0"/>
      <dgm:spPr/>
    </dgm:pt>
    <dgm:pt modelId="{0E952257-E737-6645-9E8A-E0C14D2E4D8B}" type="pres">
      <dgm:prSet presAssocID="{C138D806-24A2-4700-89F8-0CB90F514150}" presName="parentLeftMargin" presStyleLbl="node1" presStyleIdx="0" presStyleCnt="4"/>
      <dgm:spPr/>
    </dgm:pt>
    <dgm:pt modelId="{D9EE4775-21A5-124F-9B96-F69BD9998F70}" type="pres">
      <dgm:prSet presAssocID="{C138D806-24A2-4700-89F8-0CB90F51415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382B757-A1D2-0B4B-8D49-0014860DA3F0}" type="pres">
      <dgm:prSet presAssocID="{C138D806-24A2-4700-89F8-0CB90F514150}" presName="negativeSpace" presStyleCnt="0"/>
      <dgm:spPr/>
    </dgm:pt>
    <dgm:pt modelId="{C609EA41-204C-4B42-B3A1-11BDA2F7CFAB}" type="pres">
      <dgm:prSet presAssocID="{C138D806-24A2-4700-89F8-0CB90F514150}" presName="childText" presStyleLbl="conFgAcc1" presStyleIdx="0" presStyleCnt="4">
        <dgm:presLayoutVars>
          <dgm:bulletEnabled val="1"/>
        </dgm:presLayoutVars>
      </dgm:prSet>
      <dgm:spPr/>
    </dgm:pt>
    <dgm:pt modelId="{E097FAD0-2FC8-2242-8D8C-472E3B76443B}" type="pres">
      <dgm:prSet presAssocID="{DBEC84BE-6E3D-41D2-B516-7BB00C6B9960}" presName="spaceBetweenRectangles" presStyleCnt="0"/>
      <dgm:spPr/>
    </dgm:pt>
    <dgm:pt modelId="{15FE0052-6CDC-454C-AE22-075113BF8EC5}" type="pres">
      <dgm:prSet presAssocID="{10CFDF75-2B25-47FB-840D-E98334DDA393}" presName="parentLin" presStyleCnt="0"/>
      <dgm:spPr/>
    </dgm:pt>
    <dgm:pt modelId="{16BDEADF-9DF0-194D-8B97-E811F902EC18}" type="pres">
      <dgm:prSet presAssocID="{10CFDF75-2B25-47FB-840D-E98334DDA393}" presName="parentLeftMargin" presStyleLbl="node1" presStyleIdx="0" presStyleCnt="4"/>
      <dgm:spPr/>
    </dgm:pt>
    <dgm:pt modelId="{4192BBEE-1365-5F42-AB6B-3BDA5CA8688C}" type="pres">
      <dgm:prSet presAssocID="{10CFDF75-2B25-47FB-840D-E98334DDA39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BDD8196-D4F7-534B-A378-7295434C48BE}" type="pres">
      <dgm:prSet presAssocID="{10CFDF75-2B25-47FB-840D-E98334DDA393}" presName="negativeSpace" presStyleCnt="0"/>
      <dgm:spPr/>
    </dgm:pt>
    <dgm:pt modelId="{B3EA2F75-74C0-404A-A4DC-2CBC99B64821}" type="pres">
      <dgm:prSet presAssocID="{10CFDF75-2B25-47FB-840D-E98334DDA393}" presName="childText" presStyleLbl="conFgAcc1" presStyleIdx="1" presStyleCnt="4" custLinFactNeighborX="-3723" custLinFactNeighborY="43296">
        <dgm:presLayoutVars>
          <dgm:bulletEnabled val="1"/>
        </dgm:presLayoutVars>
      </dgm:prSet>
      <dgm:spPr/>
    </dgm:pt>
    <dgm:pt modelId="{6B3A414D-307E-6947-B715-1360B619B7C2}" type="pres">
      <dgm:prSet presAssocID="{3EDDA7C1-D118-4358-9CFA-7A29F5700600}" presName="spaceBetweenRectangles" presStyleCnt="0"/>
      <dgm:spPr/>
    </dgm:pt>
    <dgm:pt modelId="{F46C0D24-20ED-C948-B41E-F2B96FCDE1AE}" type="pres">
      <dgm:prSet presAssocID="{175235C9-D238-4E82-9343-9AEC88D1619C}" presName="parentLin" presStyleCnt="0"/>
      <dgm:spPr/>
    </dgm:pt>
    <dgm:pt modelId="{A7BC3DC3-440B-3F4A-BA19-8C2CC81EE4E5}" type="pres">
      <dgm:prSet presAssocID="{175235C9-D238-4E82-9343-9AEC88D1619C}" presName="parentLeftMargin" presStyleLbl="node1" presStyleIdx="1" presStyleCnt="4"/>
      <dgm:spPr/>
    </dgm:pt>
    <dgm:pt modelId="{6673A018-D668-AC4C-B4B6-A36B601BC2B5}" type="pres">
      <dgm:prSet presAssocID="{175235C9-D238-4E82-9343-9AEC88D1619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DCCA9D5-E97B-6349-BFD0-863A3B643106}" type="pres">
      <dgm:prSet presAssocID="{175235C9-D238-4E82-9343-9AEC88D1619C}" presName="negativeSpace" presStyleCnt="0"/>
      <dgm:spPr/>
    </dgm:pt>
    <dgm:pt modelId="{C035AC21-F111-BF4E-8AB3-3C9D15CD8C87}" type="pres">
      <dgm:prSet presAssocID="{175235C9-D238-4E82-9343-9AEC88D1619C}" presName="childText" presStyleLbl="conFgAcc1" presStyleIdx="2" presStyleCnt="4">
        <dgm:presLayoutVars>
          <dgm:bulletEnabled val="1"/>
        </dgm:presLayoutVars>
      </dgm:prSet>
      <dgm:spPr/>
    </dgm:pt>
    <dgm:pt modelId="{DAE93AD8-DEDD-114B-AF9B-BDB0825584B5}" type="pres">
      <dgm:prSet presAssocID="{3996FF1D-6F5B-45EE-8A64-F99DA24E64B4}" presName="spaceBetweenRectangles" presStyleCnt="0"/>
      <dgm:spPr/>
    </dgm:pt>
    <dgm:pt modelId="{2C8F42FE-87EB-244E-8EA3-43033489BAC9}" type="pres">
      <dgm:prSet presAssocID="{F2BFF52A-373B-4234-9AED-5E9FB99A85E5}" presName="parentLin" presStyleCnt="0"/>
      <dgm:spPr/>
    </dgm:pt>
    <dgm:pt modelId="{AAB5210B-3210-0149-B184-3EE60D7C73CA}" type="pres">
      <dgm:prSet presAssocID="{F2BFF52A-373B-4234-9AED-5E9FB99A85E5}" presName="parentLeftMargin" presStyleLbl="node1" presStyleIdx="2" presStyleCnt="4"/>
      <dgm:spPr/>
    </dgm:pt>
    <dgm:pt modelId="{13F18352-C291-404F-8E4E-E98A98861F9A}" type="pres">
      <dgm:prSet presAssocID="{F2BFF52A-373B-4234-9AED-5E9FB99A85E5}" presName="parentText" presStyleLbl="node1" presStyleIdx="3" presStyleCnt="4" custLinFactNeighborX="0">
        <dgm:presLayoutVars>
          <dgm:chMax val="0"/>
          <dgm:bulletEnabled val="1"/>
        </dgm:presLayoutVars>
      </dgm:prSet>
      <dgm:spPr/>
    </dgm:pt>
    <dgm:pt modelId="{A3045A46-8770-1944-9C6E-D65DD86AF27A}" type="pres">
      <dgm:prSet presAssocID="{F2BFF52A-373B-4234-9AED-5E9FB99A85E5}" presName="negativeSpace" presStyleCnt="0"/>
      <dgm:spPr/>
    </dgm:pt>
    <dgm:pt modelId="{99812FEA-2A57-1C44-96E4-CCBF744066B1}" type="pres">
      <dgm:prSet presAssocID="{F2BFF52A-373B-4234-9AED-5E9FB99A85E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2CA6C0F-097F-4DD3-852F-A6FD7E9F9CC5}" srcId="{A7F12FC2-90F3-4B14-9785-D1278771595D}" destId="{10CFDF75-2B25-47FB-840D-E98334DDA393}" srcOrd="1" destOrd="0" parTransId="{2886F03D-7E30-48A4-9806-BA65E54AA61F}" sibTransId="{3EDDA7C1-D118-4358-9CFA-7A29F5700600}"/>
    <dgm:cxn modelId="{8D060414-B792-4A6D-8ADA-BE0498E5AC1E}" srcId="{C138D806-24A2-4700-89F8-0CB90F514150}" destId="{AA9C116B-8D4D-4640-8773-5B0E70A871B7}" srcOrd="0" destOrd="0" parTransId="{51781229-035D-4984-99DF-C6783FDA58A9}" sibTransId="{CF240813-CE00-4742-90F8-42AB657516A2}"/>
    <dgm:cxn modelId="{8817F71B-783C-4F4E-941E-61A5F9042114}" type="presOf" srcId="{E38E9055-A706-4114-9FFA-68DC603E322E}" destId="{B3EA2F75-74C0-404A-A4DC-2CBC99B64821}" srcOrd="0" destOrd="1" presId="urn:microsoft.com/office/officeart/2005/8/layout/list1"/>
    <dgm:cxn modelId="{9E29B321-5E54-024F-B41E-F304B9B4DC85}" type="presOf" srcId="{26F7950F-E7A7-4BBD-8A47-BFE3D125F481}" destId="{99812FEA-2A57-1C44-96E4-CCBF744066B1}" srcOrd="0" destOrd="1" presId="urn:microsoft.com/office/officeart/2005/8/layout/list1"/>
    <dgm:cxn modelId="{31D81122-9652-44D1-BF70-B6CA29462C72}" srcId="{175235C9-D238-4E82-9343-9AEC88D1619C}" destId="{75E811CC-0A58-4BBB-B9D3-72DB89A67F5A}" srcOrd="1" destOrd="0" parTransId="{F3BC9A3E-0CB5-4CDD-9FBD-9B173F3F665A}" sibTransId="{1BC63E7C-AD98-46D0-B81A-39AA9B7A6D30}"/>
    <dgm:cxn modelId="{2019602E-C236-6F49-8EDE-A61BC3A3AF38}" type="presOf" srcId="{A7F12FC2-90F3-4B14-9785-D1278771595D}" destId="{B879A6CB-1718-534D-944F-125637CA9413}" srcOrd="0" destOrd="0" presId="urn:microsoft.com/office/officeart/2005/8/layout/list1"/>
    <dgm:cxn modelId="{20C0AE35-2016-E749-B538-BA911BDA0D17}" type="presOf" srcId="{AA9C116B-8D4D-4640-8773-5B0E70A871B7}" destId="{C609EA41-204C-4B42-B3A1-11BDA2F7CFAB}" srcOrd="0" destOrd="0" presId="urn:microsoft.com/office/officeart/2005/8/layout/list1"/>
    <dgm:cxn modelId="{6D02C236-3A88-794A-B869-470F64CE9632}" type="presOf" srcId="{10CFDF75-2B25-47FB-840D-E98334DDA393}" destId="{4192BBEE-1365-5F42-AB6B-3BDA5CA8688C}" srcOrd="1" destOrd="0" presId="urn:microsoft.com/office/officeart/2005/8/layout/list1"/>
    <dgm:cxn modelId="{AA64BF3B-B34F-9F48-8CC1-5EC97F2C1F65}" type="presOf" srcId="{BCAA8804-68C6-441C-9EF6-39B0B754867C}" destId="{B3EA2F75-74C0-404A-A4DC-2CBC99B64821}" srcOrd="0" destOrd="0" presId="urn:microsoft.com/office/officeart/2005/8/layout/list1"/>
    <dgm:cxn modelId="{7B51235F-F7AC-4F6F-85B3-7427AEC2E22F}" srcId="{A7F12FC2-90F3-4B14-9785-D1278771595D}" destId="{C138D806-24A2-4700-89F8-0CB90F514150}" srcOrd="0" destOrd="0" parTransId="{6FF8BD04-4410-4408-8685-9EA0C5CB6B7E}" sibTransId="{DBEC84BE-6E3D-41D2-B516-7BB00C6B9960}"/>
    <dgm:cxn modelId="{7C03BD60-36A2-4EC5-B3A1-CD85BEDFEB8F}" srcId="{10CFDF75-2B25-47FB-840D-E98334DDA393}" destId="{BCAA8804-68C6-441C-9EF6-39B0B754867C}" srcOrd="0" destOrd="0" parTransId="{D497F48C-5587-414F-9591-05D7C4F17A4C}" sibTransId="{F445ED86-3807-4A53-82E3-45A9C3DA7AAC}"/>
    <dgm:cxn modelId="{59FB1467-A3B3-984F-B4E6-811B9C11F8FC}" type="presOf" srcId="{C138D806-24A2-4700-89F8-0CB90F514150}" destId="{0E952257-E737-6645-9E8A-E0C14D2E4D8B}" srcOrd="0" destOrd="0" presId="urn:microsoft.com/office/officeart/2005/8/layout/list1"/>
    <dgm:cxn modelId="{64B0904F-81A6-4D1E-BC67-0CBC62C405B9}" srcId="{F2BFF52A-373B-4234-9AED-5E9FB99A85E5}" destId="{26F7950F-E7A7-4BBD-8A47-BFE3D125F481}" srcOrd="1" destOrd="0" parTransId="{F2D2D279-ACC9-4F40-AE95-5A77CCB7EB49}" sibTransId="{14025D6F-0314-4846-BDED-BAF83DDB433A}"/>
    <dgm:cxn modelId="{08F30451-08C3-466E-8283-64635A92C405}" srcId="{F2BFF52A-373B-4234-9AED-5E9FB99A85E5}" destId="{C6D9FC62-15EF-4A29-ABB5-888672D2BA57}" srcOrd="0" destOrd="0" parTransId="{D8EAC7E6-E45F-4871-A651-62A28DEAD52E}" sibTransId="{1C389471-4AE1-47E4-A608-F6369692BF03}"/>
    <dgm:cxn modelId="{7A980A7A-5DF1-48F5-BEED-C76000078D98}" srcId="{A7F12FC2-90F3-4B14-9785-D1278771595D}" destId="{175235C9-D238-4E82-9343-9AEC88D1619C}" srcOrd="2" destOrd="0" parTransId="{0325BBB8-E1E8-48C8-9784-5575C6CDFBEC}" sibTransId="{3996FF1D-6F5B-45EE-8A64-F99DA24E64B4}"/>
    <dgm:cxn modelId="{26420C91-E6B0-5C42-8FB6-1DB074E3E700}" type="presOf" srcId="{C138D806-24A2-4700-89F8-0CB90F514150}" destId="{D9EE4775-21A5-124F-9B96-F69BD9998F70}" srcOrd="1" destOrd="0" presId="urn:microsoft.com/office/officeart/2005/8/layout/list1"/>
    <dgm:cxn modelId="{2474ED91-183E-EA43-9FE2-D2BA3C62286C}" type="presOf" srcId="{175235C9-D238-4E82-9343-9AEC88D1619C}" destId="{A7BC3DC3-440B-3F4A-BA19-8C2CC81EE4E5}" srcOrd="0" destOrd="0" presId="urn:microsoft.com/office/officeart/2005/8/layout/list1"/>
    <dgm:cxn modelId="{070617AB-78EE-704D-B6AE-BAAE759DE74A}" type="presOf" srcId="{10CFDF75-2B25-47FB-840D-E98334DDA393}" destId="{16BDEADF-9DF0-194D-8B97-E811F902EC18}" srcOrd="0" destOrd="0" presId="urn:microsoft.com/office/officeart/2005/8/layout/list1"/>
    <dgm:cxn modelId="{5B8891AE-E15B-BB44-960D-734BD2911FA8}" type="presOf" srcId="{C6D9FC62-15EF-4A29-ABB5-888672D2BA57}" destId="{99812FEA-2A57-1C44-96E4-CCBF744066B1}" srcOrd="0" destOrd="0" presId="urn:microsoft.com/office/officeart/2005/8/layout/list1"/>
    <dgm:cxn modelId="{2318B1B0-0A4A-4A4E-8D3C-3595B73857C4}" type="presOf" srcId="{F2BFF52A-373B-4234-9AED-5E9FB99A85E5}" destId="{13F18352-C291-404F-8E4E-E98A98861F9A}" srcOrd="1" destOrd="0" presId="urn:microsoft.com/office/officeart/2005/8/layout/list1"/>
    <dgm:cxn modelId="{D2F945B6-C861-384A-AA87-304C2AD8680C}" type="presOf" srcId="{175235C9-D238-4E82-9343-9AEC88D1619C}" destId="{6673A018-D668-AC4C-B4B6-A36B601BC2B5}" srcOrd="1" destOrd="0" presId="urn:microsoft.com/office/officeart/2005/8/layout/list1"/>
    <dgm:cxn modelId="{B473BCBD-DB51-EB4D-B7F1-C84EC61370B5}" type="presOf" srcId="{F2BFF52A-373B-4234-9AED-5E9FB99A85E5}" destId="{AAB5210B-3210-0149-B184-3EE60D7C73CA}" srcOrd="0" destOrd="0" presId="urn:microsoft.com/office/officeart/2005/8/layout/list1"/>
    <dgm:cxn modelId="{F2F180C1-7A0C-4263-85CF-E1A230E85672}" srcId="{A7F12FC2-90F3-4B14-9785-D1278771595D}" destId="{F2BFF52A-373B-4234-9AED-5E9FB99A85E5}" srcOrd="3" destOrd="0" parTransId="{7345E630-4735-47A4-BD52-E82F834A535B}" sibTransId="{9A2F0040-61B7-4C50-87AF-A9A1C1874392}"/>
    <dgm:cxn modelId="{0B36F0D4-15F5-42D2-A585-D4B99E171361}" srcId="{10CFDF75-2B25-47FB-840D-E98334DDA393}" destId="{E38E9055-A706-4114-9FFA-68DC603E322E}" srcOrd="1" destOrd="0" parTransId="{4D9D0095-ACA9-4904-85E7-7123BFFB37D0}" sibTransId="{9D27A4F5-D5CB-4BB8-87D1-EE8AC7B77D17}"/>
    <dgm:cxn modelId="{593085DC-4F80-584B-9A3C-9BCF6E557545}" type="presOf" srcId="{9D36237C-C64C-4D63-98E6-B486EA4ACD77}" destId="{C035AC21-F111-BF4E-8AB3-3C9D15CD8C87}" srcOrd="0" destOrd="0" presId="urn:microsoft.com/office/officeart/2005/8/layout/list1"/>
    <dgm:cxn modelId="{2486A8E5-EC89-2A41-B186-AC1E69CBD05A}" type="presOf" srcId="{75E811CC-0A58-4BBB-B9D3-72DB89A67F5A}" destId="{C035AC21-F111-BF4E-8AB3-3C9D15CD8C87}" srcOrd="0" destOrd="1" presId="urn:microsoft.com/office/officeart/2005/8/layout/list1"/>
    <dgm:cxn modelId="{551F31E9-A7EE-4132-9E44-03DD5415E4DA}" srcId="{175235C9-D238-4E82-9343-9AEC88D1619C}" destId="{9D36237C-C64C-4D63-98E6-B486EA4ACD77}" srcOrd="0" destOrd="0" parTransId="{C514EF9E-9DEC-4932-B7DF-79D0BC0039E8}" sibTransId="{DFB658C0-B0DF-473B-85D2-C83A5DDF6651}"/>
    <dgm:cxn modelId="{258071FE-55A8-2949-A498-DB8E6A9357A7}" type="presParOf" srcId="{B879A6CB-1718-534D-944F-125637CA9413}" destId="{CF58FA1F-03D4-F24A-8061-98D4339179DA}" srcOrd="0" destOrd="0" presId="urn:microsoft.com/office/officeart/2005/8/layout/list1"/>
    <dgm:cxn modelId="{68303C83-9A85-8645-9C77-316A7DCF8830}" type="presParOf" srcId="{CF58FA1F-03D4-F24A-8061-98D4339179DA}" destId="{0E952257-E737-6645-9E8A-E0C14D2E4D8B}" srcOrd="0" destOrd="0" presId="urn:microsoft.com/office/officeart/2005/8/layout/list1"/>
    <dgm:cxn modelId="{82232271-9E6A-AD4C-92CE-3DC78DED5617}" type="presParOf" srcId="{CF58FA1F-03D4-F24A-8061-98D4339179DA}" destId="{D9EE4775-21A5-124F-9B96-F69BD9998F70}" srcOrd="1" destOrd="0" presId="urn:microsoft.com/office/officeart/2005/8/layout/list1"/>
    <dgm:cxn modelId="{E35C5A3E-02E0-F740-B55D-31F9C01438AF}" type="presParOf" srcId="{B879A6CB-1718-534D-944F-125637CA9413}" destId="{6382B757-A1D2-0B4B-8D49-0014860DA3F0}" srcOrd="1" destOrd="0" presId="urn:microsoft.com/office/officeart/2005/8/layout/list1"/>
    <dgm:cxn modelId="{F9FBC125-5B36-1C4A-ABCE-9B5957520FFF}" type="presParOf" srcId="{B879A6CB-1718-534D-944F-125637CA9413}" destId="{C609EA41-204C-4B42-B3A1-11BDA2F7CFAB}" srcOrd="2" destOrd="0" presId="urn:microsoft.com/office/officeart/2005/8/layout/list1"/>
    <dgm:cxn modelId="{198368D6-9BBA-BB49-BCCD-19909EC8AB2A}" type="presParOf" srcId="{B879A6CB-1718-534D-944F-125637CA9413}" destId="{E097FAD0-2FC8-2242-8D8C-472E3B76443B}" srcOrd="3" destOrd="0" presId="urn:microsoft.com/office/officeart/2005/8/layout/list1"/>
    <dgm:cxn modelId="{FDE9E9C6-CD17-7345-836D-9CEAC6AD5B86}" type="presParOf" srcId="{B879A6CB-1718-534D-944F-125637CA9413}" destId="{15FE0052-6CDC-454C-AE22-075113BF8EC5}" srcOrd="4" destOrd="0" presId="urn:microsoft.com/office/officeart/2005/8/layout/list1"/>
    <dgm:cxn modelId="{EB812BD1-A00D-E64A-8AA8-2CECD0434965}" type="presParOf" srcId="{15FE0052-6CDC-454C-AE22-075113BF8EC5}" destId="{16BDEADF-9DF0-194D-8B97-E811F902EC18}" srcOrd="0" destOrd="0" presId="urn:microsoft.com/office/officeart/2005/8/layout/list1"/>
    <dgm:cxn modelId="{7A06D921-5571-0349-B17D-61CA4847AD92}" type="presParOf" srcId="{15FE0052-6CDC-454C-AE22-075113BF8EC5}" destId="{4192BBEE-1365-5F42-AB6B-3BDA5CA8688C}" srcOrd="1" destOrd="0" presId="urn:microsoft.com/office/officeart/2005/8/layout/list1"/>
    <dgm:cxn modelId="{1C191B4B-A583-7744-90CE-5C36CD5AC34A}" type="presParOf" srcId="{B879A6CB-1718-534D-944F-125637CA9413}" destId="{6BDD8196-D4F7-534B-A378-7295434C48BE}" srcOrd="5" destOrd="0" presId="urn:microsoft.com/office/officeart/2005/8/layout/list1"/>
    <dgm:cxn modelId="{58ABF67C-9CE6-5047-B1CB-97BD7B89F748}" type="presParOf" srcId="{B879A6CB-1718-534D-944F-125637CA9413}" destId="{B3EA2F75-74C0-404A-A4DC-2CBC99B64821}" srcOrd="6" destOrd="0" presId="urn:microsoft.com/office/officeart/2005/8/layout/list1"/>
    <dgm:cxn modelId="{3D371CB2-F89A-044A-BBFB-10BF765D46FB}" type="presParOf" srcId="{B879A6CB-1718-534D-944F-125637CA9413}" destId="{6B3A414D-307E-6947-B715-1360B619B7C2}" srcOrd="7" destOrd="0" presId="urn:microsoft.com/office/officeart/2005/8/layout/list1"/>
    <dgm:cxn modelId="{E442C93B-C7AA-0B40-9A2A-F154EF5A7696}" type="presParOf" srcId="{B879A6CB-1718-534D-944F-125637CA9413}" destId="{F46C0D24-20ED-C948-B41E-F2B96FCDE1AE}" srcOrd="8" destOrd="0" presId="urn:microsoft.com/office/officeart/2005/8/layout/list1"/>
    <dgm:cxn modelId="{5FDB8955-43A5-9642-95EC-D02391D68754}" type="presParOf" srcId="{F46C0D24-20ED-C948-B41E-F2B96FCDE1AE}" destId="{A7BC3DC3-440B-3F4A-BA19-8C2CC81EE4E5}" srcOrd="0" destOrd="0" presId="urn:microsoft.com/office/officeart/2005/8/layout/list1"/>
    <dgm:cxn modelId="{0F330D6D-24C1-8E44-BFF1-136C806B326D}" type="presParOf" srcId="{F46C0D24-20ED-C948-B41E-F2B96FCDE1AE}" destId="{6673A018-D668-AC4C-B4B6-A36B601BC2B5}" srcOrd="1" destOrd="0" presId="urn:microsoft.com/office/officeart/2005/8/layout/list1"/>
    <dgm:cxn modelId="{CB6B14B6-D0A2-FE49-AF9A-93B747D18356}" type="presParOf" srcId="{B879A6CB-1718-534D-944F-125637CA9413}" destId="{DDCCA9D5-E97B-6349-BFD0-863A3B643106}" srcOrd="9" destOrd="0" presId="urn:microsoft.com/office/officeart/2005/8/layout/list1"/>
    <dgm:cxn modelId="{387C0403-9402-8C45-B035-F98AD921A96D}" type="presParOf" srcId="{B879A6CB-1718-534D-944F-125637CA9413}" destId="{C035AC21-F111-BF4E-8AB3-3C9D15CD8C87}" srcOrd="10" destOrd="0" presId="urn:microsoft.com/office/officeart/2005/8/layout/list1"/>
    <dgm:cxn modelId="{1E29A794-97AD-314A-8D9B-F7D4AA899D78}" type="presParOf" srcId="{B879A6CB-1718-534D-944F-125637CA9413}" destId="{DAE93AD8-DEDD-114B-AF9B-BDB0825584B5}" srcOrd="11" destOrd="0" presId="urn:microsoft.com/office/officeart/2005/8/layout/list1"/>
    <dgm:cxn modelId="{13A5FA8D-161A-9842-86A1-F21A512250CE}" type="presParOf" srcId="{B879A6CB-1718-534D-944F-125637CA9413}" destId="{2C8F42FE-87EB-244E-8EA3-43033489BAC9}" srcOrd="12" destOrd="0" presId="urn:microsoft.com/office/officeart/2005/8/layout/list1"/>
    <dgm:cxn modelId="{16BF2790-3A44-1C47-86E7-FF5D0590B51C}" type="presParOf" srcId="{2C8F42FE-87EB-244E-8EA3-43033489BAC9}" destId="{AAB5210B-3210-0149-B184-3EE60D7C73CA}" srcOrd="0" destOrd="0" presId="urn:microsoft.com/office/officeart/2005/8/layout/list1"/>
    <dgm:cxn modelId="{5F65A53E-33EC-C24B-B27E-07798AD58BCE}" type="presParOf" srcId="{2C8F42FE-87EB-244E-8EA3-43033489BAC9}" destId="{13F18352-C291-404F-8E4E-E98A98861F9A}" srcOrd="1" destOrd="0" presId="urn:microsoft.com/office/officeart/2005/8/layout/list1"/>
    <dgm:cxn modelId="{FBC63330-8F5A-944D-A696-8CAA1A0974F7}" type="presParOf" srcId="{B879A6CB-1718-534D-944F-125637CA9413}" destId="{A3045A46-8770-1944-9C6E-D65DD86AF27A}" srcOrd="13" destOrd="0" presId="urn:microsoft.com/office/officeart/2005/8/layout/list1"/>
    <dgm:cxn modelId="{AA80D184-5A08-264E-81A1-C4981E47B5B8}" type="presParOf" srcId="{B879A6CB-1718-534D-944F-125637CA9413}" destId="{99812FEA-2A57-1C44-96E4-CCBF744066B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88110-566E-4CC3-97B8-C9FC232E2FA6}">
      <dsp:nvSpPr>
        <dsp:cNvPr id="0" name=""/>
        <dsp:cNvSpPr/>
      </dsp:nvSpPr>
      <dsp:spPr>
        <a:xfrm>
          <a:off x="604614" y="53759"/>
          <a:ext cx="1097489" cy="981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0070A-DED3-4973-B493-6A3C79B8717D}">
      <dsp:nvSpPr>
        <dsp:cNvPr id="0" name=""/>
        <dsp:cNvSpPr/>
      </dsp:nvSpPr>
      <dsp:spPr>
        <a:xfrm>
          <a:off x="5527" y="1177475"/>
          <a:ext cx="3135684" cy="420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dirty="0"/>
            <a:t>Data Collection</a:t>
          </a:r>
          <a:endParaRPr lang="en-US" sz="2700" kern="1200" dirty="0"/>
        </a:p>
      </dsp:txBody>
      <dsp:txXfrm>
        <a:off x="5527" y="1177475"/>
        <a:ext cx="3135684" cy="420737"/>
      </dsp:txXfrm>
    </dsp:sp>
    <dsp:sp modelId="{B97F9D61-C208-41C7-BAA0-132D93EC1A3A}">
      <dsp:nvSpPr>
        <dsp:cNvPr id="0" name=""/>
        <dsp:cNvSpPr/>
      </dsp:nvSpPr>
      <dsp:spPr>
        <a:xfrm>
          <a:off x="5527" y="1689260"/>
          <a:ext cx="3135684" cy="340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1. For textual data, scrapped plot summaries of highest-grossing movies from Wikipedia pages using Wikipedia API and stored it in JSON format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0" i="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2. For visual data, retrieved video clips from “HowTo100M” that consists of 136 million clips from instructional videos, serving as a rich pre-trained dataset for various applications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5527" y="1689260"/>
        <a:ext cx="3135684" cy="3400013"/>
      </dsp:txXfrm>
    </dsp:sp>
    <dsp:sp modelId="{01544930-616E-4910-B2C3-B3D3B39FB3B6}">
      <dsp:nvSpPr>
        <dsp:cNvPr id="0" name=""/>
        <dsp:cNvSpPr/>
      </dsp:nvSpPr>
      <dsp:spPr>
        <a:xfrm>
          <a:off x="4553352" y="53759"/>
          <a:ext cx="1097489" cy="981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23B44-0916-478D-A6EA-9081407206C9}">
      <dsp:nvSpPr>
        <dsp:cNvPr id="0" name=""/>
        <dsp:cNvSpPr/>
      </dsp:nvSpPr>
      <dsp:spPr>
        <a:xfrm>
          <a:off x="3689957" y="1177475"/>
          <a:ext cx="3135684" cy="420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dirty="0"/>
            <a:t>Data Preprocessing</a:t>
          </a:r>
          <a:endParaRPr lang="en-US" sz="2700" kern="1200" dirty="0"/>
        </a:p>
      </dsp:txBody>
      <dsp:txXfrm>
        <a:off x="3689957" y="1177475"/>
        <a:ext cx="3135684" cy="420737"/>
      </dsp:txXfrm>
    </dsp:sp>
    <dsp:sp modelId="{06B8B62F-02B7-44E6-8938-141E029F1F79}">
      <dsp:nvSpPr>
        <dsp:cNvPr id="0" name=""/>
        <dsp:cNvSpPr/>
      </dsp:nvSpPr>
      <dsp:spPr>
        <a:xfrm>
          <a:off x="3689957" y="1689260"/>
          <a:ext cx="3135684" cy="340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1. Implemented sentence tokenization using the NLTK package to split paragraphs into individual sentences.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2. Applied lemmatization to normalize the text data.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3. Removed NaN values to ensure data integrity.</a:t>
          </a:r>
          <a:endParaRPr lang="en-US" sz="1700" kern="1200" dirty="0"/>
        </a:p>
      </dsp:txBody>
      <dsp:txXfrm>
        <a:off x="3689957" y="1689260"/>
        <a:ext cx="3135684" cy="3400013"/>
      </dsp:txXfrm>
    </dsp:sp>
    <dsp:sp modelId="{9F3F0394-4FD8-479E-BF75-9638E818F570}">
      <dsp:nvSpPr>
        <dsp:cNvPr id="0" name=""/>
        <dsp:cNvSpPr/>
      </dsp:nvSpPr>
      <dsp:spPr>
        <a:xfrm>
          <a:off x="8130886" y="53759"/>
          <a:ext cx="1097489" cy="981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8820F-DA9D-4C1F-94E3-303E58D530C7}">
      <dsp:nvSpPr>
        <dsp:cNvPr id="0" name=""/>
        <dsp:cNvSpPr/>
      </dsp:nvSpPr>
      <dsp:spPr>
        <a:xfrm>
          <a:off x="7374387" y="1177475"/>
          <a:ext cx="3135684" cy="420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dirty="0"/>
            <a:t>Data Augmentation</a:t>
          </a:r>
          <a:endParaRPr lang="en-US" sz="2700" kern="1200" dirty="0"/>
        </a:p>
      </dsp:txBody>
      <dsp:txXfrm>
        <a:off x="7374387" y="1177475"/>
        <a:ext cx="3135684" cy="420737"/>
      </dsp:txXfrm>
    </dsp:sp>
    <dsp:sp modelId="{6C386203-CB5B-4B14-8477-F48DB44095B2}">
      <dsp:nvSpPr>
        <dsp:cNvPr id="0" name=""/>
        <dsp:cNvSpPr/>
      </dsp:nvSpPr>
      <dsp:spPr>
        <a:xfrm>
          <a:off x="7374387" y="1689260"/>
          <a:ext cx="3135684" cy="340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Pegasus Summarization: </a:t>
          </a:r>
          <a:r>
            <a:rPr lang="en-US" sz="1700" b="0" i="0" kern="1200" dirty="0"/>
            <a:t>Utilized the Pegasus-LARGE model </a:t>
          </a:r>
          <a:r>
            <a:rPr lang="en-US" sz="1700" i="0" kern="1200" dirty="0"/>
            <a:t>(Zhang et al., 2020)</a:t>
          </a:r>
          <a:r>
            <a:rPr lang="en-US" sz="1700" b="0" i="0" kern="1200" dirty="0"/>
            <a:t> to generate concise summaries of movie plots, addressing large plot sizes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Parrot Paraphraser: </a:t>
          </a:r>
          <a:r>
            <a:rPr lang="en-US" sz="1700" b="0" i="0" kern="1200" dirty="0"/>
            <a:t>Generated query sentences from movie plots to create diverse query variations for training and testing purposes</a:t>
          </a:r>
          <a:endParaRPr lang="en-US" sz="1700" kern="1200" dirty="0"/>
        </a:p>
      </dsp:txBody>
      <dsp:txXfrm>
        <a:off x="7374387" y="1689260"/>
        <a:ext cx="3135684" cy="3400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77DEC-9352-4CEA-BFD7-6A1FC7EC36E5}">
      <dsp:nvSpPr>
        <dsp:cNvPr id="0" name=""/>
        <dsp:cNvSpPr/>
      </dsp:nvSpPr>
      <dsp:spPr>
        <a:xfrm>
          <a:off x="980720" y="165112"/>
          <a:ext cx="1047335" cy="945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591CA-D3D9-4DBD-8EEE-33B16E9B3D3D}">
      <dsp:nvSpPr>
        <dsp:cNvPr id="0" name=""/>
        <dsp:cNvSpPr/>
      </dsp:nvSpPr>
      <dsp:spPr>
        <a:xfrm>
          <a:off x="8194" y="1241425"/>
          <a:ext cx="2992387" cy="40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200" kern="1200"/>
            <a:t>1. Spatial Feature Extraction</a:t>
          </a:r>
          <a:endParaRPr lang="en-US" sz="1200" kern="1200"/>
        </a:p>
      </dsp:txBody>
      <dsp:txXfrm>
        <a:off x="8194" y="1241425"/>
        <a:ext cx="2992387" cy="405033"/>
      </dsp:txXfrm>
    </dsp:sp>
    <dsp:sp modelId="{B703CB0A-69D7-48EA-8229-08353C93CF91}">
      <dsp:nvSpPr>
        <dsp:cNvPr id="0" name=""/>
        <dsp:cNvSpPr/>
      </dsp:nvSpPr>
      <dsp:spPr>
        <a:xfrm>
          <a:off x="8194" y="1527630"/>
          <a:ext cx="2992387" cy="150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Co</a:t>
          </a:r>
          <a:r>
            <a:rPr lang="en-US" sz="1200" kern="1200" dirty="0" err="1"/>
            <a:t>nverts</a:t>
          </a:r>
          <a:r>
            <a:rPr lang="en-US" sz="1200" kern="1200" dirty="0"/>
            <a:t> sampled frames into 2D patches, then into 1D tokens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Utilizes multi-head self-attention, MLP, and layer-norm in stacked encoder-decoder blocks</a:t>
          </a:r>
        </a:p>
      </dsp:txBody>
      <dsp:txXfrm>
        <a:off x="8194" y="1527630"/>
        <a:ext cx="2992387" cy="1509598"/>
      </dsp:txXfrm>
    </dsp:sp>
    <dsp:sp modelId="{734289DD-53E7-4ACF-98FD-FCBE555FA90B}">
      <dsp:nvSpPr>
        <dsp:cNvPr id="0" name=""/>
        <dsp:cNvSpPr/>
      </dsp:nvSpPr>
      <dsp:spPr>
        <a:xfrm>
          <a:off x="4734132" y="165112"/>
          <a:ext cx="1047335" cy="945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F3B9F-09CF-48DB-B308-7879DD6C367F}">
      <dsp:nvSpPr>
        <dsp:cNvPr id="0" name=""/>
        <dsp:cNvSpPr/>
      </dsp:nvSpPr>
      <dsp:spPr>
        <a:xfrm>
          <a:off x="3524250" y="1241425"/>
          <a:ext cx="3467099" cy="40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i="0" kern="1200" dirty="0"/>
            <a:t>2. Temporal Feature Extraction with Transformers:</a:t>
          </a:r>
          <a:endParaRPr lang="en-US" sz="1200" b="1" kern="1200" dirty="0"/>
        </a:p>
      </dsp:txBody>
      <dsp:txXfrm>
        <a:off x="3524250" y="1241425"/>
        <a:ext cx="3467099" cy="405033"/>
      </dsp:txXfrm>
    </dsp:sp>
    <dsp:sp modelId="{B76FFF93-80DB-4A6B-B28A-D239DDC8EA82}">
      <dsp:nvSpPr>
        <dsp:cNvPr id="0" name=""/>
        <dsp:cNvSpPr/>
      </dsp:nvSpPr>
      <dsp:spPr>
        <a:xfrm>
          <a:off x="3761606" y="1511673"/>
          <a:ext cx="2992387" cy="150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Transformers capture temporal relations by modeling interactions between frames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They encode frame features and aggregate them into comprehensive representations</a:t>
          </a:r>
          <a:endParaRPr lang="en-US" sz="1200" kern="1200" dirty="0"/>
        </a:p>
      </dsp:txBody>
      <dsp:txXfrm>
        <a:off x="3761606" y="1511673"/>
        <a:ext cx="2992387" cy="1509598"/>
      </dsp:txXfrm>
    </dsp:sp>
    <dsp:sp modelId="{9A703E38-671D-4B1F-90D8-6D996C57EF72}">
      <dsp:nvSpPr>
        <dsp:cNvPr id="0" name=""/>
        <dsp:cNvSpPr/>
      </dsp:nvSpPr>
      <dsp:spPr>
        <a:xfrm>
          <a:off x="8479562" y="96112"/>
          <a:ext cx="1047335" cy="945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39287-E2AF-40EB-8706-0932F6038A82}">
      <dsp:nvSpPr>
        <dsp:cNvPr id="0" name=""/>
        <dsp:cNvSpPr/>
      </dsp:nvSpPr>
      <dsp:spPr>
        <a:xfrm>
          <a:off x="7515017" y="1263443"/>
          <a:ext cx="2992387" cy="40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200" kern="1200" dirty="0"/>
            <a:t>3. </a:t>
          </a:r>
          <a:r>
            <a:rPr lang="en-IN" sz="1200" i="0" kern="1200" dirty="0"/>
            <a:t>Multi-modal Video Feature Extraction:</a:t>
          </a:r>
          <a:br>
            <a:rPr lang="en-IN" sz="1200" i="0" kern="1200" dirty="0"/>
          </a:br>
          <a:r>
            <a:rPr lang="en-IN" sz="1200" b="0" i="0" kern="1200" dirty="0"/>
            <a:t>Integrates various modalities like:</a:t>
          </a:r>
          <a:endParaRPr lang="en-US" sz="1200" kern="1200" dirty="0"/>
        </a:p>
      </dsp:txBody>
      <dsp:txXfrm>
        <a:off x="7515017" y="1263443"/>
        <a:ext cx="2992387" cy="405033"/>
      </dsp:txXfrm>
    </dsp:sp>
    <dsp:sp modelId="{E7AE35B7-D255-453B-BFAE-5DBD87F66890}">
      <dsp:nvSpPr>
        <dsp:cNvPr id="0" name=""/>
        <dsp:cNvSpPr/>
      </dsp:nvSpPr>
      <dsp:spPr>
        <a:xfrm>
          <a:off x="7523212" y="1728301"/>
          <a:ext cx="2992387" cy="150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Scene embeddings: Extracted from DenseNet-161 trained on Places365 dataset, capturing scene-level information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Face features: Extracted using SSD face detector for bounding boxes, then passed through ResNet50 trained on VGGFace2 dataset, capturing detailed facial features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Motion features: Extracted from networks like S3D and SlowFast trained on Kinetics dataset, capturing motion-related features</a:t>
          </a:r>
          <a:endParaRPr lang="en-US" sz="1200" kern="1200"/>
        </a:p>
      </dsp:txBody>
      <dsp:txXfrm>
        <a:off x="7523212" y="1728301"/>
        <a:ext cx="2992387" cy="15095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1C6C5-3ACE-4236-819E-6908BDCD047E}">
      <dsp:nvSpPr>
        <dsp:cNvPr id="0" name=""/>
        <dsp:cNvSpPr/>
      </dsp:nvSpPr>
      <dsp:spPr>
        <a:xfrm>
          <a:off x="0" y="450917"/>
          <a:ext cx="11255268" cy="832463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E976E-28D1-4C15-990A-44386D62443C}">
      <dsp:nvSpPr>
        <dsp:cNvPr id="0" name=""/>
        <dsp:cNvSpPr/>
      </dsp:nvSpPr>
      <dsp:spPr>
        <a:xfrm>
          <a:off x="251820" y="638222"/>
          <a:ext cx="457855" cy="457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801F2-5934-40A9-A7D1-CF00B4A15F95}">
      <dsp:nvSpPr>
        <dsp:cNvPr id="0" name=""/>
        <dsp:cNvSpPr/>
      </dsp:nvSpPr>
      <dsp:spPr>
        <a:xfrm>
          <a:off x="961495" y="450917"/>
          <a:ext cx="10293772" cy="83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02" tIns="88102" rIns="88102" bIns="8810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</a:t>
          </a:r>
          <a:r>
            <a:rPr lang="en-US" sz="2100" b="0" i="0" kern="1200" dirty="0"/>
            <a:t>ccuracy metrics (Top-1 and Top-3 Accuracy) for various Semantic Similarity approaches improve after incorporating video embeddings alongside textual data</a:t>
          </a:r>
          <a:endParaRPr lang="en-US" sz="2100" kern="1200" dirty="0"/>
        </a:p>
      </dsp:txBody>
      <dsp:txXfrm>
        <a:off x="961495" y="450917"/>
        <a:ext cx="10293772" cy="832463"/>
      </dsp:txXfrm>
    </dsp:sp>
    <dsp:sp modelId="{535E472E-7AB2-4D7A-BCBF-58553CB97950}">
      <dsp:nvSpPr>
        <dsp:cNvPr id="0" name=""/>
        <dsp:cNvSpPr/>
      </dsp:nvSpPr>
      <dsp:spPr>
        <a:xfrm>
          <a:off x="0" y="1491497"/>
          <a:ext cx="11255268" cy="832463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F1194-5D31-49A0-B6F1-1CA40D0735B5}">
      <dsp:nvSpPr>
        <dsp:cNvPr id="0" name=""/>
        <dsp:cNvSpPr/>
      </dsp:nvSpPr>
      <dsp:spPr>
        <a:xfrm>
          <a:off x="251820" y="1678801"/>
          <a:ext cx="457855" cy="457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E32B8-FAA0-4E77-9FF5-3959C0DCB330}">
      <dsp:nvSpPr>
        <dsp:cNvPr id="0" name=""/>
        <dsp:cNvSpPr/>
      </dsp:nvSpPr>
      <dsp:spPr>
        <a:xfrm>
          <a:off x="961495" y="1491497"/>
          <a:ext cx="10293772" cy="83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02" tIns="88102" rIns="88102" bIns="8810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By </a:t>
          </a:r>
          <a:r>
            <a:rPr lang="en-US" sz="21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leveraging</a:t>
          </a:r>
          <a:r>
            <a:rPr lang="en-US" sz="2100" b="0" i="0" kern="1200" dirty="0"/>
            <a:t> </a:t>
          </a: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multi-modal</a:t>
          </a:r>
          <a:r>
            <a:rPr lang="en-US" sz="2100" b="0" i="0" kern="1200" dirty="0"/>
            <a:t> information, our project enhances the accuracy and depth of scene-based movie searches </a:t>
          </a:r>
          <a:endParaRPr lang="en-US" sz="2100" kern="1200" dirty="0"/>
        </a:p>
      </dsp:txBody>
      <dsp:txXfrm>
        <a:off x="961495" y="1491497"/>
        <a:ext cx="10293772" cy="8324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9EA41-204C-4B42-B3A1-11BDA2F7CFAB}">
      <dsp:nvSpPr>
        <dsp:cNvPr id="0" name=""/>
        <dsp:cNvSpPr/>
      </dsp:nvSpPr>
      <dsp:spPr>
        <a:xfrm>
          <a:off x="0" y="299094"/>
          <a:ext cx="690693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055" tIns="249936" rIns="5360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Video embeddings provide additional contextual information that enriches the understanding of the plot descriptions. </a:t>
          </a:r>
          <a:endParaRPr lang="en-US" sz="1200" kern="1200" dirty="0"/>
        </a:p>
      </dsp:txBody>
      <dsp:txXfrm>
        <a:off x="0" y="299094"/>
        <a:ext cx="6906937" cy="680400"/>
      </dsp:txXfrm>
    </dsp:sp>
    <dsp:sp modelId="{D9EE4775-21A5-124F-9B96-F69BD9998F70}">
      <dsp:nvSpPr>
        <dsp:cNvPr id="0" name=""/>
        <dsp:cNvSpPr/>
      </dsp:nvSpPr>
      <dsp:spPr>
        <a:xfrm>
          <a:off x="345346" y="121974"/>
          <a:ext cx="483485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746" tIns="0" rIns="18274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Enhanced Context Understanding</a:t>
          </a:r>
          <a:endParaRPr lang="en-US" sz="1200" kern="1200" dirty="0"/>
        </a:p>
      </dsp:txBody>
      <dsp:txXfrm>
        <a:off x="362639" y="139267"/>
        <a:ext cx="4800269" cy="319654"/>
      </dsp:txXfrm>
    </dsp:sp>
    <dsp:sp modelId="{B3EA2F75-74C0-404A-A4DC-2CBC99B64821}">
      <dsp:nvSpPr>
        <dsp:cNvPr id="0" name=""/>
        <dsp:cNvSpPr/>
      </dsp:nvSpPr>
      <dsp:spPr>
        <a:xfrm>
          <a:off x="0" y="1249470"/>
          <a:ext cx="6906937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055" tIns="249936" rIns="5360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Video embeddings offer complementary information to textual data, capturing visual elements, actions, and scenes that may not be fully represented in plot descriptions alone.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This supplementary information helps the models make more informed similarity judgments, resulting in higher accuracy.</a:t>
          </a:r>
          <a:endParaRPr lang="en-US" sz="1200" kern="1200" dirty="0"/>
        </a:p>
      </dsp:txBody>
      <dsp:txXfrm>
        <a:off x="0" y="1249470"/>
        <a:ext cx="6906937" cy="1039500"/>
      </dsp:txXfrm>
    </dsp:sp>
    <dsp:sp modelId="{4192BBEE-1365-5F42-AB6B-3BDA5CA8688C}">
      <dsp:nvSpPr>
        <dsp:cNvPr id="0" name=""/>
        <dsp:cNvSpPr/>
      </dsp:nvSpPr>
      <dsp:spPr>
        <a:xfrm>
          <a:off x="345346" y="1044294"/>
          <a:ext cx="483485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746" tIns="0" rIns="18274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Complementary Information</a:t>
          </a:r>
          <a:endParaRPr lang="en-US" sz="1200" kern="1200" dirty="0"/>
        </a:p>
      </dsp:txBody>
      <dsp:txXfrm>
        <a:off x="362639" y="1061587"/>
        <a:ext cx="4800269" cy="319654"/>
      </dsp:txXfrm>
    </dsp:sp>
    <dsp:sp modelId="{C035AC21-F111-BF4E-8AB3-3C9D15CD8C87}">
      <dsp:nvSpPr>
        <dsp:cNvPr id="0" name=""/>
        <dsp:cNvSpPr/>
      </dsp:nvSpPr>
      <dsp:spPr>
        <a:xfrm>
          <a:off x="0" y="2502834"/>
          <a:ext cx="6906937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055" tIns="249936" rIns="5360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Methods like BERT + Cosine and RoBERTa benefit from contextual embeddings derived from both textual and visual inputs.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These embeddings capture the nuanced relationships between words and scenes, facilitating more accurate semantic similarity assessments.</a:t>
          </a:r>
          <a:endParaRPr lang="en-US" sz="1200" kern="1200" dirty="0"/>
        </a:p>
      </dsp:txBody>
      <dsp:txXfrm>
        <a:off x="0" y="2502834"/>
        <a:ext cx="6906937" cy="1039500"/>
      </dsp:txXfrm>
    </dsp:sp>
    <dsp:sp modelId="{6673A018-D668-AC4C-B4B6-A36B601BC2B5}">
      <dsp:nvSpPr>
        <dsp:cNvPr id="0" name=""/>
        <dsp:cNvSpPr/>
      </dsp:nvSpPr>
      <dsp:spPr>
        <a:xfrm>
          <a:off x="345346" y="2325714"/>
          <a:ext cx="483485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746" tIns="0" rIns="18274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Contextual Embeddings</a:t>
          </a:r>
          <a:endParaRPr lang="en-US" sz="1200" kern="1200" dirty="0"/>
        </a:p>
      </dsp:txBody>
      <dsp:txXfrm>
        <a:off x="362639" y="2343007"/>
        <a:ext cx="4800269" cy="319654"/>
      </dsp:txXfrm>
    </dsp:sp>
    <dsp:sp modelId="{99812FEA-2A57-1C44-96E4-CCBF744066B1}">
      <dsp:nvSpPr>
        <dsp:cNvPr id="0" name=""/>
        <dsp:cNvSpPr/>
      </dsp:nvSpPr>
      <dsp:spPr>
        <a:xfrm>
          <a:off x="0" y="3784254"/>
          <a:ext cx="6906937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055" tIns="249936" rIns="5360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BERTScore evaluates semantic similarity based on F-1 scores, which consider precision and recall, thus capturing subtle semantic nuances more effectively.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When combined with video embeddings, it becomes more adept at discerning semantic similarities between textual descriptions and enriching visual content.</a:t>
          </a:r>
          <a:endParaRPr lang="en-US" sz="1200" kern="1200" dirty="0"/>
        </a:p>
      </dsp:txBody>
      <dsp:txXfrm>
        <a:off x="0" y="3784254"/>
        <a:ext cx="6906937" cy="1039500"/>
      </dsp:txXfrm>
    </dsp:sp>
    <dsp:sp modelId="{13F18352-C291-404F-8E4E-E98A98861F9A}">
      <dsp:nvSpPr>
        <dsp:cNvPr id="0" name=""/>
        <dsp:cNvSpPr/>
      </dsp:nvSpPr>
      <dsp:spPr>
        <a:xfrm>
          <a:off x="345346" y="3607134"/>
          <a:ext cx="483485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746" tIns="0" rIns="18274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Semantic Nuances</a:t>
          </a:r>
          <a:endParaRPr lang="en-US" sz="1200" kern="1200" dirty="0"/>
        </a:p>
      </dsp:txBody>
      <dsp:txXfrm>
        <a:off x="362639" y="3624427"/>
        <a:ext cx="4800269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9419B-B8BE-4C4D-8ADB-3F012E2E385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1623E-A80D-4439-974C-DFF566B7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886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1623E-A80D-4439-974C-DFF566B7652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9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1623E-A80D-4439-974C-DFF566B7652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780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a0dbafeb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a0dbafeb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1623E-A80D-4439-974C-DFF566B7652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184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1623E-A80D-4439-974C-DFF566B7652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5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B5FC-42C1-8A68-F86A-34F9DA4BE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F1E04-7940-7BB9-A02B-BDC63E755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1C26A-1169-8B06-400D-27F83CA7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983-EBF2-4998-80F0-D50020E4D2E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DC686-B4EC-B24C-8617-EF2130A1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F7814-55A5-C7CD-4BDC-C85A40E7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3BE0-2523-4753-98DA-33A30E950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11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37B8-2065-1912-E0D1-EE5CD38D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0E4CF-8D1C-6625-E11A-845127F92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01AE5-A5AB-9AD3-D195-E384EEAA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983-EBF2-4998-80F0-D50020E4D2E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C509-C9F8-7323-CC42-F96FEBE3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62BE-DA8C-E317-2ADD-EFE4C061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3BE0-2523-4753-98DA-33A30E950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22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314A1-6A78-EF82-AB6A-04F9541A6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3F704-CE00-AA50-F60F-26B79E68D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569F0-DCC4-2401-8DD0-300FD2EA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983-EBF2-4998-80F0-D50020E4D2E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3EB4E-F45C-3842-5605-F995B20B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5B3A7-D815-2108-8504-D4DCC439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3BE0-2523-4753-98DA-33A30E950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268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850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B778-BAB6-3F53-8FC4-112366BE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E3FE-F5FC-83B9-869E-3C7B15ECF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B505B-7421-9135-ED91-0072D8D2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983-EBF2-4998-80F0-D50020E4D2E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0D65F-0445-533E-D519-E9E4485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13C57-8E29-E2CF-DF42-2D4BAFC0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3BE0-2523-4753-98DA-33A30E950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33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F4E2-AEED-4A4D-6E63-3C43B477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DB532-A978-0B85-D579-F57E9298B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66E9-342F-052C-ACCF-1D44D0FA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983-EBF2-4998-80F0-D50020E4D2E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76EF7-7B57-E187-2618-D4B56E06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F7B07-51A8-E684-4DE4-1D92D7A1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3BE0-2523-4753-98DA-33A30E950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8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22D0-FA3E-2C6F-5FF1-C9A4DDA3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C1658-0464-9765-0BC0-2021163B1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A84D9-215C-3B24-2BD6-6AC606641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56660-A198-D370-4CF1-72570CC4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983-EBF2-4998-80F0-D50020E4D2E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AA901-5CBA-5D67-9CE0-DF7A881E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73447-81CD-AD6E-F0E5-EC918CA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3BE0-2523-4753-98DA-33A30E950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42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A2F9-12BC-39FE-DE86-7913D44C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A9272-47B6-A355-3E8E-5A97AD287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3C43B-849B-B843-F3C5-9DC4F8E79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C1C83-A5B2-52D0-EBF9-5D92D1780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DAAD3-55D5-FEC0-F365-12193AF97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99270-5B2A-C021-050D-67FB13BE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983-EBF2-4998-80F0-D50020E4D2E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6A3AA-E87B-1EA8-1750-BBDC4852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56D7A-6DB0-D3C8-0200-5D732D59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3BE0-2523-4753-98DA-33A30E950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93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0D39-F9D1-74FA-E371-0CDC76DA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1611B-B505-4379-D504-3B137781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983-EBF2-4998-80F0-D50020E4D2E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39832-3783-B3F8-C5AD-D3D55A0C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7838F-6E61-4369-7E2E-AB8E32CA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3BE0-2523-4753-98DA-33A30E950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17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542FA-936A-6AD3-C617-4A50BFD0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983-EBF2-4998-80F0-D50020E4D2E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DEFFE-7239-9BEA-D9A8-867C8BD3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87373-DFFB-29A5-7DCA-D5240D9B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3BE0-2523-4753-98DA-33A30E950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10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950B-028E-7964-7786-C7D02807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1728F-FB5D-55E9-1D99-EC19D4B85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64C8D-D1FC-C29B-7FDE-D3897E704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D70C1-868E-CBAE-F88D-BBBF8A58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983-EBF2-4998-80F0-D50020E4D2E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7F94F-9433-E46D-9F68-212E4D15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6CBF2-9920-7019-CC65-4F500E9E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3BE0-2523-4753-98DA-33A30E950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98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870C-E479-882C-980A-E25DEA3C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04400-96E2-7E6E-14BD-730C693CE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A6B4D-AEFB-B235-5EF5-F3078759C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7AA5C-4500-D4A4-D1BE-603220C3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983-EBF2-4998-80F0-D50020E4D2E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59343-3241-1807-81F9-7639DD2C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45562-764F-ED5E-3FF8-85CC2D86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3BE0-2523-4753-98DA-33A30E950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67892-60C8-6B4B-2701-E57D77E3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11624-7066-216A-9028-1C18B32C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E6097-EF57-E5D0-23C0-2ACD922FA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D9983-EBF2-4998-80F0-D50020E4D2E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0D4B4-6F4C-F132-4173-807E0DD03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43D49-0373-0A84-D08C-B204A5A01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F3BE0-2523-4753-98DA-33A30E950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0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image" Target="../media/image27.png"/><Relationship Id="rId5" Type="http://schemas.openxmlformats.org/officeDocument/2006/relationships/diagramData" Target="../diagrams/data3.xml"/><Relationship Id="rId10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microsoft.com/office/2007/relationships/diagramDrawing" Target="../diagrams/drawing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F103-4927-0925-F7C7-B8268FADD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7092"/>
            <a:ext cx="9144000" cy="141486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Scene-Based Movie Search using Multi-Modal Embeddings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80C0C-1172-9E2D-4F2F-46113C5E7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2565042"/>
            <a:ext cx="9144000" cy="1192572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CSCI 544: Applied Natural Language Processing </a:t>
            </a:r>
          </a:p>
          <a:p>
            <a:pPr algn="ctr"/>
            <a:r>
              <a:rPr lang="en-US" sz="1800" dirty="0"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Spring</a:t>
            </a:r>
            <a:r>
              <a:rPr lang="en-US" sz="1800" spc="-45" dirty="0"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spc="-20" dirty="0"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2024</a:t>
            </a:r>
          </a:p>
          <a:p>
            <a:pPr algn="ctr"/>
            <a:endParaRPr lang="en-US" sz="1800" b="1" dirty="0">
              <a:latin typeface="Book Antiqua" panose="020406020503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b="1" dirty="0"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Project Presentation - Group 31</a:t>
            </a:r>
          </a:p>
          <a:p>
            <a:pPr algn="r"/>
            <a:r>
              <a:rPr lang="en-US" sz="1800" dirty="0"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latin typeface="Book Antiqua" panose="020406020503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DDACE84-7253-EFA3-2262-3F0E73C06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664" y="23503"/>
            <a:ext cx="1754286" cy="92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D4677D6E-9444-22B9-5B47-EEBB3150BBEF}"/>
              </a:ext>
            </a:extLst>
          </p:cNvPr>
          <p:cNvSpPr txBox="1"/>
          <p:nvPr/>
        </p:nvSpPr>
        <p:spPr>
          <a:xfrm>
            <a:off x="2783892" y="4710704"/>
            <a:ext cx="6624215" cy="23623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50925" marR="5080" indent="-1038860" algn="ctr">
              <a:lnSpc>
                <a:spcPct val="102699"/>
              </a:lnSpc>
              <a:spcBef>
                <a:spcPts val="55"/>
              </a:spcBef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Arun Karthik Sengottuvel </a:t>
            </a:r>
          </a:p>
          <a:p>
            <a:pPr marL="1050925" marR="5080" indent="-1038860" algn="ctr">
              <a:lnSpc>
                <a:spcPct val="102699"/>
              </a:lnSpc>
              <a:spcBef>
                <a:spcPts val="55"/>
              </a:spcBef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Ashwinkumar Venkatnarayanan</a:t>
            </a:r>
          </a:p>
          <a:p>
            <a:pPr marL="1050925" marR="5080" indent="-1038860" algn="ctr">
              <a:lnSpc>
                <a:spcPct val="102699"/>
              </a:lnSpc>
              <a:spcBef>
                <a:spcPts val="55"/>
              </a:spcBef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Rohil Wattal</a:t>
            </a:r>
          </a:p>
          <a:p>
            <a:pPr marL="1050925" marR="5080" indent="-1038860" algn="ctr">
              <a:lnSpc>
                <a:spcPct val="102699"/>
              </a:lnSpc>
              <a:spcBef>
                <a:spcPts val="55"/>
              </a:spcBef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Nitin Sairaj Paruchuri</a:t>
            </a:r>
          </a:p>
          <a:p>
            <a:pPr marL="1050925" marR="5080" indent="-1038860" algn="ctr">
              <a:lnSpc>
                <a:spcPct val="102699"/>
              </a:lnSpc>
              <a:spcBef>
                <a:spcPts val="55"/>
              </a:spcBef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Arun Prakash Jayakanthan</a:t>
            </a:r>
          </a:p>
          <a:p>
            <a:pPr marL="1050925" marR="5080" indent="-1038860" algn="ctr">
              <a:lnSpc>
                <a:spcPct val="102699"/>
              </a:lnSpc>
              <a:spcBef>
                <a:spcPts val="55"/>
              </a:spcBef>
            </a:pP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050925" marR="5080" indent="-1038860" algn="ctr">
              <a:lnSpc>
                <a:spcPct val="102699"/>
              </a:lnSpc>
              <a:spcBef>
                <a:spcPts val="55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50925" marR="5080" indent="-1038860" algn="ctr">
              <a:lnSpc>
                <a:spcPct val="102699"/>
              </a:lnSpc>
              <a:spcBef>
                <a:spcPts val="55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9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658CA-66B8-87A1-18FA-2E0B4D8DE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53BE-8851-B443-BE98-56EBDC65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9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448B71-6481-D17A-9533-CDD1BA0E9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806" y="22099"/>
            <a:ext cx="1754286" cy="92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211627-1207-469D-3052-F07FA5B54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" y="1204117"/>
            <a:ext cx="10901362" cy="240992"/>
          </a:xfrm>
          <a:prstGeom prst="rect">
            <a:avLst/>
          </a:prstGeom>
        </p:spPr>
      </p:pic>
      <p:graphicFrame>
        <p:nvGraphicFramePr>
          <p:cNvPr id="8" name="TextBox 28">
            <a:extLst>
              <a:ext uri="{FF2B5EF4-FFF2-40B4-BE49-F238E27FC236}">
                <a16:creationId xmlns:a16="http://schemas.microsoft.com/office/drawing/2014/main" id="{FA7ADA0E-BD2B-3498-94DC-FDAC24BD2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3872"/>
              </p:ext>
            </p:extLst>
          </p:nvPr>
        </p:nvGraphicFramePr>
        <p:xfrm>
          <a:off x="299423" y="3604774"/>
          <a:ext cx="11255268" cy="2774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1521CB-98D8-DE78-6F6C-2063CE2DC692}"/>
              </a:ext>
            </a:extLst>
          </p:cNvPr>
          <p:cNvSpPr txBox="1"/>
          <p:nvPr/>
        </p:nvSpPr>
        <p:spPr>
          <a:xfrm>
            <a:off x="628651" y="1053286"/>
            <a:ext cx="11138525" cy="225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graph showing the results of a test&#10;&#10;Description automatically generated">
            <a:extLst>
              <a:ext uri="{FF2B5EF4-FFF2-40B4-BE49-F238E27FC236}">
                <a16:creationId xmlns:a16="http://schemas.microsoft.com/office/drawing/2014/main" id="{80D61AA2-1C0B-74E4-B12A-81BE4B1B10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792" y="1571542"/>
            <a:ext cx="5291859" cy="1495295"/>
          </a:xfrm>
          <a:prstGeom prst="rect">
            <a:avLst/>
          </a:prstGeom>
        </p:spPr>
      </p:pic>
      <p:pic>
        <p:nvPicPr>
          <p:cNvPr id="11" name="Picture 10" descr="A table with numbers and text&#10;&#10;Description automatically generated">
            <a:extLst>
              <a:ext uri="{FF2B5EF4-FFF2-40B4-BE49-F238E27FC236}">
                <a16:creationId xmlns:a16="http://schemas.microsoft.com/office/drawing/2014/main" id="{9B77988C-D927-AD4F-EC41-314229C2CE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4350" y="1591396"/>
            <a:ext cx="5340341" cy="14952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273A72-A364-4B2A-BFBE-FA6B3976BCCF}"/>
              </a:ext>
            </a:extLst>
          </p:cNvPr>
          <p:cNvSpPr txBox="1"/>
          <p:nvPr/>
        </p:nvSpPr>
        <p:spPr>
          <a:xfrm>
            <a:off x="1581883" y="3091817"/>
            <a:ext cx="3257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cs typeface="Times New Roman" panose="02020603050405020304" pitchFamily="18" charset="0"/>
              </a:rPr>
              <a:t>Table: Accuracies when using only Wiki Plots (Textual Data)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C563F3-AA92-5A9A-BBEA-36260A39923E}"/>
              </a:ext>
            </a:extLst>
          </p:cNvPr>
          <p:cNvSpPr txBox="1"/>
          <p:nvPr/>
        </p:nvSpPr>
        <p:spPr>
          <a:xfrm>
            <a:off x="6343650" y="3102765"/>
            <a:ext cx="51863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cs typeface="Times New Roman" panose="02020603050405020304" pitchFamily="18" charset="0"/>
              </a:rPr>
              <a:t>Table: Accuracies when using Wiki Plots (Textual Data) + Video Embeddings (Visual Data)</a:t>
            </a:r>
          </a:p>
        </p:txBody>
      </p:sp>
    </p:spTree>
    <p:extLst>
      <p:ext uri="{BB962C8B-B14F-4D97-AF65-F5344CB8AC3E}">
        <p14:creationId xmlns:p14="http://schemas.microsoft.com/office/powerpoint/2010/main" val="56074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658CA-66B8-87A1-18FA-2E0B4D8DE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53BE-8851-B443-BE98-56EBDC65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99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/>
                <a:cs typeface="Times New Roman"/>
              </a:rPr>
              <a:t>Analysis</a:t>
            </a:r>
            <a:endParaRPr lang="en-IN" sz="3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448B71-6481-D17A-9533-CDD1BA0E9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806" y="22099"/>
            <a:ext cx="1754286" cy="92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211627-1207-469D-3052-F07FA5B54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1204117"/>
            <a:ext cx="10901362" cy="240992"/>
          </a:xfrm>
          <a:prstGeom prst="rect">
            <a:avLst/>
          </a:prstGeom>
        </p:spPr>
      </p:pic>
      <p:graphicFrame>
        <p:nvGraphicFramePr>
          <p:cNvPr id="7" name="TextBox 28">
            <a:extLst>
              <a:ext uri="{FF2B5EF4-FFF2-40B4-BE49-F238E27FC236}">
                <a16:creationId xmlns:a16="http://schemas.microsoft.com/office/drawing/2014/main" id="{5C765CB8-9D38-FC5D-4EF6-3CB8526763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83935"/>
              </p:ext>
            </p:extLst>
          </p:nvPr>
        </p:nvGraphicFramePr>
        <p:xfrm>
          <a:off x="994051" y="1547145"/>
          <a:ext cx="6906937" cy="4945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87DADAC1-2CB0-4D6A-9B2A-21CCB0CB7D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9059" y="1676872"/>
            <a:ext cx="3480954" cy="45910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51ADE1-B5F2-FD5D-149F-CC0532F49A61}"/>
              </a:ext>
            </a:extLst>
          </p:cNvPr>
          <p:cNvSpPr txBox="1"/>
          <p:nvPr/>
        </p:nvSpPr>
        <p:spPr>
          <a:xfrm>
            <a:off x="9212395" y="6215875"/>
            <a:ext cx="198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Fig: Sample Output</a:t>
            </a:r>
          </a:p>
        </p:txBody>
      </p:sp>
    </p:spTree>
    <p:extLst>
      <p:ext uri="{BB962C8B-B14F-4D97-AF65-F5344CB8AC3E}">
        <p14:creationId xmlns:p14="http://schemas.microsoft.com/office/powerpoint/2010/main" val="118857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11177-8AD6-B35E-870A-E2255E7E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37009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/>
                <a:cs typeface="Times New Roman"/>
              </a:rPr>
              <a:t>Challenges Faced and Mitigated 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A6575A-C509-746A-F526-64337BA62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753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1. Producing accurate and contextually relevant paraphrased queries posed a significant challenge	</a:t>
            </a:r>
          </a:p>
          <a:p>
            <a:pPr marL="457200"/>
            <a:r>
              <a:rPr lang="en-US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Implemented integration of domain-specific knowledge by adding detailed information about movies, including scene descriptions, dialogues, and related metadata.</a:t>
            </a:r>
          </a:p>
          <a:p>
            <a:pPr indent="0">
              <a:buNone/>
            </a:pPr>
            <a:endParaRPr lang="en-US" sz="1600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2. Ensuring impartial and optimal model performance in scene-based movie searches presented its own set of challenges.</a:t>
            </a:r>
          </a:p>
          <a:p>
            <a:pPr marL="457200"/>
            <a:r>
              <a:rPr lang="en-US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Conducted performance evaluations using diverse datasets to identify biases and adjusted model parameters</a:t>
            </a:r>
          </a:p>
          <a:p>
            <a:pPr marL="457200"/>
            <a:r>
              <a:rPr lang="en-US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Leveraged multi-modal embeddings to reduce bias and improve overall performance</a:t>
            </a:r>
          </a:p>
          <a:p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3. Handling Vague Queries</a:t>
            </a:r>
          </a:p>
          <a:p>
            <a:pPr marL="457200"/>
            <a:r>
              <a:rPr lang="en-US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Analyzed query structure and semantics to extract key entities and relationships using spaCy and NLTK</a:t>
            </a:r>
          </a:p>
          <a:p>
            <a:pPr marL="0" indent="0">
              <a:buNone/>
            </a:pP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4. Limitations in computational resources to ensure efficient and scalable video synopsis generation</a:t>
            </a:r>
          </a:p>
          <a:p>
            <a:pPr marL="457200"/>
            <a:r>
              <a:rPr lang="en-US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Implemented parallelization using CUDA framework thereby reducing processing time and enhancing scalability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FC33AB-3043-4E61-50D8-F2B5D72C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493" y="102734"/>
            <a:ext cx="1754286" cy="92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70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11177-8AD6-B35E-870A-E2255E7E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/>
                <a:cs typeface="Times New Roman"/>
              </a:rPr>
              <a:t>Conclusion</a:t>
            </a:r>
            <a:endParaRPr lang="en-IN" sz="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575A-C509-746A-F526-64337BA62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</a:rPr>
              <a:t>The project achieve improvements in accuracy and relevance in scene-based movie search systems by leveraging state-of-the-art techniques such as RoBERTa and video embeddings</a:t>
            </a:r>
          </a:p>
          <a:p>
            <a:r>
              <a:rPr lang="en-US" sz="2000" b="0" i="0" dirty="0">
                <a:effectLst/>
              </a:rPr>
              <a:t>Our implemented ranking methodology, utilizing BERT embeddings and RoBERTa classifications, enabled the identification of the most likely movies based on input queries</a:t>
            </a:r>
            <a:endParaRPr lang="en-US" sz="2000" dirty="0"/>
          </a:p>
          <a:p>
            <a:r>
              <a:rPr lang="en-US" sz="2000" b="0" i="0" dirty="0">
                <a:effectLst/>
              </a:rPr>
              <a:t>Furthermore, the integration of video embeddings substantially expanded the project's scope, enhancing the capabilities of scene-based movie searches to provide users with a more immersive and personalized experience</a:t>
            </a:r>
          </a:p>
          <a:p>
            <a:r>
              <a:rPr lang="en-US" sz="2000" dirty="0"/>
              <a:t>O</a:t>
            </a:r>
            <a:r>
              <a:rPr lang="en-US" sz="2000" b="0" i="0" dirty="0">
                <a:effectLst/>
              </a:rPr>
              <a:t>ur model achieved an accuracy rate of 52.56% for top-1 accuracy and 68.23% for top-3 accuracy using textual data alone</a:t>
            </a:r>
          </a:p>
          <a:p>
            <a:r>
              <a:rPr lang="en-US" sz="2000" b="0" i="0" dirty="0">
                <a:effectLst/>
              </a:rPr>
              <a:t>With the incorporation of video embeddings, these accuracy rates saw significant improvements, soaring to 77.63% for top-1 accuracy and 84.73% for top-3 accuracy</a:t>
            </a:r>
            <a:br>
              <a:rPr lang="en-US" sz="2000" dirty="0"/>
            </a:br>
            <a:br>
              <a:rPr lang="en-US" sz="2000" dirty="0"/>
            </a:br>
            <a:endParaRPr lang="en-US" sz="2000" dirty="0"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FC33AB-3043-4E61-50D8-F2B5D72C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231" y="79716"/>
            <a:ext cx="1754286" cy="92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11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11177-8AD6-B35E-870A-E2255E7E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/>
                <a:cs typeface="Times New Roman"/>
              </a:rPr>
              <a:t>References</a:t>
            </a:r>
            <a:endParaRPr lang="en-IN" sz="500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575A-C509-746A-F526-64337BA62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</a:rPr>
              <a:t>[1] Max Bain, </a:t>
            </a:r>
            <a:r>
              <a:rPr lang="en-US" sz="2000" dirty="0" err="1">
                <a:effectLst/>
              </a:rPr>
              <a:t>Arsha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Nagrani</a:t>
            </a:r>
            <a:r>
              <a:rPr lang="en-US" sz="2000" dirty="0">
                <a:effectLst/>
              </a:rPr>
              <a:t>, Andrew Brown, and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Andrew Zisserman. 2020. Condensed movies: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Story based retrieval with contextual embeddings.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In Proceedings of the Asian Conference on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Computer Vision.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[2] Umair Al Khan, Miguel A. Martinez-Del-Amor, Saleh M. </a:t>
            </a:r>
            <a:r>
              <a:rPr lang="en-US" sz="2000" dirty="0" err="1">
                <a:effectLst/>
              </a:rPr>
              <a:t>Altowaijri</a:t>
            </a:r>
            <a:r>
              <a:rPr lang="en-US" sz="2000" dirty="0">
                <a:effectLst/>
              </a:rPr>
              <a:t>, Adnan Ahmed, </a:t>
            </a:r>
            <a:r>
              <a:rPr lang="en-US" sz="2000" dirty="0" err="1">
                <a:effectLst/>
              </a:rPr>
              <a:t>Atiq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Ur Rahman, </a:t>
            </a:r>
            <a:r>
              <a:rPr lang="en-US" sz="2000" dirty="0" err="1">
                <a:effectLst/>
              </a:rPr>
              <a:t>Najm</a:t>
            </a:r>
            <a:r>
              <a:rPr lang="en-US" sz="2000" dirty="0">
                <a:effectLst/>
              </a:rPr>
              <a:t> Us Sama, Khalid Haseeb, and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Naveed Islam. 2020. Movie tags prediction and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segmentation using deep learning. IEEE access, 8: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6071-6086.</a:t>
            </a:r>
          </a:p>
          <a:p>
            <a:pPr marL="0" indent="0">
              <a:buNone/>
            </a:pPr>
            <a:r>
              <a:rPr lang="en-US" sz="2000" dirty="0"/>
              <a:t>[3] </a:t>
            </a:r>
            <a:r>
              <a:rPr lang="en-US" sz="2000" dirty="0">
                <a:effectLst/>
              </a:rPr>
              <a:t>Michal Kosinski. 2023. Theory of mind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may have spontaneously emerged in large language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models. </a:t>
            </a:r>
            <a:r>
              <a:rPr lang="en-US" sz="2000" dirty="0" err="1">
                <a:effectLst/>
              </a:rPr>
              <a:t>arXiv</a:t>
            </a:r>
            <a:r>
              <a:rPr lang="en-US" sz="2000" dirty="0">
                <a:effectLst/>
              </a:rPr>
              <a:t> preprint arXiv:2302.02083.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[4] Zhang, J., Zhao, Y., Saleh, M. and Liu, P.,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2020, November. Pegasus: Pre-training with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extracted gap-sentences for abstractive summarization.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In International conference on machine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learning (pp. 11328-11339). PMLR.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[5] Liao, W., Zeng, B., Yin, X. et al. An improved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aspect-category sentiment analysis model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for text sentiment analysis based on RoBERTa.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Appl </a:t>
            </a:r>
            <a:r>
              <a:rPr lang="en-US" sz="2000" dirty="0" err="1">
                <a:effectLst/>
              </a:rPr>
              <a:t>Intell</a:t>
            </a:r>
            <a:r>
              <a:rPr lang="en-US" sz="2000" dirty="0">
                <a:effectLst/>
              </a:rPr>
              <a:t> 51, 3522–3533 (2021).</a:t>
            </a:r>
          </a:p>
          <a:p>
            <a:endParaRPr lang="en-US" sz="2000" dirty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>
              <a:effectLst/>
            </a:endParaRPr>
          </a:p>
          <a:p>
            <a:pPr marL="228594" indent="-228594"/>
            <a:endParaRPr lang="en-US" sz="2000" dirty="0"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FC33AB-3043-4E61-50D8-F2B5D72C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944" y="79716"/>
            <a:ext cx="1754286" cy="92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79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inish Your PowerPoint Presentations With Animated Thank You Clipart">
            <a:extLst>
              <a:ext uri="{FF2B5EF4-FFF2-40B4-BE49-F238E27FC236}">
                <a16:creationId xmlns:a16="http://schemas.microsoft.com/office/drawing/2014/main" id="{D67D6E32-266F-D12D-39B9-8D856E31EE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3" t="24794" r="12979" b="9669"/>
          <a:stretch/>
        </p:blipFill>
        <p:spPr bwMode="auto">
          <a:xfrm>
            <a:off x="1700214" y="174355"/>
            <a:ext cx="8886824" cy="657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79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0658CA-66B8-87A1-18FA-2E0B4D8DE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753BE-8851-B443-BE98-56EBDC65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360954"/>
            <a:ext cx="10515600" cy="10644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02E418-766D-768A-C032-28EE9B33D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802304"/>
            <a:ext cx="10515600" cy="4694742"/>
          </a:xfrm>
        </p:spPr>
        <p:txBody>
          <a:bodyPr>
            <a:noAutofit/>
          </a:bodyPr>
          <a:lstStyle/>
          <a:p>
            <a:pPr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400" kern="100" dirty="0">
                <a:effectLst/>
                <a:ea typeface="Calibri" panose="020F0502020204030204" pitchFamily="34" charset="0"/>
                <a:cs typeface="Times New Roman (Body CS)"/>
              </a:rPr>
              <a:t>Introduction</a:t>
            </a:r>
          </a:p>
          <a:p>
            <a:pPr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400" kern="100" dirty="0">
                <a:effectLst/>
                <a:ea typeface="Calibri" panose="020F0502020204030204" pitchFamily="34" charset="0"/>
                <a:cs typeface="Times New Roman (Body CS)"/>
              </a:rPr>
              <a:t>Dataset </a:t>
            </a:r>
          </a:p>
          <a:p>
            <a:pPr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400" kern="100" dirty="0">
                <a:ea typeface="Calibri" panose="020F0502020204030204" pitchFamily="34" charset="0"/>
                <a:cs typeface="Times New Roman (Body CS)"/>
              </a:rPr>
              <a:t>Video Retrieval</a:t>
            </a:r>
            <a:endParaRPr lang="en-US" sz="2400" kern="100" dirty="0">
              <a:effectLst/>
              <a:ea typeface="Calibri" panose="020F0502020204030204" pitchFamily="34" charset="0"/>
              <a:cs typeface="Times New Roman (Body CS)"/>
            </a:endParaRPr>
          </a:p>
          <a:p>
            <a:pPr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400" kern="100" dirty="0">
                <a:effectLst/>
                <a:ea typeface="Calibri" panose="020F0502020204030204" pitchFamily="34" charset="0"/>
                <a:cs typeface="Times New Roman (Body CS)"/>
              </a:rPr>
              <a:t>Methodology</a:t>
            </a:r>
          </a:p>
          <a:p>
            <a:pPr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400" kern="100" dirty="0">
                <a:effectLst/>
                <a:ea typeface="Calibri" panose="020F0502020204030204" pitchFamily="34" charset="0"/>
                <a:cs typeface="Times New Roman (Body CS)"/>
              </a:rPr>
              <a:t>Results </a:t>
            </a:r>
          </a:p>
          <a:p>
            <a:pPr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400" kern="100" dirty="0">
                <a:effectLst/>
                <a:ea typeface="Calibri" panose="020F0502020204030204" pitchFamily="34" charset="0"/>
                <a:cs typeface="Times New Roman (Body CS)"/>
              </a:rPr>
              <a:t>Analysis</a:t>
            </a:r>
          </a:p>
          <a:p>
            <a:pPr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400" kern="100" dirty="0">
                <a:effectLst/>
                <a:ea typeface="Calibri" panose="020F0502020204030204" pitchFamily="34" charset="0"/>
                <a:cs typeface="Times New Roman (Body CS)"/>
              </a:rPr>
              <a:t>Challenges Faced and Mitigated</a:t>
            </a:r>
          </a:p>
          <a:p>
            <a:pPr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400" kern="100" dirty="0">
                <a:effectLst/>
                <a:ea typeface="Calibri" panose="020F0502020204030204" pitchFamily="34" charset="0"/>
                <a:cs typeface="Times New Roman (Body CS)"/>
              </a:rPr>
              <a:t>Conclusions</a:t>
            </a:r>
          </a:p>
          <a:p>
            <a:pPr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400" kern="100" dirty="0">
                <a:effectLst/>
                <a:ea typeface="Calibri" panose="020F0502020204030204" pitchFamily="34" charset="0"/>
                <a:cs typeface="Times New Roman (Body CS)"/>
              </a:rPr>
              <a:t>References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448B71-6481-D17A-9533-CDD1BA0E9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493" y="179010"/>
            <a:ext cx="1754286" cy="92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05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72493" y="153374"/>
            <a:ext cx="11018520" cy="116526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61171-F1FD-BF0C-D5C6-1BBC25DD5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recent years, movie search has become an essential tool for navigating the extensive and continually expanding landscape of film content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Traditional movie search engines often rely on actors or titles, failing to capture the rich narrative structure and nuances of movies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Our project incorporates both textual and visual data to enhance scene-based movie searches by leveraging multi-modal information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With our context embedding based search engine, users can now explore movies based on their memorable moments, empowering a more personalized and engaging cinematic experience</a:t>
            </a:r>
          </a:p>
          <a:p>
            <a:pPr marL="152396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77DF32B-416D-A0BA-6372-F7C7688FD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4" r="11053" b="2"/>
          <a:stretch/>
        </p:blipFill>
        <p:spPr bwMode="auto">
          <a:xfrm>
            <a:off x="7649949" y="1815951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1DE55EDC-66CB-B7A1-20E0-AD552E750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220" y="93031"/>
            <a:ext cx="1754286" cy="92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9E616C-D44A-2BF9-60D0-C7103CB1A030}"/>
              </a:ext>
            </a:extLst>
          </p:cNvPr>
          <p:cNvSpPr txBox="1"/>
          <p:nvPr/>
        </p:nvSpPr>
        <p:spPr>
          <a:xfrm>
            <a:off x="8247639" y="5666242"/>
            <a:ext cx="2979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Figure: Working Illustration of our Expected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658CA-66B8-87A1-18FA-2E0B4D8DE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53BE-8851-B443-BE98-56EBDC65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49" y="365125"/>
            <a:ext cx="10515600" cy="8389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78C9CDD-5BD8-F1A8-991C-29C4A292D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752202"/>
              </p:ext>
            </p:extLst>
          </p:nvPr>
        </p:nvGraphicFramePr>
        <p:xfrm>
          <a:off x="838200" y="1286126"/>
          <a:ext cx="10515600" cy="508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4">
            <a:extLst>
              <a:ext uri="{FF2B5EF4-FFF2-40B4-BE49-F238E27FC236}">
                <a16:creationId xmlns:a16="http://schemas.microsoft.com/office/drawing/2014/main" id="{83448B71-6481-D17A-9533-CDD1BA0E9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806" y="22099"/>
            <a:ext cx="1754286" cy="92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211627-1207-469D-3052-F07FA5B544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51" y="1204117"/>
            <a:ext cx="10901362" cy="2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0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658CA-66B8-87A1-18FA-2E0B4D8DE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53BE-8851-B443-BE98-56EBDC65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04105"/>
            <a:ext cx="10515600" cy="8389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Retrieval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448B71-6481-D17A-9533-CDD1BA0E9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806" y="22099"/>
            <a:ext cx="1754286" cy="92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211627-1207-469D-3052-F07FA5B54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1204117"/>
            <a:ext cx="10901362" cy="240992"/>
          </a:xfrm>
          <a:prstGeom prst="rect">
            <a:avLst/>
          </a:prstGeom>
        </p:spPr>
      </p:pic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40D39CAE-B33E-4900-EBBC-401253B20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188741"/>
              </p:ext>
            </p:extLst>
          </p:nvPr>
        </p:nvGraphicFramePr>
        <p:xfrm>
          <a:off x="838200" y="1445109"/>
          <a:ext cx="10515600" cy="3382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8A4D2F6-7290-D641-C612-B962803D336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5" t="46595" r="22016" b="6810"/>
          <a:stretch/>
        </p:blipFill>
        <p:spPr>
          <a:xfrm>
            <a:off x="1332386" y="3943350"/>
            <a:ext cx="5837538" cy="279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9038DB-0EE4-72FC-64A4-1E8A5FEB9E2E}"/>
              </a:ext>
            </a:extLst>
          </p:cNvPr>
          <p:cNvSpPr txBox="1"/>
          <p:nvPr/>
        </p:nvSpPr>
        <p:spPr>
          <a:xfrm>
            <a:off x="200026" y="1445108"/>
            <a:ext cx="11515724" cy="528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8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658CA-66B8-87A1-18FA-2E0B4D8DE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53BE-8851-B443-BE98-56EBDC65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49" y="379607"/>
            <a:ext cx="10515600" cy="8389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448B71-6481-D17A-9533-CDD1BA0E9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806" y="22099"/>
            <a:ext cx="1754286" cy="92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211627-1207-469D-3052-F07FA5B54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1204117"/>
            <a:ext cx="10901362" cy="24099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364C31-107F-9613-6C7B-F848C9801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547145"/>
            <a:ext cx="4010297" cy="5051829"/>
          </a:xfrm>
        </p:spPr>
        <p:txBody>
          <a:bodyPr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kern="100" dirty="0">
                <a:effectLst/>
                <a:ea typeface="Calibri" panose="020F0502020204030204" pitchFamily="34" charset="0"/>
                <a:cs typeface="Times New Roman (Body CS)"/>
              </a:rPr>
              <a:t>Scene Separation: </a:t>
            </a:r>
          </a:p>
          <a:p>
            <a:pPr algn="just">
              <a:spcBef>
                <a:spcPts val="0"/>
              </a:spcBef>
            </a:pPr>
            <a:r>
              <a:rPr lang="en-US" sz="1700" kern="100" dirty="0">
                <a:effectLst/>
                <a:ea typeface="Calibri" panose="020F0502020204030204" pitchFamily="34" charset="0"/>
                <a:cs typeface="Times New Roman (Body CS)"/>
              </a:rPr>
              <a:t>Plots were split into scenes at both paragraph and sentence levels to provide flexibility and granularity in representing the narrative structure of the movies.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700" kern="100" dirty="0">
              <a:ea typeface="Calibri" panose="020F0502020204030204" pitchFamily="34" charset="0"/>
              <a:cs typeface="Times New Roman (Body CS)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kern="100" dirty="0">
                <a:effectLst/>
                <a:ea typeface="Calibri" panose="020F0502020204030204" pitchFamily="34" charset="0"/>
                <a:cs typeface="Times New Roman (Body CS)"/>
              </a:rPr>
              <a:t>Three approaches were used for semantic similarity analysis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kern="100" dirty="0">
                <a:effectLst/>
                <a:ea typeface="Calibri" panose="020F0502020204030204" pitchFamily="34" charset="0"/>
                <a:cs typeface="Times New Roman (Body CS)"/>
              </a:rPr>
              <a:t> 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kern="100" dirty="0">
                <a:effectLst/>
                <a:ea typeface="Calibri" panose="020F0502020204030204" pitchFamily="34" charset="0"/>
                <a:cs typeface="Times New Roman (Body CS)"/>
              </a:rPr>
              <a:t>1. BERT + Cosine Similarity:</a:t>
            </a:r>
            <a:endParaRPr lang="en-US" sz="1700" kern="100" dirty="0">
              <a:effectLst/>
              <a:ea typeface="Calibri" panose="020F0502020204030204" pitchFamily="34" charset="0"/>
              <a:cs typeface="Times New Roman (Body CS)"/>
            </a:endParaRPr>
          </a:p>
          <a:p>
            <a:pPr algn="just">
              <a:spcBef>
                <a:spcPts val="0"/>
              </a:spcBef>
            </a:pPr>
            <a:r>
              <a:rPr lang="en-US" sz="1700" kern="100" dirty="0">
                <a:effectLst/>
                <a:ea typeface="Calibri" panose="020F0502020204030204" pitchFamily="34" charset="0"/>
                <a:cs typeface="Times New Roman (Body CS)"/>
              </a:rPr>
              <a:t>Leveraging BERT embeddings and cosine similarity captures semantic relationships more accurately due to BERT's contextual understanding of text.</a:t>
            </a:r>
          </a:p>
          <a:p>
            <a:pPr algn="just">
              <a:spcBef>
                <a:spcPts val="0"/>
              </a:spcBef>
            </a:pPr>
            <a:r>
              <a:rPr lang="en-US" sz="1700" kern="100" dirty="0">
                <a:effectLst/>
                <a:ea typeface="Calibri" panose="020F0502020204030204" pitchFamily="34" charset="0"/>
                <a:cs typeface="Times New Roman (Body CS)"/>
              </a:rPr>
              <a:t>768-dim embeddings, summed from the last 4 layers of the BERT model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kern="100" dirty="0">
                <a:effectLst/>
                <a:ea typeface="Calibri" panose="020F0502020204030204" pitchFamily="34" charset="0"/>
                <a:cs typeface="Times New Roman (Body CS)"/>
              </a:rPr>
              <a:t> 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kern="100" dirty="0">
                <a:effectLst/>
                <a:ea typeface="Calibri" panose="020F0502020204030204" pitchFamily="34" charset="0"/>
                <a:cs typeface="Times New Roman (Body CS)"/>
              </a:rPr>
              <a:t>2. BERTScore:</a:t>
            </a:r>
            <a:endParaRPr lang="en-US" sz="1700" kern="100" dirty="0">
              <a:effectLst/>
              <a:ea typeface="Calibri" panose="020F0502020204030204" pitchFamily="34" charset="0"/>
              <a:cs typeface="Times New Roman (Body CS)"/>
            </a:endParaRPr>
          </a:p>
          <a:p>
            <a:pPr algn="just">
              <a:spcBef>
                <a:spcPts val="0"/>
              </a:spcBef>
            </a:pPr>
            <a:r>
              <a:rPr lang="en-US" sz="1700" kern="100" dirty="0">
                <a:effectLst/>
                <a:ea typeface="Calibri" panose="020F0502020204030204" pitchFamily="34" charset="0"/>
                <a:cs typeface="Times New Roman (Body CS)"/>
              </a:rPr>
              <a:t>Evaluates similarity using F-1 scores, effectively capturing subtle semantic nuances.</a:t>
            </a:r>
          </a:p>
          <a:p>
            <a:pPr marL="0" indent="0" algn="just">
              <a:buNone/>
            </a:pPr>
            <a:endParaRPr lang="en-IN" sz="1700" dirty="0"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16C8A5-31FE-D741-E9F5-BC7506614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0" y="2141202"/>
            <a:ext cx="7280910" cy="3290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954698-2E01-5C37-FE40-B2E648FEECF2}"/>
              </a:ext>
            </a:extLst>
          </p:cNvPr>
          <p:cNvSpPr txBox="1"/>
          <p:nvPr/>
        </p:nvSpPr>
        <p:spPr>
          <a:xfrm>
            <a:off x="6681376" y="5530772"/>
            <a:ext cx="40102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cs typeface="Times New Roman" panose="02020603050405020304" pitchFamily="18" charset="0"/>
              </a:rPr>
              <a:t>Figure: Working of BERT + Cosine Similarity and BERTScore</a:t>
            </a:r>
          </a:p>
        </p:txBody>
      </p:sp>
    </p:spTree>
    <p:extLst>
      <p:ext uri="{BB962C8B-B14F-4D97-AF65-F5344CB8AC3E}">
        <p14:creationId xmlns:p14="http://schemas.microsoft.com/office/powerpoint/2010/main" val="273982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658CA-66B8-87A1-18FA-2E0B4D8DE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53BE-8851-B443-BE98-56EBDC65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73" y="365125"/>
            <a:ext cx="10515600" cy="8389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448B71-6481-D17A-9533-CDD1BA0E9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806" y="22099"/>
            <a:ext cx="1754286" cy="92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211627-1207-469D-3052-F07FA5B54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1204117"/>
            <a:ext cx="10901362" cy="24099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131AC8-2755-E9D8-0743-E0B952293E94}"/>
              </a:ext>
            </a:extLst>
          </p:cNvPr>
          <p:cNvSpPr txBox="1">
            <a:spLocks/>
          </p:cNvSpPr>
          <p:nvPr/>
        </p:nvSpPr>
        <p:spPr>
          <a:xfrm>
            <a:off x="693673" y="2339627"/>
            <a:ext cx="6035238" cy="391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b="1" kern="100" dirty="0">
                <a:ea typeface="Calibri" panose="020F0502020204030204" pitchFamily="34" charset="0"/>
                <a:cs typeface="Times New Roman (Body CS)"/>
              </a:rPr>
              <a:t>3. Similarity as Classification: RoBERTa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kern="100" dirty="0">
                <a:ea typeface="Calibri" panose="020F0502020204030204" pitchFamily="34" charset="0"/>
                <a:cs typeface="Times New Roman (Body CS)"/>
              </a:rPr>
              <a:t>Reframed similarity as a binary classification problem using RoBERTa (Liao et al., 2021)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kern="100" dirty="0">
                <a:ea typeface="Calibri" panose="020F0502020204030204" pitchFamily="34" charset="0"/>
                <a:cs typeface="Times New Roman (Body CS)"/>
              </a:rPr>
              <a:t>Used the </a:t>
            </a:r>
            <a:r>
              <a:rPr lang="en-US" sz="2000" kern="100" dirty="0" err="1">
                <a:ea typeface="Calibri" panose="020F0502020204030204" pitchFamily="34" charset="0"/>
                <a:cs typeface="Times New Roman (Body CS)"/>
              </a:rPr>
              <a:t>roberta</a:t>
            </a:r>
            <a:r>
              <a:rPr lang="en-US" sz="2000" kern="100" dirty="0">
                <a:ea typeface="Calibri" panose="020F0502020204030204" pitchFamily="34" charset="0"/>
                <a:cs typeface="Times New Roman (Body CS)"/>
              </a:rPr>
              <a:t>-base variant, a transformer-based model architecture, for training.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kern="100" dirty="0">
                <a:ea typeface="Calibri" panose="020F0502020204030204" pitchFamily="34" charset="0"/>
                <a:cs typeface="Times New Roman (Body CS)"/>
              </a:rPr>
              <a:t>Fine-tuned RoBERTa for sentence pair classification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kern="100" dirty="0">
                <a:ea typeface="Calibri" panose="020F0502020204030204" pitchFamily="34" charset="0"/>
                <a:cs typeface="Times New Roman (Body CS)"/>
              </a:rPr>
              <a:t>Utilized a pairwise dataset created through manual annotation and weak supervision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kern="100" dirty="0">
                <a:ea typeface="Calibri" panose="020F0502020204030204" pitchFamily="34" charset="0"/>
                <a:cs typeface="Times New Roman (Body CS)"/>
              </a:rPr>
              <a:t>Conducted an 80:20 train/test split over 1000 pairs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kern="100" dirty="0">
                <a:ea typeface="Calibri" panose="020F0502020204030204" pitchFamily="34" charset="0"/>
                <a:cs typeface="Times New Roman (Body CS)"/>
              </a:rPr>
              <a:t>Trained for 100 epochs using the AdamW optimizer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C08C34-27F0-7AB5-4D32-7986E21030F6}"/>
              </a:ext>
            </a:extLst>
          </p:cNvPr>
          <p:cNvSpPr txBox="1"/>
          <p:nvPr/>
        </p:nvSpPr>
        <p:spPr>
          <a:xfrm>
            <a:off x="7842560" y="5976004"/>
            <a:ext cx="36557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cs typeface="Times New Roman" panose="02020603050405020304" pitchFamily="18" charset="0"/>
              </a:rPr>
              <a:t>Figure: Working of RoBERTa Classification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77CB4F-A854-CB89-1C7F-08D875BD7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911" y="2184914"/>
            <a:ext cx="4769416" cy="37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7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658CA-66B8-87A1-18FA-2E0B4D8DE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53BE-8851-B443-BE98-56EBDC65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15205"/>
            <a:ext cx="10515600" cy="8389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448B71-6481-D17A-9533-CDD1BA0E9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806" y="22099"/>
            <a:ext cx="1754286" cy="92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211627-1207-469D-3052-F07FA5B54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1204117"/>
            <a:ext cx="10901362" cy="24099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9B9F50-321D-EC3E-5CF1-BDF22A97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706126"/>
            <a:ext cx="4457699" cy="406756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kern="100" dirty="0">
                <a:ea typeface="Calibri" panose="020F0502020204030204" pitchFamily="34" charset="0"/>
                <a:cs typeface="Times New Roman (Body CS)"/>
              </a:rPr>
              <a:t>Feature Embedding and Matching</a:t>
            </a:r>
            <a:endParaRPr lang="en-US" sz="2400" b="1" kern="100" dirty="0">
              <a:effectLst/>
              <a:ea typeface="Calibri" panose="020F0502020204030204" pitchFamily="34" charset="0"/>
              <a:cs typeface="Times New Roman (Body CS)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 (Body CS)"/>
              </a:rPr>
              <a:t> </a:t>
            </a:r>
          </a:p>
          <a:p>
            <a:r>
              <a:rPr lang="en-US" sz="1800" dirty="0">
                <a:solidFill>
                  <a:srgbClr val="0D0D0D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Aligns video and textual features in a joint embedding space for similarity calculation.</a:t>
            </a:r>
          </a:p>
          <a:p>
            <a:r>
              <a:rPr lang="en-US" sz="1800" dirty="0">
                <a:solidFill>
                  <a:srgbClr val="0D0D0D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Three categories: Global, Local, and Individual, improving feature matching accuracy.</a:t>
            </a:r>
          </a:p>
          <a:p>
            <a:r>
              <a:rPr lang="en-US" sz="1800" dirty="0">
                <a:solidFill>
                  <a:srgbClr val="0D0D0D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Global matching uses linear projection and cosine similarity to align coarse-grained features.</a:t>
            </a:r>
          </a:p>
          <a:p>
            <a:r>
              <a:rPr lang="en-US" sz="1800" dirty="0">
                <a:solidFill>
                  <a:srgbClr val="0D0D0D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Importance: Enables effective comparison between video and text, enhancing tasks like video-text retrieval and understanding.</a:t>
            </a:r>
          </a:p>
          <a:p>
            <a:r>
              <a:rPr lang="en-US" sz="1800" dirty="0">
                <a:solidFill>
                  <a:srgbClr val="0D0D0D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Local matching divides features into fine-grained hierarchies, allowing for more detailed comparison and improved feature alignment</a:t>
            </a:r>
          </a:p>
          <a:p>
            <a:pPr marL="0" indent="0">
              <a:buNone/>
            </a:pPr>
            <a:endParaRPr lang="en-IN" sz="1800" dirty="0"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5839E3-746B-6399-CE89-18BE1CDECC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2" t="39386" r="40726" b="30727"/>
          <a:stretch/>
        </p:blipFill>
        <p:spPr>
          <a:xfrm>
            <a:off x="5305895" y="2338809"/>
            <a:ext cx="6534086" cy="280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3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658CA-66B8-87A1-18FA-2E0B4D8DE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53BE-8851-B443-BE98-56EBDC65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15205"/>
            <a:ext cx="10515600" cy="8389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448B71-6481-D17A-9533-CDD1BA0E9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806" y="22099"/>
            <a:ext cx="1754286" cy="92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211627-1207-469D-3052-F07FA5B54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1204117"/>
            <a:ext cx="10901362" cy="24099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9B9F50-321D-EC3E-5CF1-BDF22A97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38" y="1914525"/>
            <a:ext cx="6185101" cy="4029076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kern="100" dirty="0">
                <a:effectLst/>
                <a:ea typeface="Calibri" panose="020F0502020204030204" pitchFamily="34" charset="0"/>
                <a:cs typeface="Times New Roman (Body CS)"/>
              </a:rPr>
              <a:t>Ranking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 (Body CS)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00" dirty="0">
                <a:effectLst/>
                <a:ea typeface="Calibri" panose="020F0502020204030204" pitchFamily="34" charset="0"/>
                <a:cs typeface="Times New Roman (Body CS)"/>
              </a:rPr>
              <a:t>1. Similarity Score:</a:t>
            </a:r>
          </a:p>
          <a:p>
            <a:pPr>
              <a:spcBef>
                <a:spcPts val="0"/>
              </a:spcBef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 (Body CS)"/>
              </a:rPr>
              <a:t>Measures the similarity between an input query and any scene in the dataset.</a:t>
            </a:r>
          </a:p>
          <a:p>
            <a:pPr>
              <a:spcBef>
                <a:spcPts val="0"/>
              </a:spcBef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 (Body CS)"/>
              </a:rPr>
              <a:t>Provides a quantitative assessment of how closely a movie matches the query.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 (Body CS)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00" dirty="0">
                <a:effectLst/>
                <a:ea typeface="Calibri" panose="020F0502020204030204" pitchFamily="34" charset="0"/>
                <a:cs typeface="Times New Roman (Body CS)"/>
              </a:rPr>
              <a:t>2. Percentage of Positive Classifications:</a:t>
            </a:r>
          </a:p>
          <a:p>
            <a:pPr>
              <a:spcBef>
                <a:spcPts val="0"/>
              </a:spcBef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 (Body CS)"/>
              </a:rPr>
              <a:t>Uses our trained model to predict binary labels (Y/N) for each query-scene pair.</a:t>
            </a:r>
          </a:p>
          <a:p>
            <a:pPr>
              <a:spcBef>
                <a:spcPts val="0"/>
              </a:spcBef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 (Body CS)"/>
              </a:rPr>
              <a:t>Aggregates the percentage of positive classifications for each movie.</a:t>
            </a:r>
          </a:p>
          <a:p>
            <a:pPr>
              <a:spcBef>
                <a:spcPts val="0"/>
              </a:spcBef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 (Body CS)"/>
              </a:rPr>
              <a:t>Determines the likelihood of a movie being the best match for the query based on the proportion of positive classifications.</a:t>
            </a:r>
          </a:p>
          <a:p>
            <a:pPr marL="0" indent="0">
              <a:buNone/>
            </a:pPr>
            <a:endParaRPr lang="en-IN" sz="1800" dirty="0">
              <a:cs typeface="Times New Roman" panose="02020603050405020304" pitchFamily="18" charset="0"/>
            </a:endParaRPr>
          </a:p>
        </p:txBody>
      </p:sp>
      <p:pic>
        <p:nvPicPr>
          <p:cNvPr id="10" name="Graphic 9" descr="Bar chart">
            <a:extLst>
              <a:ext uri="{FF2B5EF4-FFF2-40B4-BE49-F238E27FC236}">
                <a16:creationId xmlns:a16="http://schemas.microsoft.com/office/drawing/2014/main" id="{FF7E9365-E767-0912-7D23-BC972D693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2786" y="1780970"/>
            <a:ext cx="3765176" cy="37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3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1467</Words>
  <Application>Microsoft Office PowerPoint</Application>
  <PresentationFormat>Widescreen</PresentationFormat>
  <Paragraphs>142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Times New Roman</vt:lpstr>
      <vt:lpstr>Wingdings</vt:lpstr>
      <vt:lpstr>Office Theme</vt:lpstr>
      <vt:lpstr>Scene-Based Movie Search using Multi-Modal Embeddings</vt:lpstr>
      <vt:lpstr>Table of Contents</vt:lpstr>
      <vt:lpstr>Introduction</vt:lpstr>
      <vt:lpstr>Dataset</vt:lpstr>
      <vt:lpstr>Video Retrieval</vt:lpstr>
      <vt:lpstr>Methodology</vt:lpstr>
      <vt:lpstr>Methodology</vt:lpstr>
      <vt:lpstr>Methodology</vt:lpstr>
      <vt:lpstr>Methodology</vt:lpstr>
      <vt:lpstr>Results</vt:lpstr>
      <vt:lpstr>Analysis</vt:lpstr>
      <vt:lpstr>Challenges Faced and Mitigated 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Factuality in Text Simplification</dc:title>
  <dc:creator>Rohil Wattal</dc:creator>
  <cp:lastModifiedBy>Rohil Wattal</cp:lastModifiedBy>
  <cp:revision>58</cp:revision>
  <dcterms:created xsi:type="dcterms:W3CDTF">2024-02-25T22:44:18Z</dcterms:created>
  <dcterms:modified xsi:type="dcterms:W3CDTF">2024-04-11T06:52:35Z</dcterms:modified>
</cp:coreProperties>
</file>