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4" r:id="rId5"/>
    <p:sldId id="265" r:id="rId6"/>
    <p:sldId id="261" r:id="rId7"/>
    <p:sldId id="335" r:id="rId8"/>
    <p:sldId id="339" r:id="rId9"/>
    <p:sldId id="340" r:id="rId10"/>
    <p:sldId id="341" r:id="rId11"/>
    <p:sldId id="336" r:id="rId12"/>
    <p:sldId id="3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323C60-DADA-FBEA-3DC3-E15BAD360460}" name="Rohil Wattal" initials="RW" userId="00f75200c826c81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FD58F-5C88-49DE-B6A5-C65E9346307A}" v="2" dt="2024-02-26T07:26:36.806"/>
    <p1510:client id="{0A429377-9AEF-4F87-923B-95095A3536A5}" v="139" dt="2024-02-26T07:25:35.860"/>
    <p1510:client id="{3DF5C3CA-0C9C-4F42-8D84-D0D278960BF8}" v="2" dt="2024-02-26T07:21:43.850"/>
    <p1510:client id="{677C5A98-6455-4069-A601-1EEDEDC67501}" v="4" dt="2024-02-26T00:35:44.480"/>
    <p1510:client id="{D03D710D-8CCA-4F73-A4CF-C91F521A9F2D}" v="81" dt="2024-02-26T07:18:39.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9419B-B8BE-4C4D-8ADB-3F012E2E3850}" type="datetimeFigureOut">
              <a:rPr lang="en-IN" smtClean="0"/>
              <a:t>25-02-2024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1623E-A80D-4439-974C-DFF566B7652D}" type="slidenum">
              <a:rPr lang="en-IN" smtClean="0"/>
              <a:t>‹#›</a:t>
            </a:fld>
            <a:endParaRPr lang="en-IN"/>
          </a:p>
        </p:txBody>
      </p:sp>
    </p:spTree>
    <p:extLst>
      <p:ext uri="{BB962C8B-B14F-4D97-AF65-F5344CB8AC3E}">
        <p14:creationId xmlns:p14="http://schemas.microsoft.com/office/powerpoint/2010/main" val="3984886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a0dbafe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a0dbafe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a0dbafeb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a0dbafe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B5FC-42C1-8A68-F86A-34F9DA4BE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7F1E04-7940-7BB9-A02B-BDC63E755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71C26A-1169-8B06-400D-27F83CA7EFE5}"/>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B48DC686-B4EC-B24C-8617-EF2130A115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F7814-55A5-C7CD-4BDC-C85A40E7EC35}"/>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71711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37B8-2065-1912-E0D1-EE5CD38D03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50E4CF-8D1C-6625-E11A-845127F92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01AE5-A5AB-9AD3-D195-E384EEAA6E26}"/>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ABD1C509-C9F8-7323-CC42-F96FEBE39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762BE-DA8C-E317-2ADD-EFE4C0616D18}"/>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70222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314A1-6A78-EF82-AB6A-04F9541A6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63F704-CE00-AA50-F60F-26B79E68D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569F0-DCC4-2401-8DD0-300FD2EAE510}"/>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6B73EB4E-F45C-3842-5605-F995B20B3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5B3A7-D815-2108-8504-D4DCC439AD16}"/>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21126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1850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B778-BAB6-3F53-8FC4-112366BE18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AE3FE-F5FC-83B9-869E-3C7B15ECF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B505B-7421-9135-ED91-0072D8D20812}"/>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9050D65F-0445-533E-D519-E9E448519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13C57-8E29-E2CF-DF42-2D4BAFC0FDEF}"/>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44733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4E2-AEED-4A4D-6E63-3C43B477B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5DB532-A978-0B85-D579-F57E9298B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C66E9-342F-052C-ACCF-1D44D0FA5A7C}"/>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03E76EF7-7B57-E187-2618-D4B56E06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F7B07-51A8-E684-4DE4-1D92D7A1D32D}"/>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78378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22D0-FA3E-2C6F-5FF1-C9A4DDA311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FC1658-0464-9765-0BC0-2021163B1E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4A84D9-215C-3B24-2BD6-6AC606641F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F56660-A198-D370-4CF1-72570CC41BAA}"/>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6" name="Footer Placeholder 5">
            <a:extLst>
              <a:ext uri="{FF2B5EF4-FFF2-40B4-BE49-F238E27FC236}">
                <a16:creationId xmlns:a16="http://schemas.microsoft.com/office/drawing/2014/main" id="{8D9AA901-5CBA-5D67-9CE0-DF7A881E27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73447-81CD-AD6E-F0E5-EC918CA9C4D4}"/>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122642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A2F9-12BC-39FE-DE86-7913D44CA4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6A9272-47B6-A355-3E8E-5A97AD287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3C43B-849B-B843-F3C5-9DC4F8E79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DC1C83-A5B2-52D0-EBF9-5D92D17800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DAAD3-55D5-FEC0-F365-12193AF97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899270-5B2A-C021-050D-67FB13BE1478}"/>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8" name="Footer Placeholder 7">
            <a:extLst>
              <a:ext uri="{FF2B5EF4-FFF2-40B4-BE49-F238E27FC236}">
                <a16:creationId xmlns:a16="http://schemas.microsoft.com/office/drawing/2014/main" id="{5B66A3AA-E87B-1EA8-1750-BBDC48521C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956D7A-6DB0-D3C8-0200-5D732D599701}"/>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126993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0D39-F9D1-74FA-E371-0CDC76DA02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1611B-B505-4379-D504-3B137781A8F7}"/>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4" name="Footer Placeholder 3">
            <a:extLst>
              <a:ext uri="{FF2B5EF4-FFF2-40B4-BE49-F238E27FC236}">
                <a16:creationId xmlns:a16="http://schemas.microsoft.com/office/drawing/2014/main" id="{57B39832-3783-B3F8-C5AD-D3D55A0C2D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67838F-6E61-4369-7E2E-AB8E32CA22C2}"/>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31917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542FA-936A-6AD3-C617-4A50BFD0E06C}"/>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3" name="Footer Placeholder 2">
            <a:extLst>
              <a:ext uri="{FF2B5EF4-FFF2-40B4-BE49-F238E27FC236}">
                <a16:creationId xmlns:a16="http://schemas.microsoft.com/office/drawing/2014/main" id="{35CDEFFE-7239-9BEA-D9A8-867C8BD36A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187373-DFFB-29A5-7DCA-D5240D9BB030}"/>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213110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950B-028E-7964-7786-C7D028070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71728F-FB5D-55E9-1D99-EC19D4B85A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464C8D-D1FC-C29B-7FDE-D3897E704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D70C1-868E-CBAE-F88D-BBBF8A58CCBD}"/>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6" name="Footer Placeholder 5">
            <a:extLst>
              <a:ext uri="{FF2B5EF4-FFF2-40B4-BE49-F238E27FC236}">
                <a16:creationId xmlns:a16="http://schemas.microsoft.com/office/drawing/2014/main" id="{3337F94F-9433-E46D-9F68-212E4D159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6CBF2-9920-7019-CC65-4F500E9E9EB1}"/>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247198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870C-E479-882C-980A-E25DEA3CD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D04400-96E2-7E6E-14BD-730C693CEC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9A6B4D-AEFB-B235-5EF5-F3078759C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7AA5C-4500-D4A4-D1BE-603220C32562}"/>
              </a:ext>
            </a:extLst>
          </p:cNvPr>
          <p:cNvSpPr>
            <a:spLocks noGrp="1"/>
          </p:cNvSpPr>
          <p:nvPr>
            <p:ph type="dt" sz="half" idx="10"/>
          </p:nvPr>
        </p:nvSpPr>
        <p:spPr/>
        <p:txBody>
          <a:bodyPr/>
          <a:lstStyle/>
          <a:p>
            <a:fld id="{77CD9983-EBF2-4998-80F0-D50020E4D2E0}" type="datetimeFigureOut">
              <a:rPr lang="en-IN" smtClean="0"/>
              <a:t>25-02-2024</a:t>
            </a:fld>
            <a:endParaRPr lang="en-IN"/>
          </a:p>
        </p:txBody>
      </p:sp>
      <p:sp>
        <p:nvSpPr>
          <p:cNvPr id="6" name="Footer Placeholder 5">
            <a:extLst>
              <a:ext uri="{FF2B5EF4-FFF2-40B4-BE49-F238E27FC236}">
                <a16:creationId xmlns:a16="http://schemas.microsoft.com/office/drawing/2014/main" id="{1A659343-3241-1807-81F9-7639DD2CC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D45562-764F-ED5E-3FF8-85CC2D86C16E}"/>
              </a:ext>
            </a:extLst>
          </p:cNvPr>
          <p:cNvSpPr>
            <a:spLocks noGrp="1"/>
          </p:cNvSpPr>
          <p:nvPr>
            <p:ph type="sldNum" sz="quarter" idx="12"/>
          </p:nvPr>
        </p:nvSpPr>
        <p:spPr/>
        <p:txBody>
          <a:bodyPr/>
          <a:lstStyle/>
          <a:p>
            <a:fld id="{09DF3BE0-2523-4753-98DA-33A30E95045F}" type="slidenum">
              <a:rPr lang="en-IN" smtClean="0"/>
              <a:t>‹#›</a:t>
            </a:fld>
            <a:endParaRPr lang="en-IN"/>
          </a:p>
        </p:txBody>
      </p:sp>
    </p:spTree>
    <p:extLst>
      <p:ext uri="{BB962C8B-B14F-4D97-AF65-F5344CB8AC3E}">
        <p14:creationId xmlns:p14="http://schemas.microsoft.com/office/powerpoint/2010/main" val="355934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67892-60C8-6B4B-2701-E57D77E30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11624-7066-216A-9028-1C18B32C0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E6097-EF57-E5D0-23C0-2ACD922FA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D9983-EBF2-4998-80F0-D50020E4D2E0}" type="datetimeFigureOut">
              <a:rPr lang="en-IN" smtClean="0"/>
              <a:t>25-02-2024</a:t>
            </a:fld>
            <a:endParaRPr lang="en-IN"/>
          </a:p>
        </p:txBody>
      </p:sp>
      <p:sp>
        <p:nvSpPr>
          <p:cNvPr id="5" name="Footer Placeholder 4">
            <a:extLst>
              <a:ext uri="{FF2B5EF4-FFF2-40B4-BE49-F238E27FC236}">
                <a16:creationId xmlns:a16="http://schemas.microsoft.com/office/drawing/2014/main" id="{0EC0D4B4-6F4C-F132-4173-807E0DD03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F43D49-0373-0A84-D08C-B204A5A01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F3BE0-2523-4753-98DA-33A30E95045F}" type="slidenum">
              <a:rPr lang="en-IN" smtClean="0"/>
              <a:t>‹#›</a:t>
            </a:fld>
            <a:endParaRPr lang="en-IN"/>
          </a:p>
        </p:txBody>
      </p:sp>
    </p:spTree>
    <p:extLst>
      <p:ext uri="{BB962C8B-B14F-4D97-AF65-F5344CB8AC3E}">
        <p14:creationId xmlns:p14="http://schemas.microsoft.com/office/powerpoint/2010/main" val="40700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F103-4927-0925-F7C7-B8268FADD31A}"/>
              </a:ext>
            </a:extLst>
          </p:cNvPr>
          <p:cNvSpPr>
            <a:spLocks noGrp="1"/>
          </p:cNvSpPr>
          <p:nvPr>
            <p:ph type="ctrTitle"/>
          </p:nvPr>
        </p:nvSpPr>
        <p:spPr>
          <a:xfrm>
            <a:off x="1524000" y="959970"/>
            <a:ext cx="9144000" cy="2387600"/>
          </a:xfrm>
        </p:spPr>
        <p:txBody>
          <a:bodyPr/>
          <a:lstStyle/>
          <a:p>
            <a:r>
              <a:rPr lang="en-US" b="1">
                <a:solidFill>
                  <a:srgbClr val="C00000"/>
                </a:solidFill>
                <a:latin typeface="Times New Roman" panose="02020603050405020304" pitchFamily="18" charset="0"/>
                <a:cs typeface="Times New Roman" panose="02020603050405020304" pitchFamily="18" charset="0"/>
              </a:rPr>
              <a:t>Evaluating Factuality in Text Simplification</a:t>
            </a:r>
            <a:endParaRPr lang="en-IN"/>
          </a:p>
        </p:txBody>
      </p:sp>
      <p:sp>
        <p:nvSpPr>
          <p:cNvPr id="3" name="Subtitle 2">
            <a:extLst>
              <a:ext uri="{FF2B5EF4-FFF2-40B4-BE49-F238E27FC236}">
                <a16:creationId xmlns:a16="http://schemas.microsoft.com/office/drawing/2014/main" id="{E1680C0C-1172-9E2D-4F2F-46113C5E78C0}"/>
              </a:ext>
            </a:extLst>
          </p:cNvPr>
          <p:cNvSpPr>
            <a:spLocks noGrp="1"/>
          </p:cNvSpPr>
          <p:nvPr>
            <p:ph type="subTitle" idx="1"/>
          </p:nvPr>
        </p:nvSpPr>
        <p:spPr>
          <a:xfrm>
            <a:off x="1524000" y="3889349"/>
            <a:ext cx="9144000" cy="1655762"/>
          </a:xfrm>
        </p:spPr>
        <p:txBody>
          <a:bodyPr>
            <a:normAutofit fontScale="70000" lnSpcReduction="20000"/>
          </a:bodyPr>
          <a:lstStyle/>
          <a:p>
            <a:pPr algn="ctr"/>
            <a:r>
              <a:rPr lang="en-US" sz="2900" b="1">
                <a:latin typeface="Times New Roman" panose="02020603050405020304" pitchFamily="18" charset="0"/>
                <a:cs typeface="Times New Roman" panose="02020603050405020304" pitchFamily="18" charset="0"/>
              </a:rPr>
              <a:t>CSCI 544 – Applied Natural Language Processing </a:t>
            </a:r>
          </a:p>
          <a:p>
            <a:pPr algn="ctr"/>
            <a:endParaRPr lang="en-US" sz="2900" b="1">
              <a:latin typeface="Times New Roman" panose="02020603050405020304" pitchFamily="18" charset="0"/>
              <a:cs typeface="Times New Roman" panose="02020603050405020304" pitchFamily="18" charset="0"/>
            </a:endParaRPr>
          </a:p>
          <a:p>
            <a:pPr algn="ctr"/>
            <a:r>
              <a:rPr lang="en-US" sz="2900" b="1">
                <a:latin typeface="Times New Roman" panose="02020603050405020304" pitchFamily="18" charset="0"/>
                <a:cs typeface="Times New Roman" panose="02020603050405020304" pitchFamily="18" charset="0"/>
              </a:rPr>
              <a:t>Paper Presentation</a:t>
            </a:r>
          </a:p>
          <a:p>
            <a:pPr algn="ctr"/>
            <a:r>
              <a:rPr lang="en-US" sz="2900" b="1">
                <a:latin typeface="Times New Roman" panose="02020603050405020304" pitchFamily="18" charset="0"/>
                <a:cs typeface="Times New Roman" panose="02020603050405020304" pitchFamily="18" charset="0"/>
              </a:rPr>
              <a:t>Group 31</a:t>
            </a:r>
          </a:p>
          <a:p>
            <a:pPr algn="r"/>
            <a:r>
              <a:rPr lang="en-US"/>
              <a:t> </a:t>
            </a:r>
            <a:endParaRPr lang="en-IN"/>
          </a:p>
        </p:txBody>
      </p:sp>
      <p:pic>
        <p:nvPicPr>
          <p:cNvPr id="4" name="Picture 4">
            <a:extLst>
              <a:ext uri="{FF2B5EF4-FFF2-40B4-BE49-F238E27FC236}">
                <a16:creationId xmlns:a16="http://schemas.microsoft.com/office/drawing/2014/main" id="{9DDACE84-7253-EFA3-2262-3F0E73C06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19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0CBF-CD22-DA36-F0E7-35F022AF635B}"/>
              </a:ext>
            </a:extLst>
          </p:cNvPr>
          <p:cNvSpPr>
            <a:spLocks noGrp="1"/>
          </p:cNvSpPr>
          <p:nvPr>
            <p:ph type="title"/>
          </p:nvPr>
        </p:nvSpPr>
        <p:spPr>
          <a:xfrm>
            <a:off x="349638" y="921001"/>
            <a:ext cx="10515600" cy="757900"/>
          </a:xfrm>
        </p:spPr>
        <p:txBody>
          <a:bodyPr>
            <a:normAutofit/>
          </a:bodyPr>
          <a:lstStyle/>
          <a:p>
            <a:r>
              <a:rPr lang="en-US" sz="3200">
                <a:solidFill>
                  <a:srgbClr val="C00000"/>
                </a:solidFill>
                <a:latin typeface="Times New Roman"/>
                <a:cs typeface="Times New Roman"/>
              </a:rPr>
              <a:t>Comparison with Existing Metrics</a:t>
            </a:r>
            <a:endParaRPr lang="en-US"/>
          </a:p>
        </p:txBody>
      </p:sp>
      <p:sp>
        <p:nvSpPr>
          <p:cNvPr id="3" name="Content Placeholder 2">
            <a:extLst>
              <a:ext uri="{FF2B5EF4-FFF2-40B4-BE49-F238E27FC236}">
                <a16:creationId xmlns:a16="http://schemas.microsoft.com/office/drawing/2014/main" id="{A13AC04F-239F-25EB-20F5-8220D51DA283}"/>
              </a:ext>
            </a:extLst>
          </p:cNvPr>
          <p:cNvSpPr>
            <a:spLocks noGrp="1"/>
          </p:cNvSpPr>
          <p:nvPr>
            <p:ph idx="1"/>
          </p:nvPr>
        </p:nvSpPr>
        <p:spPr>
          <a:xfrm>
            <a:off x="315002" y="2031278"/>
            <a:ext cx="10515600" cy="3100243"/>
          </a:xfrm>
        </p:spPr>
        <p:txBody>
          <a:bodyPr>
            <a:normAutofit/>
          </a:bodyPr>
          <a:lstStyle/>
          <a:p>
            <a:pPr>
              <a:lnSpc>
                <a:spcPct val="100000"/>
              </a:lnSpc>
            </a:pPr>
            <a:r>
              <a:rPr lang="en-US" sz="1400">
                <a:latin typeface="Book Antiqua" panose="02040602050305030304" pitchFamily="18" charset="0"/>
                <a:cs typeface="Adelle Sans Devanagari" panose="02000503000000020004" pitchFamily="2" charset="-78"/>
              </a:rPr>
              <a:t>SARI is commonly used to evaluate text simplification models but shows only a weak correlation with the prevalence of information errors.</a:t>
            </a:r>
          </a:p>
          <a:p>
            <a:pPr>
              <a:lnSpc>
                <a:spcPct val="100000"/>
              </a:lnSpc>
            </a:pPr>
            <a:r>
              <a:rPr lang="en-US" sz="1400">
                <a:latin typeface="Book Antiqua" panose="02040602050305030304" pitchFamily="18" charset="0"/>
                <a:cs typeface="Adelle Sans Devanagari" panose="02000503000000020004" pitchFamily="2" charset="-78"/>
              </a:rPr>
              <a:t>Various semantic similarity measures, such as Jaccard similarity and cosine similarity between embeddings, are explored to detect information errors.</a:t>
            </a:r>
          </a:p>
          <a:p>
            <a:pPr>
              <a:lnSpc>
                <a:spcPct val="100000"/>
              </a:lnSpc>
            </a:pPr>
            <a:r>
              <a:rPr lang="en-US" sz="1400">
                <a:latin typeface="Book Antiqua" panose="02040602050305030304" pitchFamily="18" charset="0"/>
                <a:cs typeface="Adelle Sans Devanagari" panose="02000503000000020004" pitchFamily="2" charset="-78"/>
              </a:rPr>
              <a:t>These measures effectively capture deletion errors but show moderate to weak indication for insertion and substitution errors.</a:t>
            </a:r>
          </a:p>
          <a:p>
            <a:pPr>
              <a:lnSpc>
                <a:spcPct val="100000"/>
              </a:lnSpc>
            </a:pPr>
            <a:r>
              <a:rPr lang="en-US" sz="1400">
                <a:latin typeface="Book Antiqua" panose="02040602050305030304" pitchFamily="18" charset="0"/>
                <a:cs typeface="Adelle Sans Devanagari" panose="02000503000000020004" pitchFamily="2" charset="-78"/>
              </a:rPr>
              <a:t>FACT-CC and DAE outputs correlate less with insertion and deletion annotations compared to surface-level semantic similarity measures.</a:t>
            </a:r>
          </a:p>
          <a:p>
            <a:pPr>
              <a:lnSpc>
                <a:spcPct val="100000"/>
              </a:lnSpc>
            </a:pPr>
            <a:r>
              <a:rPr lang="en-US" sz="1400">
                <a:latin typeface="Book Antiqua" panose="02040602050305030304" pitchFamily="18" charset="0"/>
                <a:cs typeface="Adelle Sans Devanagari" panose="02000503000000020004" pitchFamily="2" charset="-78"/>
              </a:rPr>
              <a:t>DAE scores show better correlation with substitution errors compared to FACT-CC and other semantic similarity measures.</a:t>
            </a:r>
            <a:endParaRPr lang="en-IN" sz="140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60D83111-8385-C7DE-2039-4CA3882B2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52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6CE5-2624-A929-E3A2-3AE72E059971}"/>
              </a:ext>
            </a:extLst>
          </p:cNvPr>
          <p:cNvSpPr>
            <a:spLocks noGrp="1"/>
          </p:cNvSpPr>
          <p:nvPr>
            <p:ph type="title"/>
          </p:nvPr>
        </p:nvSpPr>
        <p:spPr>
          <a:xfrm>
            <a:off x="838200" y="451716"/>
            <a:ext cx="10515600" cy="1325563"/>
          </a:xfrm>
        </p:spPr>
        <p:txBody>
          <a:bodyPr>
            <a:normAutofit/>
          </a:bodyPr>
          <a:lstStyle/>
          <a:p>
            <a:r>
              <a:rPr lang="en-US" sz="3200">
                <a:solidFill>
                  <a:srgbClr val="C00000"/>
                </a:solidFill>
                <a:latin typeface="Times New Roman"/>
                <a:cs typeface="Times New Roman"/>
              </a:rPr>
              <a:t>Automatic Factuality Assessment</a:t>
            </a:r>
            <a:endParaRPr lang="en-IN" sz="3200">
              <a:solidFill>
                <a:srgbClr val="C00000"/>
              </a:solidFill>
              <a:latin typeface="Times New Roman"/>
              <a:cs typeface="Times New Roman"/>
            </a:endParaRPr>
          </a:p>
        </p:txBody>
      </p:sp>
      <p:sp>
        <p:nvSpPr>
          <p:cNvPr id="3" name="Content Placeholder 2">
            <a:extLst>
              <a:ext uri="{FF2B5EF4-FFF2-40B4-BE49-F238E27FC236}">
                <a16:creationId xmlns:a16="http://schemas.microsoft.com/office/drawing/2014/main" id="{E6CAEC88-8E9B-A435-091E-803E52FF7C1A}"/>
              </a:ext>
            </a:extLst>
          </p:cNvPr>
          <p:cNvSpPr>
            <a:spLocks noGrp="1"/>
          </p:cNvSpPr>
          <p:nvPr>
            <p:ph idx="1"/>
          </p:nvPr>
        </p:nvSpPr>
        <p:spPr>
          <a:xfrm>
            <a:off x="838200" y="1692852"/>
            <a:ext cx="10515600" cy="4351338"/>
          </a:xfrm>
        </p:spPr>
        <p:txBody>
          <a:bodyPr>
            <a:normAutofit/>
          </a:bodyPr>
          <a:lstStyle/>
          <a:p>
            <a:pPr marL="228594" indent="-228594">
              <a:lnSpc>
                <a:spcPct val="150000"/>
              </a:lnSpc>
            </a:pPr>
            <a:r>
              <a:rPr lang="en-US" sz="1600">
                <a:latin typeface="Times New Roman" panose="02020603050405020304" pitchFamily="18" charset="0"/>
                <a:cs typeface="Times New Roman" panose="02020603050405020304" pitchFamily="18" charset="0"/>
              </a:rPr>
              <a:t>Manual annotation is costly and time-consuming, so the authors attempted to automate factuality assessment by training a model on human annotations and exploring methods of generating synthetic data to improve model performance.</a:t>
            </a:r>
          </a:p>
          <a:p>
            <a:pPr marL="228594" indent="-228594">
              <a:lnSpc>
                <a:spcPct val="150000"/>
              </a:lnSpc>
            </a:pPr>
            <a:r>
              <a:rPr lang="en-US" sz="1600">
                <a:latin typeface="Times New Roman" panose="02020603050405020304" pitchFamily="18" charset="0"/>
                <a:cs typeface="Times New Roman" panose="02020603050405020304" pitchFamily="18" charset="0"/>
              </a:rPr>
              <a:t>The authors framed automatic factuality assessment as a classification task, with a separate classifier trained for each category (Insertion, Deletion, and Substitution), for each of the levels 0, 1, and 2.</a:t>
            </a:r>
          </a:p>
          <a:p>
            <a:pPr marL="228594" indent="-228594">
              <a:lnSpc>
                <a:spcPct val="150000"/>
              </a:lnSpc>
            </a:pPr>
            <a:r>
              <a:rPr lang="en-US" sz="1600">
                <a:latin typeface="Times New Roman" panose="02020603050405020304" pitchFamily="18" charset="0"/>
                <a:cs typeface="Times New Roman" panose="02020603050405020304" pitchFamily="18" charset="0"/>
              </a:rPr>
              <a:t>To alleviate the issue of a small and highly imbalanced validation dataset, the authors experimented with generating synthetic insertion and substitution errors on which to pretrain the model.</a:t>
            </a:r>
          </a:p>
          <a:p>
            <a:pPr marL="228594" indent="-228594">
              <a:lnSpc>
                <a:spcPct val="150000"/>
              </a:lnSpc>
            </a:pPr>
            <a:r>
              <a:rPr lang="en-US" sz="1600">
                <a:latin typeface="Times New Roman" panose="02020603050405020304" pitchFamily="18" charset="0"/>
                <a:cs typeface="Times New Roman" panose="02020603050405020304" pitchFamily="18" charset="0"/>
              </a:rPr>
              <a:t>The deletion classifier achieved the best F1 scores, likely due to the fact that the training dataset had plenty of level 1 and 2 deletion errors.</a:t>
            </a:r>
          </a:p>
          <a:p>
            <a:pPr marL="228594" indent="-228594">
              <a:lnSpc>
                <a:spcPct val="150000"/>
              </a:lnSpc>
            </a:pPr>
            <a:r>
              <a:rPr lang="en-US" sz="1600">
                <a:latin typeface="Times New Roman" panose="02020603050405020304" pitchFamily="18" charset="0"/>
                <a:cs typeface="Times New Roman" panose="02020603050405020304" pitchFamily="18" charset="0"/>
              </a:rPr>
              <a:t>Using synthetic data was useful in improving performance, but detecting errors remained a challenging task.</a:t>
            </a:r>
          </a:p>
          <a:p>
            <a:pPr marL="0" indent="0">
              <a:lnSpc>
                <a:spcPct val="150000"/>
              </a:lnSpc>
              <a:buNone/>
            </a:pPr>
            <a:endParaRPr lang="en-US" sz="160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B392E12B-F1AB-9547-62C7-557E94B29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1177-8AD6-B35E-870A-E2255E7E8D1C}"/>
              </a:ext>
            </a:extLst>
          </p:cNvPr>
          <p:cNvSpPr>
            <a:spLocks noGrp="1"/>
          </p:cNvSpPr>
          <p:nvPr>
            <p:ph type="title"/>
          </p:nvPr>
        </p:nvSpPr>
        <p:spPr>
          <a:xfrm>
            <a:off x="838200" y="509443"/>
            <a:ext cx="10515600" cy="1325563"/>
          </a:xfrm>
        </p:spPr>
        <p:txBody>
          <a:bodyPr>
            <a:normAutofit/>
          </a:bodyPr>
          <a:lstStyle/>
          <a:p>
            <a:r>
              <a:rPr lang="en-US" sz="3200">
                <a:solidFill>
                  <a:srgbClr val="C00000"/>
                </a:solidFill>
                <a:latin typeface="Times New Roman"/>
                <a:cs typeface="Times New Roman"/>
              </a:rPr>
              <a:t>Conclusion</a:t>
            </a:r>
            <a:endParaRPr lang="en-IN" sz="320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A6575A-C509-746A-F526-64337BA62075}"/>
              </a:ext>
            </a:extLst>
          </p:cNvPr>
          <p:cNvSpPr>
            <a:spLocks noGrp="1"/>
          </p:cNvSpPr>
          <p:nvPr>
            <p:ph idx="1"/>
          </p:nvPr>
        </p:nvSpPr>
        <p:spPr>
          <a:xfrm>
            <a:off x="650823" y="1831870"/>
            <a:ext cx="10514784" cy="4345093"/>
          </a:xfrm>
        </p:spPr>
        <p:txBody>
          <a:bodyPr>
            <a:normAutofit/>
          </a:bodyPr>
          <a:lstStyle/>
          <a:p>
            <a:pPr marL="228594" indent="-228594">
              <a:lnSpc>
                <a:spcPct val="150000"/>
              </a:lnSpc>
            </a:pPr>
            <a:r>
              <a:rPr lang="en-US" sz="1600">
                <a:latin typeface="Times New Roman" panose="02020603050405020304" pitchFamily="18" charset="0"/>
                <a:cs typeface="Times New Roman" panose="02020603050405020304" pitchFamily="18" charset="0"/>
              </a:rPr>
              <a:t>The study evaluated the factuality of automated simplification corpora and model outputs using an error typology.</a:t>
            </a:r>
          </a:p>
          <a:p>
            <a:pPr marL="228594" indent="-228594">
              <a:lnSpc>
                <a:spcPct val="150000"/>
              </a:lnSpc>
            </a:pPr>
            <a:r>
              <a:rPr lang="en-US" sz="1600">
                <a:latin typeface="Times New Roman" panose="02020603050405020304" pitchFamily="18" charset="0"/>
                <a:cs typeface="Times New Roman" panose="02020603050405020304" pitchFamily="18" charset="0"/>
              </a:rPr>
              <a:t>Deletion errors were found to be frequent in the datasets, and the models also tend to delete information.</a:t>
            </a:r>
          </a:p>
          <a:p>
            <a:pPr marL="228594" indent="-228594">
              <a:lnSpc>
                <a:spcPct val="150000"/>
              </a:lnSpc>
            </a:pPr>
            <a:r>
              <a:rPr lang="en-US" sz="1600">
                <a:latin typeface="Times New Roman" panose="02020603050405020304" pitchFamily="18" charset="0"/>
                <a:cs typeface="Times New Roman" panose="02020603050405020304" pitchFamily="18" charset="0"/>
              </a:rPr>
              <a:t>Factuality errors extend beyond sentence-level datasets and are present in other domains like medical text simplification.</a:t>
            </a:r>
          </a:p>
          <a:p>
            <a:pPr marL="228594" indent="-228594">
              <a:lnSpc>
                <a:spcPct val="150000"/>
              </a:lnSpc>
            </a:pPr>
            <a:r>
              <a:rPr lang="en-US" sz="1600">
                <a:latin typeface="Times New Roman" panose="02020603050405020304" pitchFamily="18" charset="0"/>
                <a:cs typeface="Times New Roman" panose="02020603050405020304" pitchFamily="18" charset="0"/>
              </a:rPr>
              <a:t>Existing metrics used in simplification like SARI poorly capture insertion or substitution errors, and automatic factuality assessment is a challenging task.</a:t>
            </a:r>
          </a:p>
        </p:txBody>
      </p:sp>
      <p:pic>
        <p:nvPicPr>
          <p:cNvPr id="4" name="Picture 4">
            <a:extLst>
              <a:ext uri="{FF2B5EF4-FFF2-40B4-BE49-F238E27FC236}">
                <a16:creationId xmlns:a16="http://schemas.microsoft.com/office/drawing/2014/main" id="{DAFC33AB-3043-4E61-50D8-F2B5D72C8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0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US" sz="3200">
                <a:solidFill>
                  <a:srgbClr val="C00000"/>
                </a:solidFill>
                <a:latin typeface="Times New Roman" panose="02020603050405020304" pitchFamily="18" charset="0"/>
                <a:cs typeface="Times New Roman" panose="02020603050405020304" pitchFamily="18" charset="0"/>
              </a:rPr>
              <a:t>Introduction</a:t>
            </a:r>
            <a:endParaRPr sz="3200">
              <a:solidFill>
                <a:srgbClr val="C00000"/>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98400" y="1515178"/>
            <a:ext cx="7652800" cy="4555200"/>
          </a:xfrm>
          <a:prstGeom prst="rect">
            <a:avLst/>
          </a:prstGeom>
          <a:solidFill>
            <a:schemeClr val="lt1"/>
          </a:solidFill>
        </p:spPr>
        <p:txBody>
          <a:bodyPr spcFirstLastPara="1" vert="horz" wrap="square" lIns="121900" tIns="121900" rIns="121900" bIns="121900" rtlCol="0" anchor="t" anchorCtr="0">
            <a:normAutofit/>
          </a:bodyPr>
          <a:lstStyle/>
          <a:p>
            <a:pPr marL="608965" indent="-405765">
              <a:spcBef>
                <a:spcPts val="2000"/>
              </a:spcBef>
              <a:buClr>
                <a:schemeClr val="dk1"/>
              </a:buClr>
              <a:buSzPts val="1200"/>
              <a:buFont typeface="Roboto"/>
              <a:buChar char="●"/>
            </a:pPr>
            <a:r>
              <a:rPr lang="en" sz="1600">
                <a:solidFill>
                  <a:schemeClr val="dk1"/>
                </a:solidFill>
                <a:latin typeface="Times New Roman"/>
                <a:ea typeface="Roboto"/>
                <a:cs typeface="Times New Roman"/>
                <a:sym typeface="Roboto"/>
              </a:rPr>
              <a:t>Automated simplification models aim to make texts easier to read. These models could benefit non-native speakers, children, and people with aphasia or dyslexia.</a:t>
            </a:r>
            <a:endParaRPr lang="en-US">
              <a:solidFill>
                <a:schemeClr val="dk1"/>
              </a:solidFill>
              <a:latin typeface="Times New Roman"/>
              <a:cs typeface="Times New Roman"/>
            </a:endParaRPr>
          </a:p>
          <a:p>
            <a:pPr marL="202565" indent="0">
              <a:spcBef>
                <a:spcPts val="2000"/>
              </a:spcBef>
              <a:buClr>
                <a:schemeClr val="dk1"/>
              </a:buClr>
              <a:buSzPts val="1200"/>
              <a:buNone/>
            </a:pPr>
            <a:endParaRPr sz="1600">
              <a:solidFill>
                <a:schemeClr val="dk1"/>
              </a:solidFill>
              <a:latin typeface="Times New Roman" panose="02020603050405020304" pitchFamily="18" charset="0"/>
              <a:ea typeface="Roboto"/>
              <a:cs typeface="Times New Roman" panose="02020603050405020304" pitchFamily="18" charset="0"/>
            </a:endParaRPr>
          </a:p>
          <a:p>
            <a:pPr marL="608965" indent="-405765">
              <a:buClr>
                <a:schemeClr val="dk1"/>
              </a:buClr>
              <a:buSzPts val="1200"/>
              <a:buFont typeface="Roboto"/>
              <a:buChar char="●"/>
            </a:pPr>
            <a:r>
              <a:rPr lang="en" sz="1600">
                <a:solidFill>
                  <a:schemeClr val="dk1"/>
                </a:solidFill>
                <a:latin typeface="Times New Roman"/>
                <a:ea typeface="Roboto"/>
                <a:cs typeface="Times New Roman"/>
                <a:sym typeface="Roboto"/>
              </a:rPr>
              <a:t>However, such models risk introducing errors into automatically simplified texts such as adding unsupported information or omitting key details. </a:t>
            </a:r>
            <a:endParaRPr lang="en" sz="1600">
              <a:solidFill>
                <a:schemeClr val="dk1"/>
              </a:solidFill>
              <a:latin typeface="Times New Roman" panose="02020603050405020304" pitchFamily="18" charset="0"/>
              <a:ea typeface="Roboto"/>
              <a:cs typeface="Times New Roman" panose="02020603050405020304" pitchFamily="18" charset="0"/>
            </a:endParaRPr>
          </a:p>
          <a:p>
            <a:pPr marL="608965" indent="-405765">
              <a:buClr>
                <a:srgbClr val="000000"/>
              </a:buClr>
              <a:buSzPts val="1200"/>
              <a:buFont typeface="Roboto"/>
              <a:buChar char="●"/>
            </a:pPr>
            <a:endParaRPr lang="en" sz="1600">
              <a:solidFill>
                <a:schemeClr val="dk1"/>
              </a:solidFill>
              <a:latin typeface="Times New Roman"/>
              <a:ea typeface="Roboto"/>
              <a:cs typeface="Times New Roman"/>
              <a:sym typeface="Roboto"/>
            </a:endParaRPr>
          </a:p>
          <a:p>
            <a:pPr marL="203200" indent="0">
              <a:buClr>
                <a:srgbClr val="000000"/>
              </a:buClr>
              <a:buSzPts val="1200"/>
              <a:buNone/>
            </a:pPr>
            <a:endParaRPr lang="en" sz="1600">
              <a:solidFill>
                <a:schemeClr val="dk1"/>
              </a:solidFill>
              <a:latin typeface="Times New Roman"/>
              <a:ea typeface="Roboto"/>
              <a:cs typeface="Times New Roman"/>
            </a:endParaRPr>
          </a:p>
          <a:p>
            <a:pPr marL="608965" indent="-405765">
              <a:buClr>
                <a:schemeClr val="dk1"/>
              </a:buClr>
              <a:buSzPts val="1200"/>
              <a:buFont typeface="Roboto"/>
              <a:buChar char="●"/>
            </a:pPr>
            <a:r>
              <a:rPr lang="en" sz="1600">
                <a:solidFill>
                  <a:schemeClr val="dk1"/>
                </a:solidFill>
                <a:latin typeface="Times New Roman" panose="02020603050405020304" pitchFamily="18" charset="0"/>
                <a:ea typeface="Roboto"/>
                <a:cs typeface="Times New Roman" panose="02020603050405020304" pitchFamily="18" charset="0"/>
                <a:sym typeface="Roboto"/>
              </a:rPr>
              <a:t>In this paper, the authors introduce a taxonomy of errors that we use to analyze both references drawn from standard simplification datasets and state-of-the-art model outputs and conclude that these errors are not captured by existing evaluation metrics.</a:t>
            </a:r>
            <a:endParaRPr sz="1600">
              <a:solidFill>
                <a:srgbClr val="ECECEC"/>
              </a:solidFill>
              <a:highlight>
                <a:srgbClr val="ED7D31"/>
              </a:highlight>
              <a:latin typeface="Times New Roman" panose="02020603050405020304" pitchFamily="18" charset="0"/>
              <a:ea typeface="Roboto"/>
              <a:cs typeface="Times New Roman" panose="02020603050405020304" pitchFamily="18" charset="0"/>
            </a:endParaRPr>
          </a:p>
        </p:txBody>
      </p:sp>
      <p:pic>
        <p:nvPicPr>
          <p:cNvPr id="62" name="Google Shape;62;p14"/>
          <p:cNvPicPr preferRelativeResize="0"/>
          <p:nvPr/>
        </p:nvPicPr>
        <p:blipFill>
          <a:blip r:embed="rId3">
            <a:alphaModFix/>
          </a:blip>
          <a:stretch>
            <a:fillRect/>
          </a:stretch>
        </p:blipFill>
        <p:spPr>
          <a:xfrm>
            <a:off x="7997500" y="975167"/>
            <a:ext cx="3778900" cy="4214932"/>
          </a:xfrm>
          <a:prstGeom prst="rect">
            <a:avLst/>
          </a:prstGeom>
          <a:noFill/>
          <a:ln>
            <a:noFill/>
          </a:ln>
        </p:spPr>
      </p:pic>
      <p:sp>
        <p:nvSpPr>
          <p:cNvPr id="63" name="Google Shape;63;p14"/>
          <p:cNvSpPr txBox="1"/>
          <p:nvPr/>
        </p:nvSpPr>
        <p:spPr>
          <a:xfrm>
            <a:off x="7753791" y="5190099"/>
            <a:ext cx="4498082" cy="1081281"/>
          </a:xfrm>
          <a:prstGeom prst="rect">
            <a:avLst/>
          </a:prstGeom>
          <a:noFill/>
          <a:ln>
            <a:noFill/>
          </a:ln>
        </p:spPr>
        <p:txBody>
          <a:bodyPr spcFirstLastPara="1" wrap="square" lIns="121900" tIns="121900" rIns="121900" bIns="121900" anchor="t" anchorCtr="0">
            <a:spAutoFit/>
          </a:bodyPr>
          <a:lstStyle/>
          <a:p>
            <a:pPr>
              <a:lnSpc>
                <a:spcPct val="115000"/>
              </a:lnSpc>
              <a:spcBef>
                <a:spcPts val="1600"/>
              </a:spcBef>
              <a:spcAft>
                <a:spcPts val="1600"/>
              </a:spcAft>
              <a:buClr>
                <a:schemeClr val="dk1"/>
              </a:buClr>
              <a:buSzPts val="1100"/>
            </a:pPr>
            <a:r>
              <a:rPr lang="en" sz="1200">
                <a:solidFill>
                  <a:schemeClr val="dk1"/>
                </a:solidFill>
                <a:latin typeface="Times New Roman"/>
                <a:cs typeface="Times New Roman"/>
              </a:rPr>
              <a:t>Table: Original texts from the Wiki, news, and medical domains with corresponding outputs from simplification systems.</a:t>
            </a:r>
            <a:endParaRPr lang="en-US" sz="1200">
              <a:solidFill>
                <a:schemeClr val="dk1"/>
              </a:solidFill>
              <a:latin typeface="Times New Roman"/>
              <a:cs typeface="Times New Roman"/>
            </a:endParaRPr>
          </a:p>
        </p:txBody>
      </p:sp>
      <p:pic>
        <p:nvPicPr>
          <p:cNvPr id="2" name="Picture 4">
            <a:extLst>
              <a:ext uri="{FF2B5EF4-FFF2-40B4-BE49-F238E27FC236}">
                <a16:creationId xmlns:a16="http://schemas.microsoft.com/office/drawing/2014/main" id="{1DE55EDC-66CB-B7A1-20E0-AD552E750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691220"/>
            <a:ext cx="11360800" cy="763600"/>
          </a:xfrm>
          <a:prstGeom prst="rect">
            <a:avLst/>
          </a:prstGeom>
        </p:spPr>
        <p:txBody>
          <a:bodyPr spcFirstLastPara="1" vert="horz" wrap="square" lIns="121900" tIns="121900" rIns="121900" bIns="121900" rtlCol="0" anchor="t" anchorCtr="0">
            <a:noAutofit/>
          </a:bodyPr>
          <a:lstStyle/>
          <a:p>
            <a:r>
              <a:rPr lang="en" sz="3200">
                <a:solidFill>
                  <a:srgbClr val="C00000"/>
                </a:solidFill>
                <a:latin typeface="Times New Roman" panose="02020603050405020304" pitchFamily="18" charset="0"/>
                <a:cs typeface="Times New Roman" panose="02020603050405020304" pitchFamily="18" charset="0"/>
              </a:rPr>
              <a:t>Related Works</a:t>
            </a:r>
            <a:endParaRPr sz="3200">
              <a:solidFill>
                <a:srgbClr val="C00000"/>
              </a:solidFill>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368344" y="1453900"/>
            <a:ext cx="11396241" cy="4053452"/>
          </a:xfrm>
          <a:prstGeom prst="rect">
            <a:avLst/>
          </a:prstGeom>
        </p:spPr>
        <p:txBody>
          <a:bodyPr spcFirstLastPara="1" vert="horz" wrap="square" lIns="121900" tIns="121900" rIns="121900" bIns="121900" rtlCol="0" anchor="t" anchorCtr="0">
            <a:noAutofit/>
          </a:bodyPr>
          <a:lstStyle/>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Laban et al. (2021): Highlighted the importance of factuality in unsupervised simplification.</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Devaraj et al. (2021): Emphasized the role of factuality in medical simplification.</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Guo et al. (2018): Incorporated textual entailment to improve simplifications, but did not explicitly evaluate factuality.</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Falke et al. (2019a): Proposed using textual entailment predictions to identify errors in summaries, which could be a for assessing factuality in simplifications.</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err="1">
                <a:solidFill>
                  <a:schemeClr val="tx1">
                    <a:lumMod val="95000"/>
                    <a:lumOff val="5000"/>
                  </a:schemeClr>
                </a:solidFill>
                <a:latin typeface="Times New Roman"/>
                <a:cs typeface="Times New Roman"/>
              </a:rPr>
              <a:t>Kryscinski</a:t>
            </a:r>
            <a:r>
              <a:rPr lang="en" sz="1600" dirty="0">
                <a:solidFill>
                  <a:schemeClr val="tx1">
                    <a:lumMod val="95000"/>
                    <a:lumOff val="5000"/>
                  </a:schemeClr>
                </a:solidFill>
                <a:latin typeface="Times New Roman"/>
                <a:cs typeface="Times New Roman"/>
              </a:rPr>
              <a:t> et al. (2020a):  Used weak supervision to intentionally introduce factual errors and train a model to identify inaccuracies in outputs, offering insights into factuality evaluation.</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Maynez et al. (2020): Evaluated hallucinations in automatically generated outputs, suggesting that ROUGE is a weak gauge of factuality.</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Wang et al. (2020a): Proposed QAGS, which uses automated question-answering to measure consistency between reference and generated summaries, potentially applicable to factuality evaluation.</a:t>
            </a:r>
            <a:endParaRPr lang="en-GB" sz="1600" dirty="0">
              <a:solidFill>
                <a:schemeClr val="tx1">
                  <a:lumMod val="95000"/>
                  <a:lumOff val="5000"/>
                </a:schemeClr>
              </a:solidFill>
              <a:latin typeface="Times New Roman"/>
              <a:cs typeface="Times New Roman"/>
            </a:endParaRPr>
          </a:p>
          <a:p>
            <a:pPr marL="608965" indent="-422275">
              <a:lnSpc>
                <a:spcPct val="100000"/>
              </a:lnSpc>
              <a:spcBef>
                <a:spcPts val="600"/>
              </a:spcBef>
              <a:buSzPct val="100000"/>
              <a:buAutoNum type="arabicPeriod"/>
            </a:pPr>
            <a:r>
              <a:rPr lang="en" sz="1600" dirty="0">
                <a:solidFill>
                  <a:schemeClr val="tx1">
                    <a:lumMod val="95000"/>
                    <a:lumOff val="5000"/>
                  </a:schemeClr>
                </a:solidFill>
                <a:latin typeface="Times New Roman"/>
                <a:cs typeface="Times New Roman"/>
              </a:rPr>
              <a:t>Pagnoni et al. (2021): Introduced FRANK, a benchmark for evaluating factuality metrics for summarization, which could be adapted for simplification evaluation.</a:t>
            </a:r>
            <a:endParaRPr lang="en-GB" sz="1600" dirty="0">
              <a:solidFill>
                <a:schemeClr val="tx1">
                  <a:lumMod val="95000"/>
                  <a:lumOff val="5000"/>
                </a:schemeClr>
              </a:solidFill>
              <a:latin typeface="Times New Roman"/>
              <a:cs typeface="Times New Roman"/>
            </a:endParaRPr>
          </a:p>
        </p:txBody>
      </p:sp>
      <p:pic>
        <p:nvPicPr>
          <p:cNvPr id="2" name="Picture 4">
            <a:extLst>
              <a:ext uri="{FF2B5EF4-FFF2-40B4-BE49-F238E27FC236}">
                <a16:creationId xmlns:a16="http://schemas.microsoft.com/office/drawing/2014/main" id="{0FABC9F3-DD13-D10B-CB98-B2EFBD00D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658CA-66B8-87A1-18FA-2E0B4D8DE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753BE-8851-B443-BE98-56EBDC6534C3}"/>
              </a:ext>
            </a:extLst>
          </p:cNvPr>
          <p:cNvSpPr>
            <a:spLocks noGrp="1"/>
          </p:cNvSpPr>
          <p:nvPr>
            <p:ph type="title"/>
          </p:nvPr>
        </p:nvSpPr>
        <p:spPr>
          <a:xfrm>
            <a:off x="838200" y="365125"/>
            <a:ext cx="10515600" cy="1099781"/>
          </a:xfrm>
        </p:spPr>
        <p:txBody>
          <a:bodyPr>
            <a:normAutofit/>
          </a:bodyPr>
          <a:lstStyle/>
          <a:p>
            <a:r>
              <a:rPr lang="en-US" sz="3200">
                <a:solidFill>
                  <a:srgbClr val="C00000"/>
                </a:solidFill>
                <a:latin typeface="Times New Roman" panose="02020603050405020304" pitchFamily="18" charset="0"/>
                <a:cs typeface="Times New Roman" panose="02020603050405020304" pitchFamily="18" charset="0"/>
              </a:rPr>
              <a:t>Information Errors in Simplification</a:t>
            </a:r>
            <a:endParaRPr lang="en-IN" sz="3200"/>
          </a:p>
        </p:txBody>
      </p:sp>
      <p:sp>
        <p:nvSpPr>
          <p:cNvPr id="3" name="Content Placeholder 2">
            <a:extLst>
              <a:ext uri="{FF2B5EF4-FFF2-40B4-BE49-F238E27FC236}">
                <a16:creationId xmlns:a16="http://schemas.microsoft.com/office/drawing/2014/main" id="{F2E3A2B0-2BAD-8FC1-B411-1BC8DAFDAD02}"/>
              </a:ext>
            </a:extLst>
          </p:cNvPr>
          <p:cNvSpPr>
            <a:spLocks noGrp="1"/>
          </p:cNvSpPr>
          <p:nvPr>
            <p:ph idx="1"/>
          </p:nvPr>
        </p:nvSpPr>
        <p:spPr>
          <a:xfrm>
            <a:off x="838200" y="1684021"/>
            <a:ext cx="10515600" cy="2387406"/>
          </a:xfrm>
        </p:spPr>
        <p:txBody>
          <a:bodyPr vert="horz" lIns="91440" tIns="45720" rIns="91440" bIns="45720" rtlCol="0" anchor="t">
            <a:normAutofit/>
          </a:bodyPr>
          <a:lstStyle/>
          <a:p>
            <a:r>
              <a:rPr lang="en-US" sz="1600">
                <a:latin typeface="Times New Roman" panose="02020603050405020304" pitchFamily="18" charset="0"/>
                <a:cs typeface="Times New Roman" panose="02020603050405020304" pitchFamily="18" charset="0"/>
              </a:rPr>
              <a:t>The paper aims to codify content errors in simplification. There are 3 broad categories of errors:</a:t>
            </a:r>
          </a:p>
          <a:p>
            <a:pPr marL="971550" lvl="1" indent="-514350">
              <a:buFont typeface="+mj-lt"/>
              <a:buAutoNum type="romanUcPeriod"/>
            </a:pPr>
            <a:r>
              <a:rPr lang="en-US" sz="1600" b="1">
                <a:latin typeface="Times New Roman" panose="02020603050405020304" pitchFamily="18" charset="0"/>
                <a:cs typeface="Times New Roman" panose="02020603050405020304" pitchFamily="18" charset="0"/>
              </a:rPr>
              <a:t>Information Insertion</a:t>
            </a:r>
            <a:r>
              <a:rPr lang="en-US" sz="1600">
                <a:latin typeface="Times New Roman" panose="02020603050405020304" pitchFamily="18" charset="0"/>
                <a:cs typeface="Times New Roman" panose="02020603050405020304" pitchFamily="18" charset="0"/>
              </a:rPr>
              <a:t>: It occurs when information not mentioned in the complex sentence is inserted into or hallucinated in its simplified counterpart.</a:t>
            </a:r>
          </a:p>
          <a:p>
            <a:pPr marL="971550" lvl="1" indent="-514350">
              <a:buFont typeface="+mj-lt"/>
              <a:buAutoNum type="romanUcPeriod"/>
            </a:pPr>
            <a:r>
              <a:rPr lang="en-US" sz="1600" b="1">
                <a:latin typeface="Times New Roman" panose="02020603050405020304" pitchFamily="18" charset="0"/>
                <a:cs typeface="Times New Roman" panose="02020603050405020304" pitchFamily="18" charset="0"/>
              </a:rPr>
              <a:t>Information Deletion</a:t>
            </a:r>
            <a:r>
              <a:rPr lang="en-US" sz="1600">
                <a:latin typeface="Times New Roman" panose="02020603050405020304" pitchFamily="18" charset="0"/>
                <a:cs typeface="Times New Roman" panose="02020603050405020304" pitchFamily="18" charset="0"/>
              </a:rPr>
              <a:t>: It occurs when information in the complex sentence is omitted from the simplified sentence. </a:t>
            </a:r>
          </a:p>
          <a:p>
            <a:pPr marL="971550" lvl="1" indent="-514350">
              <a:buFont typeface="+mj-lt"/>
              <a:buAutoNum type="romanUcPeriod"/>
            </a:pPr>
            <a:r>
              <a:rPr lang="en-US" sz="1600" b="1">
                <a:latin typeface="Times New Roman"/>
                <a:cs typeface="Times New Roman"/>
              </a:rPr>
              <a:t>Information Substitution</a:t>
            </a:r>
            <a:r>
              <a:rPr lang="en-US" sz="1600">
                <a:latin typeface="Times New Roman"/>
                <a:cs typeface="Times New Roman"/>
              </a:rPr>
              <a:t>: It occurs when information in the complex sentence is modified in the simplified sentence such that it changes the meaning. </a:t>
            </a:r>
            <a:endParaRPr lang="en-US" sz="1600">
              <a:latin typeface="Times New Roman" panose="02020603050405020304" pitchFamily="18" charset="0"/>
              <a:cs typeface="Times New Roman" panose="02020603050405020304" pitchFamily="18" charset="0"/>
            </a:endParaRPr>
          </a:p>
          <a:p>
            <a:pPr marL="457200" lvl="1" indent="0">
              <a:buNone/>
            </a:pPr>
            <a:endParaRPr lang="en-US" sz="1600">
              <a:latin typeface="Times New Roman"/>
              <a:cs typeface="Times New Roman"/>
            </a:endParaRPr>
          </a:p>
          <a:p>
            <a:pPr marL="457200" lvl="1" indent="0">
              <a:buNone/>
            </a:pPr>
            <a:r>
              <a:rPr lang="en-US" sz="1600">
                <a:latin typeface="Times New Roman" panose="02020603050405020304" pitchFamily="18" charset="0"/>
                <a:cs typeface="Times New Roman" panose="02020603050405020304" pitchFamily="18" charset="0"/>
              </a:rPr>
              <a:t>Here is an example of each error type:</a:t>
            </a:r>
          </a:p>
          <a:p>
            <a:endParaRPr lang="en-IN"/>
          </a:p>
        </p:txBody>
      </p:sp>
      <p:pic>
        <p:nvPicPr>
          <p:cNvPr id="4" name="Picture 4">
            <a:extLst>
              <a:ext uri="{FF2B5EF4-FFF2-40B4-BE49-F238E27FC236}">
                <a16:creationId xmlns:a16="http://schemas.microsoft.com/office/drawing/2014/main" id="{83448B71-6481-D17A-9533-CDD1BA0E9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FBFD80B-DFCA-E093-B908-5117A1E5D0F1}"/>
              </a:ext>
            </a:extLst>
          </p:cNvPr>
          <p:cNvPicPr>
            <a:picLocks noChangeAspect="1"/>
          </p:cNvPicPr>
          <p:nvPr/>
        </p:nvPicPr>
        <p:blipFill rotWithShape="1">
          <a:blip r:embed="rId3"/>
          <a:srcRect l="2199" t="8634" r="6151"/>
          <a:stretch/>
        </p:blipFill>
        <p:spPr>
          <a:xfrm>
            <a:off x="1629734" y="4203952"/>
            <a:ext cx="5078975" cy="2491581"/>
          </a:xfrm>
          <a:prstGeom prst="rect">
            <a:avLst/>
          </a:prstGeom>
        </p:spPr>
      </p:pic>
    </p:spTree>
    <p:extLst>
      <p:ext uri="{BB962C8B-B14F-4D97-AF65-F5344CB8AC3E}">
        <p14:creationId xmlns:p14="http://schemas.microsoft.com/office/powerpoint/2010/main" val="315520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D695-580B-DA89-1145-AB9B3C3A5197}"/>
              </a:ext>
            </a:extLst>
          </p:cNvPr>
          <p:cNvSpPr>
            <a:spLocks noGrp="1"/>
          </p:cNvSpPr>
          <p:nvPr>
            <p:ph type="title"/>
          </p:nvPr>
        </p:nvSpPr>
        <p:spPr>
          <a:xfrm>
            <a:off x="838200" y="365125"/>
            <a:ext cx="10515600" cy="921001"/>
          </a:xfrm>
        </p:spPr>
        <p:txBody>
          <a:bodyPr>
            <a:normAutofit/>
          </a:bodyPr>
          <a:lstStyle/>
          <a:p>
            <a:r>
              <a:rPr lang="en-US" sz="3200">
                <a:solidFill>
                  <a:srgbClr val="C00000"/>
                </a:solidFill>
                <a:latin typeface="Times New Roman" panose="02020603050405020304" pitchFamily="18" charset="0"/>
                <a:cs typeface="Times New Roman" panose="02020603050405020304" pitchFamily="18" charset="0"/>
              </a:rPr>
              <a:t>Information Errors in Simplification</a:t>
            </a:r>
            <a:endParaRPr lang="en-IN" sz="3200"/>
          </a:p>
        </p:txBody>
      </p:sp>
      <p:sp>
        <p:nvSpPr>
          <p:cNvPr id="3" name="Content Placeholder 2">
            <a:extLst>
              <a:ext uri="{FF2B5EF4-FFF2-40B4-BE49-F238E27FC236}">
                <a16:creationId xmlns:a16="http://schemas.microsoft.com/office/drawing/2014/main" id="{90C2A82D-E2E8-CBCE-BD78-A4E60F8DCC39}"/>
              </a:ext>
            </a:extLst>
          </p:cNvPr>
          <p:cNvSpPr>
            <a:spLocks noGrp="1"/>
          </p:cNvSpPr>
          <p:nvPr>
            <p:ph idx="1"/>
          </p:nvPr>
        </p:nvSpPr>
        <p:spPr>
          <a:xfrm>
            <a:off x="838200" y="1555875"/>
            <a:ext cx="10515600" cy="2021532"/>
          </a:xfrm>
        </p:spPr>
        <p:txBody>
          <a:bodyPr>
            <a:normAutofit/>
          </a:bodyPr>
          <a:lstStyle/>
          <a:p>
            <a:pPr lvl="1"/>
            <a:r>
              <a:rPr lang="en-US" sz="1600">
                <a:latin typeface="Times New Roman" panose="02020603050405020304" pitchFamily="18" charset="0"/>
                <a:cs typeface="Times New Roman" panose="02020603050405020304" pitchFamily="18" charset="0"/>
              </a:rPr>
              <a:t>The error categories defined earlier can be interpreted as errors in information </a:t>
            </a:r>
          </a:p>
          <a:p>
            <a:pPr marL="1314450" lvl="2" indent="-400050">
              <a:buFont typeface="+mj-lt"/>
              <a:buAutoNum type="romanUcPeriod"/>
            </a:pPr>
            <a:r>
              <a:rPr lang="en-US" sz="1600" b="1">
                <a:latin typeface="Times New Roman" panose="02020603050405020304" pitchFamily="18" charset="0"/>
                <a:cs typeface="Times New Roman" panose="02020603050405020304" pitchFamily="18" charset="0"/>
              </a:rPr>
              <a:t>Precision:</a:t>
            </a:r>
            <a:r>
              <a:rPr lang="en-US" sz="1600">
                <a:latin typeface="Times New Roman" panose="02020603050405020304" pitchFamily="18" charset="0"/>
                <a:cs typeface="Times New Roman" panose="02020603050405020304" pitchFamily="18" charset="0"/>
              </a:rPr>
              <a:t> The fraction of content that also appears in the complex sentence</a:t>
            </a:r>
          </a:p>
          <a:p>
            <a:pPr marL="1314450" lvl="2" indent="-400050">
              <a:buFont typeface="+mj-lt"/>
              <a:buAutoNum type="romanUcPeriod"/>
            </a:pPr>
            <a:r>
              <a:rPr lang="en-US" sz="1600" b="1">
                <a:latin typeface="Times New Roman" panose="02020603050405020304" pitchFamily="18" charset="0"/>
                <a:cs typeface="Times New Roman" panose="02020603050405020304" pitchFamily="18" charset="0"/>
              </a:rPr>
              <a:t>Recall</a:t>
            </a:r>
            <a:r>
              <a:rPr lang="en-US" sz="1600">
                <a:latin typeface="Times New Roman" panose="02020603050405020304" pitchFamily="18" charset="0"/>
                <a:cs typeface="Times New Roman" panose="02020603050405020304" pitchFamily="18" charset="0"/>
              </a:rPr>
              <a:t> :The fraction of content in the complex sentence preserved during simplification</a:t>
            </a:r>
          </a:p>
          <a:p>
            <a:pPr marL="457200" lvl="1" indent="0">
              <a:buNone/>
            </a:pPr>
            <a:endParaRPr lang="en-US" sz="1600">
              <a:latin typeface="Times New Roman" panose="02020603050405020304" pitchFamily="18" charset="0"/>
              <a:cs typeface="Times New Roman" panose="02020603050405020304" pitchFamily="18" charset="0"/>
            </a:endParaRPr>
          </a:p>
          <a:p>
            <a:pPr lvl="1"/>
            <a:r>
              <a:rPr lang="en-US" sz="1600">
                <a:latin typeface="Times New Roman" panose="02020603050405020304" pitchFamily="18" charset="0"/>
                <a:cs typeface="Times New Roman" panose="02020603050405020304" pitchFamily="18" charset="0"/>
              </a:rPr>
              <a:t>A “</a:t>
            </a:r>
            <a:r>
              <a:rPr lang="en-US" sz="1600" b="1">
                <a:latin typeface="Times New Roman" panose="02020603050405020304" pitchFamily="18" charset="0"/>
                <a:cs typeface="Times New Roman" panose="02020603050405020304" pitchFamily="18" charset="0"/>
              </a:rPr>
              <a:t>False Positive” </a:t>
            </a:r>
            <a:r>
              <a:rPr lang="en-US" sz="1600">
                <a:latin typeface="Times New Roman" panose="02020603050405020304" pitchFamily="18" charset="0"/>
                <a:cs typeface="Times New Roman" panose="02020603050405020304" pitchFamily="18" charset="0"/>
              </a:rPr>
              <a:t>(affecting precision) occurs when the simplified sentence contains information not present in the source, i.e., introduces a “hallucination”. </a:t>
            </a:r>
          </a:p>
          <a:p>
            <a:pPr lvl="1"/>
            <a:r>
              <a:rPr lang="en-US" sz="1600">
                <a:latin typeface="Times New Roman" panose="02020603050405020304" pitchFamily="18" charset="0"/>
                <a:cs typeface="Times New Roman" panose="02020603050405020304" pitchFamily="18" charset="0"/>
              </a:rPr>
              <a:t>A “</a:t>
            </a:r>
            <a:r>
              <a:rPr lang="en-US" sz="1600" b="1">
                <a:latin typeface="Times New Roman" panose="02020603050405020304" pitchFamily="18" charset="0"/>
                <a:cs typeface="Times New Roman" panose="02020603050405020304" pitchFamily="18" charset="0"/>
              </a:rPr>
              <a:t>False Negative</a:t>
            </a:r>
            <a:r>
              <a:rPr lang="en-US" sz="1600">
                <a:latin typeface="Times New Roman" panose="02020603050405020304" pitchFamily="18" charset="0"/>
                <a:cs typeface="Times New Roman" panose="02020603050405020304" pitchFamily="18" charset="0"/>
              </a:rPr>
              <a:t>” (hindering recall) is where the simplified sentence omits key information in the source.</a:t>
            </a:r>
          </a:p>
          <a:p>
            <a:endParaRPr lang="en-IN" sz="1600"/>
          </a:p>
        </p:txBody>
      </p:sp>
      <p:pic>
        <p:nvPicPr>
          <p:cNvPr id="5" name="Picture 4">
            <a:extLst>
              <a:ext uri="{FF2B5EF4-FFF2-40B4-BE49-F238E27FC236}">
                <a16:creationId xmlns:a16="http://schemas.microsoft.com/office/drawing/2014/main" id="{D5FCF19C-D34B-5B66-6C41-8D41558011DB}"/>
              </a:ext>
            </a:extLst>
          </p:cNvPr>
          <p:cNvPicPr>
            <a:picLocks noChangeAspect="1"/>
          </p:cNvPicPr>
          <p:nvPr/>
        </p:nvPicPr>
        <p:blipFill rotWithShape="1">
          <a:blip r:embed="rId2"/>
          <a:srcRect/>
          <a:stretch/>
        </p:blipFill>
        <p:spPr>
          <a:xfrm>
            <a:off x="838201" y="3847157"/>
            <a:ext cx="10515599" cy="2645718"/>
          </a:xfrm>
          <a:prstGeom prst="rect">
            <a:avLst/>
          </a:prstGeom>
        </p:spPr>
      </p:pic>
      <p:pic>
        <p:nvPicPr>
          <p:cNvPr id="6" name="Picture 4">
            <a:extLst>
              <a:ext uri="{FF2B5EF4-FFF2-40B4-BE49-F238E27FC236}">
                <a16:creationId xmlns:a16="http://schemas.microsoft.com/office/drawing/2014/main" id="{AAAE7C2F-0661-F461-8E8D-FE5D2264A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0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BC94E-7CE3-2940-9529-332D1382F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86FE4-C1D1-E6B4-2019-7A7240284B31}"/>
              </a:ext>
            </a:extLst>
          </p:cNvPr>
          <p:cNvSpPr>
            <a:spLocks noGrp="1"/>
          </p:cNvSpPr>
          <p:nvPr>
            <p:ph type="title"/>
          </p:nvPr>
        </p:nvSpPr>
        <p:spPr>
          <a:xfrm>
            <a:off x="838200" y="365125"/>
            <a:ext cx="10515600" cy="577267"/>
          </a:xfrm>
        </p:spPr>
        <p:txBody>
          <a:bodyPr>
            <a:normAutofit/>
          </a:bodyPr>
          <a:lstStyle/>
          <a:p>
            <a:r>
              <a:rPr lang="en-IN" sz="3200">
                <a:solidFill>
                  <a:srgbClr val="C00000"/>
                </a:solidFill>
                <a:latin typeface="Times New Roman" panose="02020603050405020304" pitchFamily="18" charset="0"/>
                <a:cs typeface="Times New Roman" panose="02020603050405020304" pitchFamily="18" charset="0"/>
              </a:rPr>
              <a:t>Dataset and Models</a:t>
            </a:r>
          </a:p>
        </p:txBody>
      </p:sp>
      <p:sp>
        <p:nvSpPr>
          <p:cNvPr id="3" name="Content Placeholder 2">
            <a:extLst>
              <a:ext uri="{FF2B5EF4-FFF2-40B4-BE49-F238E27FC236}">
                <a16:creationId xmlns:a16="http://schemas.microsoft.com/office/drawing/2014/main" id="{7249EA4C-5ABA-798D-D1A1-4C311F87F56E}"/>
              </a:ext>
            </a:extLst>
          </p:cNvPr>
          <p:cNvSpPr>
            <a:spLocks noGrp="1"/>
          </p:cNvSpPr>
          <p:nvPr>
            <p:ph idx="1"/>
          </p:nvPr>
        </p:nvSpPr>
        <p:spPr>
          <a:xfrm>
            <a:off x="838200" y="1069392"/>
            <a:ext cx="10515600" cy="5550483"/>
          </a:xfrm>
        </p:spPr>
        <p:txBody>
          <a:bodyPr>
            <a:noAutofit/>
          </a:bodyPr>
          <a:lstStyle/>
          <a:p>
            <a:r>
              <a:rPr lang="en-US" sz="1600">
                <a:latin typeface="Times New Roman" panose="02020603050405020304" pitchFamily="18" charset="0"/>
                <a:cs typeface="Times New Roman" panose="02020603050405020304" pitchFamily="18" charset="0"/>
              </a:rPr>
              <a:t>Dataset:</a:t>
            </a:r>
          </a:p>
          <a:p>
            <a:pPr lvl="1"/>
            <a:r>
              <a:rPr lang="en-US" sz="1600">
                <a:latin typeface="Times New Roman" panose="02020603050405020304" pitchFamily="18" charset="0"/>
                <a:cs typeface="Times New Roman" panose="02020603050405020304" pitchFamily="18" charset="0"/>
              </a:rPr>
              <a:t>The paper focuses on the simplest level in Newsela, annotating 400 pairs for validation and test sets each. For Wikilarge, we annotate 400 pairs from the validation set and 359 from the test set, covering the entire test set.</a:t>
            </a:r>
          </a:p>
          <a:p>
            <a:r>
              <a:rPr lang="en-US" sz="1600">
                <a:latin typeface="Times New Roman" panose="02020603050405020304" pitchFamily="18" charset="0"/>
                <a:cs typeface="Times New Roman" panose="02020603050405020304" pitchFamily="18" charset="0"/>
              </a:rPr>
              <a:t>Models:</a:t>
            </a:r>
          </a:p>
          <a:p>
            <a:pPr lvl="1"/>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RNN-based models</a:t>
            </a:r>
          </a:p>
          <a:p>
            <a:pPr lvl="2"/>
            <a:r>
              <a:rPr lang="en-US" sz="1600">
                <a:latin typeface="Times New Roman" panose="02020603050405020304" pitchFamily="18" charset="0"/>
                <a:cs typeface="Times New Roman" panose="02020603050405020304" pitchFamily="18" charset="0"/>
              </a:rPr>
              <a:t>Dress is an LSTM model trained using REINFORCE to minimize a reward function consisting of meaning preservation, simplicity, and fluency terms. </a:t>
            </a:r>
          </a:p>
          <a:p>
            <a:pPr lvl="2"/>
            <a:r>
              <a:rPr lang="en-US" sz="1600" err="1">
                <a:latin typeface="Times New Roman" panose="02020603050405020304" pitchFamily="18" charset="0"/>
                <a:cs typeface="Times New Roman" panose="02020603050405020304" pitchFamily="18" charset="0"/>
              </a:rPr>
              <a:t>EditNTS</a:t>
            </a:r>
            <a:r>
              <a:rPr lang="en-US" sz="1600">
                <a:latin typeface="Times New Roman" panose="02020603050405020304" pitchFamily="18" charset="0"/>
                <a:cs typeface="Times New Roman" panose="02020603050405020304" pitchFamily="18" charset="0"/>
              </a:rPr>
              <a:t> represents each sentence pair as a sequence of edit operations and directly learns these operations to perform simplification. </a:t>
            </a:r>
          </a:p>
          <a:p>
            <a:pPr lvl="1"/>
            <a:r>
              <a:rPr lang="en-US" sz="1600" b="1">
                <a:latin typeface="Times New Roman" panose="02020603050405020304" pitchFamily="18" charset="0"/>
                <a:cs typeface="Times New Roman" panose="02020603050405020304" pitchFamily="18" charset="0"/>
              </a:rPr>
              <a:t>Transformer-based Model: </a:t>
            </a:r>
          </a:p>
          <a:p>
            <a:pPr lvl="2"/>
            <a:r>
              <a:rPr lang="en-US" sz="1600">
                <a:latin typeface="Times New Roman" panose="02020603050405020304" pitchFamily="18" charset="0"/>
                <a:cs typeface="Times New Roman" panose="02020603050405020304" pitchFamily="18" charset="0"/>
              </a:rPr>
              <a:t>Access trains a randomly initialized Transformer to generate simplifications parametrized by control tokens influencing traits like lexical complexity and length compression. </a:t>
            </a:r>
          </a:p>
          <a:p>
            <a:pPr lvl="2"/>
            <a:r>
              <a:rPr lang="en-US" sz="1600">
                <a:latin typeface="Times New Roman" panose="02020603050405020304" pitchFamily="18" charset="0"/>
                <a:cs typeface="Times New Roman" panose="02020603050405020304" pitchFamily="18" charset="0"/>
              </a:rPr>
              <a:t>ControlTS is a hybrid method that generates simplification candidates using grammatical rules and then applies a BERT-based paraphrasing model. </a:t>
            </a:r>
          </a:p>
          <a:p>
            <a:pPr lvl="1"/>
            <a:r>
              <a:rPr lang="en-US" sz="1600" b="1">
                <a:latin typeface="Times New Roman" panose="02020603050405020304" pitchFamily="18" charset="0"/>
                <a:cs typeface="Times New Roman" panose="02020603050405020304" pitchFamily="18" charset="0"/>
              </a:rPr>
              <a:t>A fine-tuned T5: </a:t>
            </a:r>
          </a:p>
          <a:p>
            <a:pPr lvl="2"/>
            <a:r>
              <a:rPr lang="en-US" sz="1600">
                <a:latin typeface="Times New Roman" panose="02020603050405020304" pitchFamily="18" charset="0"/>
                <a:cs typeface="Times New Roman" panose="02020603050405020304" pitchFamily="18" charset="0"/>
              </a:rPr>
              <a:t>T5 is a Transformer-based model jointly pretrained both on unsupervised language modeling objectives and a host of supervised tasks including summarization and translation, all framed as text-to-text problems</a:t>
            </a:r>
          </a:p>
          <a:p>
            <a:endParaRPr lang="en-US" sz="1600">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0EC3E91B-3462-81BC-6BB8-7BD862565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83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0CBF-CD22-DA36-F0E7-35F022AF635B}"/>
              </a:ext>
            </a:extLst>
          </p:cNvPr>
          <p:cNvSpPr>
            <a:spLocks noGrp="1"/>
          </p:cNvSpPr>
          <p:nvPr>
            <p:ph type="title"/>
          </p:nvPr>
        </p:nvSpPr>
        <p:spPr>
          <a:xfrm>
            <a:off x="613348" y="383863"/>
            <a:ext cx="10515600" cy="1325563"/>
          </a:xfrm>
        </p:spPr>
        <p:txBody>
          <a:bodyPr>
            <a:normAutofit/>
          </a:bodyPr>
          <a:lstStyle/>
          <a:p>
            <a:r>
              <a:rPr lang="en-US" sz="3200">
                <a:solidFill>
                  <a:srgbClr val="C00000"/>
                </a:solidFill>
                <a:latin typeface="Times New Roman"/>
                <a:cs typeface="Times New Roman"/>
              </a:rPr>
              <a:t>Labeling with Mechanical TURK</a:t>
            </a:r>
            <a:endParaRPr lang="en-IN" sz="3200">
              <a:solidFill>
                <a:srgbClr val="C00000"/>
              </a:solidFill>
              <a:latin typeface="Times New Roman"/>
              <a:cs typeface="Times New Roman"/>
            </a:endParaRPr>
          </a:p>
        </p:txBody>
      </p:sp>
      <p:sp>
        <p:nvSpPr>
          <p:cNvPr id="3" name="Content Placeholder 2">
            <a:extLst>
              <a:ext uri="{FF2B5EF4-FFF2-40B4-BE49-F238E27FC236}">
                <a16:creationId xmlns:a16="http://schemas.microsoft.com/office/drawing/2014/main" id="{A13AC04F-239F-25EB-20F5-8220D51DA283}"/>
              </a:ext>
            </a:extLst>
          </p:cNvPr>
          <p:cNvSpPr>
            <a:spLocks noGrp="1"/>
          </p:cNvSpPr>
          <p:nvPr>
            <p:ph idx="1"/>
          </p:nvPr>
        </p:nvSpPr>
        <p:spPr>
          <a:xfrm>
            <a:off x="675807" y="1488914"/>
            <a:ext cx="10515600" cy="4351338"/>
          </a:xfrm>
        </p:spPr>
        <p:txBody>
          <a:bodyPr>
            <a:normAutofit/>
          </a:bodyPr>
          <a:lstStyle/>
          <a:p>
            <a:pPr marL="171450" indent="-171450">
              <a:lnSpc>
                <a:spcPct val="150000"/>
              </a:lnSpc>
            </a:pPr>
            <a:r>
              <a:rPr lang="en-US" sz="1600">
                <a:latin typeface="Times New Roman" panose="02020603050405020304" pitchFamily="18" charset="0"/>
                <a:cs typeface="Times New Roman" panose="02020603050405020304" pitchFamily="18" charset="0"/>
              </a:rPr>
              <a:t>Acquired labels for reference examples from datasets and model-generated simplifications.</a:t>
            </a:r>
          </a:p>
          <a:p>
            <a:pPr marL="171450" indent="-171450">
              <a:lnSpc>
                <a:spcPct val="150000"/>
              </a:lnSpc>
            </a:pPr>
            <a:r>
              <a:rPr lang="en-US" sz="1600">
                <a:latin typeface="Times New Roman" panose="02020603050405020304" pitchFamily="18" charset="0"/>
                <a:cs typeface="Times New Roman" panose="02020603050405020304" pitchFamily="18" charset="0"/>
              </a:rPr>
              <a:t>For each category - insertion, deletion, substitution - the final label was determined by the majority vote from annotators.</a:t>
            </a:r>
          </a:p>
          <a:p>
            <a:pPr marL="171450" indent="-171450">
              <a:lnSpc>
                <a:spcPct val="150000"/>
              </a:lnSpc>
            </a:pPr>
            <a:r>
              <a:rPr lang="en-US" sz="1600">
                <a:latin typeface="Times New Roman" panose="02020603050405020304" pitchFamily="18" charset="0"/>
                <a:cs typeface="Times New Roman" panose="02020603050405020304" pitchFamily="18" charset="0"/>
              </a:rPr>
              <a:t>D</a:t>
            </a:r>
            <a:r>
              <a:rPr lang="en-US" sz="1600">
                <a:effectLst/>
                <a:latin typeface="Times New Roman" panose="02020603050405020304" pitchFamily="18" charset="0"/>
                <a:cs typeface="Times New Roman" panose="02020603050405020304" pitchFamily="18" charset="0"/>
              </a:rPr>
              <a:t>egree of inter-annotator agreement was quantified using 3 metrics:</a:t>
            </a:r>
          </a:p>
          <a:p>
            <a:pPr lvl="1">
              <a:lnSpc>
                <a:spcPct val="150000"/>
              </a:lnSpc>
              <a:buFont typeface="Wingdings" pitchFamily="2" charset="2"/>
              <a:buChar char="Ø"/>
            </a:pPr>
            <a:r>
              <a:rPr lang="en-US" sz="1600">
                <a:latin typeface="Times New Roman" panose="02020603050405020304" pitchFamily="18" charset="0"/>
                <a:cs typeface="Times New Roman" panose="02020603050405020304" pitchFamily="18" charset="0"/>
              </a:rPr>
              <a:t>P</a:t>
            </a:r>
            <a:r>
              <a:rPr lang="en-US" sz="1600">
                <a:effectLst/>
                <a:latin typeface="Times New Roman" panose="02020603050405020304" pitchFamily="18" charset="0"/>
                <a:cs typeface="Times New Roman" panose="02020603050405020304" pitchFamily="18" charset="0"/>
              </a:rPr>
              <a:t>ercentage of examples that had a well-defined majority label for each category</a:t>
            </a:r>
          </a:p>
          <a:p>
            <a:pPr lvl="1">
              <a:lnSpc>
                <a:spcPct val="150000"/>
              </a:lnSpc>
              <a:buFont typeface="Wingdings" pitchFamily="2" charset="2"/>
              <a:buChar char="Ø"/>
            </a:pPr>
            <a:r>
              <a:rPr lang="en-US" sz="1600">
                <a:effectLst/>
                <a:latin typeface="Times New Roman" panose="02020603050405020304" pitchFamily="18" charset="0"/>
                <a:cs typeface="Times New Roman" panose="02020603050405020304" pitchFamily="18" charset="0"/>
              </a:rPr>
              <a:t>Percentage of examples with majority non-zero annotations that also have a well-defined majority label.</a:t>
            </a:r>
          </a:p>
          <a:p>
            <a:pPr lvl="1">
              <a:lnSpc>
                <a:spcPct val="150000"/>
              </a:lnSpc>
              <a:buFont typeface="Wingdings" pitchFamily="2" charset="2"/>
              <a:buChar char="Ø"/>
            </a:pPr>
            <a:r>
              <a:rPr lang="en-US" sz="1600" err="1">
                <a:effectLst/>
                <a:latin typeface="Times New Roman" panose="02020603050405020304" pitchFamily="18" charset="0"/>
                <a:cs typeface="Times New Roman" panose="02020603050405020304" pitchFamily="18" charset="0"/>
              </a:rPr>
              <a:t>Krippendorff’s</a:t>
            </a:r>
            <a:r>
              <a:rPr lang="en-US" sz="1600">
                <a:effectLst/>
                <a:latin typeface="Times New Roman" panose="02020603050405020304" pitchFamily="18" charset="0"/>
                <a:cs typeface="Times New Roman" panose="02020603050405020304" pitchFamily="18" charset="0"/>
              </a:rPr>
              <a:t> alpha with an ordinal level of measurement</a:t>
            </a:r>
            <a:endParaRPr lang="en-US" sz="1600">
              <a:latin typeface="Times New Roman" panose="02020603050405020304" pitchFamily="18" charset="0"/>
              <a:cs typeface="Times New Roman" panose="02020603050405020304" pitchFamily="18" charset="0"/>
            </a:endParaRPr>
          </a:p>
          <a:p>
            <a:pPr marL="171450" indent="-171450">
              <a:lnSpc>
                <a:spcPct val="150000"/>
              </a:lnSpc>
            </a:pPr>
            <a:r>
              <a:rPr lang="en-US" sz="1600">
                <a:latin typeface="Times New Roman" panose="02020603050405020304" pitchFamily="18" charset="0"/>
                <a:cs typeface="Times New Roman" panose="02020603050405020304" pitchFamily="18" charset="0"/>
              </a:rPr>
              <a:t>Metrics captured different aspects of labeling consistency.</a:t>
            </a:r>
          </a:p>
          <a:p>
            <a:endParaRPr lang="en-IN" sz="16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F31A83-6BC7-9EA0-B0BF-5BCF2A398777}"/>
              </a:ext>
            </a:extLst>
          </p:cNvPr>
          <p:cNvPicPr>
            <a:picLocks noChangeAspect="1"/>
          </p:cNvPicPr>
          <p:nvPr/>
        </p:nvPicPr>
        <p:blipFill>
          <a:blip r:embed="rId2"/>
          <a:stretch>
            <a:fillRect/>
          </a:stretch>
        </p:blipFill>
        <p:spPr>
          <a:xfrm>
            <a:off x="6235507" y="4230793"/>
            <a:ext cx="4506686" cy="1893847"/>
          </a:xfrm>
          <a:prstGeom prst="rect">
            <a:avLst/>
          </a:prstGeom>
        </p:spPr>
      </p:pic>
      <p:sp>
        <p:nvSpPr>
          <p:cNvPr id="5" name="TextBox 4">
            <a:extLst>
              <a:ext uri="{FF2B5EF4-FFF2-40B4-BE49-F238E27FC236}">
                <a16:creationId xmlns:a16="http://schemas.microsoft.com/office/drawing/2014/main" id="{AD50EE37-D965-A45B-0D16-D7ECB2198214}"/>
              </a:ext>
            </a:extLst>
          </p:cNvPr>
          <p:cNvSpPr txBox="1"/>
          <p:nvPr/>
        </p:nvSpPr>
        <p:spPr>
          <a:xfrm>
            <a:off x="6297966" y="6091602"/>
            <a:ext cx="5495103" cy="553998"/>
          </a:xfrm>
          <a:prstGeom prst="rect">
            <a:avLst/>
          </a:prstGeom>
          <a:noFill/>
        </p:spPr>
        <p:txBody>
          <a:bodyPr wrap="square" lIns="91440" tIns="45720" rIns="91440" bIns="45720" rtlCol="0" anchor="t">
            <a:spAutoFit/>
          </a:bodyPr>
          <a:lstStyle/>
          <a:p>
            <a:r>
              <a:rPr lang="en-US" sz="1400">
                <a:effectLst/>
                <a:latin typeface="Times New Roman"/>
                <a:cs typeface="Times New Roman"/>
              </a:rPr>
              <a:t>Table: Insertion, deletion, and substitution error distributions (%)</a:t>
            </a:r>
          </a:p>
          <a:p>
            <a:endParaRPr lang="en-IN" sz="160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60D83111-8385-C7DE-2039-4CA3882B2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5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0CBF-CD22-DA36-F0E7-35F022AF635B}"/>
              </a:ext>
            </a:extLst>
          </p:cNvPr>
          <p:cNvSpPr>
            <a:spLocks noGrp="1"/>
          </p:cNvSpPr>
          <p:nvPr>
            <p:ph type="title"/>
          </p:nvPr>
        </p:nvSpPr>
        <p:spPr>
          <a:xfrm>
            <a:off x="387927" y="365126"/>
            <a:ext cx="10515600" cy="630942"/>
          </a:xfrm>
        </p:spPr>
        <p:txBody>
          <a:bodyPr>
            <a:normAutofit/>
          </a:bodyPr>
          <a:lstStyle/>
          <a:p>
            <a:r>
              <a:rPr lang="en-US" sz="3200">
                <a:solidFill>
                  <a:srgbClr val="C00000"/>
                </a:solidFill>
                <a:latin typeface="Times New Roman"/>
                <a:cs typeface="Times New Roman"/>
              </a:rPr>
              <a:t>Factuality of Reference Examples</a:t>
            </a:r>
            <a:endParaRPr lang="en-IN" sz="3200">
              <a:solidFill>
                <a:srgbClr val="C00000"/>
              </a:solidFill>
              <a:latin typeface="Times New Roman"/>
              <a:cs typeface="Times New Roman"/>
            </a:endParaRPr>
          </a:p>
        </p:txBody>
      </p:sp>
      <p:sp>
        <p:nvSpPr>
          <p:cNvPr id="3" name="Content Placeholder 2">
            <a:extLst>
              <a:ext uri="{FF2B5EF4-FFF2-40B4-BE49-F238E27FC236}">
                <a16:creationId xmlns:a16="http://schemas.microsoft.com/office/drawing/2014/main" id="{A13AC04F-239F-25EB-20F5-8220D51DA283}"/>
              </a:ext>
            </a:extLst>
          </p:cNvPr>
          <p:cNvSpPr>
            <a:spLocks noGrp="1"/>
          </p:cNvSpPr>
          <p:nvPr>
            <p:ph idx="1"/>
          </p:nvPr>
        </p:nvSpPr>
        <p:spPr>
          <a:xfrm>
            <a:off x="386122" y="1177117"/>
            <a:ext cx="10515600" cy="5558964"/>
          </a:xfrm>
        </p:spPr>
        <p:txBody>
          <a:bodyPr vert="horz" lIns="91440" tIns="45720" rIns="91440" bIns="45720" rtlCol="0" anchor="t">
            <a:normAutofit/>
          </a:bodyPr>
          <a:lstStyle/>
          <a:p>
            <a:pPr marL="0" indent="0">
              <a:lnSpc>
                <a:spcPct val="100000"/>
              </a:lnSpc>
              <a:buNone/>
            </a:pPr>
            <a:r>
              <a:rPr lang="en-US" sz="1400" b="1">
                <a:latin typeface="Times New Roman"/>
                <a:cs typeface="Adelle Sans Devanagari" panose="02000503000000020004" pitchFamily="2" charset="-78"/>
              </a:rPr>
              <a:t>Quantitative Analysis</a:t>
            </a:r>
          </a:p>
          <a:p>
            <a:pPr marL="171450" indent="-171450">
              <a:lnSpc>
                <a:spcPct val="100000"/>
              </a:lnSpc>
            </a:pPr>
            <a:r>
              <a:rPr lang="en-US" sz="1400">
                <a:latin typeface="Times New Roman"/>
                <a:cs typeface="Adelle Sans Devanagari" panose="02000503000000020004" pitchFamily="2" charset="-78"/>
              </a:rPr>
              <a:t>Deletion errors are far more common than insertion errors in both datasets.</a:t>
            </a:r>
          </a:p>
          <a:p>
            <a:pPr marL="171450" indent="-171450">
              <a:lnSpc>
                <a:spcPct val="100000"/>
              </a:lnSpc>
            </a:pPr>
            <a:r>
              <a:rPr lang="en-US" sz="1400">
                <a:latin typeface="Times New Roman"/>
                <a:cs typeface="Adelle Sans Devanagari" panose="02000503000000020004" pitchFamily="2" charset="-78"/>
              </a:rPr>
              <a:t>There is a clear positive correlation between length reduction and the severity of deletion errors present.</a:t>
            </a:r>
          </a:p>
          <a:p>
            <a:pPr marL="171450" indent="-171450">
              <a:lnSpc>
                <a:spcPct val="100000"/>
              </a:lnSpc>
            </a:pPr>
            <a:r>
              <a:rPr lang="en-IN" sz="1400">
                <a:latin typeface="Times New Roman"/>
                <a:cs typeface="Times New Roman"/>
              </a:rPr>
              <a:t>The normalized edit distance between the original and simplified sentences is greater when the insertion or deletion is more erroneous.</a:t>
            </a:r>
          </a:p>
          <a:p>
            <a:pPr>
              <a:lnSpc>
                <a:spcPct val="100000"/>
              </a:lnSpc>
            </a:pPr>
            <a:endParaRPr lang="en-IN" sz="1400">
              <a:latin typeface="Times New Roman" panose="02020603050405020304" pitchFamily="18" charset="0"/>
              <a:cs typeface="Times New Roman" panose="02020603050405020304" pitchFamily="18" charset="0"/>
            </a:endParaRPr>
          </a:p>
          <a:p>
            <a:pPr>
              <a:lnSpc>
                <a:spcPct val="100000"/>
              </a:lnSpc>
            </a:pPr>
            <a:endParaRPr lang="en-IN" sz="1400">
              <a:latin typeface="Times New Roman" panose="02020603050405020304" pitchFamily="18" charset="0"/>
              <a:cs typeface="Times New Roman" panose="02020603050405020304" pitchFamily="18" charset="0"/>
            </a:endParaRPr>
          </a:p>
          <a:p>
            <a:pPr>
              <a:lnSpc>
                <a:spcPct val="100000"/>
              </a:lnSpc>
            </a:pPr>
            <a:endParaRPr lang="en-IN" sz="1400">
              <a:latin typeface="Times New Roman" panose="02020603050405020304" pitchFamily="18" charset="0"/>
              <a:cs typeface="Times New Roman" panose="02020603050405020304" pitchFamily="18" charset="0"/>
            </a:endParaRPr>
          </a:p>
          <a:p>
            <a:pPr>
              <a:lnSpc>
                <a:spcPct val="100000"/>
              </a:lnSpc>
            </a:pPr>
            <a:endParaRPr lang="en-IN" sz="1400">
              <a:latin typeface="Times New Roman" panose="02020603050405020304" pitchFamily="18" charset="0"/>
              <a:cs typeface="Times New Roman" panose="02020603050405020304" pitchFamily="18" charset="0"/>
            </a:endParaRPr>
          </a:p>
          <a:p>
            <a:pPr>
              <a:lnSpc>
                <a:spcPct val="100000"/>
              </a:lnSpc>
            </a:pPr>
            <a:endParaRPr lang="en-IN" sz="1400">
              <a:latin typeface="Times New Roman" panose="02020603050405020304" pitchFamily="18" charset="0"/>
              <a:cs typeface="Times New Roman" panose="02020603050405020304" pitchFamily="18" charset="0"/>
            </a:endParaRPr>
          </a:p>
          <a:p>
            <a:pPr marL="0" indent="0">
              <a:lnSpc>
                <a:spcPct val="100000"/>
              </a:lnSpc>
              <a:buNone/>
            </a:pPr>
            <a:br>
              <a:rPr lang="en-IN" sz="1400">
                <a:latin typeface="Times New Roman" panose="02020603050405020304" pitchFamily="18" charset="0"/>
                <a:cs typeface="Times New Roman" panose="02020603050405020304" pitchFamily="18" charset="0"/>
              </a:rPr>
            </a:br>
            <a:endParaRPr lang="en-IN" sz="1400">
              <a:latin typeface="Times New Roman" panose="02020603050405020304" pitchFamily="18" charset="0"/>
              <a:cs typeface="Times New Roman" panose="02020603050405020304" pitchFamily="18" charset="0"/>
            </a:endParaRPr>
          </a:p>
          <a:p>
            <a:pPr marL="0" indent="0">
              <a:lnSpc>
                <a:spcPct val="100000"/>
              </a:lnSpc>
              <a:buNone/>
            </a:pPr>
            <a:r>
              <a:rPr lang="en-IN" sz="1400" b="1">
                <a:latin typeface="Times New Roman"/>
                <a:cs typeface="Times New Roman"/>
              </a:rPr>
              <a:t>Qualitative Analysis</a:t>
            </a:r>
          </a:p>
          <a:p>
            <a:pPr>
              <a:lnSpc>
                <a:spcPct val="100000"/>
              </a:lnSpc>
            </a:pPr>
            <a:r>
              <a:rPr lang="en-IN" sz="1400">
                <a:latin typeface="Times New Roman"/>
                <a:cs typeface="Times New Roman"/>
              </a:rPr>
              <a:t>Deletion Error Patterns: Label 1 involves omitting </a:t>
            </a:r>
            <a:r>
              <a:rPr lang="en-IN" sz="1400" err="1">
                <a:latin typeface="Times New Roman"/>
                <a:cs typeface="Times New Roman"/>
              </a:rPr>
              <a:t>nonsalient</a:t>
            </a:r>
            <a:r>
              <a:rPr lang="en-IN" sz="1400">
                <a:latin typeface="Times New Roman"/>
                <a:cs typeface="Times New Roman"/>
              </a:rPr>
              <a:t> details, while Label 2 often includes the deletion of the main clause, promoting a secondary clause, or removing a key phrase reframing the sentence.</a:t>
            </a:r>
          </a:p>
          <a:p>
            <a:pPr>
              <a:lnSpc>
                <a:spcPct val="100000"/>
              </a:lnSpc>
            </a:pPr>
            <a:r>
              <a:rPr lang="en-IN" sz="1400">
                <a:latin typeface="Times New Roman"/>
                <a:cs typeface="Times New Roman"/>
              </a:rPr>
              <a:t>Insertion Error Trends: In Newsela, both levels 1 and 2 of insertions show trends, including the addition of quotative phrases and temporal expressions, sometimes altering the original context.</a:t>
            </a:r>
          </a:p>
        </p:txBody>
      </p:sp>
      <p:pic>
        <p:nvPicPr>
          <p:cNvPr id="4" name="Picture 3">
            <a:extLst>
              <a:ext uri="{FF2B5EF4-FFF2-40B4-BE49-F238E27FC236}">
                <a16:creationId xmlns:a16="http://schemas.microsoft.com/office/drawing/2014/main" id="{03F31A83-6BC7-9EA0-B0BF-5BCF2A398777}"/>
              </a:ext>
            </a:extLst>
          </p:cNvPr>
          <p:cNvPicPr>
            <a:picLocks noChangeAspect="1"/>
          </p:cNvPicPr>
          <p:nvPr/>
        </p:nvPicPr>
        <p:blipFill>
          <a:blip r:embed="rId2"/>
          <a:stretch>
            <a:fillRect/>
          </a:stretch>
        </p:blipFill>
        <p:spPr>
          <a:xfrm>
            <a:off x="386122" y="2530754"/>
            <a:ext cx="3830362" cy="1609635"/>
          </a:xfrm>
          <a:prstGeom prst="rect">
            <a:avLst/>
          </a:prstGeom>
        </p:spPr>
      </p:pic>
      <p:sp>
        <p:nvSpPr>
          <p:cNvPr id="5" name="TextBox 4">
            <a:extLst>
              <a:ext uri="{FF2B5EF4-FFF2-40B4-BE49-F238E27FC236}">
                <a16:creationId xmlns:a16="http://schemas.microsoft.com/office/drawing/2014/main" id="{AD50EE37-D965-A45B-0D16-D7ECB2198214}"/>
              </a:ext>
            </a:extLst>
          </p:cNvPr>
          <p:cNvSpPr txBox="1"/>
          <p:nvPr/>
        </p:nvSpPr>
        <p:spPr>
          <a:xfrm>
            <a:off x="457284" y="4169686"/>
            <a:ext cx="3688038" cy="253916"/>
          </a:xfrm>
          <a:prstGeom prst="rect">
            <a:avLst/>
          </a:prstGeom>
          <a:noFill/>
        </p:spPr>
        <p:txBody>
          <a:bodyPr wrap="square" rtlCol="0">
            <a:spAutoFit/>
          </a:bodyPr>
          <a:lstStyle/>
          <a:p>
            <a:r>
              <a:rPr lang="en-US" sz="1050">
                <a:effectLst/>
                <a:latin typeface="Times New Roman" panose="02020603050405020304" pitchFamily="18" charset="0"/>
                <a:cs typeface="Times New Roman" panose="02020603050405020304" pitchFamily="18" charset="0"/>
              </a:rPr>
              <a:t>Table: Insertion, deletion, and substitution error distributions (%)</a:t>
            </a:r>
          </a:p>
        </p:txBody>
      </p:sp>
      <p:pic>
        <p:nvPicPr>
          <p:cNvPr id="6" name="Picture 4">
            <a:extLst>
              <a:ext uri="{FF2B5EF4-FFF2-40B4-BE49-F238E27FC236}">
                <a16:creationId xmlns:a16="http://schemas.microsoft.com/office/drawing/2014/main" id="{60D83111-8385-C7DE-2039-4CA3882B2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A21AA94-9D4E-A23D-C64C-967076584F37}"/>
              </a:ext>
            </a:extLst>
          </p:cNvPr>
          <p:cNvPicPr>
            <a:picLocks noChangeAspect="1"/>
          </p:cNvPicPr>
          <p:nvPr/>
        </p:nvPicPr>
        <p:blipFill>
          <a:blip r:embed="rId4"/>
          <a:stretch>
            <a:fillRect/>
          </a:stretch>
        </p:blipFill>
        <p:spPr>
          <a:xfrm>
            <a:off x="4357227" y="2560052"/>
            <a:ext cx="7377489" cy="1609634"/>
          </a:xfrm>
          <a:prstGeom prst="rect">
            <a:avLst/>
          </a:prstGeom>
        </p:spPr>
      </p:pic>
      <p:sp>
        <p:nvSpPr>
          <p:cNvPr id="8" name="TextBox 7">
            <a:extLst>
              <a:ext uri="{FF2B5EF4-FFF2-40B4-BE49-F238E27FC236}">
                <a16:creationId xmlns:a16="http://schemas.microsoft.com/office/drawing/2014/main" id="{F2E5904D-974F-F1EB-4B66-12E41BE949A0}"/>
              </a:ext>
            </a:extLst>
          </p:cNvPr>
          <p:cNvSpPr txBox="1"/>
          <p:nvPr/>
        </p:nvSpPr>
        <p:spPr>
          <a:xfrm>
            <a:off x="6096000" y="4169686"/>
            <a:ext cx="4378960" cy="253916"/>
          </a:xfrm>
          <a:prstGeom prst="rect">
            <a:avLst/>
          </a:prstGeom>
          <a:noFill/>
        </p:spPr>
        <p:txBody>
          <a:bodyPr wrap="square" rtlCol="0">
            <a:spAutoFit/>
          </a:bodyPr>
          <a:lstStyle/>
          <a:p>
            <a:r>
              <a:rPr lang="en-US" sz="1050">
                <a:latin typeface="Times New Roman" panose="02020603050405020304" pitchFamily="18" charset="0"/>
                <a:cs typeface="Times New Roman" panose="02020603050405020304" pitchFamily="18" charset="0"/>
              </a:rPr>
              <a:t>Table: </a:t>
            </a:r>
            <a:r>
              <a:rPr lang="en-US" sz="1050">
                <a:effectLst/>
                <a:latin typeface="Times New Roman" panose="02020603050405020304" pitchFamily="18" charset="0"/>
                <a:cs typeface="Times New Roman" panose="02020603050405020304" pitchFamily="18" charset="0"/>
              </a:rPr>
              <a:t>% length change and normalized edit distances in simplified sentence</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259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0CBF-CD22-DA36-F0E7-35F022AF635B}"/>
              </a:ext>
            </a:extLst>
          </p:cNvPr>
          <p:cNvSpPr>
            <a:spLocks noGrp="1"/>
          </p:cNvSpPr>
          <p:nvPr>
            <p:ph type="title"/>
          </p:nvPr>
        </p:nvSpPr>
        <p:spPr>
          <a:xfrm>
            <a:off x="439882" y="376671"/>
            <a:ext cx="10515600" cy="630942"/>
          </a:xfrm>
        </p:spPr>
        <p:txBody>
          <a:bodyPr>
            <a:normAutofit/>
          </a:bodyPr>
          <a:lstStyle/>
          <a:p>
            <a:r>
              <a:rPr lang="en-US" sz="3200">
                <a:solidFill>
                  <a:srgbClr val="C00000"/>
                </a:solidFill>
                <a:latin typeface="Times New Roman"/>
                <a:cs typeface="Times New Roman"/>
              </a:rPr>
              <a:t>Factuality of System Outputs</a:t>
            </a:r>
          </a:p>
        </p:txBody>
      </p:sp>
      <p:sp>
        <p:nvSpPr>
          <p:cNvPr id="3" name="Content Placeholder 2">
            <a:extLst>
              <a:ext uri="{FF2B5EF4-FFF2-40B4-BE49-F238E27FC236}">
                <a16:creationId xmlns:a16="http://schemas.microsoft.com/office/drawing/2014/main" id="{A13AC04F-239F-25EB-20F5-8220D51DA283}"/>
              </a:ext>
            </a:extLst>
          </p:cNvPr>
          <p:cNvSpPr>
            <a:spLocks noGrp="1"/>
          </p:cNvSpPr>
          <p:nvPr>
            <p:ph idx="1"/>
          </p:nvPr>
        </p:nvSpPr>
        <p:spPr>
          <a:xfrm>
            <a:off x="386122" y="1177117"/>
            <a:ext cx="10515600" cy="5558964"/>
          </a:xfrm>
        </p:spPr>
        <p:txBody>
          <a:bodyPr vert="horz" lIns="91440" tIns="45720" rIns="91440" bIns="45720" rtlCol="0" anchor="t">
            <a:normAutofit/>
          </a:bodyPr>
          <a:lstStyle/>
          <a:p>
            <a:pPr>
              <a:lnSpc>
                <a:spcPct val="100000"/>
              </a:lnSpc>
            </a:pPr>
            <a:r>
              <a:rPr lang="en-US" sz="1400">
                <a:latin typeface="Times New Roman"/>
                <a:cs typeface="Adelle Sans Devanagari"/>
              </a:rPr>
              <a:t>RNN models exhibit milder deletion errors on Newsela but amplified errors on </a:t>
            </a:r>
            <a:r>
              <a:rPr lang="en-US" sz="1400" err="1">
                <a:latin typeface="Times New Roman"/>
                <a:cs typeface="Adelle Sans Devanagari"/>
              </a:rPr>
              <a:t>Wikilarge</a:t>
            </a:r>
            <a:r>
              <a:rPr lang="en-US" sz="1400">
                <a:latin typeface="Times New Roman"/>
                <a:cs typeface="Adelle Sans Devanagari"/>
              </a:rPr>
              <a:t>.</a:t>
            </a:r>
          </a:p>
          <a:p>
            <a:pPr>
              <a:lnSpc>
                <a:spcPct val="100000"/>
              </a:lnSpc>
            </a:pPr>
            <a:r>
              <a:rPr lang="en-US" sz="1400">
                <a:latin typeface="Times New Roman"/>
                <a:cs typeface="Adelle Sans Devanagari"/>
              </a:rPr>
              <a:t>T5 model outputs show rare -1 errors, highlighting more apparent differences in insertion errors.</a:t>
            </a:r>
          </a:p>
          <a:p>
            <a:pPr>
              <a:lnSpc>
                <a:spcPct val="100000"/>
              </a:lnSpc>
            </a:pPr>
            <a:r>
              <a:rPr lang="en-US" sz="1400">
                <a:latin typeface="Times New Roman"/>
                <a:cs typeface="Adelle Sans Devanagari"/>
              </a:rPr>
              <a:t>Dress and T5, demonstrate higher rates of substitution errors in Newsela outputs compared to </a:t>
            </a:r>
            <a:r>
              <a:rPr lang="en-US" sz="1400" err="1">
                <a:latin typeface="Times New Roman"/>
                <a:cs typeface="Adelle Sans Devanagari"/>
              </a:rPr>
              <a:t>Wikilarge</a:t>
            </a:r>
            <a:r>
              <a:rPr lang="en-US" sz="1400">
                <a:latin typeface="Times New Roman"/>
                <a:cs typeface="Adelle Sans Devanagari"/>
              </a:rPr>
              <a:t>, despite dataset differences.</a:t>
            </a:r>
          </a:p>
          <a:p>
            <a:pPr>
              <a:lnSpc>
                <a:spcPct val="100000"/>
              </a:lnSpc>
            </a:pPr>
            <a:r>
              <a:rPr lang="en-US" sz="1400">
                <a:latin typeface="Times New Roman"/>
                <a:cs typeface="Adelle Sans Devanagari"/>
              </a:rPr>
              <a:t>Transformer models, including T5 and Access, demonstrate significantly fewer gibberish errors (-1 errors) compared to RNN-based models.</a:t>
            </a:r>
          </a:p>
          <a:p>
            <a:pPr>
              <a:lnSpc>
                <a:spcPct val="100000"/>
              </a:lnSpc>
            </a:pPr>
            <a:r>
              <a:rPr lang="en-US" sz="1400">
                <a:latin typeface="Times New Roman"/>
                <a:cs typeface="Adelle Sans Devanagari"/>
              </a:rPr>
              <a:t>Mean edit distances increase with the severity of deletion errors, with no consistent trends found for insertion and substitution labels.</a:t>
            </a:r>
          </a:p>
          <a:p>
            <a:pPr>
              <a:lnSpc>
                <a:spcPct val="100000"/>
              </a:lnSpc>
            </a:pPr>
            <a:r>
              <a:rPr lang="en-US" sz="1400">
                <a:latin typeface="Times New Roman"/>
                <a:cs typeface="Adelle Sans Devanagari"/>
              </a:rPr>
              <a:t>RNN models primarily exhibit shorter deletion errors at level 1, while longer deletions are observed at level 2, suggesting adherence to syntactic rules.</a:t>
            </a:r>
          </a:p>
          <a:p>
            <a:pPr>
              <a:lnSpc>
                <a:spcPct val="100000"/>
              </a:lnSpc>
            </a:pPr>
            <a:r>
              <a:rPr lang="en-US" sz="1400">
                <a:latin typeface="Times New Roman"/>
                <a:cs typeface="Adelle Sans Devanagari"/>
              </a:rPr>
              <a:t>There's variability in error types introduced by Transformer models, with no clear patterns based on model type observed for insertion and substitution errors.</a:t>
            </a:r>
          </a:p>
          <a:p>
            <a:pPr marL="0" indent="0">
              <a:lnSpc>
                <a:spcPct val="100000"/>
              </a:lnSpc>
              <a:buNone/>
            </a:pPr>
            <a:endParaRPr lang="en-IN" sz="1400">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a16="http://schemas.microsoft.com/office/drawing/2014/main" id="{60D83111-8385-C7DE-2039-4CA3882B2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819" y="0"/>
            <a:ext cx="1754286" cy="921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5A9FBA4-9790-7F4C-E146-E29C4DD3862A}"/>
              </a:ext>
            </a:extLst>
          </p:cNvPr>
          <p:cNvPicPr>
            <a:picLocks noChangeAspect="1"/>
          </p:cNvPicPr>
          <p:nvPr/>
        </p:nvPicPr>
        <p:blipFill>
          <a:blip r:embed="rId3"/>
          <a:stretch>
            <a:fillRect/>
          </a:stretch>
        </p:blipFill>
        <p:spPr>
          <a:xfrm>
            <a:off x="4074661" y="4073491"/>
            <a:ext cx="6929581" cy="1953490"/>
          </a:xfrm>
          <a:prstGeom prst="rect">
            <a:avLst/>
          </a:prstGeom>
        </p:spPr>
      </p:pic>
      <p:sp>
        <p:nvSpPr>
          <p:cNvPr id="10" name="TextBox 9">
            <a:extLst>
              <a:ext uri="{FF2B5EF4-FFF2-40B4-BE49-F238E27FC236}">
                <a16:creationId xmlns:a16="http://schemas.microsoft.com/office/drawing/2014/main" id="{39B47214-5D8B-D4EF-75B8-A0EE0653542F}"/>
              </a:ext>
            </a:extLst>
          </p:cNvPr>
          <p:cNvSpPr txBox="1"/>
          <p:nvPr/>
        </p:nvSpPr>
        <p:spPr>
          <a:xfrm>
            <a:off x="5599859" y="6200683"/>
            <a:ext cx="4378960" cy="253916"/>
          </a:xfrm>
          <a:prstGeom prst="rect">
            <a:avLst/>
          </a:prstGeom>
          <a:noFill/>
        </p:spPr>
        <p:txBody>
          <a:bodyPr wrap="square" rtlCol="0">
            <a:spAutoFit/>
          </a:bodyPr>
          <a:lstStyle/>
          <a:p>
            <a:r>
              <a:rPr lang="en-US" sz="1050">
                <a:latin typeface="Times New Roman" panose="02020603050405020304" pitchFamily="18" charset="0"/>
                <a:cs typeface="Times New Roman" panose="02020603050405020304" pitchFamily="18" charset="0"/>
              </a:rPr>
              <a:t>Table: SARI and error distributions in system outputs manually evaluated.</a:t>
            </a:r>
          </a:p>
        </p:txBody>
      </p:sp>
    </p:spTree>
    <p:extLst>
      <p:ext uri="{BB962C8B-B14F-4D97-AF65-F5344CB8AC3E}">
        <p14:creationId xmlns:p14="http://schemas.microsoft.com/office/powerpoint/2010/main" val="425165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Evaluating Factuality in Text Simplification</vt:lpstr>
      <vt:lpstr>Introduction</vt:lpstr>
      <vt:lpstr>Related Works</vt:lpstr>
      <vt:lpstr>Information Errors in Simplification</vt:lpstr>
      <vt:lpstr>Information Errors in Simplification</vt:lpstr>
      <vt:lpstr>Dataset and Models</vt:lpstr>
      <vt:lpstr>Labeling with Mechanical TURK</vt:lpstr>
      <vt:lpstr>Factuality of Reference Examples</vt:lpstr>
      <vt:lpstr>Factuality of System Outputs</vt:lpstr>
      <vt:lpstr>Comparison with Existing Metrics</vt:lpstr>
      <vt:lpstr>Automatic Factuality Assessment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Factuality in Text Simplification</dc:title>
  <dc:creator>Rohil Wattal</dc:creator>
  <cp:revision>5</cp:revision>
  <dcterms:created xsi:type="dcterms:W3CDTF">2024-02-25T22:44:18Z</dcterms:created>
  <dcterms:modified xsi:type="dcterms:W3CDTF">2024-02-26T07:27:12Z</dcterms:modified>
</cp:coreProperties>
</file>