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70" r:id="rId4"/>
    <p:sldId id="260" r:id="rId5"/>
    <p:sldId id="263" r:id="rId6"/>
    <p:sldId id="265" r:id="rId7"/>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464646"/>
                </a:solidFill>
                <a:latin typeface="Footlight MT Light"/>
                <a:cs typeface="Footlight MT Light"/>
              </a:defRPr>
            </a:lvl1pPr>
          </a:lstStyle>
          <a:p>
            <a:endParaRPr/>
          </a:p>
        </p:txBody>
      </p:sp>
      <p:sp>
        <p:nvSpPr>
          <p:cNvPr id="3" name="Holder 3"/>
          <p:cNvSpPr>
            <a:spLocks noGrp="1"/>
          </p:cNvSpPr>
          <p:nvPr>
            <p:ph type="body" idx="1"/>
          </p:nvPr>
        </p:nvSpPr>
        <p:spPr/>
        <p:txBody>
          <a:bodyPr lIns="0" tIns="0" rIns="0" bIns="0"/>
          <a:lstStyle>
            <a:lvl1pPr>
              <a:defRPr sz="2800" b="0" i="0">
                <a:solidFill>
                  <a:srgbClr val="464646"/>
                </a:solidFill>
                <a:latin typeface="Footlight MT Light"/>
                <a:cs typeface="Footlight MT Ligh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464646"/>
                </a:solidFill>
                <a:latin typeface="Footlight MT Light"/>
                <a:cs typeface="Footlight MT Light"/>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464646"/>
                </a:solidFill>
                <a:latin typeface="Footlight MT Light"/>
                <a:cs typeface="Footlight MT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764523" y="1523"/>
            <a:ext cx="0" cy="6858000"/>
          </a:xfrm>
          <a:custGeom>
            <a:avLst/>
            <a:gdLst/>
            <a:ahLst/>
            <a:cxnLst/>
            <a:rect l="l" t="t" r="r" b="b"/>
            <a:pathLst>
              <a:path h="6858000">
                <a:moveTo>
                  <a:pt x="0" y="0"/>
                </a:moveTo>
                <a:lnTo>
                  <a:pt x="0" y="6857999"/>
                </a:lnTo>
              </a:path>
            </a:pathLst>
          </a:custGeom>
          <a:ln w="39624">
            <a:solidFill>
              <a:srgbClr val="ACCEDC"/>
            </a:solidFill>
          </a:ln>
        </p:spPr>
        <p:txBody>
          <a:bodyPr wrap="square" lIns="0" tIns="0" rIns="0" bIns="0" rtlCol="0"/>
          <a:lstStyle/>
          <a:p>
            <a:endParaRPr/>
          </a:p>
        </p:txBody>
      </p:sp>
      <p:sp>
        <p:nvSpPr>
          <p:cNvPr id="17" name="bk object 17"/>
          <p:cNvSpPr/>
          <p:nvPr/>
        </p:nvSpPr>
        <p:spPr>
          <a:xfrm>
            <a:off x="89307" y="1523"/>
            <a:ext cx="0" cy="6858000"/>
          </a:xfrm>
          <a:custGeom>
            <a:avLst/>
            <a:gdLst/>
            <a:ahLst/>
            <a:cxnLst/>
            <a:rect l="l" t="t" r="r" b="b"/>
            <a:pathLst>
              <a:path h="6858000">
                <a:moveTo>
                  <a:pt x="0" y="0"/>
                </a:moveTo>
                <a:lnTo>
                  <a:pt x="0" y="6857997"/>
                </a:lnTo>
              </a:path>
            </a:pathLst>
          </a:custGeom>
          <a:ln w="34748">
            <a:solidFill>
              <a:srgbClr val="ACCEDC"/>
            </a:solidFill>
          </a:ln>
        </p:spPr>
        <p:txBody>
          <a:bodyPr wrap="square" lIns="0" tIns="0" rIns="0" bIns="0" rtlCol="0"/>
          <a:lstStyle/>
          <a:p>
            <a:endParaRPr/>
          </a:p>
        </p:txBody>
      </p:sp>
      <p:sp>
        <p:nvSpPr>
          <p:cNvPr id="18" name="bk object 18"/>
          <p:cNvSpPr/>
          <p:nvPr/>
        </p:nvSpPr>
        <p:spPr>
          <a:xfrm>
            <a:off x="54559" y="1523"/>
            <a:ext cx="0" cy="6858000"/>
          </a:xfrm>
          <a:custGeom>
            <a:avLst/>
            <a:gdLst/>
            <a:ahLst/>
            <a:cxnLst/>
            <a:rect l="l" t="t" r="r" b="b"/>
            <a:pathLst>
              <a:path h="6858000">
                <a:moveTo>
                  <a:pt x="0" y="0"/>
                </a:moveTo>
                <a:lnTo>
                  <a:pt x="0" y="6857997"/>
                </a:lnTo>
              </a:path>
            </a:pathLst>
          </a:custGeom>
          <a:ln w="11583">
            <a:solidFill>
              <a:srgbClr val="ACCEDC"/>
            </a:solidFill>
          </a:ln>
        </p:spPr>
        <p:txBody>
          <a:bodyPr wrap="square" lIns="0" tIns="0" rIns="0" bIns="0" rtlCol="0"/>
          <a:lstStyle/>
          <a:p>
            <a:endParaRPr/>
          </a:p>
        </p:txBody>
      </p:sp>
      <p:sp>
        <p:nvSpPr>
          <p:cNvPr id="19" name="bk object 19"/>
          <p:cNvSpPr/>
          <p:nvPr/>
        </p:nvSpPr>
        <p:spPr>
          <a:xfrm>
            <a:off x="8839200" y="0"/>
            <a:ext cx="304800" cy="6858000"/>
          </a:xfrm>
          <a:custGeom>
            <a:avLst/>
            <a:gdLst/>
            <a:ahLst/>
            <a:cxnLst/>
            <a:rect l="l" t="t" r="r" b="b"/>
            <a:pathLst>
              <a:path w="304800" h="6858000">
                <a:moveTo>
                  <a:pt x="0" y="6858000"/>
                </a:moveTo>
                <a:lnTo>
                  <a:pt x="304800" y="6858000"/>
                </a:lnTo>
                <a:lnTo>
                  <a:pt x="304800" y="0"/>
                </a:lnTo>
                <a:lnTo>
                  <a:pt x="0" y="0"/>
                </a:lnTo>
                <a:lnTo>
                  <a:pt x="0" y="6858000"/>
                </a:lnTo>
                <a:close/>
              </a:path>
            </a:pathLst>
          </a:custGeom>
          <a:solidFill>
            <a:srgbClr val="ACCEDC">
              <a:alpha val="87057"/>
            </a:srgbClr>
          </a:solidFill>
        </p:spPr>
        <p:txBody>
          <a:bodyPr wrap="square" lIns="0" tIns="0" rIns="0" bIns="0" rtlCol="0"/>
          <a:lstStyle/>
          <a:p>
            <a:endParaRPr/>
          </a:p>
        </p:txBody>
      </p:sp>
      <p:sp>
        <p:nvSpPr>
          <p:cNvPr id="20" name="bk object 20"/>
          <p:cNvSpPr/>
          <p:nvPr/>
        </p:nvSpPr>
        <p:spPr>
          <a:xfrm>
            <a:off x="8916923" y="1523"/>
            <a:ext cx="0" cy="6858000"/>
          </a:xfrm>
          <a:custGeom>
            <a:avLst/>
            <a:gdLst/>
            <a:ahLst/>
            <a:cxnLst/>
            <a:rect l="l" t="t" r="r" b="b"/>
            <a:pathLst>
              <a:path h="6858000">
                <a:moveTo>
                  <a:pt x="0" y="0"/>
                </a:moveTo>
                <a:lnTo>
                  <a:pt x="0" y="6857999"/>
                </a:lnTo>
              </a:path>
            </a:pathLst>
          </a:custGeom>
          <a:ln w="9144">
            <a:solidFill>
              <a:srgbClr val="2CA1BE"/>
            </a:solidFill>
          </a:ln>
        </p:spPr>
        <p:txBody>
          <a:bodyPr wrap="square" lIns="0" tIns="0" rIns="0" bIns="0" rtlCol="0"/>
          <a:lstStyle/>
          <a:p>
            <a:endParaRPr/>
          </a:p>
        </p:txBody>
      </p:sp>
      <p:sp>
        <p:nvSpPr>
          <p:cNvPr id="21" name="bk object 21"/>
          <p:cNvSpPr/>
          <p:nvPr/>
        </p:nvSpPr>
        <p:spPr>
          <a:xfrm>
            <a:off x="8156447" y="5715000"/>
            <a:ext cx="548640" cy="548640"/>
          </a:xfrm>
          <a:custGeom>
            <a:avLst/>
            <a:gdLst/>
            <a:ahLst/>
            <a:cxnLst/>
            <a:rect l="l" t="t" r="r" b="b"/>
            <a:pathLst>
              <a:path w="548640" h="548639">
                <a:moveTo>
                  <a:pt x="274320" y="0"/>
                </a:moveTo>
                <a:lnTo>
                  <a:pt x="225008" y="4419"/>
                </a:lnTo>
                <a:lnTo>
                  <a:pt x="178597" y="17162"/>
                </a:lnTo>
                <a:lnTo>
                  <a:pt x="135861" y="37453"/>
                </a:lnTo>
                <a:lnTo>
                  <a:pt x="97575" y="64518"/>
                </a:lnTo>
                <a:lnTo>
                  <a:pt x="64513" y="97580"/>
                </a:lnTo>
                <a:lnTo>
                  <a:pt x="37450" y="135867"/>
                </a:lnTo>
                <a:lnTo>
                  <a:pt x="17161" y="178602"/>
                </a:lnTo>
                <a:lnTo>
                  <a:pt x="4419" y="225011"/>
                </a:lnTo>
                <a:lnTo>
                  <a:pt x="0" y="274319"/>
                </a:lnTo>
                <a:lnTo>
                  <a:pt x="4419" y="323628"/>
                </a:lnTo>
                <a:lnTo>
                  <a:pt x="17161" y="370037"/>
                </a:lnTo>
                <a:lnTo>
                  <a:pt x="37450" y="412772"/>
                </a:lnTo>
                <a:lnTo>
                  <a:pt x="64513" y="451059"/>
                </a:lnTo>
                <a:lnTo>
                  <a:pt x="97575" y="484121"/>
                </a:lnTo>
                <a:lnTo>
                  <a:pt x="135861" y="511186"/>
                </a:lnTo>
                <a:lnTo>
                  <a:pt x="178597" y="531477"/>
                </a:lnTo>
                <a:lnTo>
                  <a:pt x="225008" y="544220"/>
                </a:lnTo>
                <a:lnTo>
                  <a:pt x="274320" y="548640"/>
                </a:lnTo>
                <a:lnTo>
                  <a:pt x="323631" y="544220"/>
                </a:lnTo>
                <a:lnTo>
                  <a:pt x="370042" y="531477"/>
                </a:lnTo>
                <a:lnTo>
                  <a:pt x="412778" y="511186"/>
                </a:lnTo>
                <a:lnTo>
                  <a:pt x="451064" y="484121"/>
                </a:lnTo>
                <a:lnTo>
                  <a:pt x="484126" y="451059"/>
                </a:lnTo>
                <a:lnTo>
                  <a:pt x="511189" y="412772"/>
                </a:lnTo>
                <a:lnTo>
                  <a:pt x="531478" y="370037"/>
                </a:lnTo>
                <a:lnTo>
                  <a:pt x="544220" y="323628"/>
                </a:lnTo>
                <a:lnTo>
                  <a:pt x="548640" y="274319"/>
                </a:lnTo>
                <a:lnTo>
                  <a:pt x="544220" y="225011"/>
                </a:lnTo>
                <a:lnTo>
                  <a:pt x="531478" y="178602"/>
                </a:lnTo>
                <a:lnTo>
                  <a:pt x="511189" y="135867"/>
                </a:lnTo>
                <a:lnTo>
                  <a:pt x="484126" y="97580"/>
                </a:lnTo>
                <a:lnTo>
                  <a:pt x="451064" y="64518"/>
                </a:lnTo>
                <a:lnTo>
                  <a:pt x="412778" y="37453"/>
                </a:lnTo>
                <a:lnTo>
                  <a:pt x="370042" y="17162"/>
                </a:lnTo>
                <a:lnTo>
                  <a:pt x="323631" y="4419"/>
                </a:lnTo>
                <a:lnTo>
                  <a:pt x="274320" y="0"/>
                </a:lnTo>
                <a:close/>
              </a:path>
            </a:pathLst>
          </a:custGeom>
          <a:solidFill>
            <a:srgbClr val="2CA1BE"/>
          </a:solidFill>
        </p:spPr>
        <p:txBody>
          <a:bodyPr wrap="square" lIns="0" tIns="0" rIns="0" bIns="0" rtlCol="0"/>
          <a:lstStyle/>
          <a:p>
            <a:endParaRPr/>
          </a:p>
        </p:txBody>
      </p:sp>
      <p:sp>
        <p:nvSpPr>
          <p:cNvPr id="2" name="Holder 2"/>
          <p:cNvSpPr>
            <a:spLocks noGrp="1"/>
          </p:cNvSpPr>
          <p:nvPr>
            <p:ph type="title"/>
          </p:nvPr>
        </p:nvSpPr>
        <p:spPr>
          <a:xfrm>
            <a:off x="1161034" y="-230581"/>
            <a:ext cx="6821931" cy="1489075"/>
          </a:xfrm>
          <a:prstGeom prst="rect">
            <a:avLst/>
          </a:prstGeom>
        </p:spPr>
        <p:txBody>
          <a:bodyPr wrap="square" lIns="0" tIns="0" rIns="0" bIns="0">
            <a:spAutoFit/>
          </a:bodyPr>
          <a:lstStyle>
            <a:lvl1pPr>
              <a:defRPr sz="3200" b="0" i="0">
                <a:solidFill>
                  <a:srgbClr val="464646"/>
                </a:solidFill>
                <a:latin typeface="Footlight MT Light"/>
                <a:cs typeface="Footlight MT Light"/>
              </a:defRPr>
            </a:lvl1pPr>
          </a:lstStyle>
          <a:p>
            <a:endParaRPr/>
          </a:p>
        </p:txBody>
      </p:sp>
      <p:sp>
        <p:nvSpPr>
          <p:cNvPr id="3" name="Holder 3"/>
          <p:cNvSpPr>
            <a:spLocks noGrp="1"/>
          </p:cNvSpPr>
          <p:nvPr>
            <p:ph type="body" idx="1"/>
          </p:nvPr>
        </p:nvSpPr>
        <p:spPr>
          <a:xfrm>
            <a:off x="637920" y="2075510"/>
            <a:ext cx="7868158" cy="2798445"/>
          </a:xfrm>
          <a:prstGeom prst="rect">
            <a:avLst/>
          </a:prstGeom>
        </p:spPr>
        <p:txBody>
          <a:bodyPr wrap="square" lIns="0" tIns="0" rIns="0" bIns="0">
            <a:spAutoFit/>
          </a:bodyPr>
          <a:lstStyle>
            <a:lvl1pPr>
              <a:defRPr sz="2800" b="0" i="0">
                <a:solidFill>
                  <a:srgbClr val="464646"/>
                </a:solidFill>
                <a:latin typeface="Footlight MT Light"/>
                <a:cs typeface="Footlight MT Light"/>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1/13/2020</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44880" y="0"/>
            <a:ext cx="45720" cy="6858000"/>
          </a:xfrm>
          <a:custGeom>
            <a:avLst/>
            <a:gdLst/>
            <a:ahLst/>
            <a:cxnLst/>
            <a:rect l="l" t="t" r="r" b="b"/>
            <a:pathLst>
              <a:path w="45719" h="6858000">
                <a:moveTo>
                  <a:pt x="0" y="6858000"/>
                </a:moveTo>
                <a:lnTo>
                  <a:pt x="45719" y="6858000"/>
                </a:lnTo>
                <a:lnTo>
                  <a:pt x="45719" y="0"/>
                </a:lnTo>
                <a:lnTo>
                  <a:pt x="0" y="0"/>
                </a:lnTo>
                <a:lnTo>
                  <a:pt x="0" y="6858000"/>
                </a:lnTo>
                <a:close/>
              </a:path>
            </a:pathLst>
          </a:custGeom>
          <a:solidFill>
            <a:srgbClr val="ACCEDC">
              <a:alpha val="54116"/>
            </a:srgbClr>
          </a:solidFill>
        </p:spPr>
        <p:txBody>
          <a:bodyPr wrap="square" lIns="0" tIns="0" rIns="0" bIns="0" rtlCol="0"/>
          <a:lstStyle/>
          <a:p>
            <a:endParaRPr/>
          </a:p>
        </p:txBody>
      </p:sp>
      <p:sp>
        <p:nvSpPr>
          <p:cNvPr id="3" name="object 3"/>
          <p:cNvSpPr/>
          <p:nvPr/>
        </p:nvSpPr>
        <p:spPr>
          <a:xfrm>
            <a:off x="883919" y="0"/>
            <a:ext cx="3175" cy="6858000"/>
          </a:xfrm>
          <a:custGeom>
            <a:avLst/>
            <a:gdLst/>
            <a:ahLst/>
            <a:cxnLst/>
            <a:rect l="l" t="t" r="r" b="b"/>
            <a:pathLst>
              <a:path w="3175" h="6858000">
                <a:moveTo>
                  <a:pt x="0" y="6858000"/>
                </a:moveTo>
                <a:lnTo>
                  <a:pt x="3048" y="6858000"/>
                </a:lnTo>
                <a:lnTo>
                  <a:pt x="3048" y="0"/>
                </a:lnTo>
                <a:lnTo>
                  <a:pt x="0" y="0"/>
                </a:lnTo>
                <a:lnTo>
                  <a:pt x="0" y="6858000"/>
                </a:lnTo>
                <a:close/>
              </a:path>
            </a:pathLst>
          </a:custGeom>
          <a:solidFill>
            <a:srgbClr val="ACCEDC">
              <a:alpha val="54116"/>
            </a:srgbClr>
          </a:solidFill>
        </p:spPr>
        <p:txBody>
          <a:bodyPr wrap="square" lIns="0" tIns="0" rIns="0" bIns="0" rtlCol="0"/>
          <a:lstStyle/>
          <a:p>
            <a:endParaRPr/>
          </a:p>
        </p:txBody>
      </p:sp>
      <p:sp>
        <p:nvSpPr>
          <p:cNvPr id="4" name="object 4"/>
          <p:cNvSpPr/>
          <p:nvPr/>
        </p:nvSpPr>
        <p:spPr>
          <a:xfrm>
            <a:off x="381000" y="0"/>
            <a:ext cx="445134" cy="6858000"/>
          </a:xfrm>
          <a:custGeom>
            <a:avLst/>
            <a:gdLst/>
            <a:ahLst/>
            <a:cxnLst/>
            <a:rect l="l" t="t" r="r" b="b"/>
            <a:pathLst>
              <a:path w="445134" h="6858000">
                <a:moveTo>
                  <a:pt x="0" y="6858000"/>
                </a:moveTo>
                <a:lnTo>
                  <a:pt x="445007" y="6858000"/>
                </a:lnTo>
                <a:lnTo>
                  <a:pt x="445007" y="0"/>
                </a:lnTo>
                <a:lnTo>
                  <a:pt x="0" y="0"/>
                </a:lnTo>
                <a:lnTo>
                  <a:pt x="0" y="6858000"/>
                </a:lnTo>
                <a:close/>
              </a:path>
            </a:pathLst>
          </a:custGeom>
          <a:solidFill>
            <a:srgbClr val="ACCEDC">
              <a:alpha val="54116"/>
            </a:srgbClr>
          </a:solidFill>
        </p:spPr>
        <p:txBody>
          <a:bodyPr wrap="square" lIns="0" tIns="0" rIns="0" bIns="0" rtlCol="0"/>
          <a:lstStyle/>
          <a:p>
            <a:endParaRPr/>
          </a:p>
        </p:txBody>
      </p:sp>
      <p:sp>
        <p:nvSpPr>
          <p:cNvPr id="5" name="object 5"/>
          <p:cNvSpPr/>
          <p:nvPr/>
        </p:nvSpPr>
        <p:spPr>
          <a:xfrm>
            <a:off x="277368" y="0"/>
            <a:ext cx="104139" cy="6858000"/>
          </a:xfrm>
          <a:custGeom>
            <a:avLst/>
            <a:gdLst/>
            <a:ahLst/>
            <a:cxnLst/>
            <a:rect l="l" t="t" r="r" b="b"/>
            <a:pathLst>
              <a:path w="104139" h="6858000">
                <a:moveTo>
                  <a:pt x="0" y="6858000"/>
                </a:moveTo>
                <a:lnTo>
                  <a:pt x="103632" y="6858000"/>
                </a:lnTo>
                <a:lnTo>
                  <a:pt x="103632" y="0"/>
                </a:lnTo>
                <a:lnTo>
                  <a:pt x="0" y="0"/>
                </a:lnTo>
                <a:lnTo>
                  <a:pt x="0" y="6858000"/>
                </a:lnTo>
                <a:close/>
              </a:path>
            </a:pathLst>
          </a:custGeom>
          <a:solidFill>
            <a:srgbClr val="CDDFE8">
              <a:alpha val="36077"/>
            </a:srgbClr>
          </a:solidFill>
        </p:spPr>
        <p:txBody>
          <a:bodyPr wrap="square" lIns="0" tIns="0" rIns="0" bIns="0" rtlCol="0"/>
          <a:lstStyle/>
          <a:p>
            <a:endParaRPr/>
          </a:p>
        </p:txBody>
      </p:sp>
      <p:sp>
        <p:nvSpPr>
          <p:cNvPr id="6" name="object 6"/>
          <p:cNvSpPr/>
          <p:nvPr/>
        </p:nvSpPr>
        <p:spPr>
          <a:xfrm>
            <a:off x="990600" y="0"/>
            <a:ext cx="149860" cy="6858000"/>
          </a:xfrm>
          <a:custGeom>
            <a:avLst/>
            <a:gdLst/>
            <a:ahLst/>
            <a:cxnLst/>
            <a:rect l="l" t="t" r="r" b="b"/>
            <a:pathLst>
              <a:path w="149859" h="6858000">
                <a:moveTo>
                  <a:pt x="0" y="6858000"/>
                </a:moveTo>
                <a:lnTo>
                  <a:pt x="149352" y="6858000"/>
                </a:lnTo>
                <a:lnTo>
                  <a:pt x="149352" y="0"/>
                </a:lnTo>
                <a:lnTo>
                  <a:pt x="0" y="0"/>
                </a:lnTo>
                <a:lnTo>
                  <a:pt x="0" y="6858000"/>
                </a:lnTo>
                <a:close/>
              </a:path>
            </a:pathLst>
          </a:custGeom>
          <a:solidFill>
            <a:srgbClr val="CDDFE8">
              <a:alpha val="70195"/>
            </a:srgbClr>
          </a:solidFill>
        </p:spPr>
        <p:txBody>
          <a:bodyPr wrap="square" lIns="0" tIns="0" rIns="0" bIns="0" rtlCol="0"/>
          <a:lstStyle/>
          <a:p>
            <a:endParaRPr/>
          </a:p>
        </p:txBody>
      </p:sp>
      <p:sp>
        <p:nvSpPr>
          <p:cNvPr id="7" name="object 7"/>
          <p:cNvSpPr/>
          <p:nvPr/>
        </p:nvSpPr>
        <p:spPr>
          <a:xfrm>
            <a:off x="1295400" y="0"/>
            <a:ext cx="76200" cy="6858000"/>
          </a:xfrm>
          <a:custGeom>
            <a:avLst/>
            <a:gdLst/>
            <a:ahLst/>
            <a:cxnLst/>
            <a:rect l="l" t="t" r="r" b="b"/>
            <a:pathLst>
              <a:path w="76200" h="6858000">
                <a:moveTo>
                  <a:pt x="0" y="6858000"/>
                </a:moveTo>
                <a:lnTo>
                  <a:pt x="76200" y="6858000"/>
                </a:lnTo>
                <a:lnTo>
                  <a:pt x="76200" y="0"/>
                </a:lnTo>
                <a:lnTo>
                  <a:pt x="0" y="0"/>
                </a:lnTo>
                <a:lnTo>
                  <a:pt x="0" y="6858000"/>
                </a:lnTo>
                <a:close/>
              </a:path>
            </a:pathLst>
          </a:custGeom>
          <a:solidFill>
            <a:srgbClr val="E8EFF4">
              <a:alpha val="70979"/>
            </a:srgbClr>
          </a:solidFill>
        </p:spPr>
        <p:txBody>
          <a:bodyPr wrap="square" lIns="0" tIns="0" rIns="0" bIns="0" rtlCol="0"/>
          <a:lstStyle/>
          <a:p>
            <a:endParaRPr/>
          </a:p>
        </p:txBody>
      </p:sp>
      <p:sp>
        <p:nvSpPr>
          <p:cNvPr id="8" name="object 8"/>
          <p:cNvSpPr/>
          <p:nvPr/>
        </p:nvSpPr>
        <p:spPr>
          <a:xfrm>
            <a:off x="1139952" y="0"/>
            <a:ext cx="79375" cy="6858000"/>
          </a:xfrm>
          <a:custGeom>
            <a:avLst/>
            <a:gdLst/>
            <a:ahLst/>
            <a:cxnLst/>
            <a:rect l="l" t="t" r="r" b="b"/>
            <a:pathLst>
              <a:path w="79375" h="6858000">
                <a:moveTo>
                  <a:pt x="0" y="6858000"/>
                </a:moveTo>
                <a:lnTo>
                  <a:pt x="79247" y="6858000"/>
                </a:lnTo>
                <a:lnTo>
                  <a:pt x="79247" y="0"/>
                </a:lnTo>
                <a:lnTo>
                  <a:pt x="0" y="0"/>
                </a:lnTo>
                <a:lnTo>
                  <a:pt x="0" y="6858000"/>
                </a:lnTo>
                <a:close/>
              </a:path>
            </a:pathLst>
          </a:custGeom>
          <a:solidFill>
            <a:srgbClr val="E8EFF4">
              <a:alpha val="70979"/>
            </a:srgbClr>
          </a:solidFill>
        </p:spPr>
        <p:txBody>
          <a:bodyPr wrap="square" lIns="0" tIns="0" rIns="0" bIns="0" rtlCol="0"/>
          <a:lstStyle/>
          <a:p>
            <a:endParaRPr/>
          </a:p>
        </p:txBody>
      </p:sp>
      <p:sp>
        <p:nvSpPr>
          <p:cNvPr id="9" name="object 9"/>
          <p:cNvSpPr/>
          <p:nvPr/>
        </p:nvSpPr>
        <p:spPr>
          <a:xfrm>
            <a:off x="108204" y="1523"/>
            <a:ext cx="0" cy="6858000"/>
          </a:xfrm>
          <a:custGeom>
            <a:avLst/>
            <a:gdLst/>
            <a:ahLst/>
            <a:cxnLst/>
            <a:rect l="l" t="t" r="r" b="b"/>
            <a:pathLst>
              <a:path h="6858000">
                <a:moveTo>
                  <a:pt x="0" y="0"/>
                </a:moveTo>
                <a:lnTo>
                  <a:pt x="1" y="6857999"/>
                </a:lnTo>
              </a:path>
            </a:pathLst>
          </a:custGeom>
          <a:ln w="57912">
            <a:solidFill>
              <a:srgbClr val="ACCEDC"/>
            </a:solidFill>
          </a:ln>
        </p:spPr>
        <p:txBody>
          <a:bodyPr wrap="square" lIns="0" tIns="0" rIns="0" bIns="0" rtlCol="0"/>
          <a:lstStyle/>
          <a:p>
            <a:endParaRPr/>
          </a:p>
        </p:txBody>
      </p:sp>
      <p:sp>
        <p:nvSpPr>
          <p:cNvPr id="10" name="object 10"/>
          <p:cNvSpPr/>
          <p:nvPr/>
        </p:nvSpPr>
        <p:spPr>
          <a:xfrm>
            <a:off x="886967" y="1523"/>
            <a:ext cx="58419" cy="6858000"/>
          </a:xfrm>
          <a:custGeom>
            <a:avLst/>
            <a:gdLst/>
            <a:ahLst/>
            <a:cxnLst/>
            <a:rect l="l" t="t" r="r" b="b"/>
            <a:pathLst>
              <a:path w="58419" h="6858000">
                <a:moveTo>
                  <a:pt x="0" y="6857999"/>
                </a:moveTo>
                <a:lnTo>
                  <a:pt x="57912" y="6857999"/>
                </a:lnTo>
                <a:lnTo>
                  <a:pt x="57912" y="0"/>
                </a:lnTo>
                <a:lnTo>
                  <a:pt x="0" y="0"/>
                </a:lnTo>
                <a:lnTo>
                  <a:pt x="0" y="6857999"/>
                </a:lnTo>
                <a:close/>
              </a:path>
            </a:pathLst>
          </a:custGeom>
          <a:solidFill>
            <a:srgbClr val="E8EFF4"/>
          </a:solidFill>
        </p:spPr>
        <p:txBody>
          <a:bodyPr wrap="square" lIns="0" tIns="0" rIns="0" bIns="0" rtlCol="0"/>
          <a:lstStyle/>
          <a:p>
            <a:endParaRPr/>
          </a:p>
        </p:txBody>
      </p:sp>
      <p:sp>
        <p:nvSpPr>
          <p:cNvPr id="11" name="object 11"/>
          <p:cNvSpPr/>
          <p:nvPr/>
        </p:nvSpPr>
        <p:spPr>
          <a:xfrm>
            <a:off x="826008" y="1523"/>
            <a:ext cx="58419" cy="6858000"/>
          </a:xfrm>
          <a:custGeom>
            <a:avLst/>
            <a:gdLst/>
            <a:ahLst/>
            <a:cxnLst/>
            <a:rect l="l" t="t" r="r" b="b"/>
            <a:pathLst>
              <a:path w="58419" h="6858000">
                <a:moveTo>
                  <a:pt x="0" y="6857999"/>
                </a:moveTo>
                <a:lnTo>
                  <a:pt x="57912" y="6857999"/>
                </a:lnTo>
                <a:lnTo>
                  <a:pt x="57912" y="0"/>
                </a:lnTo>
                <a:lnTo>
                  <a:pt x="0" y="0"/>
                </a:lnTo>
                <a:lnTo>
                  <a:pt x="0" y="6857999"/>
                </a:lnTo>
                <a:close/>
              </a:path>
            </a:pathLst>
          </a:custGeom>
          <a:solidFill>
            <a:srgbClr val="ACCEDC"/>
          </a:solidFill>
        </p:spPr>
        <p:txBody>
          <a:bodyPr wrap="square" lIns="0" tIns="0" rIns="0" bIns="0" rtlCol="0"/>
          <a:lstStyle/>
          <a:p>
            <a:endParaRPr/>
          </a:p>
        </p:txBody>
      </p:sp>
      <p:sp>
        <p:nvSpPr>
          <p:cNvPr id="12" name="object 12"/>
          <p:cNvSpPr/>
          <p:nvPr/>
        </p:nvSpPr>
        <p:spPr>
          <a:xfrm>
            <a:off x="1726692" y="1523"/>
            <a:ext cx="0" cy="6858000"/>
          </a:xfrm>
          <a:custGeom>
            <a:avLst/>
            <a:gdLst/>
            <a:ahLst/>
            <a:cxnLst/>
            <a:rect l="l" t="t" r="r" b="b"/>
            <a:pathLst>
              <a:path h="6858000">
                <a:moveTo>
                  <a:pt x="0" y="0"/>
                </a:moveTo>
                <a:lnTo>
                  <a:pt x="0" y="6857999"/>
                </a:lnTo>
              </a:path>
            </a:pathLst>
          </a:custGeom>
          <a:ln w="27432">
            <a:solidFill>
              <a:srgbClr val="ACCEDC"/>
            </a:solidFill>
          </a:ln>
        </p:spPr>
        <p:txBody>
          <a:bodyPr wrap="square" lIns="0" tIns="0" rIns="0" bIns="0" rtlCol="0"/>
          <a:lstStyle/>
          <a:p>
            <a:endParaRPr/>
          </a:p>
        </p:txBody>
      </p:sp>
      <p:sp>
        <p:nvSpPr>
          <p:cNvPr id="13" name="object 13"/>
          <p:cNvSpPr/>
          <p:nvPr/>
        </p:nvSpPr>
        <p:spPr>
          <a:xfrm>
            <a:off x="1068324" y="1523"/>
            <a:ext cx="0" cy="6858000"/>
          </a:xfrm>
          <a:custGeom>
            <a:avLst/>
            <a:gdLst/>
            <a:ahLst/>
            <a:cxnLst/>
            <a:rect l="l" t="t" r="r" b="b"/>
            <a:pathLst>
              <a:path h="6858000">
                <a:moveTo>
                  <a:pt x="0" y="0"/>
                </a:moveTo>
                <a:lnTo>
                  <a:pt x="0" y="6857999"/>
                </a:lnTo>
              </a:path>
            </a:pathLst>
          </a:custGeom>
          <a:ln w="9144">
            <a:solidFill>
              <a:srgbClr val="ACCEDC"/>
            </a:solidFill>
          </a:ln>
        </p:spPr>
        <p:txBody>
          <a:bodyPr wrap="square" lIns="0" tIns="0" rIns="0" bIns="0" rtlCol="0"/>
          <a:lstStyle/>
          <a:p>
            <a:endParaRPr/>
          </a:p>
        </p:txBody>
      </p:sp>
      <p:sp>
        <p:nvSpPr>
          <p:cNvPr id="14" name="object 14"/>
          <p:cNvSpPr/>
          <p:nvPr/>
        </p:nvSpPr>
        <p:spPr>
          <a:xfrm>
            <a:off x="9126601" y="1523"/>
            <a:ext cx="0" cy="6858000"/>
          </a:xfrm>
          <a:custGeom>
            <a:avLst/>
            <a:gdLst/>
            <a:ahLst/>
            <a:cxnLst/>
            <a:rect l="l" t="t" r="r" b="b"/>
            <a:pathLst>
              <a:path h="6858000">
                <a:moveTo>
                  <a:pt x="0" y="0"/>
                </a:moveTo>
                <a:lnTo>
                  <a:pt x="0" y="6857997"/>
                </a:lnTo>
              </a:path>
            </a:pathLst>
          </a:custGeom>
          <a:ln w="34798">
            <a:solidFill>
              <a:srgbClr val="ACCEDC"/>
            </a:solidFill>
          </a:ln>
        </p:spPr>
        <p:txBody>
          <a:bodyPr wrap="square" lIns="0" tIns="0" rIns="0" bIns="0" rtlCol="0"/>
          <a:lstStyle/>
          <a:p>
            <a:endParaRPr/>
          </a:p>
        </p:txBody>
      </p:sp>
      <p:sp>
        <p:nvSpPr>
          <p:cNvPr id="15" name="object 15"/>
          <p:cNvSpPr/>
          <p:nvPr/>
        </p:nvSpPr>
        <p:spPr>
          <a:xfrm>
            <a:off x="9091866" y="1523"/>
            <a:ext cx="0" cy="6858000"/>
          </a:xfrm>
          <a:custGeom>
            <a:avLst/>
            <a:gdLst/>
            <a:ahLst/>
            <a:cxnLst/>
            <a:rect l="l" t="t" r="r" b="b"/>
            <a:pathLst>
              <a:path h="6858000">
                <a:moveTo>
                  <a:pt x="0" y="0"/>
                </a:moveTo>
                <a:lnTo>
                  <a:pt x="0" y="6857997"/>
                </a:lnTo>
              </a:path>
            </a:pathLst>
          </a:custGeom>
          <a:ln w="11556">
            <a:solidFill>
              <a:srgbClr val="ACCEDC"/>
            </a:solidFill>
          </a:ln>
        </p:spPr>
        <p:txBody>
          <a:bodyPr wrap="square" lIns="0" tIns="0" rIns="0" bIns="0" rtlCol="0"/>
          <a:lstStyle/>
          <a:p>
            <a:endParaRPr/>
          </a:p>
        </p:txBody>
      </p:sp>
      <p:sp>
        <p:nvSpPr>
          <p:cNvPr id="16" name="object 16"/>
          <p:cNvSpPr/>
          <p:nvPr/>
        </p:nvSpPr>
        <p:spPr>
          <a:xfrm>
            <a:off x="1257300" y="0"/>
            <a:ext cx="0" cy="6858000"/>
          </a:xfrm>
          <a:custGeom>
            <a:avLst/>
            <a:gdLst/>
            <a:ahLst/>
            <a:cxnLst/>
            <a:rect l="l" t="t" r="r" b="b"/>
            <a:pathLst>
              <a:path h="6858000">
                <a:moveTo>
                  <a:pt x="0" y="0"/>
                </a:moveTo>
                <a:lnTo>
                  <a:pt x="0" y="6858000"/>
                </a:lnTo>
              </a:path>
            </a:pathLst>
          </a:custGeom>
          <a:ln w="76200">
            <a:solidFill>
              <a:srgbClr val="ACCEDC"/>
            </a:solidFill>
          </a:ln>
        </p:spPr>
        <p:txBody>
          <a:bodyPr wrap="square" lIns="0" tIns="0" rIns="0" bIns="0" rtlCol="0"/>
          <a:lstStyle/>
          <a:p>
            <a:endParaRPr/>
          </a:p>
        </p:txBody>
      </p:sp>
      <p:sp>
        <p:nvSpPr>
          <p:cNvPr id="17" name="object 17"/>
          <p:cNvSpPr/>
          <p:nvPr/>
        </p:nvSpPr>
        <p:spPr>
          <a:xfrm>
            <a:off x="609600" y="3429000"/>
            <a:ext cx="1295400" cy="1295400"/>
          </a:xfrm>
          <a:custGeom>
            <a:avLst/>
            <a:gdLst/>
            <a:ahLst/>
            <a:cxnLst/>
            <a:rect l="l" t="t" r="r" b="b"/>
            <a:pathLst>
              <a:path w="1295400" h="1295400">
                <a:moveTo>
                  <a:pt x="647700" y="0"/>
                </a:moveTo>
                <a:lnTo>
                  <a:pt x="599360" y="1776"/>
                </a:lnTo>
                <a:lnTo>
                  <a:pt x="551986" y="7021"/>
                </a:lnTo>
                <a:lnTo>
                  <a:pt x="505702" y="15611"/>
                </a:lnTo>
                <a:lnTo>
                  <a:pt x="460633" y="27419"/>
                </a:lnTo>
                <a:lnTo>
                  <a:pt x="416905" y="42321"/>
                </a:lnTo>
                <a:lnTo>
                  <a:pt x="374643" y="60191"/>
                </a:lnTo>
                <a:lnTo>
                  <a:pt x="333972" y="80905"/>
                </a:lnTo>
                <a:lnTo>
                  <a:pt x="295017" y="104337"/>
                </a:lnTo>
                <a:lnTo>
                  <a:pt x="257904" y="130362"/>
                </a:lnTo>
                <a:lnTo>
                  <a:pt x="222758" y="158854"/>
                </a:lnTo>
                <a:lnTo>
                  <a:pt x="189704" y="189690"/>
                </a:lnTo>
                <a:lnTo>
                  <a:pt x="158867" y="222743"/>
                </a:lnTo>
                <a:lnTo>
                  <a:pt x="130373" y="257888"/>
                </a:lnTo>
                <a:lnTo>
                  <a:pt x="104346" y="295001"/>
                </a:lnTo>
                <a:lnTo>
                  <a:pt x="80913" y="333955"/>
                </a:lnTo>
                <a:lnTo>
                  <a:pt x="60197" y="374626"/>
                </a:lnTo>
                <a:lnTo>
                  <a:pt x="42325" y="416889"/>
                </a:lnTo>
                <a:lnTo>
                  <a:pt x="27422" y="460619"/>
                </a:lnTo>
                <a:lnTo>
                  <a:pt x="15612" y="505690"/>
                </a:lnTo>
                <a:lnTo>
                  <a:pt x="7022" y="551977"/>
                </a:lnTo>
                <a:lnTo>
                  <a:pt x="1776" y="599355"/>
                </a:lnTo>
                <a:lnTo>
                  <a:pt x="0" y="647700"/>
                </a:lnTo>
                <a:lnTo>
                  <a:pt x="1776" y="696044"/>
                </a:lnTo>
                <a:lnTo>
                  <a:pt x="7022" y="743422"/>
                </a:lnTo>
                <a:lnTo>
                  <a:pt x="15612" y="789709"/>
                </a:lnTo>
                <a:lnTo>
                  <a:pt x="27422" y="834780"/>
                </a:lnTo>
                <a:lnTo>
                  <a:pt x="42325" y="878510"/>
                </a:lnTo>
                <a:lnTo>
                  <a:pt x="60197" y="920773"/>
                </a:lnTo>
                <a:lnTo>
                  <a:pt x="80913" y="961444"/>
                </a:lnTo>
                <a:lnTo>
                  <a:pt x="104346" y="1000398"/>
                </a:lnTo>
                <a:lnTo>
                  <a:pt x="130373" y="1037511"/>
                </a:lnTo>
                <a:lnTo>
                  <a:pt x="158867" y="1072656"/>
                </a:lnTo>
                <a:lnTo>
                  <a:pt x="189704" y="1105709"/>
                </a:lnTo>
                <a:lnTo>
                  <a:pt x="222758" y="1136545"/>
                </a:lnTo>
                <a:lnTo>
                  <a:pt x="257904" y="1165037"/>
                </a:lnTo>
                <a:lnTo>
                  <a:pt x="295017" y="1191062"/>
                </a:lnTo>
                <a:lnTo>
                  <a:pt x="333972" y="1214494"/>
                </a:lnTo>
                <a:lnTo>
                  <a:pt x="374643" y="1235208"/>
                </a:lnTo>
                <a:lnTo>
                  <a:pt x="416905" y="1253078"/>
                </a:lnTo>
                <a:lnTo>
                  <a:pt x="460633" y="1267980"/>
                </a:lnTo>
                <a:lnTo>
                  <a:pt x="505702" y="1279788"/>
                </a:lnTo>
                <a:lnTo>
                  <a:pt x="551986" y="1288378"/>
                </a:lnTo>
                <a:lnTo>
                  <a:pt x="599360" y="1293623"/>
                </a:lnTo>
                <a:lnTo>
                  <a:pt x="647700" y="1295400"/>
                </a:lnTo>
                <a:lnTo>
                  <a:pt x="696044" y="1293623"/>
                </a:lnTo>
                <a:lnTo>
                  <a:pt x="743422" y="1288378"/>
                </a:lnTo>
                <a:lnTo>
                  <a:pt x="789709" y="1279788"/>
                </a:lnTo>
                <a:lnTo>
                  <a:pt x="834780" y="1267980"/>
                </a:lnTo>
                <a:lnTo>
                  <a:pt x="878510" y="1253078"/>
                </a:lnTo>
                <a:lnTo>
                  <a:pt x="920773" y="1235208"/>
                </a:lnTo>
                <a:lnTo>
                  <a:pt x="961444" y="1214494"/>
                </a:lnTo>
                <a:lnTo>
                  <a:pt x="1000398" y="1191062"/>
                </a:lnTo>
                <a:lnTo>
                  <a:pt x="1037511" y="1165037"/>
                </a:lnTo>
                <a:lnTo>
                  <a:pt x="1072656" y="1136545"/>
                </a:lnTo>
                <a:lnTo>
                  <a:pt x="1105709" y="1105709"/>
                </a:lnTo>
                <a:lnTo>
                  <a:pt x="1136545" y="1072656"/>
                </a:lnTo>
                <a:lnTo>
                  <a:pt x="1165037" y="1037511"/>
                </a:lnTo>
                <a:lnTo>
                  <a:pt x="1191062" y="1000398"/>
                </a:lnTo>
                <a:lnTo>
                  <a:pt x="1214494" y="961444"/>
                </a:lnTo>
                <a:lnTo>
                  <a:pt x="1235208" y="920773"/>
                </a:lnTo>
                <a:lnTo>
                  <a:pt x="1253078" y="878510"/>
                </a:lnTo>
                <a:lnTo>
                  <a:pt x="1267980" y="834780"/>
                </a:lnTo>
                <a:lnTo>
                  <a:pt x="1279788" y="789709"/>
                </a:lnTo>
                <a:lnTo>
                  <a:pt x="1288378" y="743422"/>
                </a:lnTo>
                <a:lnTo>
                  <a:pt x="1293623" y="696044"/>
                </a:lnTo>
                <a:lnTo>
                  <a:pt x="1295400" y="647700"/>
                </a:lnTo>
                <a:lnTo>
                  <a:pt x="1293623" y="599355"/>
                </a:lnTo>
                <a:lnTo>
                  <a:pt x="1288378" y="551977"/>
                </a:lnTo>
                <a:lnTo>
                  <a:pt x="1279788" y="505690"/>
                </a:lnTo>
                <a:lnTo>
                  <a:pt x="1267980" y="460619"/>
                </a:lnTo>
                <a:lnTo>
                  <a:pt x="1253078" y="416889"/>
                </a:lnTo>
                <a:lnTo>
                  <a:pt x="1235208" y="374626"/>
                </a:lnTo>
                <a:lnTo>
                  <a:pt x="1214494" y="333955"/>
                </a:lnTo>
                <a:lnTo>
                  <a:pt x="1191062" y="295001"/>
                </a:lnTo>
                <a:lnTo>
                  <a:pt x="1165037" y="257888"/>
                </a:lnTo>
                <a:lnTo>
                  <a:pt x="1136545" y="222743"/>
                </a:lnTo>
                <a:lnTo>
                  <a:pt x="1105709" y="189690"/>
                </a:lnTo>
                <a:lnTo>
                  <a:pt x="1072656" y="158854"/>
                </a:lnTo>
                <a:lnTo>
                  <a:pt x="1037511" y="130362"/>
                </a:lnTo>
                <a:lnTo>
                  <a:pt x="1000398" y="104337"/>
                </a:lnTo>
                <a:lnTo>
                  <a:pt x="961444" y="80905"/>
                </a:lnTo>
                <a:lnTo>
                  <a:pt x="920773" y="60191"/>
                </a:lnTo>
                <a:lnTo>
                  <a:pt x="878510" y="42321"/>
                </a:lnTo>
                <a:lnTo>
                  <a:pt x="834780" y="27419"/>
                </a:lnTo>
                <a:lnTo>
                  <a:pt x="789709" y="15611"/>
                </a:lnTo>
                <a:lnTo>
                  <a:pt x="743422" y="7021"/>
                </a:lnTo>
                <a:lnTo>
                  <a:pt x="696044" y="1776"/>
                </a:lnTo>
                <a:lnTo>
                  <a:pt x="647700" y="0"/>
                </a:lnTo>
                <a:close/>
              </a:path>
            </a:pathLst>
          </a:custGeom>
          <a:solidFill>
            <a:srgbClr val="2CA1BE"/>
          </a:solidFill>
        </p:spPr>
        <p:txBody>
          <a:bodyPr wrap="square" lIns="0" tIns="0" rIns="0" bIns="0" rtlCol="0"/>
          <a:lstStyle/>
          <a:p>
            <a:endParaRPr/>
          </a:p>
        </p:txBody>
      </p:sp>
      <p:sp>
        <p:nvSpPr>
          <p:cNvPr id="18" name="object 18"/>
          <p:cNvSpPr/>
          <p:nvPr/>
        </p:nvSpPr>
        <p:spPr>
          <a:xfrm>
            <a:off x="1310639" y="4867655"/>
            <a:ext cx="640080" cy="640080"/>
          </a:xfrm>
          <a:custGeom>
            <a:avLst/>
            <a:gdLst/>
            <a:ahLst/>
            <a:cxnLst/>
            <a:rect l="l" t="t" r="r" b="b"/>
            <a:pathLst>
              <a:path w="640080" h="640079">
                <a:moveTo>
                  <a:pt x="320040" y="0"/>
                </a:moveTo>
                <a:lnTo>
                  <a:pt x="272739" y="3469"/>
                </a:lnTo>
                <a:lnTo>
                  <a:pt x="227596" y="13547"/>
                </a:lnTo>
                <a:lnTo>
                  <a:pt x="185105" y="29740"/>
                </a:lnTo>
                <a:lnTo>
                  <a:pt x="145761" y="51552"/>
                </a:lnTo>
                <a:lnTo>
                  <a:pt x="110057" y="78490"/>
                </a:lnTo>
                <a:lnTo>
                  <a:pt x="78490" y="110057"/>
                </a:lnTo>
                <a:lnTo>
                  <a:pt x="51552" y="145761"/>
                </a:lnTo>
                <a:lnTo>
                  <a:pt x="29740" y="185105"/>
                </a:lnTo>
                <a:lnTo>
                  <a:pt x="13547" y="227596"/>
                </a:lnTo>
                <a:lnTo>
                  <a:pt x="3469" y="272739"/>
                </a:lnTo>
                <a:lnTo>
                  <a:pt x="0" y="320040"/>
                </a:lnTo>
                <a:lnTo>
                  <a:pt x="3469" y="367340"/>
                </a:lnTo>
                <a:lnTo>
                  <a:pt x="13547" y="412483"/>
                </a:lnTo>
                <a:lnTo>
                  <a:pt x="29740" y="454974"/>
                </a:lnTo>
                <a:lnTo>
                  <a:pt x="51552" y="494318"/>
                </a:lnTo>
                <a:lnTo>
                  <a:pt x="78490" y="530022"/>
                </a:lnTo>
                <a:lnTo>
                  <a:pt x="110057" y="561589"/>
                </a:lnTo>
                <a:lnTo>
                  <a:pt x="145761" y="588527"/>
                </a:lnTo>
                <a:lnTo>
                  <a:pt x="185105" y="610339"/>
                </a:lnTo>
                <a:lnTo>
                  <a:pt x="227596" y="626532"/>
                </a:lnTo>
                <a:lnTo>
                  <a:pt x="272739" y="636610"/>
                </a:lnTo>
                <a:lnTo>
                  <a:pt x="320040" y="640080"/>
                </a:lnTo>
                <a:lnTo>
                  <a:pt x="367340" y="636610"/>
                </a:lnTo>
                <a:lnTo>
                  <a:pt x="412483" y="626532"/>
                </a:lnTo>
                <a:lnTo>
                  <a:pt x="454974" y="610339"/>
                </a:lnTo>
                <a:lnTo>
                  <a:pt x="494318" y="588527"/>
                </a:lnTo>
                <a:lnTo>
                  <a:pt x="530022" y="561589"/>
                </a:lnTo>
                <a:lnTo>
                  <a:pt x="561589" y="530022"/>
                </a:lnTo>
                <a:lnTo>
                  <a:pt x="588527" y="494318"/>
                </a:lnTo>
                <a:lnTo>
                  <a:pt x="610339" y="454974"/>
                </a:lnTo>
                <a:lnTo>
                  <a:pt x="626532" y="412483"/>
                </a:lnTo>
                <a:lnTo>
                  <a:pt x="636610" y="367340"/>
                </a:lnTo>
                <a:lnTo>
                  <a:pt x="640079" y="320040"/>
                </a:lnTo>
                <a:lnTo>
                  <a:pt x="636610" y="272739"/>
                </a:lnTo>
                <a:lnTo>
                  <a:pt x="626532" y="227596"/>
                </a:lnTo>
                <a:lnTo>
                  <a:pt x="610339" y="185105"/>
                </a:lnTo>
                <a:lnTo>
                  <a:pt x="588527" y="145761"/>
                </a:lnTo>
                <a:lnTo>
                  <a:pt x="561589" y="110057"/>
                </a:lnTo>
                <a:lnTo>
                  <a:pt x="530022" y="78490"/>
                </a:lnTo>
                <a:lnTo>
                  <a:pt x="494318" y="51552"/>
                </a:lnTo>
                <a:lnTo>
                  <a:pt x="454974" y="29740"/>
                </a:lnTo>
                <a:lnTo>
                  <a:pt x="412483" y="13547"/>
                </a:lnTo>
                <a:lnTo>
                  <a:pt x="367340" y="3469"/>
                </a:lnTo>
                <a:lnTo>
                  <a:pt x="320040" y="0"/>
                </a:lnTo>
                <a:close/>
              </a:path>
            </a:pathLst>
          </a:custGeom>
          <a:solidFill>
            <a:srgbClr val="2CA1BE"/>
          </a:solidFill>
        </p:spPr>
        <p:txBody>
          <a:bodyPr wrap="square" lIns="0" tIns="0" rIns="0" bIns="0" rtlCol="0"/>
          <a:lstStyle/>
          <a:p>
            <a:endParaRPr/>
          </a:p>
        </p:txBody>
      </p:sp>
      <p:sp>
        <p:nvSpPr>
          <p:cNvPr id="19" name="object 19"/>
          <p:cNvSpPr/>
          <p:nvPr/>
        </p:nvSpPr>
        <p:spPr>
          <a:xfrm>
            <a:off x="1091183" y="5501640"/>
            <a:ext cx="137159" cy="137159"/>
          </a:xfrm>
          <a:prstGeom prst="rect">
            <a:avLst/>
          </a:prstGeom>
          <a:blipFill>
            <a:blip r:embed="rId2" cstate="print"/>
            <a:stretch>
              <a:fillRect/>
            </a:stretch>
          </a:blipFill>
        </p:spPr>
        <p:txBody>
          <a:bodyPr wrap="square" lIns="0" tIns="0" rIns="0" bIns="0" rtlCol="0"/>
          <a:lstStyle/>
          <a:p>
            <a:endParaRPr/>
          </a:p>
        </p:txBody>
      </p:sp>
      <p:sp>
        <p:nvSpPr>
          <p:cNvPr id="20" name="object 20"/>
          <p:cNvSpPr/>
          <p:nvPr/>
        </p:nvSpPr>
        <p:spPr>
          <a:xfrm>
            <a:off x="1664207" y="5788152"/>
            <a:ext cx="274320" cy="274320"/>
          </a:xfrm>
          <a:custGeom>
            <a:avLst/>
            <a:gdLst/>
            <a:ahLst/>
            <a:cxnLst/>
            <a:rect l="l" t="t" r="r" b="b"/>
            <a:pathLst>
              <a:path w="274319" h="274320">
                <a:moveTo>
                  <a:pt x="137160" y="0"/>
                </a:moveTo>
                <a:lnTo>
                  <a:pt x="93829" y="6992"/>
                </a:lnTo>
                <a:lnTo>
                  <a:pt x="56180" y="26462"/>
                </a:lnTo>
                <a:lnTo>
                  <a:pt x="26481" y="56153"/>
                </a:lnTo>
                <a:lnTo>
                  <a:pt x="6998" y="93805"/>
                </a:lnTo>
                <a:lnTo>
                  <a:pt x="0" y="137160"/>
                </a:lnTo>
                <a:lnTo>
                  <a:pt x="6998" y="180514"/>
                </a:lnTo>
                <a:lnTo>
                  <a:pt x="26481" y="218166"/>
                </a:lnTo>
                <a:lnTo>
                  <a:pt x="56180" y="247857"/>
                </a:lnTo>
                <a:lnTo>
                  <a:pt x="93829" y="267327"/>
                </a:lnTo>
                <a:lnTo>
                  <a:pt x="137160" y="274320"/>
                </a:lnTo>
                <a:lnTo>
                  <a:pt x="180490" y="267327"/>
                </a:lnTo>
                <a:lnTo>
                  <a:pt x="218139" y="247857"/>
                </a:lnTo>
                <a:lnTo>
                  <a:pt x="247838" y="218166"/>
                </a:lnTo>
                <a:lnTo>
                  <a:pt x="267321" y="180514"/>
                </a:lnTo>
                <a:lnTo>
                  <a:pt x="274319" y="137160"/>
                </a:lnTo>
                <a:lnTo>
                  <a:pt x="267321" y="93805"/>
                </a:lnTo>
                <a:lnTo>
                  <a:pt x="247838" y="56153"/>
                </a:lnTo>
                <a:lnTo>
                  <a:pt x="218139" y="26462"/>
                </a:lnTo>
                <a:lnTo>
                  <a:pt x="180490" y="6992"/>
                </a:lnTo>
                <a:lnTo>
                  <a:pt x="137160" y="0"/>
                </a:lnTo>
                <a:close/>
              </a:path>
            </a:pathLst>
          </a:custGeom>
          <a:solidFill>
            <a:srgbClr val="2CA1BE"/>
          </a:solidFill>
        </p:spPr>
        <p:txBody>
          <a:bodyPr wrap="square" lIns="0" tIns="0" rIns="0" bIns="0" rtlCol="0"/>
          <a:lstStyle/>
          <a:p>
            <a:endParaRPr/>
          </a:p>
        </p:txBody>
      </p:sp>
      <p:sp>
        <p:nvSpPr>
          <p:cNvPr id="21" name="object 21"/>
          <p:cNvSpPr/>
          <p:nvPr/>
        </p:nvSpPr>
        <p:spPr>
          <a:xfrm>
            <a:off x="1905000" y="4495800"/>
            <a:ext cx="365760" cy="365760"/>
          </a:xfrm>
          <a:custGeom>
            <a:avLst/>
            <a:gdLst/>
            <a:ahLst/>
            <a:cxnLst/>
            <a:rect l="l" t="t" r="r" b="b"/>
            <a:pathLst>
              <a:path w="365760" h="365760">
                <a:moveTo>
                  <a:pt x="182880" y="0"/>
                </a:moveTo>
                <a:lnTo>
                  <a:pt x="134276" y="6535"/>
                </a:lnTo>
                <a:lnTo>
                  <a:pt x="90593" y="24976"/>
                </a:lnTo>
                <a:lnTo>
                  <a:pt x="53578" y="53578"/>
                </a:lnTo>
                <a:lnTo>
                  <a:pt x="24976" y="90593"/>
                </a:lnTo>
                <a:lnTo>
                  <a:pt x="6535" y="134276"/>
                </a:lnTo>
                <a:lnTo>
                  <a:pt x="0" y="182880"/>
                </a:lnTo>
                <a:lnTo>
                  <a:pt x="6535" y="231483"/>
                </a:lnTo>
                <a:lnTo>
                  <a:pt x="24976" y="275166"/>
                </a:lnTo>
                <a:lnTo>
                  <a:pt x="53578" y="312181"/>
                </a:lnTo>
                <a:lnTo>
                  <a:pt x="90593" y="340783"/>
                </a:lnTo>
                <a:lnTo>
                  <a:pt x="134276" y="359224"/>
                </a:lnTo>
                <a:lnTo>
                  <a:pt x="182880" y="365760"/>
                </a:lnTo>
                <a:lnTo>
                  <a:pt x="231483" y="359224"/>
                </a:lnTo>
                <a:lnTo>
                  <a:pt x="275166" y="340783"/>
                </a:lnTo>
                <a:lnTo>
                  <a:pt x="312181" y="312181"/>
                </a:lnTo>
                <a:lnTo>
                  <a:pt x="340783" y="275166"/>
                </a:lnTo>
                <a:lnTo>
                  <a:pt x="359224" y="231483"/>
                </a:lnTo>
                <a:lnTo>
                  <a:pt x="365760" y="182880"/>
                </a:lnTo>
                <a:lnTo>
                  <a:pt x="359224" y="134276"/>
                </a:lnTo>
                <a:lnTo>
                  <a:pt x="340783" y="90593"/>
                </a:lnTo>
                <a:lnTo>
                  <a:pt x="312181" y="53578"/>
                </a:lnTo>
                <a:lnTo>
                  <a:pt x="275166" y="24976"/>
                </a:lnTo>
                <a:lnTo>
                  <a:pt x="231483" y="6535"/>
                </a:lnTo>
                <a:lnTo>
                  <a:pt x="182880" y="0"/>
                </a:lnTo>
                <a:close/>
              </a:path>
            </a:pathLst>
          </a:custGeom>
          <a:solidFill>
            <a:srgbClr val="2CA1BE"/>
          </a:solidFill>
        </p:spPr>
        <p:txBody>
          <a:bodyPr wrap="square" lIns="0" tIns="0" rIns="0" bIns="0" rtlCol="0"/>
          <a:lstStyle/>
          <a:p>
            <a:endParaRPr/>
          </a:p>
        </p:txBody>
      </p:sp>
      <p:sp>
        <p:nvSpPr>
          <p:cNvPr id="22" name="object 22"/>
          <p:cNvSpPr txBox="1">
            <a:spLocks noGrp="1"/>
          </p:cNvSpPr>
          <p:nvPr>
            <p:ph type="title"/>
          </p:nvPr>
        </p:nvSpPr>
        <p:spPr>
          <a:xfrm>
            <a:off x="883920" y="212908"/>
            <a:ext cx="7003574" cy="1410258"/>
          </a:xfrm>
          <a:prstGeom prst="rect">
            <a:avLst/>
          </a:prstGeom>
        </p:spPr>
        <p:txBody>
          <a:bodyPr vert="horz" wrap="square" lIns="0" tIns="12700" rIns="0" bIns="0" rtlCol="0">
            <a:spAutoFit/>
          </a:bodyPr>
          <a:lstStyle/>
          <a:p>
            <a:pPr marL="3150235" marR="5080" indent="-1616075">
              <a:lnSpc>
                <a:spcPct val="150100"/>
              </a:lnSpc>
              <a:spcBef>
                <a:spcPts val="100"/>
              </a:spcBef>
            </a:pPr>
            <a:r>
              <a:rPr lang="en-IN" b="1" spc="5" dirty="0" smtClean="0">
                <a:solidFill>
                  <a:schemeClr val="tx1"/>
                </a:solidFill>
              </a:rPr>
              <a:t>ROBOTICS AND AUTOMATION</a:t>
            </a:r>
            <a:r>
              <a:rPr lang="en-IN" b="1" spc="5" dirty="0">
                <a:solidFill>
                  <a:schemeClr val="tx1"/>
                </a:solidFill>
              </a:rPr>
              <a:t/>
            </a:r>
            <a:br>
              <a:rPr lang="en-IN" b="1" spc="5" dirty="0">
                <a:solidFill>
                  <a:schemeClr val="tx1"/>
                </a:solidFill>
              </a:rPr>
            </a:br>
            <a:r>
              <a:rPr b="1" spc="5" dirty="0">
                <a:solidFill>
                  <a:schemeClr val="tx1"/>
                </a:solidFill>
              </a:rPr>
              <a:t>(</a:t>
            </a:r>
            <a:r>
              <a:rPr lang="en-IN" b="1" spc="5" dirty="0" smtClean="0">
                <a:solidFill>
                  <a:schemeClr val="tx1"/>
                </a:solidFill>
              </a:rPr>
              <a:t>ECE2008</a:t>
            </a:r>
            <a:r>
              <a:rPr b="1" spc="5" dirty="0" smtClean="0">
                <a:solidFill>
                  <a:schemeClr val="tx1"/>
                </a:solidFill>
              </a:rPr>
              <a:t>)</a:t>
            </a:r>
            <a:endParaRPr b="1" spc="5" dirty="0">
              <a:solidFill>
                <a:schemeClr val="tx1"/>
              </a:solidFill>
            </a:endParaRPr>
          </a:p>
        </p:txBody>
      </p:sp>
      <p:sp>
        <p:nvSpPr>
          <p:cNvPr id="23" name="object 23"/>
          <p:cNvSpPr txBox="1">
            <a:spLocks noGrp="1"/>
          </p:cNvSpPr>
          <p:nvPr>
            <p:ph type="body" idx="1"/>
          </p:nvPr>
        </p:nvSpPr>
        <p:spPr>
          <a:xfrm>
            <a:off x="155449" y="1834551"/>
            <a:ext cx="8543861" cy="4118435"/>
          </a:xfrm>
          <a:prstGeom prst="rect">
            <a:avLst/>
          </a:prstGeom>
        </p:spPr>
        <p:txBody>
          <a:bodyPr vert="horz" wrap="square" lIns="0" tIns="13970" rIns="0" bIns="0" rtlCol="0">
            <a:spAutoFit/>
          </a:bodyPr>
          <a:lstStyle/>
          <a:p>
            <a:pPr marL="3417570" algn="l">
              <a:lnSpc>
                <a:spcPct val="100000"/>
              </a:lnSpc>
              <a:spcBef>
                <a:spcPts val="110"/>
              </a:spcBef>
            </a:pPr>
            <a:r>
              <a:rPr lang="en-IN" spc="5" dirty="0"/>
              <a:t> </a:t>
            </a:r>
            <a:r>
              <a:rPr lang="en-IN" spc="5" dirty="0" smtClean="0"/>
              <a:t>   </a:t>
            </a:r>
            <a:r>
              <a:rPr lang="en-IN" sz="3200" spc="5" dirty="0" smtClean="0"/>
              <a:t>REVIEW </a:t>
            </a:r>
            <a:r>
              <a:rPr lang="en-IN" sz="3200" spc="5" dirty="0"/>
              <a:t>– </a:t>
            </a:r>
            <a:r>
              <a:rPr lang="en-IN" sz="3200" spc="5" dirty="0" smtClean="0"/>
              <a:t>1</a:t>
            </a:r>
          </a:p>
          <a:p>
            <a:pPr marL="3417570" algn="l">
              <a:lnSpc>
                <a:spcPct val="100000"/>
              </a:lnSpc>
              <a:spcBef>
                <a:spcPts val="110"/>
              </a:spcBef>
            </a:pPr>
            <a:endParaRPr lang="en-IN" sz="3600" dirty="0"/>
          </a:p>
          <a:p>
            <a:pPr marL="3417570" algn="l">
              <a:lnSpc>
                <a:spcPct val="100000"/>
              </a:lnSpc>
              <a:spcBef>
                <a:spcPts val="110"/>
              </a:spcBef>
            </a:pPr>
            <a:r>
              <a:rPr lang="en-US" sz="3200" b="1" spc="5" dirty="0" smtClean="0">
                <a:solidFill>
                  <a:srgbClr val="000000"/>
                </a:solidFill>
                <a:uFill>
                  <a:solidFill>
                    <a:srgbClr val="000000"/>
                  </a:solidFill>
                </a:uFill>
              </a:rPr>
              <a:t>SAFETY </a:t>
            </a:r>
            <a:r>
              <a:rPr lang="en-US" sz="3200" b="1" spc="5" dirty="0" smtClean="0">
                <a:solidFill>
                  <a:srgbClr val="000000"/>
                </a:solidFill>
                <a:uFill>
                  <a:solidFill>
                    <a:srgbClr val="000000"/>
                  </a:solidFill>
                </a:uFill>
              </a:rPr>
              <a:t>ASSISTANCE SURVEILLANCE BOT</a:t>
            </a:r>
            <a:endParaRPr lang="en-US" sz="3200" b="1" spc="5" dirty="0">
              <a:solidFill>
                <a:srgbClr val="000000"/>
              </a:solidFill>
              <a:uFill>
                <a:solidFill>
                  <a:srgbClr val="000000"/>
                </a:solidFill>
              </a:uFill>
            </a:endParaRPr>
          </a:p>
          <a:p>
            <a:pPr marL="2336800" algn="l">
              <a:lnSpc>
                <a:spcPct val="100000"/>
              </a:lnSpc>
              <a:spcBef>
                <a:spcPts val="30"/>
              </a:spcBef>
            </a:pPr>
            <a:endParaRPr lang="en-IN" sz="2000" dirty="0" smtClean="0">
              <a:latin typeface="Times New Roman"/>
              <a:cs typeface="Times New Roman"/>
            </a:endParaRPr>
          </a:p>
          <a:p>
            <a:pPr marL="2336800" algn="l">
              <a:lnSpc>
                <a:spcPct val="100000"/>
              </a:lnSpc>
              <a:spcBef>
                <a:spcPts val="30"/>
              </a:spcBef>
            </a:pPr>
            <a:endParaRPr lang="en-IN" sz="2000" dirty="0" smtClean="0">
              <a:latin typeface="Times New Roman"/>
              <a:cs typeface="Times New Roman"/>
            </a:endParaRPr>
          </a:p>
          <a:p>
            <a:pPr marL="2336800" algn="l">
              <a:lnSpc>
                <a:spcPct val="100000"/>
              </a:lnSpc>
              <a:spcBef>
                <a:spcPts val="30"/>
              </a:spcBef>
            </a:pPr>
            <a:r>
              <a:rPr lang="en-IN" sz="2000" dirty="0">
                <a:latin typeface="Times New Roman"/>
                <a:cs typeface="Times New Roman"/>
              </a:rPr>
              <a:t>	</a:t>
            </a:r>
            <a:r>
              <a:rPr lang="en-IN" sz="2000" dirty="0" smtClean="0">
                <a:latin typeface="Times New Roman"/>
                <a:cs typeface="Times New Roman"/>
              </a:rPr>
              <a:t>             </a:t>
            </a:r>
            <a:r>
              <a:rPr lang="en-IN" sz="2000" dirty="0" smtClean="0">
                <a:latin typeface="Times New Roman"/>
                <a:cs typeface="Times New Roman"/>
              </a:rPr>
              <a:t>KARVEANDHAN P, 17BEC0003</a:t>
            </a:r>
          </a:p>
          <a:p>
            <a:pPr marL="2336800" algn="l">
              <a:lnSpc>
                <a:spcPct val="100000"/>
              </a:lnSpc>
              <a:spcBef>
                <a:spcPts val="30"/>
              </a:spcBef>
            </a:pPr>
            <a:r>
              <a:rPr lang="en-IN" sz="2000" dirty="0" smtClean="0">
                <a:latin typeface="Times New Roman"/>
                <a:cs typeface="Times New Roman"/>
              </a:rPr>
              <a:t>	             S. ARUN KARTHIK, 17BEC0114</a:t>
            </a:r>
          </a:p>
          <a:p>
            <a:pPr marL="2336800" algn="l">
              <a:lnSpc>
                <a:spcPct val="100000"/>
              </a:lnSpc>
              <a:spcBef>
                <a:spcPts val="30"/>
              </a:spcBef>
            </a:pPr>
            <a:r>
              <a:rPr lang="en-IN" sz="2000" dirty="0" smtClean="0">
                <a:latin typeface="Times New Roman"/>
                <a:cs typeface="Times New Roman"/>
              </a:rPr>
              <a:t>	             MAKADIA SHIV SANJAYBHAI, 17BEC0227</a:t>
            </a:r>
            <a:endParaRPr sz="2000" dirty="0">
              <a:latin typeface="Times New Roman"/>
              <a:cs typeface="Times New Roman"/>
            </a:endParaRPr>
          </a:p>
          <a:p>
            <a:pPr marL="3340100" marR="5080" algn="l">
              <a:lnSpc>
                <a:spcPct val="120900"/>
              </a:lnSpc>
              <a:tabLst>
                <a:tab pos="4733925" algn="l"/>
              </a:tabLst>
            </a:pPr>
            <a:endParaRPr sz="2400" dirty="0"/>
          </a:p>
        </p:txBody>
      </p:sp>
      <p:sp>
        <p:nvSpPr>
          <p:cNvPr id="24" name="object 24"/>
          <p:cNvSpPr/>
          <p:nvPr/>
        </p:nvSpPr>
        <p:spPr>
          <a:xfrm>
            <a:off x="3401630" y="5610320"/>
            <a:ext cx="3809619" cy="1200912"/>
          </a:xfrm>
          <a:prstGeom prst="rect">
            <a:avLst/>
          </a:prstGeom>
          <a:blipFill>
            <a:blip r:embed="rId3" cstate="print"/>
            <a:stretch>
              <a:fillRect/>
            </a:stretch>
          </a:blipFill>
        </p:spPr>
        <p:txBody>
          <a:bodyPr wrap="square" lIns="0" tIns="0" rIns="0" bIns="0" rtlCol="0"/>
          <a:lstStyle/>
          <a:p>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304800"/>
            <a:ext cx="5915660" cy="506549"/>
          </a:xfrm>
          <a:prstGeom prst="rect">
            <a:avLst/>
          </a:prstGeom>
        </p:spPr>
        <p:txBody>
          <a:bodyPr vert="horz" wrap="square" lIns="0" tIns="13970" rIns="0" bIns="0" rtlCol="0">
            <a:spAutoFit/>
          </a:bodyPr>
          <a:lstStyle/>
          <a:p>
            <a:pPr marL="12700" marR="5080">
              <a:lnSpc>
                <a:spcPct val="100000"/>
              </a:lnSpc>
              <a:spcBef>
                <a:spcPts val="110"/>
              </a:spcBef>
            </a:pPr>
            <a:r>
              <a:rPr lang="en-IN" b="1" spc="-5" dirty="0" smtClean="0">
                <a:solidFill>
                  <a:schemeClr val="tx1"/>
                </a:solidFill>
              </a:rPr>
              <a:t>INTRODUCTION</a:t>
            </a:r>
            <a:endParaRPr b="1" dirty="0">
              <a:solidFill>
                <a:schemeClr val="tx1"/>
              </a:solidFill>
            </a:endParaRPr>
          </a:p>
        </p:txBody>
      </p:sp>
      <p:sp>
        <p:nvSpPr>
          <p:cNvPr id="3" name="object 3"/>
          <p:cNvSpPr txBox="1"/>
          <p:nvPr/>
        </p:nvSpPr>
        <p:spPr>
          <a:xfrm>
            <a:off x="609600" y="990600"/>
            <a:ext cx="7062470" cy="6620402"/>
          </a:xfrm>
          <a:prstGeom prst="rect">
            <a:avLst/>
          </a:prstGeom>
        </p:spPr>
        <p:txBody>
          <a:bodyPr vert="horz" wrap="square" lIns="0" tIns="180975" rIns="0" bIns="0" rtlCol="0">
            <a:spAutoFit/>
          </a:bodyPr>
          <a:lstStyle/>
          <a:p>
            <a:pPr marL="287020" indent="-274320">
              <a:spcBef>
                <a:spcPts val="1425"/>
              </a:spcBef>
              <a:buClr>
                <a:srgbClr val="2CA1BE"/>
              </a:buClr>
              <a:buSzPct val="68181"/>
              <a:buFont typeface="Wingdings"/>
              <a:buChar char=""/>
              <a:tabLst>
                <a:tab pos="287020" algn="l"/>
              </a:tabLst>
            </a:pPr>
            <a:r>
              <a:rPr lang="en-US" sz="2000" dirty="0">
                <a:latin typeface="Footlight MT Light" panose="0204060206030A020304" pitchFamily="18" charset="0"/>
              </a:rPr>
              <a:t>Security aspects are the main focus of the project</a:t>
            </a:r>
            <a:r>
              <a:rPr lang="en-US" sz="2000" dirty="0" smtClean="0">
                <a:latin typeface="Footlight MT Light" panose="0204060206030A020304" pitchFamily="18" charset="0"/>
              </a:rPr>
              <a:t>.</a:t>
            </a:r>
          </a:p>
          <a:p>
            <a:pPr marL="287020" indent="-274320">
              <a:spcBef>
                <a:spcPts val="1425"/>
              </a:spcBef>
              <a:buClr>
                <a:srgbClr val="2CA1BE"/>
              </a:buClr>
              <a:buSzPct val="68181"/>
              <a:buFont typeface="Wingdings"/>
              <a:buChar char=""/>
              <a:tabLst>
                <a:tab pos="287020" algn="l"/>
              </a:tabLst>
            </a:pPr>
            <a:r>
              <a:rPr lang="en-US" sz="2000" dirty="0">
                <a:latin typeface="Footlight MT Light" panose="0204060206030A020304" pitchFamily="18" charset="0"/>
              </a:rPr>
              <a:t>There is a need for high surveillance especially in sensitive areas, military borders, government offices, public places, security check points and even </a:t>
            </a:r>
            <a:r>
              <a:rPr lang="en-US" sz="2000" dirty="0" smtClean="0">
                <a:latin typeface="Footlight MT Light" panose="0204060206030A020304" pitchFamily="18" charset="0"/>
              </a:rPr>
              <a:t>at homes</a:t>
            </a:r>
            <a:r>
              <a:rPr lang="en-US" sz="2000" dirty="0">
                <a:latin typeface="Footlight MT Light" panose="0204060206030A020304" pitchFamily="18" charset="0"/>
              </a:rPr>
              <a:t>.</a:t>
            </a:r>
            <a:r>
              <a:rPr lang="en-US" sz="2000" dirty="0" smtClean="0">
                <a:latin typeface="Footlight MT Light" panose="0204060206030A020304" pitchFamily="18" charset="0"/>
              </a:rPr>
              <a:t> </a:t>
            </a:r>
          </a:p>
          <a:p>
            <a:pPr marL="287020" indent="-274320">
              <a:spcBef>
                <a:spcPts val="1425"/>
              </a:spcBef>
              <a:buClr>
                <a:srgbClr val="2CA1BE"/>
              </a:buClr>
              <a:buSzPct val="68181"/>
              <a:buFont typeface="Wingdings"/>
              <a:buChar char=""/>
              <a:tabLst>
                <a:tab pos="287020" algn="l"/>
              </a:tabLst>
            </a:pPr>
            <a:r>
              <a:rPr lang="en-US" sz="2000" dirty="0" smtClean="0">
                <a:latin typeface="Footlight MT Light" panose="0204060206030A020304" pitchFamily="18" charset="0"/>
              </a:rPr>
              <a:t>A robot </a:t>
            </a:r>
            <a:r>
              <a:rPr lang="en-US" sz="2000" dirty="0">
                <a:latin typeface="Footlight MT Light" panose="0204060206030A020304" pitchFamily="18" charset="0"/>
              </a:rPr>
              <a:t>can help in outdoor surveillance by monitoring important places and also it can be made to reach suspicious </a:t>
            </a:r>
            <a:r>
              <a:rPr lang="en-US" sz="2000" dirty="0" smtClean="0">
                <a:latin typeface="Footlight MT Light" panose="0204060206030A020304" pitchFamily="18" charset="0"/>
              </a:rPr>
              <a:t>places </a:t>
            </a:r>
            <a:r>
              <a:rPr lang="en-US" sz="2000" dirty="0">
                <a:latin typeface="Footlight MT Light" panose="0204060206030A020304" pitchFamily="18" charset="0"/>
              </a:rPr>
              <a:t>for close observations</a:t>
            </a:r>
            <a:r>
              <a:rPr lang="en-US" sz="2000" dirty="0" smtClean="0">
                <a:latin typeface="Footlight MT Light" panose="0204060206030A020304" pitchFamily="18" charset="0"/>
              </a:rPr>
              <a:t>.</a:t>
            </a:r>
          </a:p>
          <a:p>
            <a:pPr marL="287020" indent="-274320">
              <a:spcBef>
                <a:spcPts val="1425"/>
              </a:spcBef>
              <a:buClr>
                <a:srgbClr val="2CA1BE"/>
              </a:buClr>
              <a:buSzPct val="68181"/>
              <a:buFont typeface="Wingdings"/>
              <a:buChar char=""/>
              <a:tabLst>
                <a:tab pos="287020" algn="l"/>
              </a:tabLst>
            </a:pPr>
            <a:r>
              <a:rPr lang="en-US" sz="2000" dirty="0" smtClean="0">
                <a:latin typeface="Footlight MT Light" panose="0204060206030A020304" pitchFamily="18" charset="0"/>
              </a:rPr>
              <a:t>In </a:t>
            </a:r>
            <a:r>
              <a:rPr lang="en-US" sz="2000" dirty="0">
                <a:latin typeface="Footlight MT Light" panose="0204060206030A020304" pitchFamily="18" charset="0"/>
              </a:rPr>
              <a:t>risky and dangerous situations </a:t>
            </a:r>
            <a:r>
              <a:rPr lang="en-US" sz="2000" dirty="0" smtClean="0">
                <a:latin typeface="Footlight MT Light" panose="0204060206030A020304" pitchFamily="18" charset="0"/>
              </a:rPr>
              <a:t>such as rescue operations, a </a:t>
            </a:r>
            <a:r>
              <a:rPr lang="en-US" sz="2000" dirty="0">
                <a:latin typeface="Footlight MT Light" panose="0204060206030A020304" pitchFamily="18" charset="0"/>
              </a:rPr>
              <a:t>robot could be a great help to the rescue team and can greatly improve the safety of the rescue team as well as their working efficiency. </a:t>
            </a:r>
            <a:endParaRPr lang="en-US" sz="2000" dirty="0" smtClean="0">
              <a:latin typeface="Footlight MT Light" panose="0204060206030A020304" pitchFamily="18" charset="0"/>
            </a:endParaRPr>
          </a:p>
          <a:p>
            <a:pPr marL="287020" indent="-274320">
              <a:spcBef>
                <a:spcPts val="1425"/>
              </a:spcBef>
              <a:buClr>
                <a:srgbClr val="2CA1BE"/>
              </a:buClr>
              <a:buSzPct val="68181"/>
              <a:buFont typeface="Wingdings"/>
              <a:buChar char=""/>
              <a:tabLst>
                <a:tab pos="287020" algn="l"/>
              </a:tabLst>
            </a:pPr>
            <a:r>
              <a:rPr lang="en-US" sz="2000" dirty="0" smtClean="0">
                <a:latin typeface="Footlight MT Light" panose="0204060206030A020304" pitchFamily="18" charset="0"/>
              </a:rPr>
              <a:t>A </a:t>
            </a:r>
            <a:r>
              <a:rPr lang="en-US" sz="2000" dirty="0">
                <a:latin typeface="Footlight MT Light" panose="0204060206030A020304" pitchFamily="18" charset="0"/>
              </a:rPr>
              <a:t>robot capable of moving in all types of terrain mounted with the camera and sensors can go to the affected area and can provide all the live information to the rescue team, as per the situation the rescue team can plan its activity.</a:t>
            </a:r>
          </a:p>
          <a:p>
            <a:r>
              <a:rPr lang="en-US" sz="2000" dirty="0">
                <a:latin typeface="Footlight MT Light" panose="0204060206030A020304" pitchFamily="18" charset="0"/>
              </a:rPr>
              <a:t/>
            </a:r>
            <a:br>
              <a:rPr lang="en-US" sz="2000" dirty="0">
                <a:latin typeface="Footlight MT Light" panose="0204060206030A020304" pitchFamily="18" charset="0"/>
              </a:rPr>
            </a:br>
            <a:endParaRPr lang="en-US" sz="2000" dirty="0">
              <a:latin typeface="Footlight MT Light" panose="0204060206030A020304" pitchFamily="18" charset="0"/>
              <a:cs typeface="Century Schoolbook"/>
            </a:endParaRPr>
          </a:p>
          <a:p>
            <a:pPr marL="287020" indent="-274320">
              <a:lnSpc>
                <a:spcPct val="100000"/>
              </a:lnSpc>
              <a:spcBef>
                <a:spcPts val="1425"/>
              </a:spcBef>
              <a:buClr>
                <a:srgbClr val="2CA1BE"/>
              </a:buClr>
              <a:buSzPct val="68181"/>
              <a:buFont typeface="Wingdings"/>
              <a:buChar char=""/>
              <a:tabLst>
                <a:tab pos="287020" algn="l"/>
              </a:tabLst>
            </a:pPr>
            <a:endParaRPr sz="2000" dirty="0">
              <a:latin typeface="Footlight MT Light" panose="0204060206030A020304" pitchFamily="18" charset="0"/>
              <a:cs typeface="Century Schoolbook"/>
            </a:endParaRPr>
          </a:p>
        </p:txBody>
      </p:sp>
    </p:spTree>
    <p:extLst>
      <p:ext uri="{BB962C8B-B14F-4D97-AF65-F5344CB8AC3E}">
        <p14:creationId xmlns:p14="http://schemas.microsoft.com/office/powerpoint/2010/main" val="25584390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8463" y="152400"/>
            <a:ext cx="5915660" cy="506549"/>
          </a:xfrm>
          <a:prstGeom prst="rect">
            <a:avLst/>
          </a:prstGeom>
        </p:spPr>
        <p:txBody>
          <a:bodyPr vert="horz" wrap="square" lIns="0" tIns="13970" rIns="0" bIns="0" rtlCol="0">
            <a:spAutoFit/>
          </a:bodyPr>
          <a:lstStyle/>
          <a:p>
            <a:pPr marL="12700" marR="5080">
              <a:lnSpc>
                <a:spcPct val="100000"/>
              </a:lnSpc>
              <a:spcBef>
                <a:spcPts val="110"/>
              </a:spcBef>
            </a:pPr>
            <a:r>
              <a:rPr lang="en-IN" b="1" spc="-5" dirty="0" smtClean="0">
                <a:solidFill>
                  <a:schemeClr val="tx1"/>
                </a:solidFill>
              </a:rPr>
              <a:t>RESEARCH PAPER</a:t>
            </a:r>
            <a:endParaRPr b="1" dirty="0">
              <a:solidFill>
                <a:schemeClr val="tx1"/>
              </a:solidFill>
            </a:endParaRPr>
          </a:p>
        </p:txBody>
      </p:sp>
      <p:sp>
        <p:nvSpPr>
          <p:cNvPr id="3" name="object 3"/>
          <p:cNvSpPr txBox="1"/>
          <p:nvPr/>
        </p:nvSpPr>
        <p:spPr>
          <a:xfrm>
            <a:off x="608463" y="680558"/>
            <a:ext cx="7062470" cy="6456255"/>
          </a:xfrm>
          <a:prstGeom prst="rect">
            <a:avLst/>
          </a:prstGeom>
        </p:spPr>
        <p:txBody>
          <a:bodyPr vert="horz" wrap="square" lIns="0" tIns="180975" rIns="0" bIns="0" rtlCol="0">
            <a:spAutoFit/>
          </a:bodyPr>
          <a:lstStyle/>
          <a:p>
            <a:pPr marL="12700" algn="ctr">
              <a:spcBef>
                <a:spcPts val="1425"/>
              </a:spcBef>
              <a:buClr>
                <a:srgbClr val="2CA1BE"/>
              </a:buClr>
              <a:buSzPct val="68181"/>
              <a:tabLst>
                <a:tab pos="287020" algn="l"/>
              </a:tabLst>
            </a:pPr>
            <a:r>
              <a:rPr lang="en-US" u="sng" dirty="0">
                <a:latin typeface="Footlight MT Light" panose="0204060206030A020304" pitchFamily="18" charset="0"/>
              </a:rPr>
              <a:t>Surveillance Robot Using Arduino Microcontroller, Android APIs and the Internet </a:t>
            </a:r>
            <a:endParaRPr lang="en-US" u="sng" dirty="0" smtClean="0">
              <a:latin typeface="Footlight MT Light" panose="0204060206030A020304" pitchFamily="18" charset="0"/>
            </a:endParaRPr>
          </a:p>
          <a:p>
            <a:r>
              <a:rPr lang="en-US" b="1" dirty="0">
                <a:latin typeface="Footlight MT Light" panose="0204060206030A020304" pitchFamily="18" charset="0"/>
              </a:rPr>
              <a:t/>
            </a:r>
            <a:br>
              <a:rPr lang="en-US" b="1" dirty="0">
                <a:latin typeface="Footlight MT Light" panose="0204060206030A020304" pitchFamily="18" charset="0"/>
              </a:rPr>
            </a:br>
            <a:r>
              <a:rPr lang="en-US" b="1" i="1" dirty="0" smtClean="0">
                <a:latin typeface="Footlight MT Light" panose="0204060206030A020304" pitchFamily="18" charset="0"/>
              </a:rPr>
              <a:t>Proceedings </a:t>
            </a:r>
            <a:r>
              <a:rPr lang="en-US" b="1" i="1" dirty="0">
                <a:latin typeface="Footlight MT Light" panose="0204060206030A020304" pitchFamily="18" charset="0"/>
              </a:rPr>
              <a:t>of 2014 First International Conference on Systems Informatics, Modelling and Simulation</a:t>
            </a:r>
            <a:r>
              <a:rPr lang="en-US" b="1" dirty="0" smtClean="0">
                <a:latin typeface="Footlight MT Light" panose="0204060206030A020304" pitchFamily="18" charset="0"/>
              </a:rPr>
              <a:t>.</a:t>
            </a:r>
          </a:p>
          <a:p>
            <a:endParaRPr lang="en-IN" dirty="0">
              <a:latin typeface="Footlight MT Light" panose="0204060206030A020304" pitchFamily="18" charset="0"/>
              <a:cs typeface="Century Schoolbook"/>
            </a:endParaRPr>
          </a:p>
          <a:p>
            <a:r>
              <a:rPr lang="en-US" dirty="0" smtClean="0">
                <a:latin typeface="Footlight MT Light" panose="0204060206030A020304" pitchFamily="18" charset="0"/>
              </a:rPr>
              <a:t>This paper proposes </a:t>
            </a:r>
            <a:r>
              <a:rPr lang="en-US" dirty="0">
                <a:latin typeface="Footlight MT Light" panose="0204060206030A020304" pitchFamily="18" charset="0"/>
              </a:rPr>
              <a:t>a cost-effective four-wheeled surveillance robot using an Arduino UNO microcontroller and a smartphone running the Android Operating System. Surveillance robots typically consist of a video camera, a GPS module, and GSM radios. Android smartphones come with excellent hardware satisfying the above needs. This can be leveraged and used to advantage through APIs (Application Programming Interfaces) provided for the Android operating </a:t>
            </a:r>
            <a:r>
              <a:rPr lang="en-US" dirty="0" smtClean="0">
                <a:latin typeface="Footlight MT Light" panose="0204060206030A020304" pitchFamily="18" charset="0"/>
              </a:rPr>
              <a:t>system. The </a:t>
            </a:r>
            <a:r>
              <a:rPr lang="en-US" dirty="0">
                <a:latin typeface="Footlight MT Light" panose="0204060206030A020304" pitchFamily="18" charset="0"/>
              </a:rPr>
              <a:t>robot can be controlled remotely from a PC using the internet and a microcontroller-smart phone interface residing on the robot. To capture and archive the real time video from the robot, the inbuilt camera input of the phone is utilized. The robot can be controlled based on visual feedback from the same smart phone. Four motors help achieve a zero turning radius. The camera is attached to a stepper motor which makes it feasible to capture the scene or object of interest. The captured video can be enhanced and made intelligible using further image processing on the remote PC thereby</a:t>
            </a:r>
            <a:endParaRPr lang="en-US" dirty="0">
              <a:latin typeface="Footlight MT Light" panose="0204060206030A020304" pitchFamily="18" charset="0"/>
              <a:cs typeface="Century Schoolbook"/>
            </a:endParaRPr>
          </a:p>
          <a:p>
            <a:pPr marL="287020" indent="-274320">
              <a:lnSpc>
                <a:spcPct val="100000"/>
              </a:lnSpc>
              <a:spcBef>
                <a:spcPts val="1425"/>
              </a:spcBef>
              <a:buClr>
                <a:srgbClr val="2CA1BE"/>
              </a:buClr>
              <a:buSzPct val="68181"/>
              <a:buFont typeface="Wingdings"/>
              <a:buChar char=""/>
              <a:tabLst>
                <a:tab pos="287020" algn="l"/>
              </a:tabLst>
            </a:pPr>
            <a:endParaRPr dirty="0">
              <a:latin typeface="Footlight MT Light" panose="0204060206030A020304" pitchFamily="18" charset="0"/>
              <a:cs typeface="Century Schoolbook"/>
            </a:endParaRPr>
          </a:p>
        </p:txBody>
      </p:sp>
    </p:spTree>
    <p:extLst>
      <p:ext uri="{BB962C8B-B14F-4D97-AF65-F5344CB8AC3E}">
        <p14:creationId xmlns:p14="http://schemas.microsoft.com/office/powerpoint/2010/main" val="26967506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240548"/>
            <a:ext cx="3581400" cy="505267"/>
          </a:xfrm>
          <a:prstGeom prst="rect">
            <a:avLst/>
          </a:prstGeom>
        </p:spPr>
        <p:txBody>
          <a:bodyPr vert="horz" wrap="square" lIns="0" tIns="12700" rIns="0" bIns="0" rtlCol="0">
            <a:spAutoFit/>
          </a:bodyPr>
          <a:lstStyle/>
          <a:p>
            <a:pPr marL="12700">
              <a:lnSpc>
                <a:spcPct val="100000"/>
              </a:lnSpc>
              <a:spcBef>
                <a:spcPts val="100"/>
              </a:spcBef>
            </a:pPr>
            <a:r>
              <a:rPr lang="en-IN" b="1" spc="20" dirty="0" smtClean="0">
                <a:solidFill>
                  <a:schemeClr val="tx1"/>
                </a:solidFill>
              </a:rPr>
              <a:t>FLOWCHART</a:t>
            </a:r>
            <a:endParaRPr b="1" dirty="0">
              <a:solidFill>
                <a:schemeClr val="tx1"/>
              </a:solidFill>
            </a:endParaRPr>
          </a:p>
        </p:txBody>
      </p:sp>
      <p:sp>
        <p:nvSpPr>
          <p:cNvPr id="3" name="object 3"/>
          <p:cNvSpPr txBox="1"/>
          <p:nvPr/>
        </p:nvSpPr>
        <p:spPr>
          <a:xfrm>
            <a:off x="838200" y="914400"/>
            <a:ext cx="6976109" cy="420243"/>
          </a:xfrm>
          <a:prstGeom prst="rect">
            <a:avLst/>
          </a:prstGeom>
        </p:spPr>
        <p:txBody>
          <a:bodyPr vert="horz" wrap="square" lIns="0" tIns="12065" rIns="0" bIns="0" rtlCol="0">
            <a:spAutoFit/>
          </a:bodyPr>
          <a:lstStyle/>
          <a:p>
            <a:pPr marL="286385" marR="5080" indent="-274320">
              <a:lnSpc>
                <a:spcPct val="140000"/>
              </a:lnSpc>
              <a:spcBef>
                <a:spcPts val="95"/>
              </a:spcBef>
              <a:buClr>
                <a:srgbClr val="2CA1BE"/>
              </a:buClr>
              <a:buSzPct val="69047"/>
              <a:buFont typeface="Wingdings"/>
              <a:buChar char=""/>
              <a:tabLst>
                <a:tab pos="287020" algn="l"/>
                <a:tab pos="1000125" algn="l"/>
                <a:tab pos="1151890" algn="l"/>
                <a:tab pos="2349500" algn="l"/>
                <a:tab pos="3945890" algn="l"/>
                <a:tab pos="6194425" algn="l"/>
              </a:tabLst>
            </a:pPr>
            <a:endParaRPr sz="2100" dirty="0">
              <a:latin typeface="Footlight MT Light" panose="0204060206030A020304" pitchFamily="18" charset="0"/>
              <a:cs typeface="Century Schoolbook"/>
            </a:endParaRPr>
          </a:p>
        </p:txBody>
      </p:sp>
      <p:pic>
        <p:nvPicPr>
          <p:cNvPr id="5" name="image2.jpeg"/>
          <p:cNvPicPr/>
          <p:nvPr/>
        </p:nvPicPr>
        <p:blipFill rotWithShape="1">
          <a:blip r:embed="rId2" cstate="print"/>
          <a:srcRect l="1031"/>
          <a:stretch/>
        </p:blipFill>
        <p:spPr>
          <a:xfrm>
            <a:off x="914400" y="1066800"/>
            <a:ext cx="7315200" cy="5048123"/>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52400"/>
            <a:ext cx="6068060" cy="506549"/>
          </a:xfrm>
          <a:prstGeom prst="rect">
            <a:avLst/>
          </a:prstGeom>
        </p:spPr>
        <p:txBody>
          <a:bodyPr vert="horz" wrap="square" lIns="0" tIns="13970" rIns="0" bIns="0" rtlCol="0">
            <a:spAutoFit/>
          </a:bodyPr>
          <a:lstStyle/>
          <a:p>
            <a:pPr marL="12700" marR="5080">
              <a:lnSpc>
                <a:spcPct val="100000"/>
              </a:lnSpc>
              <a:spcBef>
                <a:spcPts val="110"/>
              </a:spcBef>
            </a:pPr>
            <a:r>
              <a:rPr lang="en-IN" b="1" spc="-5" dirty="0" smtClean="0">
                <a:solidFill>
                  <a:schemeClr val="tx1"/>
                </a:solidFill>
              </a:rPr>
              <a:t>OUTCOMES</a:t>
            </a:r>
            <a:endParaRPr b="1" dirty="0">
              <a:solidFill>
                <a:schemeClr val="tx1"/>
              </a:solidFill>
            </a:endParaRPr>
          </a:p>
        </p:txBody>
      </p:sp>
      <p:sp>
        <p:nvSpPr>
          <p:cNvPr id="3" name="object 3"/>
          <p:cNvSpPr txBox="1"/>
          <p:nvPr/>
        </p:nvSpPr>
        <p:spPr>
          <a:xfrm>
            <a:off x="609600" y="533400"/>
            <a:ext cx="7062470" cy="6230552"/>
          </a:xfrm>
          <a:prstGeom prst="rect">
            <a:avLst/>
          </a:prstGeom>
        </p:spPr>
        <p:txBody>
          <a:bodyPr vert="horz" wrap="square" lIns="0" tIns="180975" rIns="0" bIns="0" rtlCol="0">
            <a:spAutoFit/>
          </a:bodyPr>
          <a:lstStyle/>
          <a:p>
            <a:pPr marL="287020" indent="-274320">
              <a:spcBef>
                <a:spcPts val="1425"/>
              </a:spcBef>
              <a:buClr>
                <a:srgbClr val="2CA1BE"/>
              </a:buClr>
              <a:buSzPct val="68181"/>
              <a:buFont typeface="Wingdings"/>
              <a:buChar char=""/>
              <a:tabLst>
                <a:tab pos="287020" algn="l"/>
              </a:tabLst>
            </a:pPr>
            <a:r>
              <a:rPr lang="en-US" sz="1900" dirty="0" smtClean="0">
                <a:latin typeface="Footlight MT Light" panose="0204060206030A020304" pitchFamily="18" charset="0"/>
              </a:rPr>
              <a:t>We have thus developed a robot </a:t>
            </a:r>
            <a:r>
              <a:rPr lang="en-US" sz="1900" dirty="0">
                <a:latin typeface="Footlight MT Light" panose="0204060206030A020304" pitchFamily="18" charset="0"/>
              </a:rPr>
              <a:t>which can be used for multipurpose </a:t>
            </a:r>
            <a:r>
              <a:rPr lang="en-US" sz="1900" dirty="0" smtClean="0">
                <a:latin typeface="Footlight MT Light" panose="0204060206030A020304" pitchFamily="18" charset="0"/>
              </a:rPr>
              <a:t>applications </a:t>
            </a:r>
            <a:r>
              <a:rPr lang="en-US" sz="1900" dirty="0">
                <a:latin typeface="Footlight MT Light" panose="0204060206030A020304" pitchFamily="18" charset="0"/>
              </a:rPr>
              <a:t>related to surveillance and security </a:t>
            </a:r>
            <a:r>
              <a:rPr lang="en-US" sz="1900" dirty="0" smtClean="0">
                <a:latin typeface="Footlight MT Light" panose="0204060206030A020304" pitchFamily="18" charset="0"/>
              </a:rPr>
              <a:t>systems</a:t>
            </a:r>
          </a:p>
          <a:p>
            <a:pPr marL="287020" indent="-274320">
              <a:spcBef>
                <a:spcPts val="1425"/>
              </a:spcBef>
              <a:buClr>
                <a:srgbClr val="2CA1BE"/>
              </a:buClr>
              <a:buSzPct val="68181"/>
              <a:buFont typeface="Wingdings"/>
              <a:buChar char=""/>
              <a:tabLst>
                <a:tab pos="287020" algn="l"/>
              </a:tabLst>
            </a:pPr>
            <a:r>
              <a:rPr lang="en-US" sz="1900" dirty="0">
                <a:latin typeface="Footlight MT Light" panose="0204060206030A020304" pitchFamily="18" charset="0"/>
              </a:rPr>
              <a:t>This project offers a lot of scope for adding newer features. Since all image processing is done remotely, there are no resource constraints apart from the bandwidth of the network. </a:t>
            </a:r>
            <a:endParaRPr lang="en-US" sz="1900" dirty="0" smtClean="0">
              <a:latin typeface="Footlight MT Light" panose="0204060206030A020304" pitchFamily="18" charset="0"/>
            </a:endParaRPr>
          </a:p>
          <a:p>
            <a:pPr marL="287020" indent="-274320">
              <a:spcBef>
                <a:spcPts val="1425"/>
              </a:spcBef>
              <a:buClr>
                <a:srgbClr val="2CA1BE"/>
              </a:buClr>
              <a:buSzPct val="68181"/>
              <a:buFont typeface="Wingdings"/>
              <a:buChar char=""/>
              <a:tabLst>
                <a:tab pos="287020" algn="l"/>
              </a:tabLst>
            </a:pPr>
            <a:r>
              <a:rPr lang="en-US" sz="1900" dirty="0" smtClean="0">
                <a:latin typeface="Footlight MT Light" panose="0204060206030A020304" pitchFamily="18" charset="0"/>
              </a:rPr>
              <a:t>We </a:t>
            </a:r>
            <a:r>
              <a:rPr lang="en-US" sz="1900" dirty="0">
                <a:latin typeface="Footlight MT Light" panose="0204060206030A020304" pitchFamily="18" charset="0"/>
              </a:rPr>
              <a:t>can program the robot such that it can detect objects and reach them on its own. Thus, we can make it completely autonomous. </a:t>
            </a:r>
            <a:endParaRPr lang="en-US" sz="1900" dirty="0" smtClean="0">
              <a:latin typeface="Footlight MT Light" panose="0204060206030A020304" pitchFamily="18" charset="0"/>
            </a:endParaRPr>
          </a:p>
          <a:p>
            <a:pPr marL="287020" indent="-274320">
              <a:spcBef>
                <a:spcPts val="1425"/>
              </a:spcBef>
              <a:buClr>
                <a:srgbClr val="2CA1BE"/>
              </a:buClr>
              <a:buSzPct val="68181"/>
              <a:buFont typeface="Wingdings"/>
              <a:buChar char=""/>
              <a:tabLst>
                <a:tab pos="287020" algn="l"/>
              </a:tabLst>
            </a:pPr>
            <a:r>
              <a:rPr lang="en-US" sz="1900" dirty="0" smtClean="0">
                <a:latin typeface="Footlight MT Light" panose="0204060206030A020304" pitchFamily="18" charset="0"/>
              </a:rPr>
              <a:t>Also</a:t>
            </a:r>
            <a:r>
              <a:rPr lang="en-US" sz="1900" dirty="0">
                <a:latin typeface="Footlight MT Light" panose="0204060206030A020304" pitchFamily="18" charset="0"/>
              </a:rPr>
              <a:t>, with the presence of GPS navigation and mapping software, the robot has the capability of finding the best route possible to reach a certain location</a:t>
            </a:r>
            <a:r>
              <a:rPr lang="en-US" sz="1900" dirty="0" smtClean="0">
                <a:latin typeface="Footlight MT Light" panose="0204060206030A020304" pitchFamily="18" charset="0"/>
              </a:rPr>
              <a:t>.</a:t>
            </a:r>
          </a:p>
          <a:p>
            <a:pPr marL="287020" indent="-274320">
              <a:spcBef>
                <a:spcPts val="1425"/>
              </a:spcBef>
              <a:buClr>
                <a:srgbClr val="2CA1BE"/>
              </a:buClr>
              <a:buSzPct val="68181"/>
              <a:buFont typeface="Wingdings"/>
              <a:buChar char=""/>
              <a:tabLst>
                <a:tab pos="287020" algn="l"/>
              </a:tabLst>
            </a:pPr>
            <a:r>
              <a:rPr lang="en-US" sz="1900" dirty="0" smtClean="0">
                <a:latin typeface="Footlight MT Light" panose="0204060206030A020304" pitchFamily="18" charset="0"/>
              </a:rPr>
              <a:t>Also</a:t>
            </a:r>
            <a:r>
              <a:rPr lang="en-US" sz="1900" dirty="0">
                <a:latin typeface="Footlight MT Light" panose="0204060206030A020304" pitchFamily="18" charset="0"/>
              </a:rPr>
              <a:t>, by making it sturdier and giving it extra protection, we can make it an </a:t>
            </a:r>
            <a:r>
              <a:rPr lang="en-US" sz="1900" dirty="0" smtClean="0">
                <a:latin typeface="Footlight MT Light" panose="0204060206030A020304" pitchFamily="18" charset="0"/>
              </a:rPr>
              <a:t>all terrain </a:t>
            </a:r>
            <a:r>
              <a:rPr lang="en-US" sz="1900" dirty="0">
                <a:latin typeface="Footlight MT Light" panose="0204060206030A020304" pitchFamily="18" charset="0"/>
              </a:rPr>
              <a:t>robot, which would make it ideal for a surveillance robot. </a:t>
            </a:r>
            <a:endParaRPr lang="en-US" sz="1900" dirty="0" smtClean="0">
              <a:latin typeface="Footlight MT Light" panose="0204060206030A020304" pitchFamily="18" charset="0"/>
            </a:endParaRPr>
          </a:p>
          <a:p>
            <a:pPr marL="287020" indent="-274320">
              <a:spcBef>
                <a:spcPts val="1425"/>
              </a:spcBef>
              <a:buClr>
                <a:srgbClr val="2CA1BE"/>
              </a:buClr>
              <a:buSzPct val="68181"/>
              <a:buFont typeface="Wingdings"/>
              <a:buChar char=""/>
              <a:tabLst>
                <a:tab pos="287020" algn="l"/>
              </a:tabLst>
            </a:pPr>
            <a:r>
              <a:rPr lang="en-US" sz="1900" dirty="0">
                <a:latin typeface="Footlight MT Light" panose="0204060206030A020304" pitchFamily="18" charset="0"/>
              </a:rPr>
              <a:t>There is also the option of adding sound processing to the remote computer, thus giving it greater surveillance capabilities. </a:t>
            </a:r>
            <a:endParaRPr lang="en-US" sz="1900" dirty="0" smtClean="0">
              <a:latin typeface="Footlight MT Light" panose="0204060206030A020304" pitchFamily="18" charset="0"/>
            </a:endParaRPr>
          </a:p>
          <a:p>
            <a:pPr marL="287020" indent="-274320">
              <a:spcBef>
                <a:spcPts val="1425"/>
              </a:spcBef>
              <a:buClr>
                <a:srgbClr val="2CA1BE"/>
              </a:buClr>
              <a:buSzPct val="68181"/>
              <a:buFont typeface="Wingdings"/>
              <a:buChar char=""/>
              <a:tabLst>
                <a:tab pos="287020" algn="l"/>
              </a:tabLst>
            </a:pPr>
            <a:r>
              <a:rPr lang="en-US" sz="1900" dirty="0" smtClean="0">
                <a:latin typeface="Footlight MT Light" panose="0204060206030A020304" pitchFamily="18" charset="0"/>
              </a:rPr>
              <a:t>The </a:t>
            </a:r>
            <a:r>
              <a:rPr lang="en-US" sz="1900" dirty="0">
                <a:latin typeface="Footlight MT Light" panose="0204060206030A020304" pitchFamily="18" charset="0"/>
              </a:rPr>
              <a:t>possibilities are endless. This robot in its current state provides a platform for further research into improving its capabilities. </a:t>
            </a:r>
          </a:p>
        </p:txBody>
      </p:sp>
    </p:spTree>
    <p:extLst>
      <p:ext uri="{BB962C8B-B14F-4D97-AF65-F5344CB8AC3E}">
        <p14:creationId xmlns:p14="http://schemas.microsoft.com/office/powerpoint/2010/main" val="20557489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28600"/>
            <a:ext cx="6068060" cy="506549"/>
          </a:xfrm>
          <a:prstGeom prst="rect">
            <a:avLst/>
          </a:prstGeom>
        </p:spPr>
        <p:txBody>
          <a:bodyPr vert="horz" wrap="square" lIns="0" tIns="13970" rIns="0" bIns="0" rtlCol="0">
            <a:spAutoFit/>
          </a:bodyPr>
          <a:lstStyle/>
          <a:p>
            <a:pPr marL="12700" marR="5080">
              <a:lnSpc>
                <a:spcPct val="100000"/>
              </a:lnSpc>
              <a:spcBef>
                <a:spcPts val="110"/>
              </a:spcBef>
            </a:pPr>
            <a:r>
              <a:rPr lang="en-IN" b="1" spc="-5" dirty="0">
                <a:solidFill>
                  <a:schemeClr val="tx1"/>
                </a:solidFill>
              </a:rPr>
              <a:t>REFERENCES</a:t>
            </a:r>
            <a:endParaRPr b="1" dirty="0">
              <a:solidFill>
                <a:schemeClr val="tx1"/>
              </a:solidFill>
            </a:endParaRPr>
          </a:p>
        </p:txBody>
      </p:sp>
      <p:sp>
        <p:nvSpPr>
          <p:cNvPr id="3" name="object 3"/>
          <p:cNvSpPr txBox="1"/>
          <p:nvPr/>
        </p:nvSpPr>
        <p:spPr>
          <a:xfrm>
            <a:off x="609600" y="838200"/>
            <a:ext cx="7062470" cy="5645776"/>
          </a:xfrm>
          <a:prstGeom prst="rect">
            <a:avLst/>
          </a:prstGeom>
        </p:spPr>
        <p:txBody>
          <a:bodyPr vert="horz" wrap="square" lIns="0" tIns="180975" rIns="0" bIns="0" rtlCol="0">
            <a:spAutoFit/>
          </a:bodyPr>
          <a:lstStyle/>
          <a:p>
            <a:pPr marL="287020" indent="-274320">
              <a:spcBef>
                <a:spcPts val="1425"/>
              </a:spcBef>
              <a:buClr>
                <a:srgbClr val="2CA1BE"/>
              </a:buClr>
              <a:buSzPct val="68181"/>
              <a:buFont typeface="Wingdings"/>
              <a:buChar char=""/>
              <a:tabLst>
                <a:tab pos="287020" algn="l"/>
              </a:tabLst>
            </a:pPr>
            <a:r>
              <a:rPr lang="en-US" sz="2000" dirty="0" err="1">
                <a:latin typeface="Footlight MT Light" panose="0204060206030A020304" pitchFamily="18" charset="0"/>
              </a:rPr>
              <a:t>Nádvorník</a:t>
            </a:r>
            <a:r>
              <a:rPr lang="en-US" sz="2000" dirty="0">
                <a:latin typeface="Footlight MT Light" panose="0204060206030A020304" pitchFamily="18" charset="0"/>
              </a:rPr>
              <a:t>, J. and </a:t>
            </a:r>
            <a:r>
              <a:rPr lang="en-US" sz="2000" dirty="0" err="1">
                <a:latin typeface="Footlight MT Light" panose="0204060206030A020304" pitchFamily="18" charset="0"/>
              </a:rPr>
              <a:t>Smutný</a:t>
            </a:r>
            <a:r>
              <a:rPr lang="en-US" sz="2000" dirty="0">
                <a:latin typeface="Footlight MT Light" panose="0204060206030A020304" pitchFamily="18" charset="0"/>
              </a:rPr>
              <a:t>, P., 2014, May. Remote control robot using Android mobile device. In </a:t>
            </a:r>
            <a:r>
              <a:rPr lang="en-US" sz="2000" i="1" dirty="0">
                <a:latin typeface="Footlight MT Light" panose="0204060206030A020304" pitchFamily="18" charset="0"/>
              </a:rPr>
              <a:t>Proceedings of the 2014 15th International Carpathian Control Conference (ICCC)</a:t>
            </a:r>
            <a:r>
              <a:rPr lang="en-US" sz="2000" dirty="0">
                <a:latin typeface="Footlight MT Light" panose="0204060206030A020304" pitchFamily="18" charset="0"/>
              </a:rPr>
              <a:t> (pp. 373-378). IEEE</a:t>
            </a:r>
            <a:r>
              <a:rPr lang="en-US" sz="2000" dirty="0" smtClean="0">
                <a:latin typeface="Footlight MT Light" panose="0204060206030A020304" pitchFamily="18" charset="0"/>
              </a:rPr>
              <a:t>.</a:t>
            </a:r>
          </a:p>
          <a:p>
            <a:pPr marL="287020" indent="-274320">
              <a:spcBef>
                <a:spcPts val="1425"/>
              </a:spcBef>
              <a:buClr>
                <a:srgbClr val="2CA1BE"/>
              </a:buClr>
              <a:buSzPct val="68181"/>
              <a:buFont typeface="Wingdings"/>
              <a:buChar char=""/>
              <a:tabLst>
                <a:tab pos="287020" algn="l"/>
              </a:tabLst>
            </a:pPr>
            <a:r>
              <a:rPr lang="en-US" sz="2000" dirty="0" err="1">
                <a:latin typeface="Footlight MT Light" panose="0204060206030A020304" pitchFamily="18" charset="0"/>
              </a:rPr>
              <a:t>Ecemis</a:t>
            </a:r>
            <a:r>
              <a:rPr lang="en-US" sz="2000" dirty="0">
                <a:latin typeface="Footlight MT Light" panose="0204060206030A020304" pitchFamily="18" charset="0"/>
              </a:rPr>
              <a:t>, M.I. and </a:t>
            </a:r>
            <a:r>
              <a:rPr lang="en-US" sz="2000" dirty="0" err="1">
                <a:latin typeface="Footlight MT Light" panose="0204060206030A020304" pitchFamily="18" charset="0"/>
              </a:rPr>
              <a:t>Gaudiano</a:t>
            </a:r>
            <a:r>
              <a:rPr lang="en-US" sz="2000" dirty="0">
                <a:latin typeface="Footlight MT Light" panose="0204060206030A020304" pitchFamily="18" charset="0"/>
              </a:rPr>
              <a:t>, P., 1999, November. Object recognition with ultrasonic sensors. In </a:t>
            </a:r>
            <a:r>
              <a:rPr lang="en-US" sz="2000" i="1" dirty="0">
                <a:latin typeface="Footlight MT Light" panose="0204060206030A020304" pitchFamily="18" charset="0"/>
              </a:rPr>
              <a:t>Proceedings 1999 IEEE International Symposium on Computational Intelligence in Robotics and Automation. CIRA'99 (Cat. No. 99EX375)</a:t>
            </a:r>
            <a:r>
              <a:rPr lang="en-US" sz="2000" dirty="0">
                <a:latin typeface="Footlight MT Light" panose="0204060206030A020304" pitchFamily="18" charset="0"/>
              </a:rPr>
              <a:t> (pp. 250-255). IEEE</a:t>
            </a:r>
            <a:r>
              <a:rPr lang="en-US" sz="2000" dirty="0" smtClean="0">
                <a:latin typeface="Footlight MT Light" panose="0204060206030A020304" pitchFamily="18" charset="0"/>
              </a:rPr>
              <a:t>.</a:t>
            </a:r>
          </a:p>
          <a:p>
            <a:pPr marL="287020" indent="-274320">
              <a:spcBef>
                <a:spcPts val="1425"/>
              </a:spcBef>
              <a:buClr>
                <a:srgbClr val="2CA1BE"/>
              </a:buClr>
              <a:buSzPct val="68181"/>
              <a:buFont typeface="Wingdings"/>
              <a:buChar char=""/>
              <a:tabLst>
                <a:tab pos="287020" algn="l"/>
              </a:tabLst>
            </a:pPr>
            <a:r>
              <a:rPr lang="en-US" sz="2000" dirty="0" err="1">
                <a:latin typeface="Footlight MT Light" panose="0204060206030A020304" pitchFamily="18" charset="0"/>
              </a:rPr>
              <a:t>Bokade</a:t>
            </a:r>
            <a:r>
              <a:rPr lang="en-US" sz="2000" dirty="0">
                <a:latin typeface="Footlight MT Light" panose="0204060206030A020304" pitchFamily="18" charset="0"/>
              </a:rPr>
              <a:t>, A.U. and </a:t>
            </a:r>
            <a:r>
              <a:rPr lang="en-US" sz="2000" dirty="0" err="1">
                <a:latin typeface="Footlight MT Light" panose="0204060206030A020304" pitchFamily="18" charset="0"/>
              </a:rPr>
              <a:t>Ratnaparkhe</a:t>
            </a:r>
            <a:r>
              <a:rPr lang="en-US" sz="2000" dirty="0">
                <a:latin typeface="Footlight MT Light" panose="0204060206030A020304" pitchFamily="18" charset="0"/>
              </a:rPr>
              <a:t>, V.R., 2016, April. Video surveillance robot control using smartphone and Raspberry pi. In </a:t>
            </a:r>
            <a:r>
              <a:rPr lang="en-US" sz="2000" i="1" dirty="0">
                <a:latin typeface="Footlight MT Light" panose="0204060206030A020304" pitchFamily="18" charset="0"/>
              </a:rPr>
              <a:t>2016 International Conference on Communication and Signal Processing (ICCSP)</a:t>
            </a:r>
            <a:r>
              <a:rPr lang="en-US" sz="2000" dirty="0">
                <a:latin typeface="Footlight MT Light" panose="0204060206030A020304" pitchFamily="18" charset="0"/>
              </a:rPr>
              <a:t> (pp. 2094-2097). IEEE</a:t>
            </a:r>
            <a:r>
              <a:rPr lang="en-US" sz="2000" dirty="0" smtClean="0">
                <a:latin typeface="Footlight MT Light" panose="0204060206030A020304" pitchFamily="18" charset="0"/>
              </a:rPr>
              <a:t>.</a:t>
            </a:r>
          </a:p>
          <a:p>
            <a:pPr marL="287020" indent="-274320">
              <a:spcBef>
                <a:spcPts val="1425"/>
              </a:spcBef>
              <a:buClr>
                <a:srgbClr val="2CA1BE"/>
              </a:buClr>
              <a:buSzPct val="68181"/>
              <a:buFont typeface="Wingdings"/>
              <a:buChar char=""/>
              <a:tabLst>
                <a:tab pos="287020" algn="l"/>
              </a:tabLst>
            </a:pPr>
            <a:r>
              <a:rPr lang="en-US" sz="2000" dirty="0">
                <a:latin typeface="Footlight MT Light" panose="0204060206030A020304" pitchFamily="18" charset="0"/>
              </a:rPr>
              <a:t>Hasan, S.M., </a:t>
            </a:r>
            <a:r>
              <a:rPr lang="en-US" sz="2000" dirty="0" err="1">
                <a:latin typeface="Footlight MT Light" panose="0204060206030A020304" pitchFamily="18" charset="0"/>
              </a:rPr>
              <a:t>Rasid</a:t>
            </a:r>
            <a:r>
              <a:rPr lang="en-US" sz="2000" dirty="0">
                <a:latin typeface="Footlight MT Light" panose="0204060206030A020304" pitchFamily="18" charset="0"/>
              </a:rPr>
              <a:t>, S.M.R., Mallik, A. and </a:t>
            </a:r>
            <a:r>
              <a:rPr lang="en-US" sz="2000" dirty="0" err="1">
                <a:latin typeface="Footlight MT Light" panose="0204060206030A020304" pitchFamily="18" charset="0"/>
              </a:rPr>
              <a:t>Rokunuzzaman</a:t>
            </a:r>
            <a:r>
              <a:rPr lang="en-US" sz="2000" dirty="0">
                <a:latin typeface="Footlight MT Light" panose="0204060206030A020304" pitchFamily="18" charset="0"/>
              </a:rPr>
              <a:t>, M., Development of a Wireless Surveillance Robot for Controlling from Long Distance.</a:t>
            </a:r>
            <a:endParaRPr lang="en-US" sz="2000" dirty="0" smtClean="0">
              <a:latin typeface="Footlight MT Light" panose="0204060206030A020304" pitchFamily="18" charset="0"/>
            </a:endParaRPr>
          </a:p>
        </p:txBody>
      </p:sp>
    </p:spTree>
    <p:extLst>
      <p:ext uri="{BB962C8B-B14F-4D97-AF65-F5344CB8AC3E}">
        <p14:creationId xmlns:p14="http://schemas.microsoft.com/office/powerpoint/2010/main" val="41743415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857</TotalTime>
  <Words>380</Words>
  <Application>Microsoft Office PowerPoint</Application>
  <PresentationFormat>On-screen Show (4:3)</PresentationFormat>
  <Paragraphs>35</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Calibri</vt:lpstr>
      <vt:lpstr>Century Schoolbook</vt:lpstr>
      <vt:lpstr>Footlight MT Light</vt:lpstr>
      <vt:lpstr>Times New Roman</vt:lpstr>
      <vt:lpstr>Wingdings</vt:lpstr>
      <vt:lpstr>Office Theme</vt:lpstr>
      <vt:lpstr>ROBOTICS AND AUTOMATION (ECE2008)</vt:lpstr>
      <vt:lpstr>INTRODUCTION</vt:lpstr>
      <vt:lpstr>RESEARCH PAPER</vt:lpstr>
      <vt:lpstr>FLOWCHART</vt:lpstr>
      <vt:lpstr>OUTCOMES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PHY1999: INTRODUCTION TO INNOVATIVE PROJECTS  PROJECT REVIEW-1</dc:title>
  <dc:creator>Windows User</dc:creator>
  <cp:lastModifiedBy>Arun</cp:lastModifiedBy>
  <cp:revision>39</cp:revision>
  <dcterms:created xsi:type="dcterms:W3CDTF">2019-09-03T04:30:46Z</dcterms:created>
  <dcterms:modified xsi:type="dcterms:W3CDTF">2020-01-13T08:44:53Z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2019-04-10T00:00:00Z</vt:filetime>
  </property>
  <property fmtid="{D5CDD505-2E9C-101B-9397-08002B2CF9AE}" pid="3" name="Creator">
    <vt:lpwstr>Microsoft® PowerPoint® 2016</vt:lpwstr>
  </property>
  <property fmtid="{D5CDD505-2E9C-101B-9397-08002B2CF9AE}" pid="4" name="LastSaved">
    <vt:filetime>2019-09-03T00:00:00Z</vt:filetime>
  </property>
</Properties>
</file>