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10691813" cy="15119350"/>
  <p:notesSz cx="6858000" cy="9144000"/>
  <p:defaultTextStyle>
    <a:defPPr>
      <a:defRPr lang="en-US"/>
    </a:defPPr>
    <a:lvl1pPr marL="0" algn="l" defTabSz="1053386" rtl="0" eaLnBrk="1" latinLnBrk="0" hangingPunct="1">
      <a:defRPr sz="2073" kern="1200">
        <a:solidFill>
          <a:schemeClr val="tx1"/>
        </a:solidFill>
        <a:latin typeface="+mn-lt"/>
        <a:ea typeface="+mn-ea"/>
        <a:cs typeface="+mn-cs"/>
      </a:defRPr>
    </a:lvl1pPr>
    <a:lvl2pPr marL="526693" algn="l" defTabSz="1053386" rtl="0" eaLnBrk="1" latinLnBrk="0" hangingPunct="1">
      <a:defRPr sz="2073" kern="1200">
        <a:solidFill>
          <a:schemeClr val="tx1"/>
        </a:solidFill>
        <a:latin typeface="+mn-lt"/>
        <a:ea typeface="+mn-ea"/>
        <a:cs typeface="+mn-cs"/>
      </a:defRPr>
    </a:lvl2pPr>
    <a:lvl3pPr marL="1053386" algn="l" defTabSz="1053386" rtl="0" eaLnBrk="1" latinLnBrk="0" hangingPunct="1">
      <a:defRPr sz="2073" kern="1200">
        <a:solidFill>
          <a:schemeClr val="tx1"/>
        </a:solidFill>
        <a:latin typeface="+mn-lt"/>
        <a:ea typeface="+mn-ea"/>
        <a:cs typeface="+mn-cs"/>
      </a:defRPr>
    </a:lvl3pPr>
    <a:lvl4pPr marL="1580078" algn="l" defTabSz="1053386" rtl="0" eaLnBrk="1" latinLnBrk="0" hangingPunct="1">
      <a:defRPr sz="2073" kern="1200">
        <a:solidFill>
          <a:schemeClr val="tx1"/>
        </a:solidFill>
        <a:latin typeface="+mn-lt"/>
        <a:ea typeface="+mn-ea"/>
        <a:cs typeface="+mn-cs"/>
      </a:defRPr>
    </a:lvl4pPr>
    <a:lvl5pPr marL="2106771" algn="l" defTabSz="1053386" rtl="0" eaLnBrk="1" latinLnBrk="0" hangingPunct="1">
      <a:defRPr sz="2073" kern="1200">
        <a:solidFill>
          <a:schemeClr val="tx1"/>
        </a:solidFill>
        <a:latin typeface="+mn-lt"/>
        <a:ea typeface="+mn-ea"/>
        <a:cs typeface="+mn-cs"/>
      </a:defRPr>
    </a:lvl5pPr>
    <a:lvl6pPr marL="2633463" algn="l" defTabSz="1053386" rtl="0" eaLnBrk="1" latinLnBrk="0" hangingPunct="1">
      <a:defRPr sz="2073" kern="1200">
        <a:solidFill>
          <a:schemeClr val="tx1"/>
        </a:solidFill>
        <a:latin typeface="+mn-lt"/>
        <a:ea typeface="+mn-ea"/>
        <a:cs typeface="+mn-cs"/>
      </a:defRPr>
    </a:lvl6pPr>
    <a:lvl7pPr marL="3160156" algn="l" defTabSz="1053386" rtl="0" eaLnBrk="1" latinLnBrk="0" hangingPunct="1">
      <a:defRPr sz="2073" kern="1200">
        <a:solidFill>
          <a:schemeClr val="tx1"/>
        </a:solidFill>
        <a:latin typeface="+mn-lt"/>
        <a:ea typeface="+mn-ea"/>
        <a:cs typeface="+mn-cs"/>
      </a:defRPr>
    </a:lvl7pPr>
    <a:lvl8pPr marL="3686849" algn="l" defTabSz="1053386" rtl="0" eaLnBrk="1" latinLnBrk="0" hangingPunct="1">
      <a:defRPr sz="2073" kern="1200">
        <a:solidFill>
          <a:schemeClr val="tx1"/>
        </a:solidFill>
        <a:latin typeface="+mn-lt"/>
        <a:ea typeface="+mn-ea"/>
        <a:cs typeface="+mn-cs"/>
      </a:defRPr>
    </a:lvl8pPr>
    <a:lvl9pPr marL="4213542" algn="l" defTabSz="1053386" rtl="0" eaLnBrk="1" latinLnBrk="0" hangingPunct="1">
      <a:defRPr sz="207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360" y="-3012"/>
      </p:cViewPr>
      <p:guideLst>
        <p:guide orient="horz" pos="476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6945"/>
            </a:lvl1pPr>
          </a:lstStyle>
          <a:p>
            <a:r>
              <a:rPr lang="en-US" smtClean="0"/>
              <a:t>Click to edit Master title style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778"/>
            </a:lvl1pPr>
            <a:lvl2pPr marL="529235" indent="0" algn="ctr">
              <a:buNone/>
              <a:defRPr sz="2315"/>
            </a:lvl2pPr>
            <a:lvl3pPr marL="1058470" indent="0" algn="ctr">
              <a:buNone/>
              <a:defRPr sz="2083"/>
            </a:lvl3pPr>
            <a:lvl4pPr marL="1587706" indent="0" algn="ctr">
              <a:buNone/>
              <a:defRPr sz="1852"/>
            </a:lvl4pPr>
            <a:lvl5pPr marL="2116941" indent="0" algn="ctr">
              <a:buNone/>
              <a:defRPr sz="1852"/>
            </a:lvl5pPr>
            <a:lvl6pPr marL="2646176" indent="0" algn="ctr">
              <a:buNone/>
              <a:defRPr sz="1852"/>
            </a:lvl6pPr>
            <a:lvl7pPr marL="3175412" indent="0" algn="ctr">
              <a:buNone/>
              <a:defRPr sz="1852"/>
            </a:lvl7pPr>
            <a:lvl8pPr marL="3704647" indent="0" algn="ctr">
              <a:buNone/>
              <a:defRPr sz="1852"/>
            </a:lvl8pPr>
            <a:lvl9pPr marL="4233883" indent="0" algn="ctr">
              <a:buNone/>
              <a:defRPr sz="185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5"/>
            <a:ext cx="2305422" cy="128129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35063" y="804965"/>
            <a:ext cx="6782619" cy="12812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6945"/>
            </a:lvl1pPr>
          </a:lstStyle>
          <a:p>
            <a:r>
              <a:rPr lang="en-US" smtClean="0"/>
              <a:t>Click to edit Master title style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778">
                <a:solidFill>
                  <a:schemeClr val="tx1"/>
                </a:solidFill>
              </a:defRPr>
            </a:lvl1pPr>
            <a:lvl2pPr marL="529235" indent="0">
              <a:buNone/>
              <a:defRPr sz="2315">
                <a:solidFill>
                  <a:schemeClr val="tx1">
                    <a:tint val="75000"/>
                  </a:schemeClr>
                </a:solidFill>
              </a:defRPr>
            </a:lvl2pPr>
            <a:lvl3pPr marL="1058470" indent="0">
              <a:buNone/>
              <a:defRPr sz="2083">
                <a:solidFill>
                  <a:schemeClr val="tx1">
                    <a:tint val="75000"/>
                  </a:schemeClr>
                </a:solidFill>
              </a:defRPr>
            </a:lvl3pPr>
            <a:lvl4pPr marL="1587706" indent="0">
              <a:buNone/>
              <a:defRPr sz="1852">
                <a:solidFill>
                  <a:schemeClr val="tx1">
                    <a:tint val="75000"/>
                  </a:schemeClr>
                </a:solidFill>
              </a:defRPr>
            </a:lvl4pPr>
            <a:lvl5pPr marL="2116941" indent="0">
              <a:buNone/>
              <a:defRPr sz="1852">
                <a:solidFill>
                  <a:schemeClr val="tx1">
                    <a:tint val="75000"/>
                  </a:schemeClr>
                </a:solidFill>
              </a:defRPr>
            </a:lvl5pPr>
            <a:lvl6pPr marL="2646176" indent="0">
              <a:buNone/>
              <a:defRPr sz="1852">
                <a:solidFill>
                  <a:schemeClr val="tx1">
                    <a:tint val="75000"/>
                  </a:schemeClr>
                </a:solidFill>
              </a:defRPr>
            </a:lvl6pPr>
            <a:lvl7pPr marL="3175412" indent="0">
              <a:buNone/>
              <a:defRPr sz="1852">
                <a:solidFill>
                  <a:schemeClr val="tx1">
                    <a:tint val="75000"/>
                  </a:schemeClr>
                </a:solidFill>
              </a:defRPr>
            </a:lvl7pPr>
            <a:lvl8pPr marL="3704647" indent="0">
              <a:buNone/>
              <a:defRPr sz="1852">
                <a:solidFill>
                  <a:schemeClr val="tx1">
                    <a:tint val="75000"/>
                  </a:schemeClr>
                </a:solidFill>
              </a:defRPr>
            </a:lvl8pPr>
            <a:lvl9pPr marL="4233883" indent="0">
              <a:buNone/>
              <a:defRPr sz="185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smtClean="0"/>
              <a:t>Click to edit Master text styles</a:t>
            </a:r>
          </a:p>
        </p:txBody>
      </p:sp>
      <p:sp>
        <p:nvSpPr>
          <p:cNvPr id="4" name="Content Placeholder 3"/>
          <p:cNvSpPr>
            <a:spLocks noGrp="1"/>
          </p:cNvSpPr>
          <p:nvPr>
            <p:ph sz="half" idx="2"/>
          </p:nvPr>
        </p:nvSpPr>
        <p:spPr>
          <a:xfrm>
            <a:off x="736456" y="5522762"/>
            <a:ext cx="4523137" cy="8123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778" b="1"/>
            </a:lvl1pPr>
            <a:lvl2pPr marL="529235" indent="0">
              <a:buNone/>
              <a:defRPr sz="2315" b="1"/>
            </a:lvl2pPr>
            <a:lvl3pPr marL="1058470" indent="0">
              <a:buNone/>
              <a:defRPr sz="2083" b="1"/>
            </a:lvl3pPr>
            <a:lvl4pPr marL="1587706" indent="0">
              <a:buNone/>
              <a:defRPr sz="1852" b="1"/>
            </a:lvl4pPr>
            <a:lvl5pPr marL="2116941" indent="0">
              <a:buNone/>
              <a:defRPr sz="1852" b="1"/>
            </a:lvl5pPr>
            <a:lvl6pPr marL="2646176" indent="0">
              <a:buNone/>
              <a:defRPr sz="1852" b="1"/>
            </a:lvl6pPr>
            <a:lvl7pPr marL="3175412" indent="0">
              <a:buNone/>
              <a:defRPr sz="1852" b="1"/>
            </a:lvl7pPr>
            <a:lvl8pPr marL="3704647" indent="0">
              <a:buNone/>
              <a:defRPr sz="1852" b="1"/>
            </a:lvl8pPr>
            <a:lvl9pPr marL="4233883" indent="0">
              <a:buNone/>
              <a:defRPr sz="1852" b="1"/>
            </a:lvl9pPr>
          </a:lstStyle>
          <a:p>
            <a:pPr lvl="0"/>
            <a:r>
              <a:rPr lang="en-US" smtClean="0"/>
              <a:t>Click to edit Master text styles</a:t>
            </a:r>
          </a:p>
        </p:txBody>
      </p:sp>
      <p:sp>
        <p:nvSpPr>
          <p:cNvPr id="6" name="Content Placeholder 5"/>
          <p:cNvSpPr>
            <a:spLocks noGrp="1"/>
          </p:cNvSpPr>
          <p:nvPr>
            <p:ph sz="quarter" idx="4"/>
          </p:nvPr>
        </p:nvSpPr>
        <p:spPr>
          <a:xfrm>
            <a:off x="5412731" y="5522762"/>
            <a:ext cx="4545413" cy="8123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smtClean="0"/>
              <a:t>Click to edit Master title style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04"/>
            </a:lvl1pPr>
            <a:lvl2pPr>
              <a:defRPr sz="3241"/>
            </a:lvl2pPr>
            <a:lvl3pPr>
              <a:defRPr sz="2778"/>
            </a:lvl3pPr>
            <a:lvl4pPr>
              <a:defRPr sz="2315"/>
            </a:lvl4pPr>
            <a:lvl5pPr>
              <a:defRPr sz="2315"/>
            </a:lvl5pPr>
            <a:lvl6pPr>
              <a:defRPr sz="2315"/>
            </a:lvl6pPr>
            <a:lvl7pPr>
              <a:defRPr sz="2315"/>
            </a:lvl7pPr>
            <a:lvl8pPr>
              <a:defRPr sz="2315"/>
            </a:lvl8pPr>
            <a:lvl9pPr>
              <a:defRPr sz="23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0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04"/>
            </a:lvl1pPr>
            <a:lvl2pPr marL="529235" indent="0">
              <a:buNone/>
              <a:defRPr sz="3241"/>
            </a:lvl2pPr>
            <a:lvl3pPr marL="1058470" indent="0">
              <a:buNone/>
              <a:defRPr sz="2778"/>
            </a:lvl3pPr>
            <a:lvl4pPr marL="1587706" indent="0">
              <a:buNone/>
              <a:defRPr sz="2315"/>
            </a:lvl4pPr>
            <a:lvl5pPr marL="2116941" indent="0">
              <a:buNone/>
              <a:defRPr sz="2315"/>
            </a:lvl5pPr>
            <a:lvl6pPr marL="2646176" indent="0">
              <a:buNone/>
              <a:defRPr sz="2315"/>
            </a:lvl6pPr>
            <a:lvl7pPr marL="3175412" indent="0">
              <a:buNone/>
              <a:defRPr sz="2315"/>
            </a:lvl7pPr>
            <a:lvl8pPr marL="3704647" indent="0">
              <a:buNone/>
              <a:defRPr sz="2315"/>
            </a:lvl8pPr>
            <a:lvl9pPr marL="4233883" indent="0">
              <a:buNone/>
              <a:defRPr sz="2315"/>
            </a:lvl9pPr>
          </a:lstStyle>
          <a:p>
            <a:r>
              <a:rPr lang="en-US" dirty="0" smtClean="0"/>
              <a:t>Click icon to add picture</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52"/>
            </a:lvl1pPr>
            <a:lvl2pPr marL="529235" indent="0">
              <a:buNone/>
              <a:defRPr sz="1621"/>
            </a:lvl2pPr>
            <a:lvl3pPr marL="1058470" indent="0">
              <a:buNone/>
              <a:defRPr sz="1389"/>
            </a:lvl3pPr>
            <a:lvl4pPr marL="1587706" indent="0">
              <a:buNone/>
              <a:defRPr sz="1158"/>
            </a:lvl4pPr>
            <a:lvl5pPr marL="2116941" indent="0">
              <a:buNone/>
              <a:defRPr sz="1158"/>
            </a:lvl5pPr>
            <a:lvl6pPr marL="2646176" indent="0">
              <a:buNone/>
              <a:defRPr sz="1158"/>
            </a:lvl6pPr>
            <a:lvl7pPr marL="3175412" indent="0">
              <a:buNone/>
              <a:defRPr sz="1158"/>
            </a:lvl7pPr>
            <a:lvl8pPr marL="3704647" indent="0">
              <a:buNone/>
              <a:defRPr sz="1158"/>
            </a:lvl8pPr>
            <a:lvl9pPr marL="4233883" indent="0">
              <a:buNone/>
              <a:defRPr sz="115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23-05-2021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389">
                <a:solidFill>
                  <a:schemeClr val="tx1">
                    <a:tint val="75000"/>
                  </a:schemeClr>
                </a:solidFill>
              </a:defRPr>
            </a:lvl1pPr>
          </a:lstStyle>
          <a:p>
            <a:fld id="{8453E2C6-8CDE-4FA4-9434-0173729C9153}" type="datetimeFigureOut">
              <a:rPr lang="en-IN" smtClean="0"/>
              <a:pPr/>
              <a:t>23-05-2021</a:t>
            </a:fld>
            <a:endParaRPr lang="en-IN" dirty="0"/>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389">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389">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58470" rtl="0" eaLnBrk="1" latinLnBrk="0" hangingPunct="1">
        <a:lnSpc>
          <a:spcPct val="90000"/>
        </a:lnSpc>
        <a:spcBef>
          <a:spcPct val="0"/>
        </a:spcBef>
        <a:buNone/>
        <a:defRPr sz="5093" kern="1200">
          <a:solidFill>
            <a:schemeClr val="tx1"/>
          </a:solidFill>
          <a:latin typeface="+mj-lt"/>
          <a:ea typeface="+mj-ea"/>
          <a:cs typeface="+mj-cs"/>
        </a:defRPr>
      </a:lvl1pPr>
    </p:titleStyle>
    <p:bodyStyle>
      <a:lvl1pPr marL="264618" indent="-264618" algn="l" defTabSz="1058470" rtl="0" eaLnBrk="1" latinLnBrk="0" hangingPunct="1">
        <a:lnSpc>
          <a:spcPct val="90000"/>
        </a:lnSpc>
        <a:spcBef>
          <a:spcPts val="1158"/>
        </a:spcBef>
        <a:buFont typeface="Arial" panose="020B0604020202020204" pitchFamily="34" charset="0"/>
        <a:buChar char="•"/>
        <a:defRPr sz="3241" kern="1200">
          <a:solidFill>
            <a:schemeClr val="tx1"/>
          </a:solidFill>
          <a:latin typeface="+mn-lt"/>
          <a:ea typeface="+mn-ea"/>
          <a:cs typeface="+mn-cs"/>
        </a:defRPr>
      </a:lvl1pPr>
      <a:lvl2pPr marL="793853" indent="-264618" algn="l" defTabSz="1058470" rtl="0" eaLnBrk="1" latinLnBrk="0" hangingPunct="1">
        <a:lnSpc>
          <a:spcPct val="90000"/>
        </a:lnSpc>
        <a:spcBef>
          <a:spcPts val="579"/>
        </a:spcBef>
        <a:buFont typeface="Arial" panose="020B0604020202020204" pitchFamily="34" charset="0"/>
        <a:buChar char="•"/>
        <a:defRPr sz="2778" kern="1200">
          <a:solidFill>
            <a:schemeClr val="tx1"/>
          </a:solidFill>
          <a:latin typeface="+mn-lt"/>
          <a:ea typeface="+mn-ea"/>
          <a:cs typeface="+mn-cs"/>
        </a:defRPr>
      </a:lvl2pPr>
      <a:lvl3pPr marL="1323088" indent="-264618" algn="l" defTabSz="1058470" rtl="0" eaLnBrk="1" latinLnBrk="0" hangingPunct="1">
        <a:lnSpc>
          <a:spcPct val="90000"/>
        </a:lnSpc>
        <a:spcBef>
          <a:spcPts val="579"/>
        </a:spcBef>
        <a:buFont typeface="Arial" panose="020B0604020202020204" pitchFamily="34" charset="0"/>
        <a:buChar char="•"/>
        <a:defRPr sz="2315" kern="1200">
          <a:solidFill>
            <a:schemeClr val="tx1"/>
          </a:solidFill>
          <a:latin typeface="+mn-lt"/>
          <a:ea typeface="+mn-ea"/>
          <a:cs typeface="+mn-cs"/>
        </a:defRPr>
      </a:lvl3pPr>
      <a:lvl4pPr marL="185232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4pPr>
      <a:lvl5pPr marL="238155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5pPr>
      <a:lvl6pPr marL="2910794"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6pPr>
      <a:lvl7pPr marL="3440029"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7pPr>
      <a:lvl8pPr marL="3969265"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8pPr>
      <a:lvl9pPr marL="4498500" indent="-264618" algn="l" defTabSz="1058470" rtl="0" eaLnBrk="1" latinLnBrk="0" hangingPunct="1">
        <a:lnSpc>
          <a:spcPct val="90000"/>
        </a:lnSpc>
        <a:spcBef>
          <a:spcPts val="579"/>
        </a:spcBef>
        <a:buFont typeface="Arial" panose="020B0604020202020204" pitchFamily="34" charset="0"/>
        <a:buChar char="•"/>
        <a:defRPr sz="2083" kern="1200">
          <a:solidFill>
            <a:schemeClr val="tx1"/>
          </a:solidFill>
          <a:latin typeface="+mn-lt"/>
          <a:ea typeface="+mn-ea"/>
          <a:cs typeface="+mn-cs"/>
        </a:defRPr>
      </a:lvl9pPr>
    </p:bodyStyle>
    <p:otherStyle>
      <a:defPPr>
        <a:defRPr lang="en-US"/>
      </a:defPPr>
      <a:lvl1pPr marL="0" algn="l" defTabSz="1058470" rtl="0" eaLnBrk="1" latinLnBrk="0" hangingPunct="1">
        <a:defRPr sz="2083" kern="1200">
          <a:solidFill>
            <a:schemeClr val="tx1"/>
          </a:solidFill>
          <a:latin typeface="+mn-lt"/>
          <a:ea typeface="+mn-ea"/>
          <a:cs typeface="+mn-cs"/>
        </a:defRPr>
      </a:lvl1pPr>
      <a:lvl2pPr marL="529235" algn="l" defTabSz="1058470" rtl="0" eaLnBrk="1" latinLnBrk="0" hangingPunct="1">
        <a:defRPr sz="2083" kern="1200">
          <a:solidFill>
            <a:schemeClr val="tx1"/>
          </a:solidFill>
          <a:latin typeface="+mn-lt"/>
          <a:ea typeface="+mn-ea"/>
          <a:cs typeface="+mn-cs"/>
        </a:defRPr>
      </a:lvl2pPr>
      <a:lvl3pPr marL="1058470" algn="l" defTabSz="1058470" rtl="0" eaLnBrk="1" latinLnBrk="0" hangingPunct="1">
        <a:defRPr sz="2083" kern="1200">
          <a:solidFill>
            <a:schemeClr val="tx1"/>
          </a:solidFill>
          <a:latin typeface="+mn-lt"/>
          <a:ea typeface="+mn-ea"/>
          <a:cs typeface="+mn-cs"/>
        </a:defRPr>
      </a:lvl3pPr>
      <a:lvl4pPr marL="1587706" algn="l" defTabSz="1058470" rtl="0" eaLnBrk="1" latinLnBrk="0" hangingPunct="1">
        <a:defRPr sz="2083" kern="1200">
          <a:solidFill>
            <a:schemeClr val="tx1"/>
          </a:solidFill>
          <a:latin typeface="+mn-lt"/>
          <a:ea typeface="+mn-ea"/>
          <a:cs typeface="+mn-cs"/>
        </a:defRPr>
      </a:lvl4pPr>
      <a:lvl5pPr marL="2116941" algn="l" defTabSz="1058470" rtl="0" eaLnBrk="1" latinLnBrk="0" hangingPunct="1">
        <a:defRPr sz="2083" kern="1200">
          <a:solidFill>
            <a:schemeClr val="tx1"/>
          </a:solidFill>
          <a:latin typeface="+mn-lt"/>
          <a:ea typeface="+mn-ea"/>
          <a:cs typeface="+mn-cs"/>
        </a:defRPr>
      </a:lvl5pPr>
      <a:lvl6pPr marL="2646176" algn="l" defTabSz="1058470" rtl="0" eaLnBrk="1" latinLnBrk="0" hangingPunct="1">
        <a:defRPr sz="2083" kern="1200">
          <a:solidFill>
            <a:schemeClr val="tx1"/>
          </a:solidFill>
          <a:latin typeface="+mn-lt"/>
          <a:ea typeface="+mn-ea"/>
          <a:cs typeface="+mn-cs"/>
        </a:defRPr>
      </a:lvl6pPr>
      <a:lvl7pPr marL="3175412" algn="l" defTabSz="1058470" rtl="0" eaLnBrk="1" latinLnBrk="0" hangingPunct="1">
        <a:defRPr sz="2083" kern="1200">
          <a:solidFill>
            <a:schemeClr val="tx1"/>
          </a:solidFill>
          <a:latin typeface="+mn-lt"/>
          <a:ea typeface="+mn-ea"/>
          <a:cs typeface="+mn-cs"/>
        </a:defRPr>
      </a:lvl7pPr>
      <a:lvl8pPr marL="3704647" algn="l" defTabSz="1058470" rtl="0" eaLnBrk="1" latinLnBrk="0" hangingPunct="1">
        <a:defRPr sz="2083" kern="1200">
          <a:solidFill>
            <a:schemeClr val="tx1"/>
          </a:solidFill>
          <a:latin typeface="+mn-lt"/>
          <a:ea typeface="+mn-ea"/>
          <a:cs typeface="+mn-cs"/>
        </a:defRPr>
      </a:lvl8pPr>
      <a:lvl9pPr marL="4233883" algn="l" defTabSz="1058470" rtl="0" eaLnBrk="1" latinLnBrk="0" hangingPunct="1">
        <a:defRPr sz="20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mailto:shubhankarnikhil@gmail.com" TargetMode="External"/><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hyperlink" Target="mailto:archakpal@yahoo.co.in" TargetMode="External"/><Relationship Id="rId1" Type="http://schemas.openxmlformats.org/officeDocument/2006/relationships/slideLayout" Target="../slideLayouts/slideLayout6.xml"/><Relationship Id="rId6" Type="http://schemas.openxmlformats.org/officeDocument/2006/relationships/image" Target="../media/image3.jpeg"/><Relationship Id="rId11" Type="http://schemas.openxmlformats.org/officeDocument/2006/relationships/image" Target="../media/image8.jpeg"/><Relationship Id="rId5" Type="http://schemas.openxmlformats.org/officeDocument/2006/relationships/image" Target="../media/image2.jpeg"/><Relationship Id="rId10" Type="http://schemas.openxmlformats.org/officeDocument/2006/relationships/image" Target="../media/image7.jpeg"/><Relationship Id="rId4" Type="http://schemas.openxmlformats.org/officeDocument/2006/relationships/image" Target="../media/image1.pn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25" y="181045"/>
            <a:ext cx="10228363" cy="146297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26" dirty="0"/>
          </a:p>
        </p:txBody>
      </p:sp>
      <p:sp>
        <p:nvSpPr>
          <p:cNvPr id="6" name="Title 3"/>
          <p:cNvSpPr txBox="1">
            <a:spLocks/>
          </p:cNvSpPr>
          <p:nvPr/>
        </p:nvSpPr>
        <p:spPr>
          <a:xfrm>
            <a:off x="1357151" y="251767"/>
            <a:ext cx="9102936" cy="561241"/>
          </a:xfrm>
          <a:prstGeom prst="rect">
            <a:avLst/>
          </a:prstGeom>
        </p:spPr>
        <p:txBody>
          <a:bodyPr vert="horz" lIns="45261" tIns="22631" rIns="45261" bIns="22631"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US" sz="2376" b="1" dirty="0" smtClean="0"/>
              <a:t>StackOverflow Assistant </a:t>
            </a:r>
            <a:r>
              <a:rPr lang="en-US" sz="2376" b="1" dirty="0" err="1" smtClean="0"/>
              <a:t>Chatbout</a:t>
            </a:r>
            <a:r>
              <a:rPr lang="en-US" sz="2376" b="1" dirty="0" smtClean="0"/>
              <a:t> Using NLP</a:t>
            </a:r>
            <a:endParaRPr lang="en-US" sz="2376" dirty="0"/>
          </a:p>
        </p:txBody>
      </p:sp>
      <p:sp>
        <p:nvSpPr>
          <p:cNvPr id="7" name="Text Placeholder 22"/>
          <p:cNvSpPr txBox="1">
            <a:spLocks/>
          </p:cNvSpPr>
          <p:nvPr/>
        </p:nvSpPr>
        <p:spPr>
          <a:xfrm>
            <a:off x="1357151" y="742287"/>
            <a:ext cx="9102936" cy="342855"/>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lgn="ctr">
              <a:buNone/>
            </a:pPr>
            <a:r>
              <a:rPr lang="en-US" sz="2178" dirty="0" smtClean="0"/>
              <a:t>Jasmine </a:t>
            </a:r>
            <a:r>
              <a:rPr lang="en-US" sz="2178" dirty="0" err="1" smtClean="0"/>
              <a:t>Batra</a:t>
            </a:r>
            <a:r>
              <a:rPr lang="en-US" sz="2178" dirty="0" smtClean="0"/>
              <a:t>  |  </a:t>
            </a:r>
            <a:r>
              <a:rPr lang="en-US" sz="2178" dirty="0"/>
              <a:t>Prof. </a:t>
            </a:r>
            <a:r>
              <a:rPr lang="en-US" sz="2178" dirty="0" err="1" smtClean="0"/>
              <a:t>Sankar</a:t>
            </a:r>
            <a:r>
              <a:rPr lang="en-US" sz="2178" dirty="0" smtClean="0"/>
              <a:t> Ganesh S  |  SENSE</a:t>
            </a:r>
            <a:endParaRPr lang="en-US" sz="2178" dirty="0"/>
          </a:p>
        </p:txBody>
      </p:sp>
      <p:sp>
        <p:nvSpPr>
          <p:cNvPr id="10" name="Content Placeholder 10"/>
          <p:cNvSpPr txBox="1">
            <a:spLocks/>
          </p:cNvSpPr>
          <p:nvPr/>
        </p:nvSpPr>
        <p:spPr>
          <a:xfrm>
            <a:off x="231725" y="5285420"/>
            <a:ext cx="5123091" cy="952539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smtClean="0"/>
          </a:p>
          <a:p>
            <a:endParaRPr lang="en-IN" sz="1188" smtClean="0"/>
          </a:p>
          <a:p>
            <a:endParaRPr lang="en-IN" sz="1188" smtClean="0"/>
          </a:p>
          <a:p>
            <a:endParaRPr lang="en-IN" sz="1188" smtClean="0"/>
          </a:p>
          <a:p>
            <a:endParaRPr lang="en-IN" sz="1188" smtClean="0"/>
          </a:p>
          <a:p>
            <a:endParaRPr lang="en-US" sz="1188" smtClean="0"/>
          </a:p>
          <a:p>
            <a:endParaRPr lang="en-US"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smtClean="0"/>
          </a:p>
          <a:p>
            <a:endParaRPr lang="en-IN" sz="1188" i="1" smtClean="0">
              <a:ea typeface="Cambria Math" panose="02040503050406030204" pitchFamily="18" charset="0"/>
            </a:endParaRPr>
          </a:p>
          <a:p>
            <a:endParaRPr lang="en-AU" sz="1188" smtClean="0"/>
          </a:p>
          <a:p>
            <a:endParaRPr lang="en-IN" sz="1188" dirty="0"/>
          </a:p>
        </p:txBody>
      </p:sp>
      <p:sp>
        <p:nvSpPr>
          <p:cNvPr id="11" name="Text Placeholder 68"/>
          <p:cNvSpPr txBox="1">
            <a:spLocks/>
          </p:cNvSpPr>
          <p:nvPr/>
        </p:nvSpPr>
        <p:spPr>
          <a:xfrm>
            <a:off x="5326528" y="1527572"/>
            <a:ext cx="5080640" cy="578080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IN" sz="1188" dirty="0"/>
          </a:p>
          <a:p>
            <a:endParaRPr lang="en-AU" sz="1188" i="1" dirty="0"/>
          </a:p>
          <a:p>
            <a:endParaRPr lang="en-IN" sz="1188" dirty="0"/>
          </a:p>
        </p:txBody>
      </p:sp>
      <p:sp>
        <p:nvSpPr>
          <p:cNvPr id="3" name="Rectangle 2"/>
          <p:cNvSpPr/>
          <p:nvPr/>
        </p:nvSpPr>
        <p:spPr>
          <a:xfrm>
            <a:off x="183752" y="2882384"/>
            <a:ext cx="2104230" cy="366575"/>
          </a:xfrm>
          <a:prstGeom prst="rect">
            <a:avLst/>
          </a:prstGeom>
        </p:spPr>
        <p:txBody>
          <a:bodyPr wrap="none">
            <a:spAutoFit/>
          </a:bodyPr>
          <a:lstStyle/>
          <a:p>
            <a:pPr algn="ctr"/>
            <a:r>
              <a:rPr lang="en-US" sz="1782" dirty="0">
                <a:solidFill>
                  <a:srgbClr val="FF0000"/>
                </a:solidFill>
              </a:rPr>
              <a:t>SCOPE of the Project</a:t>
            </a:r>
          </a:p>
        </p:txBody>
      </p:sp>
      <p:sp>
        <p:nvSpPr>
          <p:cNvPr id="12" name="Rectangle 11"/>
          <p:cNvSpPr/>
          <p:nvPr/>
        </p:nvSpPr>
        <p:spPr>
          <a:xfrm>
            <a:off x="5280497" y="1228542"/>
            <a:ext cx="847476" cy="366575"/>
          </a:xfrm>
          <a:prstGeom prst="rect">
            <a:avLst/>
          </a:prstGeom>
        </p:spPr>
        <p:txBody>
          <a:bodyPr wrap="none">
            <a:spAutoFit/>
          </a:bodyPr>
          <a:lstStyle/>
          <a:p>
            <a:pPr algn="ctr"/>
            <a:r>
              <a:rPr lang="en-US" sz="1782" dirty="0">
                <a:solidFill>
                  <a:srgbClr val="FF0000"/>
                </a:solidFill>
              </a:rPr>
              <a:t>Results</a:t>
            </a:r>
          </a:p>
        </p:txBody>
      </p:sp>
      <p:sp>
        <p:nvSpPr>
          <p:cNvPr id="13" name="Rectangle 12"/>
          <p:cNvSpPr/>
          <p:nvPr/>
        </p:nvSpPr>
        <p:spPr>
          <a:xfrm>
            <a:off x="231724" y="4919197"/>
            <a:ext cx="1435393" cy="366575"/>
          </a:xfrm>
          <a:prstGeom prst="rect">
            <a:avLst/>
          </a:prstGeom>
        </p:spPr>
        <p:txBody>
          <a:bodyPr wrap="none">
            <a:spAutoFit/>
          </a:bodyPr>
          <a:lstStyle/>
          <a:p>
            <a:r>
              <a:rPr lang="en-US" altLang="zh-CN" sz="1782" dirty="0">
                <a:solidFill>
                  <a:srgbClr val="0000FF"/>
                </a:solidFill>
              </a:rPr>
              <a:t>Methodology</a:t>
            </a:r>
          </a:p>
        </p:txBody>
      </p:sp>
      <p:sp>
        <p:nvSpPr>
          <p:cNvPr id="14" name="Content Placeholder 10"/>
          <p:cNvSpPr txBox="1">
            <a:spLocks/>
          </p:cNvSpPr>
          <p:nvPr/>
        </p:nvSpPr>
        <p:spPr>
          <a:xfrm>
            <a:off x="231725" y="3201511"/>
            <a:ext cx="5026959" cy="171768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188" dirty="0"/>
              <a:t>The main objective of this project is to do a performance analysis in terms of ASEP (Average Symbol Error Probability) versus Average SNR of General-order </a:t>
            </a:r>
            <a:r>
              <a:rPr lang="en-US" sz="1188" dirty="0" err="1"/>
              <a:t>Quadrature</a:t>
            </a:r>
            <a:r>
              <a:rPr lang="en-US" sz="1188" dirty="0"/>
              <a:t> Amplitude Modulation considering atmospheric turbulence effects for the different channel models. The Average symbol error probability for the Log Normal and Gamma </a:t>
            </a:r>
            <a:r>
              <a:rPr lang="en-US" sz="1188" dirty="0" err="1"/>
              <a:t>Gamma</a:t>
            </a:r>
            <a:r>
              <a:rPr lang="en-US" sz="1188" dirty="0"/>
              <a:t> channel models are derived in terms of the Meijer-G function and the effects of decision distance, distance between transmitter and receiver and the turbulence conditions are analyzed. For all the calculations 16 bit QAM (</a:t>
            </a:r>
            <a:r>
              <a:rPr lang="en-US" sz="1188" dirty="0" err="1"/>
              <a:t>Quadrature</a:t>
            </a:r>
            <a:r>
              <a:rPr lang="en-US" sz="1188" dirty="0"/>
              <a:t> Amplitude Modulation) is used. To further improve the signal quality double generalized gamma model is implemented.   </a:t>
            </a:r>
          </a:p>
        </p:txBody>
      </p:sp>
      <p:sp>
        <p:nvSpPr>
          <p:cNvPr id="16" name="Rectangle 15"/>
          <p:cNvSpPr/>
          <p:nvPr/>
        </p:nvSpPr>
        <p:spPr>
          <a:xfrm>
            <a:off x="314983" y="9675171"/>
            <a:ext cx="4887124" cy="275140"/>
          </a:xfrm>
          <a:prstGeom prst="rect">
            <a:avLst/>
          </a:prstGeom>
        </p:spPr>
        <p:txBody>
          <a:bodyPr wrap="square">
            <a:spAutoFit/>
          </a:bodyPr>
          <a:lstStyle/>
          <a:p>
            <a:r>
              <a:rPr lang="en-US" sz="1188" b="1" dirty="0"/>
              <a:t>ASEP expression for Log-Normal distribution model</a:t>
            </a:r>
            <a:endParaRPr lang="en-AU" sz="1188" b="1" i="1" dirty="0"/>
          </a:p>
        </p:txBody>
      </p:sp>
      <p:sp>
        <p:nvSpPr>
          <p:cNvPr id="19" name="Rectangle 18"/>
          <p:cNvSpPr/>
          <p:nvPr/>
        </p:nvSpPr>
        <p:spPr>
          <a:xfrm>
            <a:off x="348426" y="10895198"/>
            <a:ext cx="2426767" cy="1371979"/>
          </a:xfrm>
          <a:prstGeom prst="rect">
            <a:avLst/>
          </a:prstGeom>
        </p:spPr>
        <p:txBody>
          <a:bodyPr wrap="square">
            <a:spAutoFit/>
          </a:bodyPr>
          <a:lstStyle/>
          <a:p>
            <a:r>
              <a:rPr lang="en-AU" sz="1188" b="1" dirty="0"/>
              <a:t>Receiver: </a:t>
            </a:r>
            <a:r>
              <a:rPr lang="en-US" sz="1188" dirty="0"/>
              <a:t>In the receiver, the received optical field is focused onto a photo detector, which converts the received optical field to an electrical signal. The electrical signal is demodulated, and the resulting bits are fed into an information sink.</a:t>
            </a:r>
            <a:endParaRPr lang="en-AU" sz="1188" b="1" dirty="0"/>
          </a:p>
        </p:txBody>
      </p:sp>
      <p:sp>
        <p:nvSpPr>
          <p:cNvPr id="21" name="Text Placeholder 68"/>
          <p:cNvSpPr txBox="1">
            <a:spLocks/>
          </p:cNvSpPr>
          <p:nvPr/>
        </p:nvSpPr>
        <p:spPr>
          <a:xfrm>
            <a:off x="231725" y="1530599"/>
            <a:ext cx="5123091" cy="135178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IN" sz="1190" dirty="0"/>
              <a:t>The main motivation of this project is to build something that is useful for learning (study/work) purposes that save time. </a:t>
            </a:r>
          </a:p>
          <a:p>
            <a:endParaRPr lang="en-US" sz="1188" dirty="0"/>
          </a:p>
        </p:txBody>
      </p:sp>
      <p:sp>
        <p:nvSpPr>
          <p:cNvPr id="22" name="Rectangle 21"/>
          <p:cNvSpPr/>
          <p:nvPr/>
        </p:nvSpPr>
        <p:spPr>
          <a:xfrm>
            <a:off x="165093" y="1228542"/>
            <a:ext cx="2502608" cy="366575"/>
          </a:xfrm>
          <a:prstGeom prst="rect">
            <a:avLst/>
          </a:prstGeom>
        </p:spPr>
        <p:txBody>
          <a:bodyPr wrap="none">
            <a:spAutoFit/>
          </a:bodyPr>
          <a:lstStyle/>
          <a:p>
            <a:pPr algn="ctr"/>
            <a:r>
              <a:rPr lang="en-US" sz="1782" dirty="0">
                <a:solidFill>
                  <a:srgbClr val="00FF00"/>
                </a:solidFill>
              </a:rPr>
              <a:t>Motivation/ Introduction</a:t>
            </a:r>
          </a:p>
        </p:txBody>
      </p:sp>
      <p:sp>
        <p:nvSpPr>
          <p:cNvPr id="27" name="Text Placeholder 68"/>
          <p:cNvSpPr txBox="1">
            <a:spLocks/>
          </p:cNvSpPr>
          <p:nvPr/>
        </p:nvSpPr>
        <p:spPr>
          <a:xfrm>
            <a:off x="5385982" y="9809663"/>
            <a:ext cx="5007042" cy="182628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188" dirty="0"/>
              <a:t>The performance of the QAM modulation in FSO systems is analyzed with the ASEP parameter. For different values of the atmospheric turbulence, ASEP is analyzed with respect to the average SNR. For the weak atmospheric turbulence conditions, we used the log normal channel model for implementation of the system. The output observed was that ASEP is increasing with the length of link and decreasing with SNR. For the moderate and strong turbulence observed, as the difference </a:t>
            </a:r>
            <a:r>
              <a:rPr lang="en-US" sz="1188" i="1" dirty="0"/>
              <a:t>a</a:t>
            </a:r>
            <a:r>
              <a:rPr lang="en-US" sz="1188" dirty="0"/>
              <a:t>−</a:t>
            </a:r>
            <a:r>
              <a:rPr lang="en-US" sz="1188" i="1" dirty="0"/>
              <a:t>b </a:t>
            </a:r>
            <a:r>
              <a:rPr lang="en-US" sz="1188" dirty="0"/>
              <a:t>grows smaller, a significant improvement in the error performance is obtained. The final work contains the Double gamma model. Here the work is done for the weak turbulence model. This model showed an ASEP in the range of 10</a:t>
            </a:r>
            <a:r>
              <a:rPr lang="en-US" sz="1188" baseline="30000" dirty="0"/>
              <a:t>-12</a:t>
            </a:r>
            <a:r>
              <a:rPr lang="en-US" sz="1188" dirty="0"/>
              <a:t> which is indeed showing a better performance than the above two models.</a:t>
            </a:r>
          </a:p>
          <a:p>
            <a:r>
              <a:rPr lang="en-US" sz="1188" dirty="0"/>
              <a:t> </a:t>
            </a:r>
          </a:p>
        </p:txBody>
      </p:sp>
      <p:sp>
        <p:nvSpPr>
          <p:cNvPr id="28" name="Rectangle 27"/>
          <p:cNvSpPr/>
          <p:nvPr/>
        </p:nvSpPr>
        <p:spPr>
          <a:xfrm>
            <a:off x="5356375" y="12242258"/>
            <a:ext cx="5097940" cy="3200107"/>
          </a:xfrm>
          <a:prstGeom prst="rect">
            <a:avLst/>
          </a:prstGeom>
        </p:spPr>
        <p:txBody>
          <a:bodyPr wrap="square">
            <a:spAutoFit/>
          </a:bodyPr>
          <a:lstStyle/>
          <a:p>
            <a:r>
              <a:rPr lang="en-US" sz="1782" dirty="0">
                <a:solidFill>
                  <a:srgbClr val="FF0000"/>
                </a:solidFill>
              </a:rPr>
              <a:t>Acknowledgments/ References</a:t>
            </a:r>
          </a:p>
          <a:p>
            <a:endParaRPr lang="en-US" sz="1782" dirty="0">
              <a:solidFill>
                <a:srgbClr val="FF0000"/>
              </a:solidFill>
            </a:endParaRPr>
          </a:p>
          <a:p>
            <a:pPr marL="226314" indent="-226314">
              <a:buAutoNum type="arabicPeriod"/>
            </a:pPr>
            <a:r>
              <a:rPr lang="en-US" sz="1188" dirty="0"/>
              <a:t>Kostas P. </a:t>
            </a:r>
            <a:r>
              <a:rPr lang="en-US" sz="1188" dirty="0" err="1"/>
              <a:t>Peppas</a:t>
            </a:r>
            <a:r>
              <a:rPr lang="en-US" sz="1188" dirty="0"/>
              <a:t> and Christos K. </a:t>
            </a:r>
            <a:r>
              <a:rPr lang="en-US" sz="1188" dirty="0" err="1"/>
              <a:t>Datsikas</a:t>
            </a:r>
            <a:r>
              <a:rPr lang="en-US" sz="1188" dirty="0"/>
              <a:t> “Average Symbol Error Probability of    General-Order Rectangular Quadrature Amplitude Modulation of Optical Wireless Communication Systems Over Atmospheric Turbulence Channels”, J. OPT. COMMUN. NETW. /VOL. 2, NO. 2/FEBRUARY 2010</a:t>
            </a:r>
          </a:p>
          <a:p>
            <a:pPr marL="226314" indent="-226314">
              <a:buFontTx/>
              <a:buAutoNum type="arabicPeriod"/>
            </a:pPr>
            <a:r>
              <a:rPr lang="en-US" sz="1188" dirty="0"/>
              <a:t> </a:t>
            </a:r>
            <a:r>
              <a:rPr lang="en-US" sz="1188" dirty="0" err="1"/>
              <a:t>Mohammadreza</a:t>
            </a:r>
            <a:r>
              <a:rPr lang="en-US" sz="1188" dirty="0"/>
              <a:t> A. </a:t>
            </a:r>
            <a:r>
              <a:rPr lang="en-US" sz="1188" dirty="0" err="1"/>
              <a:t>Kashani</a:t>
            </a:r>
            <a:r>
              <a:rPr lang="en-US" sz="1188" i="1" dirty="0"/>
              <a:t>, Student Member, IEEE</a:t>
            </a:r>
            <a:r>
              <a:rPr lang="en-US" sz="1188" dirty="0"/>
              <a:t>, Murat </a:t>
            </a:r>
            <a:r>
              <a:rPr lang="en-US" sz="1188" dirty="0" err="1"/>
              <a:t>Uysal</a:t>
            </a:r>
            <a:r>
              <a:rPr lang="en-US" sz="1188" i="1" dirty="0"/>
              <a:t>, Senior Member, IEEE</a:t>
            </a:r>
            <a:r>
              <a:rPr lang="en-US" sz="1188" dirty="0"/>
              <a:t>, and </a:t>
            </a:r>
            <a:r>
              <a:rPr lang="en-US" sz="1188" dirty="0" err="1"/>
              <a:t>Mohsen</a:t>
            </a:r>
            <a:r>
              <a:rPr lang="en-US" sz="1188" dirty="0"/>
              <a:t> </a:t>
            </a:r>
            <a:r>
              <a:rPr lang="en-US" sz="1188" dirty="0" err="1"/>
              <a:t>Kavehrad</a:t>
            </a:r>
            <a:r>
              <a:rPr lang="en-US" sz="1188" i="1" dirty="0"/>
              <a:t>, Fellow, IEEE, “</a:t>
            </a:r>
            <a:r>
              <a:rPr lang="en-US" sz="1188" dirty="0"/>
              <a:t>A Novel Statistical Channel Model for Turbulence-Induced Fading in Free-Space Optical Systems</a:t>
            </a:r>
            <a:r>
              <a:rPr lang="en-US" sz="1188" i="1" dirty="0"/>
              <a:t>”, </a:t>
            </a:r>
            <a:r>
              <a:rPr lang="en-US" sz="1188" dirty="0"/>
              <a:t> JOURNAL OF LIGHTWAVE TECHNOLOGY, VOL. 33, NO. 11, JUNE 1, 2015</a:t>
            </a:r>
          </a:p>
          <a:p>
            <a:pPr marL="226314" indent="-226314">
              <a:buFontTx/>
              <a:buAutoNum type="arabicPeriod"/>
            </a:pPr>
            <a:r>
              <a:rPr lang="en-US" sz="1188" dirty="0"/>
              <a:t> </a:t>
            </a:r>
            <a:r>
              <a:rPr lang="en-US" sz="1188" dirty="0" err="1"/>
              <a:t>Hessa</a:t>
            </a:r>
            <a:r>
              <a:rPr lang="en-US" sz="1188" dirty="0"/>
              <a:t> </a:t>
            </a:r>
            <a:r>
              <a:rPr lang="en-US" sz="1188" dirty="0" err="1"/>
              <a:t>AlQuwaiee</a:t>
            </a:r>
            <a:r>
              <a:rPr lang="en-US" sz="1188" dirty="0"/>
              <a:t>, </a:t>
            </a:r>
            <a:r>
              <a:rPr lang="en-US" sz="1188" dirty="0" err="1"/>
              <a:t>Imran</a:t>
            </a:r>
            <a:r>
              <a:rPr lang="en-US" sz="1188" dirty="0"/>
              <a:t> </a:t>
            </a:r>
            <a:r>
              <a:rPr lang="en-US" sz="1188" dirty="0" err="1"/>
              <a:t>Shafique</a:t>
            </a:r>
            <a:r>
              <a:rPr lang="en-US" sz="1188" dirty="0"/>
              <a:t> </a:t>
            </a:r>
            <a:r>
              <a:rPr lang="en-US" sz="1188" dirty="0" err="1"/>
              <a:t>Ansari</a:t>
            </a:r>
            <a:r>
              <a:rPr lang="en-US" sz="1188" dirty="0"/>
              <a:t>, and Mohamed-Slim </a:t>
            </a:r>
            <a:r>
              <a:rPr lang="en-US" sz="1188" dirty="0" err="1"/>
              <a:t>Alouini</a:t>
            </a:r>
            <a:r>
              <a:rPr lang="en-US" sz="1188" dirty="0"/>
              <a:t>, “On the Performance of Free-space Optical Wireless Communication Systems over Double Generalized Gamma Fading Channels”, journal of </a:t>
            </a:r>
            <a:r>
              <a:rPr lang="en-US" sz="1188" dirty="0" err="1"/>
              <a:t>opt.commun.netw</a:t>
            </a:r>
            <a:r>
              <a:rPr lang="en-US" sz="1188" dirty="0"/>
              <a:t>.</a:t>
            </a:r>
          </a:p>
          <a:p>
            <a:pPr marL="226314" indent="-226314">
              <a:buAutoNum type="arabicPeriod"/>
            </a:pPr>
            <a:endParaRPr lang="en-US" sz="1188" dirty="0"/>
          </a:p>
        </p:txBody>
      </p:sp>
      <p:sp>
        <p:nvSpPr>
          <p:cNvPr id="29" name="Rectangle 28"/>
          <p:cNvSpPr/>
          <p:nvPr/>
        </p:nvSpPr>
        <p:spPr>
          <a:xfrm>
            <a:off x="5321698" y="9508598"/>
            <a:ext cx="2224776" cy="366575"/>
          </a:xfrm>
          <a:prstGeom prst="rect">
            <a:avLst/>
          </a:prstGeom>
        </p:spPr>
        <p:txBody>
          <a:bodyPr wrap="none">
            <a:spAutoFit/>
          </a:bodyPr>
          <a:lstStyle/>
          <a:p>
            <a:pPr algn="ctr"/>
            <a:r>
              <a:rPr lang="en-US" sz="1782" dirty="0">
                <a:solidFill>
                  <a:srgbClr val="00FF00"/>
                </a:solidFill>
              </a:rPr>
              <a:t>Conclusion/ Summary</a:t>
            </a:r>
          </a:p>
        </p:txBody>
      </p:sp>
      <p:sp>
        <p:nvSpPr>
          <p:cNvPr id="30" name="Rectangle 29"/>
          <p:cNvSpPr/>
          <p:nvPr/>
        </p:nvSpPr>
        <p:spPr>
          <a:xfrm>
            <a:off x="5364765" y="11692528"/>
            <a:ext cx="5089550" cy="549381"/>
          </a:xfrm>
          <a:prstGeom prst="rect">
            <a:avLst/>
          </a:prstGeom>
        </p:spPr>
        <p:txBody>
          <a:bodyPr wrap="square">
            <a:spAutoFit/>
          </a:bodyPr>
          <a:lstStyle/>
          <a:p>
            <a:r>
              <a:rPr lang="en-US" sz="1782" dirty="0">
                <a:solidFill>
                  <a:srgbClr val="0000FF"/>
                </a:solidFill>
              </a:rPr>
              <a:t>Contact Details</a:t>
            </a:r>
          </a:p>
          <a:p>
            <a:r>
              <a:rPr lang="en-US" sz="1188" dirty="0">
                <a:hlinkClick r:id="rId2"/>
              </a:rPr>
              <a:t>archakpal@yahoo.co.in</a:t>
            </a:r>
            <a:r>
              <a:rPr lang="en-US" sz="1188" dirty="0"/>
              <a:t>                  </a:t>
            </a:r>
            <a:r>
              <a:rPr lang="en-US" sz="1188" dirty="0">
                <a:hlinkClick r:id="rId3"/>
              </a:rPr>
              <a:t>shubhankarnikhil@gmail.com</a:t>
            </a:r>
            <a:r>
              <a:rPr lang="en-US" sz="1188" dirty="0"/>
              <a:t> </a:t>
            </a:r>
          </a:p>
        </p:txBody>
      </p:sp>
      <p:pic>
        <p:nvPicPr>
          <p:cNvPr id="4" name="Picture 2"/>
          <p:cNvPicPr>
            <a:picLocks noChangeAspect="1" noChangeArrowheads="1"/>
          </p:cNvPicPr>
          <p:nvPr/>
        </p:nvPicPr>
        <p:blipFill>
          <a:blip r:embed="rId4" cstate="print"/>
          <a:srcRect/>
          <a:stretch>
            <a:fillRect/>
          </a:stretch>
        </p:blipFill>
        <p:spPr bwMode="auto">
          <a:xfrm>
            <a:off x="5447273" y="1555075"/>
            <a:ext cx="2546593" cy="1669052"/>
          </a:xfrm>
          <a:prstGeom prst="rect">
            <a:avLst/>
          </a:prstGeom>
          <a:noFill/>
          <a:ln w="9525">
            <a:noFill/>
            <a:miter lim="800000"/>
            <a:headEnd/>
            <a:tailEnd/>
          </a:ln>
        </p:spPr>
      </p:pic>
      <p:sp>
        <p:nvSpPr>
          <p:cNvPr id="1037" name="Rectangle 13"/>
          <p:cNvSpPr>
            <a:spLocks noChangeArrowheads="1"/>
          </p:cNvSpPr>
          <p:nvPr/>
        </p:nvSpPr>
        <p:spPr bwMode="auto">
          <a:xfrm>
            <a:off x="53623" y="11369"/>
            <a:ext cx="91471" cy="203568"/>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endParaRPr lang="en-US" sz="1026"/>
          </a:p>
        </p:txBody>
      </p:sp>
      <p:sp>
        <p:nvSpPr>
          <p:cNvPr id="1038" name="Rectangle 14"/>
          <p:cNvSpPr>
            <a:spLocks noChangeArrowheads="1"/>
          </p:cNvSpPr>
          <p:nvPr/>
        </p:nvSpPr>
        <p:spPr bwMode="auto">
          <a:xfrm>
            <a:off x="279930" y="337644"/>
            <a:ext cx="91471" cy="182793"/>
          </a:xfrm>
          <a:prstGeom prst="rect">
            <a:avLst/>
          </a:prstGeom>
          <a:noFill/>
          <a:ln w="9525">
            <a:noFill/>
            <a:miter lim="800000"/>
            <a:headEnd/>
            <a:tailEnd/>
          </a:ln>
          <a:effectLst/>
        </p:spPr>
        <p:txBody>
          <a:bodyPr vert="horz" wrap="none" lIns="45261" tIns="22631" rIns="45261" bIns="22631" numCol="1" anchor="ctr" anchorCtr="0" compatLnSpc="1">
            <a:prstTxWarp prst="textNoShape">
              <a:avLst/>
            </a:prstTxWarp>
            <a:spAutoFit/>
          </a:bodyPr>
          <a:lstStyle/>
          <a:p>
            <a:pPr defTabSz="452628" fontAlgn="base">
              <a:spcBef>
                <a:spcPct val="0"/>
              </a:spcBef>
              <a:spcAft>
                <a:spcPct val="0"/>
              </a:spcAft>
            </a:pPr>
            <a:endParaRPr lang="en-US" sz="891">
              <a:latin typeface="Arial" pitchFamily="34" charset="0"/>
              <a:cs typeface="Arial" pitchFamily="34" charset="0"/>
            </a:endParaRPr>
          </a:p>
        </p:txBody>
      </p:sp>
      <p:pic>
        <p:nvPicPr>
          <p:cNvPr id="1040" name="Picture 16" descr="C:\Users\Archak\Desktop\Untitled.jpg"/>
          <p:cNvPicPr>
            <a:picLocks noChangeAspect="1" noChangeArrowheads="1"/>
          </p:cNvPicPr>
          <p:nvPr/>
        </p:nvPicPr>
        <p:blipFill>
          <a:blip r:embed="rId5" cstate="print"/>
          <a:srcRect/>
          <a:stretch>
            <a:fillRect/>
          </a:stretch>
        </p:blipFill>
        <p:spPr bwMode="auto">
          <a:xfrm>
            <a:off x="3015070" y="10869692"/>
            <a:ext cx="2265427" cy="1532517"/>
          </a:xfrm>
          <a:prstGeom prst="rect">
            <a:avLst/>
          </a:prstGeom>
          <a:noFill/>
        </p:spPr>
      </p:pic>
      <p:pic>
        <p:nvPicPr>
          <p:cNvPr id="1041" name="Picture 17" descr="C:\Users\Archak\Desktop\Untitled.jpg"/>
          <p:cNvPicPr>
            <a:picLocks noChangeAspect="1" noChangeArrowheads="1"/>
          </p:cNvPicPr>
          <p:nvPr/>
        </p:nvPicPr>
        <p:blipFill>
          <a:blip r:embed="rId6" cstate="print"/>
          <a:srcRect/>
          <a:stretch>
            <a:fillRect/>
          </a:stretch>
        </p:blipFill>
        <p:spPr bwMode="auto">
          <a:xfrm>
            <a:off x="345936" y="10006226"/>
            <a:ext cx="4809024" cy="416727"/>
          </a:xfrm>
          <a:prstGeom prst="rect">
            <a:avLst/>
          </a:prstGeom>
          <a:noFill/>
        </p:spPr>
      </p:pic>
      <p:pic>
        <p:nvPicPr>
          <p:cNvPr id="1046" name="Picture 22" descr="C:\Users\Archak\Desktop\final year project\Gamma-gamma\images\asep_gg_r1_str.jpeg"/>
          <p:cNvPicPr>
            <a:picLocks noChangeAspect="1" noChangeArrowheads="1"/>
          </p:cNvPicPr>
          <p:nvPr/>
        </p:nvPicPr>
        <p:blipFill>
          <a:blip r:embed="rId7" cstate="print"/>
          <a:srcRect/>
          <a:stretch>
            <a:fillRect/>
          </a:stretch>
        </p:blipFill>
        <p:spPr bwMode="auto">
          <a:xfrm>
            <a:off x="7906004" y="1565290"/>
            <a:ext cx="2501164" cy="1663770"/>
          </a:xfrm>
          <a:prstGeom prst="rect">
            <a:avLst/>
          </a:prstGeom>
          <a:noFill/>
        </p:spPr>
      </p:pic>
      <p:pic>
        <p:nvPicPr>
          <p:cNvPr id="1047" name="Picture 23" descr="C:\Users\Archak\Desktop\final year project\Gamma-gamma\images\asep_gg_r1_med.jpeg"/>
          <p:cNvPicPr>
            <a:picLocks noChangeAspect="1" noChangeArrowheads="1"/>
          </p:cNvPicPr>
          <p:nvPr/>
        </p:nvPicPr>
        <p:blipFill>
          <a:blip r:embed="rId8" cstate="print"/>
          <a:srcRect/>
          <a:stretch>
            <a:fillRect/>
          </a:stretch>
        </p:blipFill>
        <p:spPr bwMode="auto">
          <a:xfrm>
            <a:off x="7906004" y="1565290"/>
            <a:ext cx="2501164" cy="1663770"/>
          </a:xfrm>
          <a:prstGeom prst="rect">
            <a:avLst/>
          </a:prstGeom>
          <a:noFill/>
        </p:spPr>
      </p:pic>
      <p:pic>
        <p:nvPicPr>
          <p:cNvPr id="1048" name="Picture 24" descr="C:\Users\Archak\Desktop\final year project\Gamma-gamma\images\asep_gg_r1_str.jpeg"/>
          <p:cNvPicPr>
            <a:picLocks noChangeAspect="1" noChangeArrowheads="1"/>
          </p:cNvPicPr>
          <p:nvPr/>
        </p:nvPicPr>
        <p:blipFill>
          <a:blip r:embed="rId7" cstate="print"/>
          <a:srcRect/>
          <a:stretch>
            <a:fillRect/>
          </a:stretch>
        </p:blipFill>
        <p:spPr bwMode="auto">
          <a:xfrm>
            <a:off x="5397769" y="3264164"/>
            <a:ext cx="2557740" cy="1701404"/>
          </a:xfrm>
          <a:prstGeom prst="rect">
            <a:avLst/>
          </a:prstGeom>
          <a:noFill/>
        </p:spPr>
      </p:pic>
      <p:sp>
        <p:nvSpPr>
          <p:cNvPr id="49" name="Rectangle 48"/>
          <p:cNvSpPr/>
          <p:nvPr/>
        </p:nvSpPr>
        <p:spPr>
          <a:xfrm>
            <a:off x="6604431" y="3215992"/>
            <a:ext cx="379843" cy="305596"/>
          </a:xfrm>
          <a:prstGeom prst="rect">
            <a:avLst/>
          </a:prstGeom>
        </p:spPr>
        <p:txBody>
          <a:bodyPr wrap="square">
            <a:spAutoFit/>
          </a:bodyPr>
          <a:lstStyle/>
          <a:p>
            <a:r>
              <a:rPr lang="en-AU" sz="693" dirty="0"/>
              <a:t>Figure 2</a:t>
            </a:r>
          </a:p>
        </p:txBody>
      </p:sp>
      <p:sp>
        <p:nvSpPr>
          <p:cNvPr id="50" name="Rectangle 49"/>
          <p:cNvSpPr/>
          <p:nvPr/>
        </p:nvSpPr>
        <p:spPr>
          <a:xfrm>
            <a:off x="9065520" y="3197133"/>
            <a:ext cx="379843" cy="305596"/>
          </a:xfrm>
          <a:prstGeom prst="rect">
            <a:avLst/>
          </a:prstGeom>
        </p:spPr>
        <p:txBody>
          <a:bodyPr wrap="square">
            <a:spAutoFit/>
          </a:bodyPr>
          <a:lstStyle/>
          <a:p>
            <a:r>
              <a:rPr lang="en-AU" sz="693" dirty="0"/>
              <a:t>Figure 3</a:t>
            </a:r>
          </a:p>
        </p:txBody>
      </p:sp>
      <p:sp>
        <p:nvSpPr>
          <p:cNvPr id="51" name="Rectangle 50"/>
          <p:cNvSpPr/>
          <p:nvPr/>
        </p:nvSpPr>
        <p:spPr>
          <a:xfrm>
            <a:off x="6557284" y="4941583"/>
            <a:ext cx="379843" cy="305596"/>
          </a:xfrm>
          <a:prstGeom prst="rect">
            <a:avLst/>
          </a:prstGeom>
        </p:spPr>
        <p:txBody>
          <a:bodyPr wrap="square">
            <a:spAutoFit/>
          </a:bodyPr>
          <a:lstStyle/>
          <a:p>
            <a:r>
              <a:rPr lang="en-AU" sz="693" dirty="0"/>
              <a:t>Figure 4</a:t>
            </a:r>
          </a:p>
        </p:txBody>
      </p:sp>
      <p:pic>
        <p:nvPicPr>
          <p:cNvPr id="1049" name="Picture 25" descr="C:\Users\Archak\Desktop\final year project\Double Generalized Gamma\ASEP_QAM_DGG_WEAK_TURBULENCE.jpg"/>
          <p:cNvPicPr>
            <a:picLocks noChangeAspect="1" noChangeArrowheads="1"/>
          </p:cNvPicPr>
          <p:nvPr/>
        </p:nvPicPr>
        <p:blipFill>
          <a:blip r:embed="rId9" cstate="print"/>
          <a:srcRect/>
          <a:stretch>
            <a:fillRect/>
          </a:stretch>
        </p:blipFill>
        <p:spPr bwMode="auto">
          <a:xfrm>
            <a:off x="8059233" y="3339600"/>
            <a:ext cx="2319647" cy="1567471"/>
          </a:xfrm>
          <a:prstGeom prst="rect">
            <a:avLst/>
          </a:prstGeom>
          <a:noFill/>
        </p:spPr>
      </p:pic>
      <p:sp>
        <p:nvSpPr>
          <p:cNvPr id="54" name="Rectangle 53"/>
          <p:cNvSpPr/>
          <p:nvPr/>
        </p:nvSpPr>
        <p:spPr>
          <a:xfrm>
            <a:off x="9140956" y="4894436"/>
            <a:ext cx="379843" cy="305596"/>
          </a:xfrm>
          <a:prstGeom prst="rect">
            <a:avLst/>
          </a:prstGeom>
        </p:spPr>
        <p:txBody>
          <a:bodyPr wrap="square">
            <a:spAutoFit/>
          </a:bodyPr>
          <a:lstStyle/>
          <a:p>
            <a:r>
              <a:rPr lang="en-AU" sz="693" dirty="0"/>
              <a:t>Figure 5</a:t>
            </a:r>
          </a:p>
        </p:txBody>
      </p:sp>
      <p:sp>
        <p:nvSpPr>
          <p:cNvPr id="55" name="Rectangle 54"/>
          <p:cNvSpPr/>
          <p:nvPr/>
        </p:nvSpPr>
        <p:spPr>
          <a:xfrm>
            <a:off x="5418985" y="5073596"/>
            <a:ext cx="5007042" cy="2468817"/>
          </a:xfrm>
          <a:prstGeom prst="rect">
            <a:avLst/>
          </a:prstGeom>
        </p:spPr>
        <p:txBody>
          <a:bodyPr wrap="square">
            <a:spAutoFit/>
          </a:bodyPr>
          <a:lstStyle/>
          <a:p>
            <a:r>
              <a:rPr lang="en-US" sz="1188" b="1" dirty="0"/>
              <a:t>Figure 2:</a:t>
            </a:r>
            <a:r>
              <a:rPr lang="en-US" sz="1188" dirty="0"/>
              <a:t> ASEP of optical communication systems employing general order rectangular QAM versus the average electrical SNR for weak turbulence and decision ratio r=1</a:t>
            </a:r>
          </a:p>
          <a:p>
            <a:r>
              <a:rPr lang="en-US" sz="1188" b="1" dirty="0"/>
              <a:t>Figure 3: </a:t>
            </a:r>
            <a:r>
              <a:rPr lang="en-US" sz="1188" dirty="0"/>
              <a:t>ASEP of optical communication systems employing subcarrier general-order rectangular QAM versus the average electrical SNR, for medium turbulence, </a:t>
            </a:r>
            <a:r>
              <a:rPr lang="en-US" sz="1188" i="1" dirty="0"/>
              <a:t>r </a:t>
            </a:r>
            <a:r>
              <a:rPr lang="en-US" sz="1188" dirty="0"/>
              <a:t>= 1, and for various values of </a:t>
            </a:r>
            <a:r>
              <a:rPr lang="en-US" sz="1188" i="1" dirty="0"/>
              <a:t>L</a:t>
            </a:r>
            <a:r>
              <a:rPr lang="en-US" sz="1188" dirty="0"/>
              <a:t>.</a:t>
            </a:r>
          </a:p>
          <a:p>
            <a:r>
              <a:rPr lang="en-US" sz="1188" b="1" dirty="0"/>
              <a:t>Figure 4: </a:t>
            </a:r>
            <a:r>
              <a:rPr lang="en-US" sz="1188" dirty="0"/>
              <a:t>ASEP of optical communication systems employing subcarrier general-order rectangular QAM versus the average electrical SNR, for strong turbulence, </a:t>
            </a:r>
            <a:r>
              <a:rPr lang="en-US" sz="1188" i="1" dirty="0"/>
              <a:t>r </a:t>
            </a:r>
            <a:r>
              <a:rPr lang="en-US" sz="1188" dirty="0"/>
              <a:t>= 1, and for various values of </a:t>
            </a:r>
            <a:r>
              <a:rPr lang="en-US" sz="1188" i="1" dirty="0"/>
              <a:t>L</a:t>
            </a:r>
            <a:r>
              <a:rPr lang="en-US" sz="1188" dirty="0"/>
              <a:t>.</a:t>
            </a:r>
          </a:p>
          <a:p>
            <a:r>
              <a:rPr lang="en-US" sz="1188" b="1" dirty="0"/>
              <a:t>Figure 5: </a:t>
            </a:r>
            <a:r>
              <a:rPr lang="en-US" sz="1188" dirty="0"/>
              <a:t>ASEP of optical communication systems employing subcarrier general-order rectangular QAM versus the average electrical SNR, for weak turbulence, </a:t>
            </a:r>
            <a:r>
              <a:rPr lang="en-US" sz="1188" i="1" dirty="0"/>
              <a:t>r </a:t>
            </a:r>
            <a:r>
              <a:rPr lang="en-US" sz="1188" dirty="0"/>
              <a:t>= 1, using double generalized gamma distribution.</a:t>
            </a:r>
          </a:p>
          <a:p>
            <a:endParaRPr lang="en-AU" sz="1188" b="1" dirty="0"/>
          </a:p>
        </p:txBody>
      </p:sp>
      <p:pic>
        <p:nvPicPr>
          <p:cNvPr id="1051" name="Picture 27" descr="C:\Users\Archak\Desktop\final year project\Gamma-gamma\images\asep_gg_set_A_B.jpeg"/>
          <p:cNvPicPr>
            <a:picLocks noChangeAspect="1" noChangeArrowheads="1"/>
          </p:cNvPicPr>
          <p:nvPr/>
        </p:nvPicPr>
        <p:blipFill>
          <a:blip r:embed="rId10" cstate="print"/>
          <a:srcRect/>
          <a:stretch>
            <a:fillRect/>
          </a:stretch>
        </p:blipFill>
        <p:spPr bwMode="auto">
          <a:xfrm>
            <a:off x="5383625" y="7323545"/>
            <a:ext cx="2953777" cy="1964848"/>
          </a:xfrm>
          <a:prstGeom prst="rect">
            <a:avLst/>
          </a:prstGeom>
          <a:noFill/>
        </p:spPr>
      </p:pic>
      <p:sp>
        <p:nvSpPr>
          <p:cNvPr id="57" name="Rectangle 56"/>
          <p:cNvSpPr/>
          <p:nvPr/>
        </p:nvSpPr>
        <p:spPr>
          <a:xfrm>
            <a:off x="5534188" y="9274419"/>
            <a:ext cx="2850361" cy="229422"/>
          </a:xfrm>
          <a:prstGeom prst="rect">
            <a:avLst/>
          </a:prstGeom>
        </p:spPr>
        <p:txBody>
          <a:bodyPr wrap="square">
            <a:spAutoFit/>
          </a:bodyPr>
          <a:lstStyle/>
          <a:p>
            <a:pPr algn="ctr"/>
            <a:r>
              <a:rPr lang="en-US" sz="891" dirty="0"/>
              <a:t>Figure 6</a:t>
            </a:r>
            <a:endParaRPr lang="en-AU" sz="891" i="1" dirty="0"/>
          </a:p>
        </p:txBody>
      </p:sp>
      <p:cxnSp>
        <p:nvCxnSpPr>
          <p:cNvPr id="59" name="Straight Connector 58"/>
          <p:cNvCxnSpPr/>
          <p:nvPr/>
        </p:nvCxnSpPr>
        <p:spPr>
          <a:xfrm>
            <a:off x="5338834" y="12244151"/>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338834" y="9457746"/>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348264" y="12588326"/>
            <a:ext cx="51107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24576" y="7553543"/>
            <a:ext cx="2110880" cy="1554785"/>
          </a:xfrm>
          <a:prstGeom prst="rect">
            <a:avLst/>
          </a:prstGeom>
        </p:spPr>
        <p:txBody>
          <a:bodyPr wrap="square">
            <a:spAutoFit/>
          </a:bodyPr>
          <a:lstStyle/>
          <a:p>
            <a:r>
              <a:rPr lang="en-AU" sz="1188" b="1" dirty="0"/>
              <a:t>Figure 6: </a:t>
            </a:r>
            <a:r>
              <a:rPr lang="en-US" sz="1188" dirty="0"/>
              <a:t>ASEP of optical communication systems employing subcarrier general-order rectangular QAM versus the average electrical SNR, for strong turbulence strength, </a:t>
            </a:r>
            <a:r>
              <a:rPr lang="en-US" sz="1188" i="1" dirty="0"/>
              <a:t>r </a:t>
            </a:r>
            <a:r>
              <a:rPr lang="en-US" sz="1188" dirty="0"/>
              <a:t>= 1, and for various values of </a:t>
            </a:r>
            <a:r>
              <a:rPr lang="en-US" sz="1188" i="1" dirty="0"/>
              <a:t>a </a:t>
            </a:r>
            <a:r>
              <a:rPr lang="en-US" sz="1188" dirty="0"/>
              <a:t>and </a:t>
            </a:r>
            <a:r>
              <a:rPr lang="en-US" sz="1188" i="1" dirty="0"/>
              <a:t>b</a:t>
            </a:r>
            <a:r>
              <a:rPr lang="en-US" sz="1188" b="1" dirty="0"/>
              <a:t>.</a:t>
            </a:r>
            <a:endParaRPr lang="en-AU" sz="1188" b="1" dirty="0"/>
          </a:p>
        </p:txBody>
      </p:sp>
      <p:pic>
        <p:nvPicPr>
          <p:cNvPr id="48" name="image1.jpeg"/>
          <p:cNvPicPr/>
          <p:nvPr/>
        </p:nvPicPr>
        <p:blipFill>
          <a:blip r:embed="rId11" cstate="print"/>
          <a:stretch>
            <a:fillRect/>
          </a:stretch>
        </p:blipFill>
        <p:spPr>
          <a:xfrm>
            <a:off x="376276" y="296830"/>
            <a:ext cx="2376128" cy="755956"/>
          </a:xfrm>
          <a:prstGeom prst="rect">
            <a:avLst/>
          </a:prstGeom>
        </p:spPr>
      </p:pic>
      <p:pic>
        <p:nvPicPr>
          <p:cNvPr id="53" name="Picture 52" descr="Image for post"/>
          <p:cNvPicPr/>
          <p:nvPr/>
        </p:nvPicPr>
        <p:blipFill>
          <a:blip r:embed="rId12">
            <a:extLst>
              <a:ext uri="{28A0092B-C50C-407E-A947-70E740481C1C}">
                <a14:useLocalDpi xmlns:a14="http://schemas.microsoft.com/office/drawing/2010/main" val="0"/>
              </a:ext>
            </a:extLst>
          </a:blip>
          <a:srcRect/>
          <a:stretch>
            <a:fillRect/>
          </a:stretch>
        </p:blipFill>
        <p:spPr bwMode="auto">
          <a:xfrm>
            <a:off x="373410" y="5341430"/>
            <a:ext cx="4781550" cy="3801745"/>
          </a:xfrm>
          <a:prstGeom prst="rect">
            <a:avLst/>
          </a:prstGeom>
          <a:noFill/>
          <a:extLst/>
        </p:spPr>
      </p:pic>
      <p:sp>
        <p:nvSpPr>
          <p:cNvPr id="8" name="Rectangle 7"/>
          <p:cNvSpPr/>
          <p:nvPr/>
        </p:nvSpPr>
        <p:spPr>
          <a:xfrm>
            <a:off x="165093" y="9098257"/>
            <a:ext cx="5343525" cy="367024"/>
          </a:xfrm>
          <a:prstGeom prst="rect">
            <a:avLst/>
          </a:prstGeom>
        </p:spPr>
        <p:txBody>
          <a:bodyPr>
            <a:spAutoFit/>
          </a:bodyPr>
          <a:lstStyle/>
          <a:p>
            <a:pPr algn="ctr">
              <a:lnSpc>
                <a:spcPct val="150000"/>
              </a:lnSpc>
              <a:spcAft>
                <a:spcPts val="1000"/>
              </a:spcAft>
            </a:pPr>
            <a:r>
              <a:rPr lang="en-IN" sz="1190" b="1">
                <a:solidFill>
                  <a:srgbClr val="000000"/>
                </a:solidFill>
                <a:latin typeface="+mj-lt"/>
                <a:ea typeface="Calibri" panose="020F0502020204030204" pitchFamily="34" charset="0"/>
                <a:cs typeface="Times New Roman" panose="02020603050405020304" pitchFamily="18" charset="0"/>
              </a:rPr>
              <a:t>Figure </a:t>
            </a:r>
            <a:r>
              <a:rPr lang="en-IN" sz="1190" b="1">
                <a:solidFill>
                  <a:srgbClr val="000000"/>
                </a:solidFill>
                <a:latin typeface="+mj-lt"/>
                <a:ea typeface="Calibri" panose="020F0502020204030204" pitchFamily="34" charset="0"/>
                <a:cs typeface="Times New Roman" panose="02020603050405020304" pitchFamily="18" charset="0"/>
              </a:rPr>
              <a:t>1</a:t>
            </a:r>
            <a:r>
              <a:rPr lang="en-IN" sz="1190" b="1" smtClean="0">
                <a:solidFill>
                  <a:srgbClr val="000000"/>
                </a:solidFill>
                <a:latin typeface="+mj-lt"/>
                <a:ea typeface="Calibri" panose="020F0502020204030204" pitchFamily="34" charset="0"/>
                <a:cs typeface="Times New Roman" panose="02020603050405020304" pitchFamily="18" charset="0"/>
              </a:rPr>
              <a:t>:</a:t>
            </a:r>
            <a:r>
              <a:rPr lang="en-IN" sz="1190" smtClean="0">
                <a:solidFill>
                  <a:srgbClr val="000000"/>
                </a:solidFill>
                <a:latin typeface="+mj-lt"/>
                <a:ea typeface="Calibri" panose="020F0502020204030204" pitchFamily="34" charset="0"/>
                <a:cs typeface="Times New Roman" panose="02020603050405020304" pitchFamily="18" charset="0"/>
              </a:rPr>
              <a:t> </a:t>
            </a:r>
            <a:r>
              <a:rPr lang="en-IN" sz="1190" dirty="0">
                <a:solidFill>
                  <a:srgbClr val="000000"/>
                </a:solidFill>
                <a:latin typeface="+mj-lt"/>
                <a:ea typeface="Calibri" panose="020F0502020204030204" pitchFamily="34" charset="0"/>
                <a:cs typeface="Times New Roman" panose="02020603050405020304" pitchFamily="18" charset="0"/>
              </a:rPr>
              <a:t>Flowchart of our StackOverflow Chatbot</a:t>
            </a:r>
            <a:endParaRPr lang="en-IN" sz="1190" dirty="0">
              <a:solidFill>
                <a:srgbClr val="000000"/>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3688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647</TotalTime>
  <Words>680</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宋体</vt: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Arun Karthik S</cp:lastModifiedBy>
  <cp:revision>44</cp:revision>
  <dcterms:created xsi:type="dcterms:W3CDTF">2016-03-28T06:32:15Z</dcterms:created>
  <dcterms:modified xsi:type="dcterms:W3CDTF">2021-05-23T14:06:47Z</dcterms:modified>
</cp:coreProperties>
</file>