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10691813" cy="15119350"/>
  <p:notesSz cx="6858000" cy="9144000"/>
  <p:defaultTextStyle>
    <a:defPPr>
      <a:defRPr lang="en-US"/>
    </a:defPPr>
    <a:lvl1pPr marL="0" algn="l" defTabSz="1053386" rtl="0" eaLnBrk="1" latinLnBrk="0" hangingPunct="1">
      <a:defRPr sz="2073" kern="1200">
        <a:solidFill>
          <a:schemeClr val="tx1"/>
        </a:solidFill>
        <a:latin typeface="+mn-lt"/>
        <a:ea typeface="+mn-ea"/>
        <a:cs typeface="+mn-cs"/>
      </a:defRPr>
    </a:lvl1pPr>
    <a:lvl2pPr marL="526693" algn="l" defTabSz="1053386" rtl="0" eaLnBrk="1" latinLnBrk="0" hangingPunct="1">
      <a:defRPr sz="2073" kern="1200">
        <a:solidFill>
          <a:schemeClr val="tx1"/>
        </a:solidFill>
        <a:latin typeface="+mn-lt"/>
        <a:ea typeface="+mn-ea"/>
        <a:cs typeface="+mn-cs"/>
      </a:defRPr>
    </a:lvl2pPr>
    <a:lvl3pPr marL="1053386" algn="l" defTabSz="1053386" rtl="0" eaLnBrk="1" latinLnBrk="0" hangingPunct="1">
      <a:defRPr sz="2073" kern="1200">
        <a:solidFill>
          <a:schemeClr val="tx1"/>
        </a:solidFill>
        <a:latin typeface="+mn-lt"/>
        <a:ea typeface="+mn-ea"/>
        <a:cs typeface="+mn-cs"/>
      </a:defRPr>
    </a:lvl3pPr>
    <a:lvl4pPr marL="1580078" algn="l" defTabSz="1053386" rtl="0" eaLnBrk="1" latinLnBrk="0" hangingPunct="1">
      <a:defRPr sz="2073" kern="1200">
        <a:solidFill>
          <a:schemeClr val="tx1"/>
        </a:solidFill>
        <a:latin typeface="+mn-lt"/>
        <a:ea typeface="+mn-ea"/>
        <a:cs typeface="+mn-cs"/>
      </a:defRPr>
    </a:lvl4pPr>
    <a:lvl5pPr marL="2106771" algn="l" defTabSz="1053386" rtl="0" eaLnBrk="1" latinLnBrk="0" hangingPunct="1">
      <a:defRPr sz="2073" kern="1200">
        <a:solidFill>
          <a:schemeClr val="tx1"/>
        </a:solidFill>
        <a:latin typeface="+mn-lt"/>
        <a:ea typeface="+mn-ea"/>
        <a:cs typeface="+mn-cs"/>
      </a:defRPr>
    </a:lvl5pPr>
    <a:lvl6pPr marL="2633463" algn="l" defTabSz="1053386" rtl="0" eaLnBrk="1" latinLnBrk="0" hangingPunct="1">
      <a:defRPr sz="2073" kern="1200">
        <a:solidFill>
          <a:schemeClr val="tx1"/>
        </a:solidFill>
        <a:latin typeface="+mn-lt"/>
        <a:ea typeface="+mn-ea"/>
        <a:cs typeface="+mn-cs"/>
      </a:defRPr>
    </a:lvl6pPr>
    <a:lvl7pPr marL="3160156" algn="l" defTabSz="1053386" rtl="0" eaLnBrk="1" latinLnBrk="0" hangingPunct="1">
      <a:defRPr sz="2073" kern="1200">
        <a:solidFill>
          <a:schemeClr val="tx1"/>
        </a:solidFill>
        <a:latin typeface="+mn-lt"/>
        <a:ea typeface="+mn-ea"/>
        <a:cs typeface="+mn-cs"/>
      </a:defRPr>
    </a:lvl7pPr>
    <a:lvl8pPr marL="3686849" algn="l" defTabSz="1053386" rtl="0" eaLnBrk="1" latinLnBrk="0" hangingPunct="1">
      <a:defRPr sz="2073" kern="1200">
        <a:solidFill>
          <a:schemeClr val="tx1"/>
        </a:solidFill>
        <a:latin typeface="+mn-lt"/>
        <a:ea typeface="+mn-ea"/>
        <a:cs typeface="+mn-cs"/>
      </a:defRPr>
    </a:lvl8pPr>
    <a:lvl9pPr marL="4213542" algn="l" defTabSz="1053386" rtl="0" eaLnBrk="1" latinLnBrk="0" hangingPunct="1">
      <a:defRPr sz="20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4" d="100"/>
          <a:sy n="34" d="100"/>
        </p:scale>
        <p:origin x="2256" y="66"/>
      </p:cViewPr>
      <p:guideLst>
        <p:guide orient="horz" pos="4762"/>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6945"/>
            </a:lvl1pPr>
          </a:lstStyle>
          <a:p>
            <a:r>
              <a:rPr lang="en-US" smtClean="0"/>
              <a:t>Click to edit Master title style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778"/>
            </a:lvl1pPr>
            <a:lvl2pPr marL="529235" indent="0" algn="ctr">
              <a:buNone/>
              <a:defRPr sz="2315"/>
            </a:lvl2pPr>
            <a:lvl3pPr marL="1058470" indent="0" algn="ctr">
              <a:buNone/>
              <a:defRPr sz="2083"/>
            </a:lvl3pPr>
            <a:lvl4pPr marL="1587706" indent="0" algn="ctr">
              <a:buNone/>
              <a:defRPr sz="1852"/>
            </a:lvl4pPr>
            <a:lvl5pPr marL="2116941" indent="0" algn="ctr">
              <a:buNone/>
              <a:defRPr sz="1852"/>
            </a:lvl5pPr>
            <a:lvl6pPr marL="2646176" indent="0" algn="ctr">
              <a:buNone/>
              <a:defRPr sz="1852"/>
            </a:lvl6pPr>
            <a:lvl7pPr marL="3175412" indent="0" algn="ctr">
              <a:buNone/>
              <a:defRPr sz="1852"/>
            </a:lvl7pPr>
            <a:lvl8pPr marL="3704647" indent="0" algn="ctr">
              <a:buNone/>
              <a:defRPr sz="1852"/>
            </a:lvl8pPr>
            <a:lvl9pPr marL="4233883" indent="0" algn="ctr">
              <a:buNone/>
              <a:defRPr sz="185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5"/>
            <a:ext cx="2305422" cy="128129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35063" y="804965"/>
            <a:ext cx="6782619" cy="12812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6945"/>
            </a:lvl1pPr>
          </a:lstStyle>
          <a:p>
            <a:r>
              <a:rPr lang="en-US" smtClean="0"/>
              <a:t>Click to edit Master title style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778">
                <a:solidFill>
                  <a:schemeClr val="tx1"/>
                </a:solidFill>
              </a:defRPr>
            </a:lvl1pPr>
            <a:lvl2pPr marL="529235" indent="0">
              <a:buNone/>
              <a:defRPr sz="2315">
                <a:solidFill>
                  <a:schemeClr val="tx1">
                    <a:tint val="75000"/>
                  </a:schemeClr>
                </a:solidFill>
              </a:defRPr>
            </a:lvl2pPr>
            <a:lvl3pPr marL="1058470" indent="0">
              <a:buNone/>
              <a:defRPr sz="2083">
                <a:solidFill>
                  <a:schemeClr val="tx1">
                    <a:tint val="75000"/>
                  </a:schemeClr>
                </a:solidFill>
              </a:defRPr>
            </a:lvl3pPr>
            <a:lvl4pPr marL="1587706" indent="0">
              <a:buNone/>
              <a:defRPr sz="1852">
                <a:solidFill>
                  <a:schemeClr val="tx1">
                    <a:tint val="75000"/>
                  </a:schemeClr>
                </a:solidFill>
              </a:defRPr>
            </a:lvl4pPr>
            <a:lvl5pPr marL="2116941" indent="0">
              <a:buNone/>
              <a:defRPr sz="1852">
                <a:solidFill>
                  <a:schemeClr val="tx1">
                    <a:tint val="75000"/>
                  </a:schemeClr>
                </a:solidFill>
              </a:defRPr>
            </a:lvl5pPr>
            <a:lvl6pPr marL="2646176" indent="0">
              <a:buNone/>
              <a:defRPr sz="1852">
                <a:solidFill>
                  <a:schemeClr val="tx1">
                    <a:tint val="75000"/>
                  </a:schemeClr>
                </a:solidFill>
              </a:defRPr>
            </a:lvl6pPr>
            <a:lvl7pPr marL="3175412" indent="0">
              <a:buNone/>
              <a:defRPr sz="1852">
                <a:solidFill>
                  <a:schemeClr val="tx1">
                    <a:tint val="75000"/>
                  </a:schemeClr>
                </a:solidFill>
              </a:defRPr>
            </a:lvl7pPr>
            <a:lvl8pPr marL="3704647" indent="0">
              <a:buNone/>
              <a:defRPr sz="1852">
                <a:solidFill>
                  <a:schemeClr val="tx1">
                    <a:tint val="75000"/>
                  </a:schemeClr>
                </a:solidFill>
              </a:defRPr>
            </a:lvl8pPr>
            <a:lvl9pPr marL="4233883" indent="0">
              <a:buNone/>
              <a:defRPr sz="185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smtClean="0"/>
              <a:t>Click to edit Master text styles</a:t>
            </a:r>
          </a:p>
        </p:txBody>
      </p:sp>
      <p:sp>
        <p:nvSpPr>
          <p:cNvPr id="4" name="Content Placeholder 3"/>
          <p:cNvSpPr>
            <a:spLocks noGrp="1"/>
          </p:cNvSpPr>
          <p:nvPr>
            <p:ph sz="half" idx="2"/>
          </p:nvPr>
        </p:nvSpPr>
        <p:spPr>
          <a:xfrm>
            <a:off x="736456" y="5522762"/>
            <a:ext cx="4523137" cy="81231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smtClean="0"/>
              <a:t>Click to edit Master text styles</a:t>
            </a:r>
          </a:p>
        </p:txBody>
      </p:sp>
      <p:sp>
        <p:nvSpPr>
          <p:cNvPr id="6" name="Content Placeholder 5"/>
          <p:cNvSpPr>
            <a:spLocks noGrp="1"/>
          </p:cNvSpPr>
          <p:nvPr>
            <p:ph sz="quarter" idx="4"/>
          </p:nvPr>
        </p:nvSpPr>
        <p:spPr>
          <a:xfrm>
            <a:off x="5412731" y="5522762"/>
            <a:ext cx="4545413" cy="81231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smtClean="0"/>
              <a:t>Click to edit Master title style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04"/>
            </a:lvl1pPr>
            <a:lvl2pPr>
              <a:defRPr sz="3241"/>
            </a:lvl2pPr>
            <a:lvl3pPr>
              <a:defRPr sz="2778"/>
            </a:lvl3pPr>
            <a:lvl4pPr>
              <a:defRPr sz="2315"/>
            </a:lvl4pPr>
            <a:lvl5pPr>
              <a:defRPr sz="2315"/>
            </a:lvl5pPr>
            <a:lvl6pPr>
              <a:defRPr sz="2315"/>
            </a:lvl6pPr>
            <a:lvl7pPr>
              <a:defRPr sz="2315"/>
            </a:lvl7pPr>
            <a:lvl8pPr>
              <a:defRPr sz="2315"/>
            </a:lvl8pPr>
            <a:lvl9pPr>
              <a:defRPr sz="23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04"/>
            </a:lvl1pPr>
            <a:lvl2pPr marL="529235" indent="0">
              <a:buNone/>
              <a:defRPr sz="3241"/>
            </a:lvl2pPr>
            <a:lvl3pPr marL="1058470" indent="0">
              <a:buNone/>
              <a:defRPr sz="2778"/>
            </a:lvl3pPr>
            <a:lvl4pPr marL="1587706" indent="0">
              <a:buNone/>
              <a:defRPr sz="2315"/>
            </a:lvl4pPr>
            <a:lvl5pPr marL="2116941" indent="0">
              <a:buNone/>
              <a:defRPr sz="2315"/>
            </a:lvl5pPr>
            <a:lvl6pPr marL="2646176" indent="0">
              <a:buNone/>
              <a:defRPr sz="2315"/>
            </a:lvl6pPr>
            <a:lvl7pPr marL="3175412" indent="0">
              <a:buNone/>
              <a:defRPr sz="2315"/>
            </a:lvl7pPr>
            <a:lvl8pPr marL="3704647" indent="0">
              <a:buNone/>
              <a:defRPr sz="2315"/>
            </a:lvl8pPr>
            <a:lvl9pPr marL="4233883" indent="0">
              <a:buNone/>
              <a:defRPr sz="2315"/>
            </a:lvl9pPr>
          </a:lstStyle>
          <a:p>
            <a:r>
              <a:rPr lang="en-US" dirty="0" smtClean="0"/>
              <a:t>Click icon to add picture</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24-05-2021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389">
                <a:solidFill>
                  <a:schemeClr val="tx1">
                    <a:tint val="75000"/>
                  </a:schemeClr>
                </a:solidFill>
              </a:defRPr>
            </a:lvl1pPr>
          </a:lstStyle>
          <a:p>
            <a:fld id="{8453E2C6-8CDE-4FA4-9434-0173729C9153}" type="datetimeFigureOut">
              <a:rPr lang="en-IN" smtClean="0"/>
              <a:pPr/>
              <a:t>24-05-2021</a:t>
            </a:fld>
            <a:endParaRPr lang="en-IN" dirty="0"/>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389">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389">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58470" rtl="0" eaLnBrk="1" latinLnBrk="0" hangingPunct="1">
        <a:lnSpc>
          <a:spcPct val="90000"/>
        </a:lnSpc>
        <a:spcBef>
          <a:spcPct val="0"/>
        </a:spcBef>
        <a:buNone/>
        <a:defRPr sz="5093" kern="1200">
          <a:solidFill>
            <a:schemeClr val="tx1"/>
          </a:solidFill>
          <a:latin typeface="+mj-lt"/>
          <a:ea typeface="+mj-ea"/>
          <a:cs typeface="+mj-cs"/>
        </a:defRPr>
      </a:lvl1pPr>
    </p:titleStyle>
    <p:bodyStyle>
      <a:lvl1pPr marL="264618" indent="-264618" algn="l" defTabSz="1058470" rtl="0" eaLnBrk="1" latinLnBrk="0" hangingPunct="1">
        <a:lnSpc>
          <a:spcPct val="90000"/>
        </a:lnSpc>
        <a:spcBef>
          <a:spcPts val="1158"/>
        </a:spcBef>
        <a:buFont typeface="Arial" panose="020B0604020202020204" pitchFamily="34" charset="0"/>
        <a:buChar char="•"/>
        <a:defRPr sz="3241" kern="1200">
          <a:solidFill>
            <a:schemeClr val="tx1"/>
          </a:solidFill>
          <a:latin typeface="+mn-lt"/>
          <a:ea typeface="+mn-ea"/>
          <a:cs typeface="+mn-cs"/>
        </a:defRPr>
      </a:lvl1pPr>
      <a:lvl2pPr marL="793853" indent="-264618" algn="l" defTabSz="1058470" rtl="0" eaLnBrk="1" latinLnBrk="0" hangingPunct="1">
        <a:lnSpc>
          <a:spcPct val="90000"/>
        </a:lnSpc>
        <a:spcBef>
          <a:spcPts val="579"/>
        </a:spcBef>
        <a:buFont typeface="Arial" panose="020B0604020202020204" pitchFamily="34" charset="0"/>
        <a:buChar char="•"/>
        <a:defRPr sz="2778" kern="1200">
          <a:solidFill>
            <a:schemeClr val="tx1"/>
          </a:solidFill>
          <a:latin typeface="+mn-lt"/>
          <a:ea typeface="+mn-ea"/>
          <a:cs typeface="+mn-cs"/>
        </a:defRPr>
      </a:lvl2pPr>
      <a:lvl3pPr marL="1323088" indent="-264618" algn="l" defTabSz="1058470" rtl="0" eaLnBrk="1" latinLnBrk="0" hangingPunct="1">
        <a:lnSpc>
          <a:spcPct val="90000"/>
        </a:lnSpc>
        <a:spcBef>
          <a:spcPts val="579"/>
        </a:spcBef>
        <a:buFont typeface="Arial" panose="020B0604020202020204" pitchFamily="34" charset="0"/>
        <a:buChar char="•"/>
        <a:defRPr sz="2315" kern="1200">
          <a:solidFill>
            <a:schemeClr val="tx1"/>
          </a:solidFill>
          <a:latin typeface="+mn-lt"/>
          <a:ea typeface="+mn-ea"/>
          <a:cs typeface="+mn-cs"/>
        </a:defRPr>
      </a:lvl3pPr>
      <a:lvl4pPr marL="185232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4pPr>
      <a:lvl5pPr marL="238155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5pPr>
      <a:lvl6pPr marL="291079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6pPr>
      <a:lvl7pPr marL="344002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7pPr>
      <a:lvl8pPr marL="3969265"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8pPr>
      <a:lvl9pPr marL="4498500"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9pPr>
    </p:bodyStyle>
    <p:otherStyle>
      <a:defPPr>
        <a:defRPr lang="en-US"/>
      </a:defPPr>
      <a:lvl1pPr marL="0" algn="l" defTabSz="1058470" rtl="0" eaLnBrk="1" latinLnBrk="0" hangingPunct="1">
        <a:defRPr sz="2083" kern="1200">
          <a:solidFill>
            <a:schemeClr val="tx1"/>
          </a:solidFill>
          <a:latin typeface="+mn-lt"/>
          <a:ea typeface="+mn-ea"/>
          <a:cs typeface="+mn-cs"/>
        </a:defRPr>
      </a:lvl1pPr>
      <a:lvl2pPr marL="529235" algn="l" defTabSz="1058470" rtl="0" eaLnBrk="1" latinLnBrk="0" hangingPunct="1">
        <a:defRPr sz="2083" kern="1200">
          <a:solidFill>
            <a:schemeClr val="tx1"/>
          </a:solidFill>
          <a:latin typeface="+mn-lt"/>
          <a:ea typeface="+mn-ea"/>
          <a:cs typeface="+mn-cs"/>
        </a:defRPr>
      </a:lvl2pPr>
      <a:lvl3pPr marL="1058470" algn="l" defTabSz="1058470" rtl="0" eaLnBrk="1" latinLnBrk="0" hangingPunct="1">
        <a:defRPr sz="2083" kern="1200">
          <a:solidFill>
            <a:schemeClr val="tx1"/>
          </a:solidFill>
          <a:latin typeface="+mn-lt"/>
          <a:ea typeface="+mn-ea"/>
          <a:cs typeface="+mn-cs"/>
        </a:defRPr>
      </a:lvl3pPr>
      <a:lvl4pPr marL="1587706" algn="l" defTabSz="1058470" rtl="0" eaLnBrk="1" latinLnBrk="0" hangingPunct="1">
        <a:defRPr sz="2083" kern="1200">
          <a:solidFill>
            <a:schemeClr val="tx1"/>
          </a:solidFill>
          <a:latin typeface="+mn-lt"/>
          <a:ea typeface="+mn-ea"/>
          <a:cs typeface="+mn-cs"/>
        </a:defRPr>
      </a:lvl4pPr>
      <a:lvl5pPr marL="2116941" algn="l" defTabSz="1058470" rtl="0" eaLnBrk="1" latinLnBrk="0" hangingPunct="1">
        <a:defRPr sz="2083" kern="1200">
          <a:solidFill>
            <a:schemeClr val="tx1"/>
          </a:solidFill>
          <a:latin typeface="+mn-lt"/>
          <a:ea typeface="+mn-ea"/>
          <a:cs typeface="+mn-cs"/>
        </a:defRPr>
      </a:lvl5pPr>
      <a:lvl6pPr marL="2646176" algn="l" defTabSz="1058470" rtl="0" eaLnBrk="1" latinLnBrk="0" hangingPunct="1">
        <a:defRPr sz="2083" kern="1200">
          <a:solidFill>
            <a:schemeClr val="tx1"/>
          </a:solidFill>
          <a:latin typeface="+mn-lt"/>
          <a:ea typeface="+mn-ea"/>
          <a:cs typeface="+mn-cs"/>
        </a:defRPr>
      </a:lvl6pPr>
      <a:lvl7pPr marL="3175412" algn="l" defTabSz="1058470" rtl="0" eaLnBrk="1" latinLnBrk="0" hangingPunct="1">
        <a:defRPr sz="2083" kern="1200">
          <a:solidFill>
            <a:schemeClr val="tx1"/>
          </a:solidFill>
          <a:latin typeface="+mn-lt"/>
          <a:ea typeface="+mn-ea"/>
          <a:cs typeface="+mn-cs"/>
        </a:defRPr>
      </a:lvl7pPr>
      <a:lvl8pPr marL="3704647" algn="l" defTabSz="1058470" rtl="0" eaLnBrk="1" latinLnBrk="0" hangingPunct="1">
        <a:defRPr sz="2083" kern="1200">
          <a:solidFill>
            <a:schemeClr val="tx1"/>
          </a:solidFill>
          <a:latin typeface="+mn-lt"/>
          <a:ea typeface="+mn-ea"/>
          <a:cs typeface="+mn-cs"/>
        </a:defRPr>
      </a:lvl8pPr>
      <a:lvl9pPr marL="4233883" algn="l" defTabSz="1058470" rtl="0" eaLnBrk="1" latinLnBrk="0" hangingPunct="1">
        <a:defRPr sz="20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jasmine.batra09@gmail.com" TargetMode="Externa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725" y="181045"/>
            <a:ext cx="10228363" cy="1462976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26" dirty="0"/>
          </a:p>
        </p:txBody>
      </p:sp>
      <p:sp>
        <p:nvSpPr>
          <p:cNvPr id="6" name="Title 3"/>
          <p:cNvSpPr txBox="1">
            <a:spLocks/>
          </p:cNvSpPr>
          <p:nvPr/>
        </p:nvSpPr>
        <p:spPr>
          <a:xfrm>
            <a:off x="1357151" y="251767"/>
            <a:ext cx="9102936" cy="561241"/>
          </a:xfrm>
          <a:prstGeom prst="rect">
            <a:avLst/>
          </a:prstGeom>
        </p:spPr>
        <p:txBody>
          <a:bodyPr vert="horz" lIns="45261" tIns="22631" rIns="45261" bIns="22631"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gn="ctr"/>
            <a:r>
              <a:rPr lang="en-US" sz="2376" b="1" dirty="0" smtClean="0"/>
              <a:t>StackOverflow Assistant Chatbot Using NLP</a:t>
            </a:r>
            <a:endParaRPr lang="en-US" sz="2376" dirty="0"/>
          </a:p>
        </p:txBody>
      </p:sp>
      <p:sp>
        <p:nvSpPr>
          <p:cNvPr id="7" name="Text Placeholder 22"/>
          <p:cNvSpPr txBox="1">
            <a:spLocks/>
          </p:cNvSpPr>
          <p:nvPr/>
        </p:nvSpPr>
        <p:spPr>
          <a:xfrm>
            <a:off x="1357151" y="742287"/>
            <a:ext cx="9102936" cy="342855"/>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lgn="ctr">
              <a:buNone/>
            </a:pPr>
            <a:r>
              <a:rPr lang="en-US" sz="2178" dirty="0" smtClean="0"/>
              <a:t>Jasmine </a:t>
            </a:r>
            <a:r>
              <a:rPr lang="en-US" sz="2178" dirty="0" err="1" smtClean="0"/>
              <a:t>Batra</a:t>
            </a:r>
            <a:r>
              <a:rPr lang="en-US" sz="2178" dirty="0" smtClean="0"/>
              <a:t>  |  </a:t>
            </a:r>
            <a:r>
              <a:rPr lang="en-US" sz="2178" dirty="0" smtClean="0"/>
              <a:t>Dr. </a:t>
            </a:r>
            <a:r>
              <a:rPr lang="en-US" sz="2178" dirty="0" err="1" smtClean="0"/>
              <a:t>Sankar</a:t>
            </a:r>
            <a:r>
              <a:rPr lang="en-US" sz="2178" dirty="0" smtClean="0"/>
              <a:t> Ganesh S  |  SENSE</a:t>
            </a:r>
            <a:endParaRPr lang="en-US" sz="2178" dirty="0"/>
          </a:p>
        </p:txBody>
      </p:sp>
      <p:sp>
        <p:nvSpPr>
          <p:cNvPr id="10" name="Content Placeholder 10"/>
          <p:cNvSpPr txBox="1">
            <a:spLocks/>
          </p:cNvSpPr>
          <p:nvPr/>
        </p:nvSpPr>
        <p:spPr>
          <a:xfrm>
            <a:off x="231724" y="5860215"/>
            <a:ext cx="5123091" cy="8950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smtClean="0"/>
          </a:p>
          <a:p>
            <a:endParaRPr lang="en-IN" sz="1188" smtClean="0"/>
          </a:p>
          <a:p>
            <a:endParaRPr lang="en-IN" sz="1188" smtClean="0"/>
          </a:p>
          <a:p>
            <a:endParaRPr lang="en-IN" sz="1188" smtClean="0"/>
          </a:p>
          <a:p>
            <a:endParaRPr lang="en-IN" sz="1188" smtClean="0"/>
          </a:p>
          <a:p>
            <a:endParaRPr lang="en-US" sz="1188" smtClean="0"/>
          </a:p>
          <a:p>
            <a:endParaRPr lang="en-US" sz="1188" smtClean="0"/>
          </a:p>
          <a:p>
            <a:endParaRPr lang="en-IN" sz="1188" smtClean="0"/>
          </a:p>
          <a:p>
            <a:endParaRPr lang="en-IN" sz="1188" smtClean="0"/>
          </a:p>
          <a:p>
            <a:endParaRPr lang="en-IN" sz="1188" smtClean="0"/>
          </a:p>
          <a:p>
            <a:endParaRPr lang="en-IN" sz="1188" smtClean="0"/>
          </a:p>
          <a:p>
            <a:endParaRPr lang="en-IN" sz="1188" smtClean="0"/>
          </a:p>
          <a:p>
            <a:endParaRPr lang="en-IN" sz="1188" smtClean="0"/>
          </a:p>
          <a:p>
            <a:endParaRPr lang="en-IN" sz="1188" smtClean="0"/>
          </a:p>
          <a:p>
            <a:endParaRPr lang="en-IN" sz="1188" smtClean="0"/>
          </a:p>
          <a:p>
            <a:endParaRPr lang="en-IN" sz="1188" smtClean="0"/>
          </a:p>
          <a:p>
            <a:endParaRPr lang="en-IN" sz="1188" smtClean="0"/>
          </a:p>
          <a:p>
            <a:endParaRPr lang="en-IN" sz="1188" i="1" smtClean="0">
              <a:ea typeface="Cambria Math" panose="02040503050406030204" pitchFamily="18" charset="0"/>
            </a:endParaRPr>
          </a:p>
          <a:p>
            <a:endParaRPr lang="en-AU" sz="1188" smtClean="0"/>
          </a:p>
          <a:p>
            <a:endParaRPr lang="en-IN" sz="1188" dirty="0"/>
          </a:p>
        </p:txBody>
      </p:sp>
      <p:sp>
        <p:nvSpPr>
          <p:cNvPr id="11" name="Text Placeholder 68"/>
          <p:cNvSpPr txBox="1">
            <a:spLocks/>
          </p:cNvSpPr>
          <p:nvPr/>
        </p:nvSpPr>
        <p:spPr>
          <a:xfrm>
            <a:off x="5368960" y="1487020"/>
            <a:ext cx="5080640" cy="824510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AU" sz="1188" i="1" dirty="0"/>
          </a:p>
          <a:p>
            <a:endParaRPr lang="en-IN" sz="1188" dirty="0"/>
          </a:p>
        </p:txBody>
      </p:sp>
      <p:sp>
        <p:nvSpPr>
          <p:cNvPr id="12" name="Rectangle 11"/>
          <p:cNvSpPr/>
          <p:nvPr/>
        </p:nvSpPr>
        <p:spPr>
          <a:xfrm>
            <a:off x="5322690" y="1176910"/>
            <a:ext cx="847476" cy="366575"/>
          </a:xfrm>
          <a:prstGeom prst="rect">
            <a:avLst/>
          </a:prstGeom>
        </p:spPr>
        <p:txBody>
          <a:bodyPr wrap="none">
            <a:spAutoFit/>
          </a:bodyPr>
          <a:lstStyle/>
          <a:p>
            <a:pPr algn="ctr"/>
            <a:r>
              <a:rPr lang="en-US" sz="1782" dirty="0">
                <a:solidFill>
                  <a:srgbClr val="FF0000"/>
                </a:solidFill>
              </a:rPr>
              <a:t>Results</a:t>
            </a:r>
          </a:p>
        </p:txBody>
      </p:sp>
      <p:sp>
        <p:nvSpPr>
          <p:cNvPr id="13" name="Rectangle 12"/>
          <p:cNvSpPr/>
          <p:nvPr/>
        </p:nvSpPr>
        <p:spPr>
          <a:xfrm>
            <a:off x="183752" y="5525477"/>
            <a:ext cx="1435393" cy="366575"/>
          </a:xfrm>
          <a:prstGeom prst="rect">
            <a:avLst/>
          </a:prstGeom>
        </p:spPr>
        <p:txBody>
          <a:bodyPr wrap="none">
            <a:spAutoFit/>
          </a:bodyPr>
          <a:lstStyle/>
          <a:p>
            <a:r>
              <a:rPr lang="en-US" altLang="zh-CN" sz="1782" dirty="0">
                <a:solidFill>
                  <a:srgbClr val="0000FF"/>
                </a:solidFill>
              </a:rPr>
              <a:t>Methodology</a:t>
            </a:r>
          </a:p>
        </p:txBody>
      </p:sp>
      <p:sp>
        <p:nvSpPr>
          <p:cNvPr id="19" name="Rectangle 18"/>
          <p:cNvSpPr/>
          <p:nvPr/>
        </p:nvSpPr>
        <p:spPr>
          <a:xfrm>
            <a:off x="233562" y="9532323"/>
            <a:ext cx="5082363" cy="5632311"/>
          </a:xfrm>
          <a:prstGeom prst="rect">
            <a:avLst/>
          </a:prstGeom>
        </p:spPr>
        <p:txBody>
          <a:bodyPr wrap="square">
            <a:spAutoFit/>
          </a:bodyPr>
          <a:lstStyle/>
          <a:p>
            <a:r>
              <a:rPr lang="en-IN" sz="1200" dirty="0">
                <a:latin typeface="Times New Roman" panose="02020603050405020304" pitchFamily="18" charset="0"/>
                <a:cs typeface="Times New Roman" panose="02020603050405020304" pitchFamily="18" charset="0"/>
              </a:rPr>
              <a:t>Building a conversational chatbot that will </a:t>
            </a:r>
            <a:r>
              <a:rPr lang="en-IN" sz="1200" dirty="0" smtClean="0">
                <a:latin typeface="Times New Roman" panose="02020603050405020304" pitchFamily="18" charset="0"/>
                <a:cs typeface="Times New Roman" panose="02020603050405020304" pitchFamily="18" charset="0"/>
              </a:rPr>
              <a:t>help </a:t>
            </a:r>
            <a:r>
              <a:rPr lang="en-IN" sz="1200" dirty="0">
                <a:latin typeface="Times New Roman" panose="02020603050405020304" pitchFamily="18" charset="0"/>
                <a:cs typeface="Times New Roman" panose="02020603050405020304" pitchFamily="18" charset="0"/>
              </a:rPr>
              <a:t>with </a:t>
            </a:r>
            <a:r>
              <a:rPr lang="en-IN" sz="1200" dirty="0" smtClean="0">
                <a:latin typeface="Times New Roman" panose="02020603050405020304" pitchFamily="18" charset="0"/>
                <a:cs typeface="Times New Roman" panose="02020603050405020304" pitchFamily="18" charset="0"/>
              </a:rPr>
              <a:t>Stack </a:t>
            </a:r>
            <a:r>
              <a:rPr lang="en-IN" sz="1200" dirty="0">
                <a:latin typeface="Times New Roman" panose="02020603050405020304" pitchFamily="18" charset="0"/>
                <a:cs typeface="Times New Roman" panose="02020603050405020304" pitchFamily="18" charset="0"/>
              </a:rPr>
              <a:t>Overflow </a:t>
            </a:r>
            <a:r>
              <a:rPr lang="en-IN" sz="1200" dirty="0" smtClean="0">
                <a:latin typeface="Times New Roman" panose="02020603050405020304" pitchFamily="18" charset="0"/>
                <a:cs typeface="Times New Roman" panose="02020603050405020304" pitchFamily="18" charset="0"/>
              </a:rPr>
              <a:t>website search.</a:t>
            </a:r>
            <a:endParaRPr lang="en-IN" sz="1200" dirty="0">
              <a:latin typeface="Times New Roman" panose="02020603050405020304" pitchFamily="18" charset="0"/>
              <a:cs typeface="Times New Roman" panose="02020603050405020304" pitchFamily="18" charset="0"/>
            </a:endParaRPr>
          </a:p>
          <a:p>
            <a:endParaRPr lang="en-IN" sz="1200" dirty="0" smtClean="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After the user asks a question, an Intent-Classifier will predict if the question asked is a </a:t>
            </a:r>
            <a:r>
              <a:rPr lang="en-IN" sz="1200" dirty="0" smtClean="0">
                <a:latin typeface="Times New Roman" panose="02020603050405020304" pitchFamily="18" charset="0"/>
                <a:cs typeface="Times New Roman" panose="02020603050405020304" pitchFamily="18" charset="0"/>
              </a:rPr>
              <a:t>Stack Overflow question (</a:t>
            </a:r>
            <a:r>
              <a:rPr lang="en-IN" sz="1200" dirty="0">
                <a:latin typeface="Times New Roman" panose="02020603050405020304" pitchFamily="18" charset="0"/>
                <a:cs typeface="Times New Roman" panose="02020603050405020304" pitchFamily="18" charset="0"/>
              </a:rPr>
              <a:t>programming question) or a dialogue </a:t>
            </a:r>
            <a:r>
              <a:rPr lang="en-IN" sz="1200" dirty="0" smtClean="0">
                <a:latin typeface="Times New Roman" panose="02020603050405020304" pitchFamily="18" charset="0"/>
                <a:cs typeface="Times New Roman" panose="02020603050405020304" pitchFamily="18" charset="0"/>
              </a:rPr>
              <a:t>question (</a:t>
            </a:r>
            <a:r>
              <a:rPr lang="en-IN" sz="1200" dirty="0">
                <a:latin typeface="Times New Roman" panose="02020603050405020304" pitchFamily="18" charset="0"/>
                <a:cs typeface="Times New Roman" panose="02020603050405020304" pitchFamily="18" charset="0"/>
              </a:rPr>
              <a:t>non-programming question).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If the question asked is a Stack Overflow question, the bot will respond to the question asked by tagging it with the corresponding programming language using Programming </a:t>
            </a:r>
            <a:r>
              <a:rPr lang="en-IN" sz="1200" dirty="0" smtClean="0">
                <a:latin typeface="Times New Roman" panose="02020603050405020304" pitchFamily="18" charset="0"/>
                <a:cs typeface="Times New Roman" panose="02020603050405020304" pitchFamily="18" charset="0"/>
              </a:rPr>
              <a:t>Language (</a:t>
            </a:r>
            <a:r>
              <a:rPr lang="en-IN" sz="1200" dirty="0">
                <a:latin typeface="Times New Roman" panose="02020603050405020304" pitchFamily="18" charset="0"/>
                <a:cs typeface="Times New Roman" panose="02020603050405020304" pitchFamily="18" charset="0"/>
              </a:rPr>
              <a:t>Tag)-Classifier. This classifier will predict which </a:t>
            </a:r>
            <a:r>
              <a:rPr lang="en-IN" sz="1200" dirty="0" smtClean="0">
                <a:latin typeface="Times New Roman" panose="02020603050405020304" pitchFamily="18" charset="0"/>
                <a:cs typeface="Times New Roman" panose="02020603050405020304" pitchFamily="18" charset="0"/>
              </a:rPr>
              <a:t>language (</a:t>
            </a:r>
            <a:r>
              <a:rPr lang="en-IN" sz="1200" dirty="0">
                <a:latin typeface="Times New Roman" panose="02020603050405020304" pitchFamily="18" charset="0"/>
                <a:cs typeface="Times New Roman" panose="02020603050405020304" pitchFamily="18" charset="0"/>
              </a:rPr>
              <a:t>tag) a question belongs to if the question is a Stack Overflow question. By doing this, we only search for those language questions in our database. Every question in the dataset is converted to an embedding(vector), and the database contains an </a:t>
            </a:r>
            <a:r>
              <a:rPr lang="en-IN" sz="1200" dirty="0" err="1">
                <a:latin typeface="Times New Roman" panose="02020603050405020304" pitchFamily="18" charset="0"/>
                <a:cs typeface="Times New Roman" panose="02020603050405020304" pitchFamily="18" charset="0"/>
              </a:rPr>
              <a:t>embeddings</a:t>
            </a:r>
            <a:r>
              <a:rPr lang="en-IN" sz="1200" dirty="0">
                <a:latin typeface="Times New Roman" panose="02020603050405020304" pitchFamily="18" charset="0"/>
                <a:cs typeface="Times New Roman" panose="02020603050405020304" pitchFamily="18" charset="0"/>
              </a:rPr>
              <a:t> file for every programming language individually. This file contains the vector representation (sentence </a:t>
            </a:r>
            <a:r>
              <a:rPr lang="en-IN" sz="1200" dirty="0" err="1">
                <a:latin typeface="Times New Roman" panose="02020603050405020304" pitchFamily="18" charset="0"/>
                <a:cs typeface="Times New Roman" panose="02020603050405020304" pitchFamily="18" charset="0"/>
              </a:rPr>
              <a:t>embeddings</a:t>
            </a:r>
            <a:r>
              <a:rPr lang="en-IN" sz="1200" dirty="0">
                <a:latin typeface="Times New Roman" panose="02020603050405020304" pitchFamily="18" charset="0"/>
                <a:cs typeface="Times New Roman" panose="02020603050405020304" pitchFamily="18" charset="0"/>
              </a:rPr>
              <a:t>) of all questions of that programming language. Ten programming languages are considered here –  C/C++, C#, Java, JavaScript, PHP, Python, R, Ruby, Swift, </a:t>
            </a:r>
            <a:r>
              <a:rPr lang="en-IN" sz="1200" dirty="0" smtClean="0">
                <a:latin typeface="Times New Roman" panose="02020603050405020304" pitchFamily="18" charset="0"/>
                <a:cs typeface="Times New Roman" panose="02020603050405020304" pitchFamily="18" charset="0"/>
              </a:rPr>
              <a:t>VB. </a:t>
            </a:r>
            <a:r>
              <a:rPr lang="en-IN" sz="1200" dirty="0">
                <a:latin typeface="Times New Roman" panose="02020603050405020304" pitchFamily="18" charset="0"/>
                <a:cs typeface="Times New Roman" panose="02020603050405020304" pitchFamily="18" charset="0"/>
              </a:rPr>
              <a:t>Given that we know the question and the programming language of that question, cosine similarity is used to get the most similar question, and the bot responds with the Stack Overflow Link to that question.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If the question asked is a chit-chat question, the chatterbot will handle it. For a chit-chat mode, we will use a pre-trained neural network engine available from the </a:t>
            </a:r>
            <a:r>
              <a:rPr lang="en-IN" sz="1200" dirty="0" err="1">
                <a:latin typeface="Times New Roman" panose="02020603050405020304" pitchFamily="18" charset="0"/>
                <a:cs typeface="Times New Roman" panose="02020603050405020304" pitchFamily="18" charset="0"/>
              </a:rPr>
              <a:t>ChatterBot</a:t>
            </a:r>
            <a:r>
              <a:rPr lang="en-IN" sz="1200" dirty="0">
                <a:latin typeface="Times New Roman" panose="02020603050405020304" pitchFamily="18" charset="0"/>
                <a:cs typeface="Times New Roman" panose="02020603050405020304" pitchFamily="18" charset="0"/>
              </a:rPr>
              <a:t> python library.</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Telegram is set up to make our Chatbot communicate with it using the Access token. The bot will be integrated with Telegram messenger so that we can now talk to this bot in Telegram.</a:t>
            </a:r>
          </a:p>
          <a:p>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21" name="Text Placeholder 68"/>
          <p:cNvSpPr txBox="1">
            <a:spLocks/>
          </p:cNvSpPr>
          <p:nvPr/>
        </p:nvSpPr>
        <p:spPr>
          <a:xfrm>
            <a:off x="231724" y="1487021"/>
            <a:ext cx="5123091" cy="154940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pPr>
            <a:r>
              <a:rPr lang="en-IN" sz="1180" dirty="0">
                <a:latin typeface="Times New Roman" panose="02020603050405020304" pitchFamily="18" charset="0"/>
                <a:cs typeface="Times New Roman" panose="02020603050405020304" pitchFamily="18" charset="0"/>
              </a:rPr>
              <a:t>Stack Overflow is one of the most widely used applications by programming enthusiasts to look up answers for questions that they aren't able to solve, but not everyone finds time to search for a particular question and look into the answers in </a:t>
            </a:r>
            <a:r>
              <a:rPr lang="en-IN" sz="1180" dirty="0" smtClean="0">
                <a:latin typeface="Times New Roman" panose="02020603050405020304" pitchFamily="18" charset="0"/>
                <a:cs typeface="Times New Roman" panose="02020603050405020304" pitchFamily="18" charset="0"/>
              </a:rPr>
              <a:t>Stack Overflow </a:t>
            </a:r>
            <a:r>
              <a:rPr lang="en-IN" sz="1180" dirty="0">
                <a:latin typeface="Times New Roman" panose="02020603050405020304" pitchFamily="18" charset="0"/>
                <a:cs typeface="Times New Roman" panose="02020603050405020304" pitchFamily="18" charset="0"/>
              </a:rPr>
              <a:t>through search engines with ease. And even on searching, they get multiple questions/answers to examine to find the best one, making it all the more gruelling. The bot '</a:t>
            </a:r>
            <a:r>
              <a:rPr lang="en-IN" sz="1180" dirty="0" err="1">
                <a:latin typeface="Times New Roman" panose="02020603050405020304" pitchFamily="18" charset="0"/>
                <a:cs typeface="Times New Roman" panose="02020603050405020304" pitchFamily="18" charset="0"/>
              </a:rPr>
              <a:t>JasmineStackBot</a:t>
            </a:r>
            <a:r>
              <a:rPr lang="en-IN" sz="1180" dirty="0">
                <a:latin typeface="Times New Roman" panose="02020603050405020304" pitchFamily="18" charset="0"/>
                <a:cs typeface="Times New Roman" panose="02020603050405020304" pitchFamily="18" charset="0"/>
              </a:rPr>
              <a:t>' is a conversational bot that interacts with the user, and whenever a user asks a programming question, it responds with the stack overflow link to the most similar question.</a:t>
            </a:r>
            <a:endParaRPr lang="en-AU" sz="1180" dirty="0">
              <a:latin typeface="Times New Roman" panose="02020603050405020304" pitchFamily="18" charset="0"/>
              <a:cs typeface="Times New Roman" panose="02020603050405020304" pitchFamily="18" charset="0"/>
            </a:endParaRPr>
          </a:p>
          <a:p>
            <a:endParaRPr lang="en-US" sz="1180" dirty="0"/>
          </a:p>
        </p:txBody>
      </p:sp>
      <p:sp>
        <p:nvSpPr>
          <p:cNvPr id="22" name="Rectangle 21"/>
          <p:cNvSpPr/>
          <p:nvPr/>
        </p:nvSpPr>
        <p:spPr>
          <a:xfrm>
            <a:off x="183752" y="1175711"/>
            <a:ext cx="2502608" cy="366575"/>
          </a:xfrm>
          <a:prstGeom prst="rect">
            <a:avLst/>
          </a:prstGeom>
        </p:spPr>
        <p:txBody>
          <a:bodyPr wrap="none">
            <a:spAutoFit/>
          </a:bodyPr>
          <a:lstStyle/>
          <a:p>
            <a:pPr algn="ctr"/>
            <a:r>
              <a:rPr lang="en-US" sz="1782" dirty="0">
                <a:solidFill>
                  <a:srgbClr val="00FF00"/>
                </a:solidFill>
              </a:rPr>
              <a:t>Motivation/ Introduction</a:t>
            </a:r>
          </a:p>
        </p:txBody>
      </p:sp>
      <p:sp>
        <p:nvSpPr>
          <p:cNvPr id="27" name="Text Placeholder 68"/>
          <p:cNvSpPr txBox="1">
            <a:spLocks/>
          </p:cNvSpPr>
          <p:nvPr/>
        </p:nvSpPr>
        <p:spPr>
          <a:xfrm>
            <a:off x="5354815" y="10085952"/>
            <a:ext cx="5007042" cy="186865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pPr>
            <a:r>
              <a:rPr lang="en-IN" sz="1188" dirty="0" smtClean="0">
                <a:latin typeface="Times New Roman" panose="02020603050405020304" pitchFamily="18" charset="0"/>
                <a:cs typeface="Times New Roman" panose="02020603050405020304" pitchFamily="18" charset="0"/>
              </a:rPr>
              <a:t>In </a:t>
            </a:r>
            <a:r>
              <a:rPr lang="en-IN" sz="1188" dirty="0">
                <a:latin typeface="Times New Roman" panose="02020603050405020304" pitchFamily="18" charset="0"/>
                <a:cs typeface="Times New Roman" panose="02020603050405020304" pitchFamily="18" charset="0"/>
              </a:rPr>
              <a:t>this project, I've proposed an approach for designing and building an interactive ChatBot that does </a:t>
            </a:r>
            <a:r>
              <a:rPr lang="en-IN" sz="1188" dirty="0" smtClean="0">
                <a:latin typeface="Times New Roman" panose="02020603050405020304" pitchFamily="18" charset="0"/>
                <a:cs typeface="Times New Roman" panose="02020603050405020304" pitchFamily="18" charset="0"/>
              </a:rPr>
              <a:t>question-</a:t>
            </a:r>
            <a:r>
              <a:rPr lang="en-IN" sz="1188" dirty="0" err="1" smtClean="0">
                <a:latin typeface="Times New Roman" panose="02020603050405020304" pitchFamily="18" charset="0"/>
                <a:cs typeface="Times New Roman" panose="02020603050405020304" pitchFamily="18" charset="0"/>
              </a:rPr>
              <a:t>answering.The</a:t>
            </a:r>
            <a:r>
              <a:rPr lang="en-IN" sz="1188" dirty="0" smtClean="0">
                <a:latin typeface="Times New Roman" panose="02020603050405020304" pitchFamily="18" charset="0"/>
                <a:cs typeface="Times New Roman" panose="02020603050405020304" pitchFamily="18" charset="0"/>
              </a:rPr>
              <a:t> </a:t>
            </a:r>
            <a:r>
              <a:rPr lang="en-IN" sz="1188" dirty="0">
                <a:latin typeface="Times New Roman" panose="02020603050405020304" pitchFamily="18" charset="0"/>
                <a:cs typeface="Times New Roman" panose="02020603050405020304" pitchFamily="18" charset="0"/>
              </a:rPr>
              <a:t>proposed approach includes different classifiers, stored question database </a:t>
            </a:r>
            <a:r>
              <a:rPr lang="en-IN" sz="1188" dirty="0" err="1">
                <a:latin typeface="Times New Roman" panose="02020603050405020304" pitchFamily="18" charset="0"/>
                <a:cs typeface="Times New Roman" panose="02020603050405020304" pitchFamily="18" charset="0"/>
              </a:rPr>
              <a:t>embeddings</a:t>
            </a:r>
            <a:r>
              <a:rPr lang="en-IN" sz="1188" dirty="0">
                <a:latin typeface="Times New Roman" panose="02020603050405020304" pitchFamily="18" charset="0"/>
                <a:cs typeface="Times New Roman" panose="02020603050405020304" pitchFamily="18" charset="0"/>
              </a:rPr>
              <a:t>, telegram bot handler and their </a:t>
            </a:r>
            <a:r>
              <a:rPr lang="en-IN" sz="1188" dirty="0" smtClean="0">
                <a:latin typeface="Times New Roman" panose="02020603050405020304" pitchFamily="18" charset="0"/>
                <a:cs typeface="Times New Roman" panose="02020603050405020304" pitchFamily="18" charset="0"/>
              </a:rPr>
              <a:t>implementations. Experimental </a:t>
            </a:r>
            <a:r>
              <a:rPr lang="en-IN" sz="1188" dirty="0">
                <a:latin typeface="Times New Roman" panose="02020603050405020304" pitchFamily="18" charset="0"/>
                <a:cs typeface="Times New Roman" panose="02020603050405020304" pitchFamily="18" charset="0"/>
              </a:rPr>
              <a:t>results show that the selected algorithms are in accordance with the implementation of the </a:t>
            </a:r>
            <a:r>
              <a:rPr lang="en-IN" sz="1188" dirty="0" smtClean="0">
                <a:latin typeface="Times New Roman" panose="02020603050405020304" pitchFamily="18" charset="0"/>
                <a:cs typeface="Times New Roman" panose="02020603050405020304" pitchFamily="18" charset="0"/>
              </a:rPr>
              <a:t>Chatbot </a:t>
            </a:r>
            <a:r>
              <a:rPr lang="en-IN" sz="1188" dirty="0">
                <a:latin typeface="Times New Roman" panose="02020603050405020304" pitchFamily="18" charset="0"/>
                <a:cs typeface="Times New Roman" panose="02020603050405020304" pitchFamily="18" charset="0"/>
              </a:rPr>
              <a:t>approach with good test accuracies. </a:t>
            </a:r>
            <a:r>
              <a:rPr lang="en-IN" sz="1188" dirty="0" smtClean="0">
                <a:latin typeface="Times New Roman" panose="02020603050405020304" pitchFamily="18" charset="0"/>
                <a:cs typeface="Times New Roman" panose="02020603050405020304" pitchFamily="18" charset="0"/>
              </a:rPr>
              <a:t>Telegram </a:t>
            </a:r>
            <a:r>
              <a:rPr lang="en-IN" sz="1188" dirty="0">
                <a:latin typeface="Times New Roman" panose="02020603050405020304" pitchFamily="18" charset="0"/>
                <a:cs typeface="Times New Roman" panose="02020603050405020304" pitchFamily="18" charset="0"/>
              </a:rPr>
              <a:t>is used as a frontend medium to ask questions to the bot, which then responds back using the trained models in its back-end</a:t>
            </a:r>
            <a:r>
              <a:rPr lang="en-IN" sz="1188" dirty="0" smtClean="0">
                <a:latin typeface="Times New Roman" panose="02020603050405020304" pitchFamily="18" charset="0"/>
                <a:cs typeface="Times New Roman" panose="02020603050405020304" pitchFamily="18" charset="0"/>
              </a:rPr>
              <a:t>. The </a:t>
            </a:r>
            <a:r>
              <a:rPr lang="en-IN" sz="1188" dirty="0">
                <a:latin typeface="Times New Roman" panose="02020603050405020304" pitchFamily="18" charset="0"/>
                <a:cs typeface="Times New Roman" panose="02020603050405020304" pitchFamily="18" charset="0"/>
              </a:rPr>
              <a:t>Chatbot will assist people in searching for solutions to programming questions that they would need </a:t>
            </a:r>
            <a:r>
              <a:rPr lang="en-IN" sz="1188" dirty="0" smtClean="0">
                <a:latin typeface="Times New Roman" panose="02020603050405020304" pitchFamily="18" charset="0"/>
                <a:cs typeface="Times New Roman" panose="02020603050405020304" pitchFamily="18" charset="0"/>
              </a:rPr>
              <a:t>and aren’t able to solve (at </a:t>
            </a:r>
            <a:r>
              <a:rPr lang="en-IN" sz="1188" dirty="0">
                <a:latin typeface="Times New Roman" panose="02020603050405020304" pitchFamily="18" charset="0"/>
                <a:cs typeface="Times New Roman" panose="02020603050405020304" pitchFamily="18" charset="0"/>
              </a:rPr>
              <a:t>work or study), and also hold conversations with the user.</a:t>
            </a:r>
            <a:endParaRPr lang="en-US" sz="1188" dirty="0">
              <a:latin typeface="Times New Roman" panose="02020603050405020304" pitchFamily="18" charset="0"/>
              <a:cs typeface="Times New Roman" panose="02020603050405020304" pitchFamily="18" charset="0"/>
            </a:endParaRPr>
          </a:p>
        </p:txBody>
      </p:sp>
      <p:sp>
        <p:nvSpPr>
          <p:cNvPr id="28" name="Rectangle 27"/>
          <p:cNvSpPr/>
          <p:nvPr/>
        </p:nvSpPr>
        <p:spPr>
          <a:xfrm>
            <a:off x="5356644" y="12333553"/>
            <a:ext cx="5097671" cy="2670283"/>
          </a:xfrm>
          <a:prstGeom prst="rect">
            <a:avLst/>
          </a:prstGeom>
        </p:spPr>
        <p:txBody>
          <a:bodyPr wrap="square">
            <a:spAutoFit/>
          </a:bodyPr>
          <a:lstStyle/>
          <a:p>
            <a:endParaRPr lang="en-US" sz="1782" dirty="0" smtClean="0">
              <a:solidFill>
                <a:srgbClr val="FF0000"/>
              </a:solidFill>
            </a:endParaRPr>
          </a:p>
          <a:p>
            <a:r>
              <a:rPr lang="en-US" sz="1782" dirty="0" smtClean="0">
                <a:solidFill>
                  <a:srgbClr val="FF0000"/>
                </a:solidFill>
              </a:rPr>
              <a:t>Acknowledgments</a:t>
            </a:r>
            <a:r>
              <a:rPr lang="en-US" sz="1782" dirty="0">
                <a:solidFill>
                  <a:srgbClr val="FF0000"/>
                </a:solidFill>
              </a:rPr>
              <a:t>/ </a:t>
            </a:r>
            <a:r>
              <a:rPr lang="en-US" sz="1782" dirty="0" smtClean="0">
                <a:solidFill>
                  <a:srgbClr val="FF0000"/>
                </a:solidFill>
              </a:rPr>
              <a:t>References</a:t>
            </a:r>
            <a:endParaRPr lang="en-US" sz="1782" dirty="0">
              <a:solidFill>
                <a:srgbClr val="FF0000"/>
              </a:solidFill>
            </a:endParaRPr>
          </a:p>
          <a:p>
            <a:endParaRPr lang="en-IN" sz="1200" dirty="0" smtClean="0">
              <a:latin typeface="Times New Roman" panose="02020603050405020304" pitchFamily="18" charset="0"/>
              <a:cs typeface="Times New Roman" panose="02020603050405020304" pitchFamily="18" charset="0"/>
            </a:endParaRPr>
          </a:p>
          <a:p>
            <a:pPr marL="226314" indent="-226314">
              <a:buFontTx/>
              <a:buAutoNum type="arabicPeriod"/>
            </a:pPr>
            <a:r>
              <a:rPr lang="en-IN" sz="1200" dirty="0" smtClean="0">
                <a:latin typeface="Times New Roman" panose="02020603050405020304" pitchFamily="18" charset="0"/>
                <a:cs typeface="Times New Roman" panose="02020603050405020304" pitchFamily="18" charset="0"/>
              </a:rPr>
              <a:t>N</a:t>
            </a:r>
            <a:r>
              <a:rPr lang="en-IN" sz="1200" dirty="0">
                <a:latin typeface="Times New Roman" panose="02020603050405020304" pitchFamily="18" charset="0"/>
                <a:cs typeface="Times New Roman" panose="02020603050405020304" pitchFamily="18" charset="0"/>
              </a:rPr>
              <a:t>. N. </a:t>
            </a:r>
            <a:r>
              <a:rPr lang="en-IN" sz="1200" dirty="0" err="1">
                <a:latin typeface="Times New Roman" panose="02020603050405020304" pitchFamily="18" charset="0"/>
                <a:cs typeface="Times New Roman" panose="02020603050405020304" pitchFamily="18" charset="0"/>
              </a:rPr>
              <a:t>Khin</a:t>
            </a:r>
            <a:r>
              <a:rPr lang="en-IN" sz="1200" dirty="0">
                <a:latin typeface="Times New Roman" panose="02020603050405020304" pitchFamily="18" charset="0"/>
                <a:cs typeface="Times New Roman" panose="02020603050405020304" pitchFamily="18" charset="0"/>
              </a:rPr>
              <a:t> and K. M. </a:t>
            </a:r>
            <a:r>
              <a:rPr lang="en-IN" sz="1200" dirty="0" err="1">
                <a:latin typeface="Times New Roman" panose="02020603050405020304" pitchFamily="18" charset="0"/>
                <a:cs typeface="Times New Roman" panose="02020603050405020304" pitchFamily="18" charset="0"/>
              </a:rPr>
              <a:t>Soe</a:t>
            </a:r>
            <a:r>
              <a:rPr lang="en-IN" sz="1200" dirty="0">
                <a:latin typeface="Times New Roman" panose="02020603050405020304" pitchFamily="18" charset="0"/>
                <a:cs typeface="Times New Roman" panose="02020603050405020304" pitchFamily="18" charset="0"/>
              </a:rPr>
              <a:t>, "Question Answering based University Chatbot using Sequence to Sequence Model," 2020 23rd Conference of the Oriental COCOSDA International Committee for the Co-ordination and Standardization of Speech Databases and Assessment Techniques (O-COCOSDA), Yangon, Myanmar, 2020, pp. 55-59.</a:t>
            </a:r>
            <a:r>
              <a:rPr lang="en-US" sz="1200" dirty="0">
                <a:latin typeface="Times New Roman" panose="02020603050405020304" pitchFamily="18" charset="0"/>
                <a:cs typeface="Times New Roman" panose="02020603050405020304" pitchFamily="18" charset="0"/>
              </a:rPr>
              <a:t> </a:t>
            </a:r>
            <a:endParaRPr lang="en-US" sz="1200" dirty="0" smtClean="0">
              <a:latin typeface="Times New Roman" panose="02020603050405020304" pitchFamily="18" charset="0"/>
              <a:cs typeface="Times New Roman" panose="02020603050405020304" pitchFamily="18" charset="0"/>
            </a:endParaRPr>
          </a:p>
          <a:p>
            <a:pPr marL="226314" indent="-226314">
              <a:buFontTx/>
              <a:buAutoNum type="arabicPeriod"/>
            </a:pPr>
            <a:r>
              <a:rPr lang="en-IN" sz="1200" dirty="0">
                <a:latin typeface="Times New Roman" panose="02020603050405020304" pitchFamily="18" charset="0"/>
                <a:cs typeface="Times New Roman" panose="02020603050405020304" pitchFamily="18" charset="0"/>
              </a:rPr>
              <a:t>B. </a:t>
            </a:r>
            <a:r>
              <a:rPr lang="en-IN" sz="1200" dirty="0" err="1">
                <a:latin typeface="Times New Roman" panose="02020603050405020304" pitchFamily="18" charset="0"/>
                <a:cs typeface="Times New Roman" panose="02020603050405020304" pitchFamily="18" charset="0"/>
              </a:rPr>
              <a:t>Setiaji</a:t>
            </a:r>
            <a:r>
              <a:rPr lang="en-IN" sz="1200" dirty="0">
                <a:latin typeface="Times New Roman" panose="02020603050405020304" pitchFamily="18" charset="0"/>
                <a:cs typeface="Times New Roman" panose="02020603050405020304" pitchFamily="18" charset="0"/>
              </a:rPr>
              <a:t> and F. W. </a:t>
            </a:r>
            <a:r>
              <a:rPr lang="en-IN" sz="1200" dirty="0" err="1">
                <a:latin typeface="Times New Roman" panose="02020603050405020304" pitchFamily="18" charset="0"/>
                <a:cs typeface="Times New Roman" panose="02020603050405020304" pitchFamily="18" charset="0"/>
              </a:rPr>
              <a:t>Wibowo</a:t>
            </a:r>
            <a:r>
              <a:rPr lang="en-IN" sz="1200" dirty="0">
                <a:latin typeface="Times New Roman" panose="02020603050405020304" pitchFamily="18" charset="0"/>
                <a:cs typeface="Times New Roman" panose="02020603050405020304" pitchFamily="18" charset="0"/>
              </a:rPr>
              <a:t>, "Chatbot Using a Knowledge in Database: Human-to-Machine Conversation </a:t>
            </a:r>
            <a:r>
              <a:rPr lang="en-IN" sz="1200" dirty="0" err="1">
                <a:latin typeface="Times New Roman" panose="02020603050405020304" pitchFamily="18" charset="0"/>
                <a:cs typeface="Times New Roman" panose="02020603050405020304" pitchFamily="18" charset="0"/>
              </a:rPr>
              <a:t>Modeling</a:t>
            </a:r>
            <a:r>
              <a:rPr lang="en-IN" sz="1200" dirty="0">
                <a:latin typeface="Times New Roman" panose="02020603050405020304" pitchFamily="18" charset="0"/>
                <a:cs typeface="Times New Roman" panose="02020603050405020304" pitchFamily="18" charset="0"/>
              </a:rPr>
              <a:t>," 2016 7th International Conference on Intelligent Systems, Modelling and Simulation (ISMS), Bangkok, 2016, pp. 72-77.</a:t>
            </a:r>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p>
            <a:pPr marL="226314" indent="-226314">
              <a:buAutoNum type="arabicPeriod"/>
            </a:pPr>
            <a:endParaRPr lang="en-US" sz="1188" dirty="0"/>
          </a:p>
        </p:txBody>
      </p:sp>
      <p:sp>
        <p:nvSpPr>
          <p:cNvPr id="29" name="Rectangle 28"/>
          <p:cNvSpPr/>
          <p:nvPr/>
        </p:nvSpPr>
        <p:spPr>
          <a:xfrm>
            <a:off x="5324892" y="9713653"/>
            <a:ext cx="2224776" cy="366575"/>
          </a:xfrm>
          <a:prstGeom prst="rect">
            <a:avLst/>
          </a:prstGeom>
        </p:spPr>
        <p:txBody>
          <a:bodyPr wrap="none">
            <a:spAutoFit/>
          </a:bodyPr>
          <a:lstStyle/>
          <a:p>
            <a:pPr algn="ctr"/>
            <a:r>
              <a:rPr lang="en-US" sz="1782" dirty="0">
                <a:solidFill>
                  <a:srgbClr val="00FF00"/>
                </a:solidFill>
              </a:rPr>
              <a:t>Conclusion/ Summary</a:t>
            </a:r>
          </a:p>
        </p:txBody>
      </p:sp>
      <p:sp>
        <p:nvSpPr>
          <p:cNvPr id="30" name="Rectangle 29"/>
          <p:cNvSpPr/>
          <p:nvPr/>
        </p:nvSpPr>
        <p:spPr>
          <a:xfrm>
            <a:off x="5377731" y="11959769"/>
            <a:ext cx="5089550" cy="549381"/>
          </a:xfrm>
          <a:prstGeom prst="rect">
            <a:avLst/>
          </a:prstGeom>
        </p:spPr>
        <p:txBody>
          <a:bodyPr wrap="square">
            <a:spAutoFit/>
          </a:bodyPr>
          <a:lstStyle/>
          <a:p>
            <a:r>
              <a:rPr lang="en-US" sz="1782" dirty="0">
                <a:solidFill>
                  <a:srgbClr val="0000FF"/>
                </a:solidFill>
              </a:rPr>
              <a:t>Contact </a:t>
            </a:r>
            <a:r>
              <a:rPr lang="en-US" sz="1782" dirty="0" smtClean="0">
                <a:solidFill>
                  <a:srgbClr val="0000FF"/>
                </a:solidFill>
              </a:rPr>
              <a:t>Details : </a:t>
            </a:r>
          </a:p>
          <a:p>
            <a:r>
              <a:rPr lang="en-US" sz="1188" dirty="0" smtClean="0">
                <a:hlinkClick r:id="rId2"/>
              </a:rPr>
              <a:t>jasmine.batra09@gmail.com</a:t>
            </a:r>
            <a:r>
              <a:rPr lang="en-US" sz="1188" dirty="0" smtClean="0"/>
              <a:t> </a:t>
            </a:r>
            <a:endParaRPr lang="en-US" sz="1188" dirty="0"/>
          </a:p>
        </p:txBody>
      </p:sp>
      <p:sp>
        <p:nvSpPr>
          <p:cNvPr id="1037" name="Rectangle 13"/>
          <p:cNvSpPr>
            <a:spLocks noChangeArrowheads="1"/>
          </p:cNvSpPr>
          <p:nvPr/>
        </p:nvSpPr>
        <p:spPr bwMode="auto">
          <a:xfrm>
            <a:off x="53623" y="11369"/>
            <a:ext cx="91471" cy="203568"/>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endParaRPr lang="en-US" sz="1026"/>
          </a:p>
        </p:txBody>
      </p:sp>
      <p:sp>
        <p:nvSpPr>
          <p:cNvPr id="1038" name="Rectangle 14"/>
          <p:cNvSpPr>
            <a:spLocks noChangeArrowheads="1"/>
          </p:cNvSpPr>
          <p:nvPr/>
        </p:nvSpPr>
        <p:spPr bwMode="auto">
          <a:xfrm>
            <a:off x="279930" y="337644"/>
            <a:ext cx="91471" cy="182793"/>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pPr defTabSz="452628" fontAlgn="base">
              <a:spcBef>
                <a:spcPct val="0"/>
              </a:spcBef>
              <a:spcAft>
                <a:spcPct val="0"/>
              </a:spcAft>
            </a:pPr>
            <a:endParaRPr lang="en-US" sz="891">
              <a:latin typeface="Arial" pitchFamily="34" charset="0"/>
              <a:cs typeface="Arial" pitchFamily="34" charset="0"/>
            </a:endParaRPr>
          </a:p>
        </p:txBody>
      </p:sp>
      <p:cxnSp>
        <p:nvCxnSpPr>
          <p:cNvPr id="59" name="Straight Connector 58"/>
          <p:cNvCxnSpPr/>
          <p:nvPr/>
        </p:nvCxnSpPr>
        <p:spPr>
          <a:xfrm>
            <a:off x="5338834" y="12520598"/>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290252" y="9713653"/>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349321" y="12960466"/>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8" name="image1.jpeg"/>
          <p:cNvPicPr/>
          <p:nvPr/>
        </p:nvPicPr>
        <p:blipFill>
          <a:blip r:embed="rId3" cstate="print"/>
          <a:stretch>
            <a:fillRect/>
          </a:stretch>
        </p:blipFill>
        <p:spPr>
          <a:xfrm>
            <a:off x="376276" y="296830"/>
            <a:ext cx="2376128" cy="755956"/>
          </a:xfrm>
          <a:prstGeom prst="rect">
            <a:avLst/>
          </a:prstGeom>
        </p:spPr>
      </p:pic>
      <p:pic>
        <p:nvPicPr>
          <p:cNvPr id="53" name="Picture 52" descr="Image for post"/>
          <p:cNvPicPr/>
          <p:nvPr/>
        </p:nvPicPr>
        <p:blipFill>
          <a:blip r:embed="rId4">
            <a:extLst>
              <a:ext uri="{28A0092B-C50C-407E-A947-70E740481C1C}">
                <a14:useLocalDpi xmlns:a14="http://schemas.microsoft.com/office/drawing/2010/main" val="0"/>
              </a:ext>
            </a:extLst>
          </a:blip>
          <a:srcRect/>
          <a:stretch>
            <a:fillRect/>
          </a:stretch>
        </p:blipFill>
        <p:spPr bwMode="auto">
          <a:xfrm>
            <a:off x="410190" y="5960637"/>
            <a:ext cx="4615819" cy="3266152"/>
          </a:xfrm>
          <a:prstGeom prst="rect">
            <a:avLst/>
          </a:prstGeom>
          <a:noFill/>
          <a:extLst/>
        </p:spPr>
      </p:pic>
      <p:sp>
        <p:nvSpPr>
          <p:cNvPr id="8" name="Rectangle 7"/>
          <p:cNvSpPr/>
          <p:nvPr/>
        </p:nvSpPr>
        <p:spPr>
          <a:xfrm>
            <a:off x="54244" y="9193355"/>
            <a:ext cx="5343525" cy="295530"/>
          </a:xfrm>
          <a:prstGeom prst="rect">
            <a:avLst/>
          </a:prstGeom>
        </p:spPr>
        <p:txBody>
          <a:bodyPr>
            <a:spAutoFit/>
          </a:bodyPr>
          <a:lstStyle/>
          <a:p>
            <a:pPr algn="ctr">
              <a:lnSpc>
                <a:spcPct val="150000"/>
              </a:lnSpc>
              <a:spcAft>
                <a:spcPts val="1000"/>
              </a:spcAft>
            </a:pPr>
            <a:r>
              <a:rPr lang="en-IN" sz="1000" b="1" dirty="0">
                <a:latin typeface="Times New Roman" panose="02020603050405020304" pitchFamily="18" charset="0"/>
                <a:ea typeface="Calibri" panose="020F0502020204030204" pitchFamily="34" charset="0"/>
                <a:cs typeface="Times New Roman" panose="02020603050405020304" pitchFamily="18" charset="0"/>
              </a:rPr>
              <a:t>Figure 1</a:t>
            </a:r>
            <a:r>
              <a:rPr lang="en-IN" sz="1000" b="1" dirty="0" smtClean="0">
                <a:latin typeface="Times New Roman" panose="02020603050405020304" pitchFamily="18" charset="0"/>
                <a:ea typeface="Calibri" panose="020F0502020204030204" pitchFamily="34" charset="0"/>
                <a:cs typeface="Times New Roman" panose="02020603050405020304" pitchFamily="18" charset="0"/>
              </a:rPr>
              <a:t>:</a:t>
            </a:r>
            <a:r>
              <a:rPr lang="en-IN" sz="1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000" dirty="0">
                <a:latin typeface="Times New Roman" panose="02020603050405020304" pitchFamily="18" charset="0"/>
                <a:ea typeface="Calibri" panose="020F0502020204030204" pitchFamily="34" charset="0"/>
                <a:cs typeface="Times New Roman" panose="02020603050405020304" pitchFamily="18" charset="0"/>
              </a:rPr>
              <a:t>Flowchart of our StackOverflow Chatbot</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0" name="Rectangle 59"/>
          <p:cNvSpPr/>
          <p:nvPr/>
        </p:nvSpPr>
        <p:spPr>
          <a:xfrm>
            <a:off x="214579" y="3379113"/>
            <a:ext cx="5007042" cy="2123658"/>
          </a:xfrm>
          <a:prstGeom prst="rect">
            <a:avLst/>
          </a:prstGeom>
        </p:spPr>
        <p:txBody>
          <a:bodyPr wrap="square">
            <a:spAutoFit/>
          </a:bodyPr>
          <a:lstStyle/>
          <a:p>
            <a:pPr>
              <a:lnSpc>
                <a:spcPct val="100000"/>
              </a:lnSpc>
            </a:pPr>
            <a:r>
              <a:rPr lang="en-IN" sz="1200" dirty="0" smtClean="0">
                <a:latin typeface="Times New Roman" panose="02020603050405020304" pitchFamily="18" charset="0"/>
                <a:cs typeface="Times New Roman" panose="02020603050405020304" pitchFamily="18" charset="0"/>
              </a:rPr>
              <a:t>Building </a:t>
            </a:r>
            <a:r>
              <a:rPr lang="en-IN" sz="1200" dirty="0">
                <a:latin typeface="Times New Roman" panose="02020603050405020304" pitchFamily="18" charset="0"/>
                <a:cs typeface="Times New Roman" panose="02020603050405020304" pitchFamily="18" charset="0"/>
              </a:rPr>
              <a:t>a conversational chatbot that will assist with search on the Stack Overflow website.     </a:t>
            </a:r>
            <a:endParaRPr lang="en-IN" sz="1200" dirty="0" smtClean="0">
              <a:latin typeface="Times New Roman" panose="02020603050405020304" pitchFamily="18" charset="0"/>
              <a:cs typeface="Times New Roman" panose="02020603050405020304" pitchFamily="18" charset="0"/>
            </a:endParaRPr>
          </a:p>
          <a:p>
            <a:pPr>
              <a:lnSpc>
                <a:spcPct val="100000"/>
              </a:lnSpc>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a:t>
            </a:r>
            <a:endParaRPr lang="en-IN" sz="1200" dirty="0" smtClean="0">
              <a:latin typeface="Times New Roman" panose="02020603050405020304" pitchFamily="18" charset="0"/>
              <a:cs typeface="Times New Roman" panose="02020603050405020304" pitchFamily="18" charset="0"/>
            </a:endParaRPr>
          </a:p>
          <a:p>
            <a:pPr>
              <a:lnSpc>
                <a:spcPct val="100000"/>
              </a:lnSpc>
            </a:pPr>
            <a:r>
              <a:rPr lang="en-IN" sz="1200" dirty="0" smtClean="0">
                <a:latin typeface="Times New Roman" panose="02020603050405020304" pitchFamily="18" charset="0"/>
                <a:cs typeface="Times New Roman" panose="02020603050405020304" pitchFamily="18" charset="0"/>
              </a:rPr>
              <a:t>To </a:t>
            </a:r>
            <a:r>
              <a:rPr lang="en-IN" sz="1200" dirty="0">
                <a:latin typeface="Times New Roman" panose="02020603050405020304" pitchFamily="18" charset="0"/>
                <a:cs typeface="Times New Roman" panose="02020603050405020304" pitchFamily="18" charset="0"/>
              </a:rPr>
              <a:t>build a dialogue Chatbot that will be able to:     </a:t>
            </a:r>
            <a:r>
              <a:rPr lang="en-IN" sz="1200" dirty="0" smtClean="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p>
            <a:pPr marL="171450" indent="-171450">
              <a:lnSpc>
                <a:spcPct val="100000"/>
              </a:lnSpc>
              <a:buFont typeface="Wingdings" panose="05000000000000000000" pitchFamily="2" charset="2"/>
              <a:buChar char="Ø"/>
            </a:pPr>
            <a:r>
              <a:rPr lang="en-IN" sz="1200" dirty="0" smtClean="0">
                <a:latin typeface="Times New Roman" panose="02020603050405020304" pitchFamily="18" charset="0"/>
                <a:cs typeface="Times New Roman" panose="02020603050405020304" pitchFamily="18" charset="0"/>
              </a:rPr>
              <a:t>Answer </a:t>
            </a:r>
            <a:r>
              <a:rPr lang="en-IN" sz="1200" dirty="0">
                <a:latin typeface="Times New Roman" panose="02020603050405020304" pitchFamily="18" charset="0"/>
                <a:cs typeface="Times New Roman" panose="02020603050405020304" pitchFamily="18" charset="0"/>
              </a:rPr>
              <a:t>questions related to programming.                                              </a:t>
            </a:r>
            <a:endParaRPr lang="en-IN" sz="1200" dirty="0" smtClean="0">
              <a:latin typeface="Times New Roman" panose="02020603050405020304" pitchFamily="18" charset="0"/>
              <a:cs typeface="Times New Roman" panose="02020603050405020304" pitchFamily="18" charset="0"/>
            </a:endParaRPr>
          </a:p>
          <a:p>
            <a:pPr marL="171450" indent="-171450">
              <a:lnSpc>
                <a:spcPct val="100000"/>
              </a:lnSpc>
              <a:buFont typeface="Wingdings" panose="05000000000000000000" pitchFamily="2" charset="2"/>
              <a:buChar char="Ø"/>
            </a:pPr>
            <a:r>
              <a:rPr lang="en-US" sz="1200" dirty="0" smtClean="0">
                <a:latin typeface="Times New Roman" panose="02020603050405020304" pitchFamily="18" charset="0"/>
                <a:cs typeface="Times New Roman" panose="02020603050405020304" pitchFamily="18" charset="0"/>
              </a:rPr>
              <a:t>Simulate </a:t>
            </a:r>
            <a:r>
              <a:rPr lang="en-US" sz="1200" dirty="0">
                <a:latin typeface="Times New Roman" panose="02020603050405020304" pitchFamily="18" charset="0"/>
                <a:cs typeface="Times New Roman" panose="02020603050405020304" pitchFamily="18" charset="0"/>
              </a:rPr>
              <a:t>dialogue and chit-chat on all non-programming related questions.         </a:t>
            </a:r>
            <a:endParaRPr lang="en-US" sz="1200" dirty="0" smtClean="0">
              <a:latin typeface="Times New Roman" panose="02020603050405020304" pitchFamily="18" charset="0"/>
              <a:cs typeface="Times New Roman" panose="02020603050405020304" pitchFamily="18" charset="0"/>
            </a:endParaRPr>
          </a:p>
          <a:p>
            <a:pPr lvl="1"/>
            <a:endParaRPr lang="en-US" sz="1200" dirty="0" smtClean="0">
              <a:latin typeface="Times New Roman" panose="02020603050405020304" pitchFamily="18" charset="0"/>
              <a:cs typeface="Times New Roman" panose="02020603050405020304" pitchFamily="18" charset="0"/>
            </a:endParaRPr>
          </a:p>
          <a:p>
            <a:pPr>
              <a:lnSpc>
                <a:spcPct val="100000"/>
              </a:lnSpc>
            </a:pPr>
            <a:r>
              <a:rPr lang="en-IN" sz="1200" dirty="0" smtClean="0">
                <a:latin typeface="Times New Roman" panose="02020603050405020304" pitchFamily="18" charset="0"/>
                <a:cs typeface="Times New Roman" panose="02020603050405020304" pitchFamily="18" charset="0"/>
              </a:rPr>
              <a:t>For </a:t>
            </a:r>
            <a:r>
              <a:rPr lang="en-IN" sz="1200" dirty="0">
                <a:latin typeface="Times New Roman" panose="02020603050405020304" pitchFamily="18" charset="0"/>
                <a:cs typeface="Times New Roman" panose="02020603050405020304" pitchFamily="18" charset="0"/>
              </a:rPr>
              <a:t>programming questions, the Stack Overflow dataset will be used.       </a:t>
            </a:r>
            <a:r>
              <a:rPr lang="en-IN" sz="1200" dirty="0" smtClean="0">
                <a:latin typeface="Times New Roman" panose="02020603050405020304" pitchFamily="18" charset="0"/>
                <a:cs typeface="Times New Roman" panose="02020603050405020304" pitchFamily="18" charset="0"/>
              </a:rPr>
              <a:t>    </a:t>
            </a:r>
          </a:p>
          <a:p>
            <a:pPr>
              <a:lnSpc>
                <a:spcPct val="100000"/>
              </a:lnSpc>
            </a:pPr>
            <a:r>
              <a:rPr lang="en-IN" sz="1200" dirty="0" smtClean="0">
                <a:latin typeface="Times New Roman" panose="02020603050405020304" pitchFamily="18" charset="0"/>
                <a:cs typeface="Times New Roman" panose="02020603050405020304" pitchFamily="18" charset="0"/>
              </a:rPr>
              <a:t>For </a:t>
            </a:r>
            <a:r>
              <a:rPr lang="en-IN" sz="1200" dirty="0">
                <a:latin typeface="Times New Roman" panose="02020603050405020304" pitchFamily="18" charset="0"/>
                <a:cs typeface="Times New Roman" panose="02020603050405020304" pitchFamily="18" charset="0"/>
              </a:rPr>
              <a:t>non-programming questions that require a chit-chat mode, a pre-trained neural network engine available from the </a:t>
            </a:r>
            <a:r>
              <a:rPr lang="en-IN" sz="1200" dirty="0" err="1">
                <a:latin typeface="Times New Roman" panose="02020603050405020304" pitchFamily="18" charset="0"/>
                <a:cs typeface="Times New Roman" panose="02020603050405020304" pitchFamily="18" charset="0"/>
              </a:rPr>
              <a:t>ChatterBot</a:t>
            </a:r>
            <a:r>
              <a:rPr lang="en-IN" sz="1200" dirty="0">
                <a:latin typeface="Times New Roman" panose="02020603050405020304" pitchFamily="18" charset="0"/>
                <a:cs typeface="Times New Roman" panose="02020603050405020304" pitchFamily="18" charset="0"/>
              </a:rPr>
              <a:t> python library will be used</a:t>
            </a:r>
            <a:r>
              <a:rPr lang="en-IN" sz="1200" dirty="0" smtClean="0">
                <a:latin typeface="Times New Roman" panose="02020603050405020304" pitchFamily="18" charset="0"/>
                <a:cs typeface="Times New Roman" panose="02020603050405020304" pitchFamily="18" charset="0"/>
              </a:rPr>
              <a:t>.</a:t>
            </a:r>
          </a:p>
        </p:txBody>
      </p:sp>
      <p:sp>
        <p:nvSpPr>
          <p:cNvPr id="62" name="Content Placeholder 10"/>
          <p:cNvSpPr txBox="1">
            <a:spLocks noGrp="1"/>
          </p:cNvSpPr>
          <p:nvPr>
            <p:ph type="title"/>
          </p:nvPr>
        </p:nvSpPr>
        <p:spPr>
          <a:xfrm>
            <a:off x="237899" y="3393868"/>
            <a:ext cx="5136297" cy="205845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dirty="0" smtClean="0"/>
          </a:p>
          <a:p>
            <a:endParaRPr lang="en-IN" sz="1188" dirty="0" smtClean="0"/>
          </a:p>
          <a:p>
            <a:endParaRPr lang="en-IN" sz="1188" dirty="0" smtClean="0"/>
          </a:p>
          <a:p>
            <a:endParaRPr lang="en-IN" sz="1188" dirty="0" smtClean="0"/>
          </a:p>
          <a:p>
            <a:endParaRPr lang="en-IN" sz="1188" dirty="0" smtClean="0"/>
          </a:p>
          <a:p>
            <a:endParaRPr lang="en-US" sz="1188" dirty="0" smtClean="0"/>
          </a:p>
          <a:p>
            <a:endParaRPr lang="en-US" sz="1188" dirty="0" smtClean="0"/>
          </a:p>
          <a:p>
            <a:endParaRPr lang="en-IN" sz="1188" dirty="0" smtClean="0"/>
          </a:p>
          <a:p>
            <a:endParaRPr lang="en-IN" sz="1188" dirty="0" smtClean="0"/>
          </a:p>
          <a:p>
            <a:endParaRPr lang="en-IN" sz="1188" dirty="0" smtClean="0"/>
          </a:p>
          <a:p>
            <a:endParaRPr lang="en-IN" sz="1188" dirty="0" smtClean="0"/>
          </a:p>
          <a:p>
            <a:endParaRPr lang="en-IN" sz="1188" dirty="0" smtClean="0"/>
          </a:p>
          <a:p>
            <a:endParaRPr lang="en-IN" sz="1188" dirty="0" smtClean="0"/>
          </a:p>
          <a:p>
            <a:endParaRPr lang="en-IN" sz="1188" dirty="0" smtClean="0"/>
          </a:p>
          <a:p>
            <a:endParaRPr lang="en-IN" sz="1188" dirty="0" smtClean="0"/>
          </a:p>
          <a:p>
            <a:endParaRPr lang="en-IN" sz="1188" dirty="0" smtClean="0"/>
          </a:p>
          <a:p>
            <a:endParaRPr lang="en-IN" sz="1188" dirty="0" smtClean="0"/>
          </a:p>
          <a:p>
            <a:endParaRPr lang="en-IN" sz="1188" i="1" dirty="0" smtClean="0">
              <a:ea typeface="Cambria Math" panose="02040503050406030204" pitchFamily="18" charset="0"/>
            </a:endParaRPr>
          </a:p>
          <a:p>
            <a:endParaRPr lang="en-AU" sz="1188" dirty="0" smtClean="0"/>
          </a:p>
          <a:p>
            <a:endParaRPr lang="en-IN" sz="1188" dirty="0"/>
          </a:p>
        </p:txBody>
      </p:sp>
      <p:sp>
        <p:nvSpPr>
          <p:cNvPr id="63" name="Rectangle 62"/>
          <p:cNvSpPr/>
          <p:nvPr/>
        </p:nvSpPr>
        <p:spPr>
          <a:xfrm>
            <a:off x="191006" y="3035914"/>
            <a:ext cx="2104230" cy="366575"/>
          </a:xfrm>
          <a:prstGeom prst="rect">
            <a:avLst/>
          </a:prstGeom>
        </p:spPr>
        <p:txBody>
          <a:bodyPr wrap="none">
            <a:spAutoFit/>
          </a:bodyPr>
          <a:lstStyle/>
          <a:p>
            <a:pPr algn="ctr"/>
            <a:r>
              <a:rPr lang="en-US" sz="1782" dirty="0">
                <a:solidFill>
                  <a:srgbClr val="FF0000"/>
                </a:solidFill>
              </a:rPr>
              <a:t>SCOPE of the Project</a:t>
            </a:r>
          </a:p>
        </p:txBody>
      </p:sp>
      <p:pic>
        <p:nvPicPr>
          <p:cNvPr id="71" name="Picture 70"/>
          <p:cNvPicPr/>
          <p:nvPr/>
        </p:nvPicPr>
        <p:blipFill rotWithShape="1">
          <a:blip r:embed="rId5"/>
          <a:srcRect r="57110"/>
          <a:stretch/>
        </p:blipFill>
        <p:spPr bwMode="auto">
          <a:xfrm>
            <a:off x="6137728" y="1525009"/>
            <a:ext cx="3597495" cy="3868517"/>
          </a:xfrm>
          <a:prstGeom prst="rect">
            <a:avLst/>
          </a:prstGeom>
          <a:ln>
            <a:noFill/>
          </a:ln>
          <a:extLst>
            <a:ext uri="{53640926-AAD7-44D8-BBD7-CCE9431645EC}">
              <a14:shadowObscured xmlns:a14="http://schemas.microsoft.com/office/drawing/2010/main"/>
            </a:ext>
          </a:extLst>
        </p:spPr>
      </p:pic>
      <p:pic>
        <p:nvPicPr>
          <p:cNvPr id="72" name="Picture 71"/>
          <p:cNvPicPr/>
          <p:nvPr/>
        </p:nvPicPr>
        <p:blipFill rotWithShape="1">
          <a:blip r:embed="rId6"/>
          <a:srcRect t="6906"/>
          <a:stretch/>
        </p:blipFill>
        <p:spPr bwMode="auto">
          <a:xfrm>
            <a:off x="6137728" y="5393526"/>
            <a:ext cx="3616876" cy="3941179"/>
          </a:xfrm>
          <a:prstGeom prst="rect">
            <a:avLst/>
          </a:prstGeom>
          <a:ln>
            <a:noFill/>
          </a:ln>
          <a:extLst>
            <a:ext uri="{53640926-AAD7-44D8-BBD7-CCE9431645EC}">
              <a14:shadowObscured xmlns:a14="http://schemas.microsoft.com/office/drawing/2010/main"/>
            </a:ext>
          </a:extLst>
        </p:spPr>
      </p:pic>
      <p:sp>
        <p:nvSpPr>
          <p:cNvPr id="73" name="Rectangle 72"/>
          <p:cNvSpPr/>
          <p:nvPr/>
        </p:nvSpPr>
        <p:spPr>
          <a:xfrm>
            <a:off x="5250743" y="9321144"/>
            <a:ext cx="5343525" cy="295530"/>
          </a:xfrm>
          <a:prstGeom prst="rect">
            <a:avLst/>
          </a:prstGeom>
        </p:spPr>
        <p:txBody>
          <a:bodyPr>
            <a:spAutoFit/>
          </a:bodyPr>
          <a:lstStyle/>
          <a:p>
            <a:pPr algn="ctr">
              <a:lnSpc>
                <a:spcPct val="150000"/>
              </a:lnSpc>
              <a:spcAft>
                <a:spcPts val="1000"/>
              </a:spcAft>
            </a:pPr>
            <a:r>
              <a:rPr lang="en-IN" sz="1000" b="1" dirty="0">
                <a:latin typeface="Times New Roman" panose="02020603050405020304" pitchFamily="18" charset="0"/>
                <a:ea typeface="Calibri" panose="020F0502020204030204" pitchFamily="34" charset="0"/>
                <a:cs typeface="Times New Roman" panose="02020603050405020304" pitchFamily="18" charset="0"/>
              </a:rPr>
              <a:t>Figure </a:t>
            </a:r>
            <a:r>
              <a:rPr lang="en-IN" sz="1000" b="1" dirty="0" smtClean="0">
                <a:latin typeface="Times New Roman" panose="02020603050405020304" pitchFamily="18" charset="0"/>
                <a:ea typeface="Calibri" panose="020F0502020204030204" pitchFamily="34" charset="0"/>
                <a:cs typeface="Times New Roman" panose="02020603050405020304" pitchFamily="18" charset="0"/>
              </a:rPr>
              <a:t>2:</a:t>
            </a:r>
            <a:r>
              <a:rPr lang="en-IN" sz="1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000" dirty="0">
                <a:latin typeface="Times New Roman" panose="02020603050405020304" pitchFamily="18" charset="0"/>
                <a:ea typeface="Calibri" panose="020F0502020204030204" pitchFamily="34" charset="0"/>
                <a:cs typeface="Times New Roman" panose="02020603050405020304" pitchFamily="18" charset="0"/>
              </a:rPr>
              <a:t>Conversation with the bot in Telegram</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3688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771</TotalTime>
  <Words>760</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宋体</vt:lpstr>
      <vt:lpstr>Arial</vt:lpstr>
      <vt:lpstr>Calibri</vt:lpstr>
      <vt:lpstr>Calibri Light</vt:lpstr>
      <vt:lpstr>Cambria Math</vt:lpstr>
      <vt:lpstr>Times New Roman</vt:lpstr>
      <vt:lpstr>Wingdings</vt:lpstr>
      <vt:lpstr>Office Theme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Arun Karthik S</cp:lastModifiedBy>
  <cp:revision>54</cp:revision>
  <dcterms:created xsi:type="dcterms:W3CDTF">2016-03-28T06:32:15Z</dcterms:created>
  <dcterms:modified xsi:type="dcterms:W3CDTF">2021-05-23T19:00:26Z</dcterms:modified>
</cp:coreProperties>
</file>