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27" r:id="rId3"/>
    <p:sldId id="266" r:id="rId4"/>
    <p:sldId id="329" r:id="rId5"/>
    <p:sldId id="330" r:id="rId6"/>
    <p:sldId id="312" r:id="rId7"/>
    <p:sldId id="319" r:id="rId8"/>
    <p:sldId id="333" r:id="rId9"/>
    <p:sldId id="338" r:id="rId10"/>
    <p:sldId id="331" r:id="rId11"/>
    <p:sldId id="335" r:id="rId12"/>
    <p:sldId id="336" r:id="rId13"/>
    <p:sldId id="345" r:id="rId14"/>
    <p:sldId id="339" r:id="rId15"/>
    <p:sldId id="346" r:id="rId16"/>
    <p:sldId id="347" r:id="rId17"/>
    <p:sldId id="341" r:id="rId18"/>
    <p:sldId id="332" r:id="rId19"/>
    <p:sldId id="348" r:id="rId20"/>
    <p:sldId id="328" r:id="rId21"/>
  </p:sldIdLst>
  <p:sldSz cx="9753600" cy="7315200"/>
  <p:notesSz cx="97536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B8B4"/>
    <a:srgbClr val="F42C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4"/>
  </p:normalViewPr>
  <p:slideViewPr>
    <p:cSldViewPr>
      <p:cViewPr varScale="1">
        <p:scale>
          <a:sx n="65" d="100"/>
          <a:sy n="65" d="100"/>
        </p:scale>
        <p:origin x="1410"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5925" cy="3667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524500" y="0"/>
            <a:ext cx="4227513" cy="366713"/>
          </a:xfrm>
          <a:prstGeom prst="rect">
            <a:avLst/>
          </a:prstGeom>
        </p:spPr>
        <p:txBody>
          <a:bodyPr vert="horz" lIns="91440" tIns="45720" rIns="91440" bIns="45720" rtlCol="0"/>
          <a:lstStyle>
            <a:lvl1pPr algn="r">
              <a:defRPr sz="1200"/>
            </a:lvl1pPr>
          </a:lstStyle>
          <a:p>
            <a:fld id="{605C8A27-2033-4E9F-A60F-94F23353DBA1}" type="datetimeFigureOut">
              <a:rPr lang="en-IN" smtClean="0"/>
              <a:t>08-05-2021</a:t>
            </a:fld>
            <a:endParaRPr lang="en-IN"/>
          </a:p>
        </p:txBody>
      </p:sp>
      <p:sp>
        <p:nvSpPr>
          <p:cNvPr id="4" name="Slide Image Placeholder 3"/>
          <p:cNvSpPr>
            <a:spLocks noGrp="1" noRot="1" noChangeAspect="1"/>
          </p:cNvSpPr>
          <p:nvPr>
            <p:ph type="sldImg" idx="2"/>
          </p:nvPr>
        </p:nvSpPr>
        <p:spPr>
          <a:xfrm>
            <a:off x="3230563" y="914400"/>
            <a:ext cx="3292475" cy="24685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74725" y="3521075"/>
            <a:ext cx="7804150" cy="287972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948488"/>
            <a:ext cx="4225925" cy="36671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524500" y="6948488"/>
            <a:ext cx="4227513" cy="366712"/>
          </a:xfrm>
          <a:prstGeom prst="rect">
            <a:avLst/>
          </a:prstGeom>
        </p:spPr>
        <p:txBody>
          <a:bodyPr vert="horz" lIns="91440" tIns="45720" rIns="91440" bIns="45720" rtlCol="0" anchor="b"/>
          <a:lstStyle>
            <a:lvl1pPr algn="r">
              <a:defRPr sz="1200"/>
            </a:lvl1pPr>
          </a:lstStyle>
          <a:p>
            <a:fld id="{F973D9E3-2DAD-4E73-B2B5-FD89311B332B}" type="slidenum">
              <a:rPr lang="en-IN" smtClean="0"/>
              <a:t>‹#›</a:t>
            </a:fld>
            <a:endParaRPr lang="en-IN"/>
          </a:p>
        </p:txBody>
      </p:sp>
    </p:spTree>
    <p:extLst>
      <p:ext uri="{BB962C8B-B14F-4D97-AF65-F5344CB8AC3E}">
        <p14:creationId xmlns:p14="http://schemas.microsoft.com/office/powerpoint/2010/main" val="1572259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73D9E3-2DAD-4E73-B2B5-FD89311B332B}" type="slidenum">
              <a:rPr lang="en-IN" smtClean="0"/>
              <a:t>9</a:t>
            </a:fld>
            <a:endParaRPr lang="en-IN"/>
          </a:p>
        </p:txBody>
      </p:sp>
    </p:spTree>
    <p:extLst>
      <p:ext uri="{BB962C8B-B14F-4D97-AF65-F5344CB8AC3E}">
        <p14:creationId xmlns:p14="http://schemas.microsoft.com/office/powerpoint/2010/main" val="3936071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54429" y="1650519"/>
            <a:ext cx="7444740" cy="248094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695628" y="4648200"/>
            <a:ext cx="8362343" cy="8667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0"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250" b="0" i="0">
                <a:solidFill>
                  <a:srgbClr val="4BB8B4"/>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0" i="0">
                <a:solidFill>
                  <a:schemeClr val="bg1"/>
                </a:solidFill>
                <a:latin typeface="Verdana"/>
                <a:cs typeface="Verdana"/>
              </a:defRPr>
            </a:lvl1pPr>
          </a:lstStyle>
          <a:p>
            <a:endParaRPr/>
          </a:p>
        </p:txBody>
      </p:sp>
      <p:sp>
        <p:nvSpPr>
          <p:cNvPr id="3" name="Holder 3"/>
          <p:cNvSpPr>
            <a:spLocks noGrp="1"/>
          </p:cNvSpPr>
          <p:nvPr>
            <p:ph sz="half" idx="2"/>
          </p:nvPr>
        </p:nvSpPr>
        <p:spPr>
          <a:xfrm>
            <a:off x="487680" y="1682496"/>
            <a:ext cx="4242816" cy="48280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023104" y="1682496"/>
            <a:ext cx="4242816" cy="48280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0"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rgbClr val="4BB8B4"/>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55166" y="1026168"/>
            <a:ext cx="7243266" cy="1505585"/>
          </a:xfrm>
          <a:prstGeom prst="rect">
            <a:avLst/>
          </a:prstGeom>
        </p:spPr>
        <p:txBody>
          <a:bodyPr wrap="square" lIns="0" tIns="0" rIns="0" bIns="0">
            <a:spAutoFit/>
          </a:bodyPr>
          <a:lstStyle>
            <a:lvl1pPr>
              <a:defRPr sz="3400" b="0" i="0">
                <a:solidFill>
                  <a:schemeClr val="bg1"/>
                </a:solidFill>
                <a:latin typeface="Verdana"/>
                <a:cs typeface="Verdana"/>
              </a:defRPr>
            </a:lvl1pPr>
          </a:lstStyle>
          <a:p>
            <a:endParaRPr/>
          </a:p>
        </p:txBody>
      </p:sp>
      <p:sp>
        <p:nvSpPr>
          <p:cNvPr id="3" name="Holder 3"/>
          <p:cNvSpPr>
            <a:spLocks noGrp="1"/>
          </p:cNvSpPr>
          <p:nvPr>
            <p:ph type="body" idx="1"/>
          </p:nvPr>
        </p:nvSpPr>
        <p:spPr>
          <a:xfrm>
            <a:off x="1085284" y="3573170"/>
            <a:ext cx="7583031" cy="2311400"/>
          </a:xfrm>
          <a:prstGeom prst="rect">
            <a:avLst/>
          </a:prstGeom>
        </p:spPr>
        <p:txBody>
          <a:bodyPr wrap="square" lIns="0" tIns="0" rIns="0" bIns="0">
            <a:spAutoFit/>
          </a:bodyPr>
          <a:lstStyle>
            <a:lvl1pPr>
              <a:defRPr sz="2250" b="0" i="0">
                <a:solidFill>
                  <a:srgbClr val="4BB8B4"/>
                </a:solidFill>
                <a:latin typeface="Verdana"/>
                <a:cs typeface="Verdana"/>
              </a:defRPr>
            </a:lvl1pPr>
          </a:lstStyle>
          <a:p>
            <a:endParaRPr/>
          </a:p>
        </p:txBody>
      </p:sp>
      <p:sp>
        <p:nvSpPr>
          <p:cNvPr id="4" name="Holder 4"/>
          <p:cNvSpPr>
            <a:spLocks noGrp="1"/>
          </p:cNvSpPr>
          <p:nvPr>
            <p:ph type="ftr" sz="quarter" idx="5"/>
          </p:nvPr>
        </p:nvSpPr>
        <p:spPr>
          <a:xfrm>
            <a:off x="3316224" y="6803136"/>
            <a:ext cx="3121152" cy="36576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87680" y="6803136"/>
            <a:ext cx="2243328" cy="36576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5/8/2021</a:t>
            </a:fld>
            <a:endParaRPr lang="en-US"/>
          </a:p>
        </p:txBody>
      </p:sp>
      <p:sp>
        <p:nvSpPr>
          <p:cNvPr id="6" name="Holder 6"/>
          <p:cNvSpPr>
            <a:spLocks noGrp="1"/>
          </p:cNvSpPr>
          <p:nvPr>
            <p:ph type="sldNum" sz="quarter" idx="7"/>
          </p:nvPr>
        </p:nvSpPr>
        <p:spPr>
          <a:xfrm>
            <a:off x="7022592" y="6803136"/>
            <a:ext cx="2243328" cy="36576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42C49">
            <a:alpha val="0"/>
          </a:srgbClr>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365591" y="95272"/>
            <a:ext cx="4951870" cy="1665841"/>
          </a:xfrm>
          <a:prstGeom prst="rect">
            <a:avLst/>
          </a:prstGeom>
        </p:spPr>
        <p:txBody>
          <a:bodyPr vert="horz" wrap="square" lIns="0" tIns="186690" rIns="0" bIns="0" rtlCol="0">
            <a:spAutoFit/>
          </a:bodyPr>
          <a:lstStyle/>
          <a:p>
            <a:pPr algn="ctr" eaLnBrk="1" fontAlgn="auto" hangingPunct="1">
              <a:spcBef>
                <a:spcPts val="0"/>
              </a:spcBef>
              <a:spcAft>
                <a:spcPts val="0"/>
              </a:spcAft>
              <a:defRPr/>
            </a:pPr>
            <a:r>
              <a:rPr lang="en-US" sz="3200" b="1" spc="-50" dirty="0" smtClean="0">
                <a:solidFill>
                  <a:schemeClr val="accent5"/>
                </a:solidFill>
                <a:latin typeface="Footlight MT Light" panose="0204060206030A020304" pitchFamily="18" charset="0"/>
              </a:rPr>
              <a:t>B.TECH </a:t>
            </a:r>
            <a:r>
              <a:rPr lang="en-US" sz="3200" b="1" spc="-50" dirty="0">
                <a:solidFill>
                  <a:schemeClr val="accent5"/>
                </a:solidFill>
                <a:latin typeface="Footlight MT Light" panose="0204060206030A020304" pitchFamily="18" charset="0"/>
              </a:rPr>
              <a:t>ECE </a:t>
            </a:r>
            <a:r>
              <a:rPr lang="en-US" sz="3200" b="1" spc="-50" dirty="0" smtClean="0">
                <a:solidFill>
                  <a:schemeClr val="accent5"/>
                </a:solidFill>
                <a:latin typeface="Footlight MT Light" panose="0204060206030A020304" pitchFamily="18" charset="0"/>
              </a:rPr>
              <a:t/>
            </a:r>
            <a:br>
              <a:rPr lang="en-US" sz="3200" b="1" spc="-50" dirty="0" smtClean="0">
                <a:solidFill>
                  <a:schemeClr val="accent5"/>
                </a:solidFill>
                <a:latin typeface="Footlight MT Light" panose="0204060206030A020304" pitchFamily="18" charset="0"/>
              </a:rPr>
            </a:br>
            <a:r>
              <a:rPr lang="en-US" sz="3200" b="1" spc="-50" dirty="0" smtClean="0">
                <a:solidFill>
                  <a:schemeClr val="accent5"/>
                </a:solidFill>
                <a:latin typeface="Footlight MT Light" panose="0204060206030A020304" pitchFamily="18" charset="0"/>
              </a:rPr>
              <a:t>FINAL </a:t>
            </a:r>
            <a:r>
              <a:rPr lang="en-US" sz="3200" b="1" spc="-50" dirty="0">
                <a:solidFill>
                  <a:schemeClr val="accent5"/>
                </a:solidFill>
                <a:latin typeface="Footlight MT Light" panose="0204060206030A020304" pitchFamily="18" charset="0"/>
              </a:rPr>
              <a:t>YEAR </a:t>
            </a:r>
            <a:r>
              <a:rPr lang="en-US" sz="3200" b="1" spc="-50" dirty="0" smtClean="0">
                <a:solidFill>
                  <a:schemeClr val="accent5"/>
                </a:solidFill>
                <a:latin typeface="Footlight MT Light" panose="0204060206030A020304" pitchFamily="18" charset="0"/>
              </a:rPr>
              <a:t>PROJECT SECOND </a:t>
            </a:r>
            <a:r>
              <a:rPr lang="en-US" sz="3200" b="1" spc="-50" dirty="0">
                <a:solidFill>
                  <a:schemeClr val="accent5"/>
                </a:solidFill>
                <a:latin typeface="Footlight MT Light" panose="0204060206030A020304" pitchFamily="18" charset="0"/>
              </a:rPr>
              <a:t>REVIEW</a:t>
            </a:r>
          </a:p>
        </p:txBody>
      </p:sp>
      <p:sp>
        <p:nvSpPr>
          <p:cNvPr id="3" name="object 3"/>
          <p:cNvSpPr txBox="1"/>
          <p:nvPr/>
        </p:nvSpPr>
        <p:spPr>
          <a:xfrm>
            <a:off x="4602092" y="2198759"/>
            <a:ext cx="4550237" cy="1477328"/>
          </a:xfrm>
          <a:prstGeom prst="rect">
            <a:avLst/>
          </a:prstGeom>
          <a:solidFill>
            <a:srgbClr val="4BB8B4"/>
          </a:solidFill>
        </p:spPr>
        <p:txBody>
          <a:bodyPr vert="horz" wrap="square" lIns="0" tIns="0" rIns="0" bIns="0" rtlCol="0">
            <a:spAutoFit/>
          </a:bodyPr>
          <a:lstStyle/>
          <a:p>
            <a:pPr algn="ctr">
              <a:lnSpc>
                <a:spcPct val="100000"/>
              </a:lnSpc>
            </a:pPr>
            <a:r>
              <a:rPr lang="en-IN" sz="3200" b="1" dirty="0">
                <a:solidFill>
                  <a:schemeClr val="bg1"/>
                </a:solidFill>
                <a:latin typeface="Footlight MT Light" panose="0204060206030A020304" pitchFamily="18" charset="0"/>
                <a:cs typeface="Times New Roman"/>
              </a:rPr>
              <a:t>STACKOVERFLOW ASSISTANT CHATBOT USING NLP</a:t>
            </a:r>
            <a:endParaRPr lang="en-IN" sz="2400" b="1" dirty="0">
              <a:solidFill>
                <a:schemeClr val="bg1"/>
              </a:solidFill>
              <a:latin typeface="Footlight MT Light" panose="0204060206030A020304" pitchFamily="18" charset="0"/>
              <a:cs typeface="Verdana"/>
            </a:endParaRPr>
          </a:p>
        </p:txBody>
      </p:sp>
      <p:sp>
        <p:nvSpPr>
          <p:cNvPr id="4" name="object 4"/>
          <p:cNvSpPr/>
          <p:nvPr/>
        </p:nvSpPr>
        <p:spPr>
          <a:xfrm>
            <a:off x="5521" y="5857666"/>
            <a:ext cx="2223770" cy="267335"/>
          </a:xfrm>
          <a:custGeom>
            <a:avLst/>
            <a:gdLst/>
            <a:ahLst/>
            <a:cxnLst/>
            <a:rect l="l" t="t" r="r" b="b"/>
            <a:pathLst>
              <a:path w="2223770" h="267335">
                <a:moveTo>
                  <a:pt x="0" y="267239"/>
                </a:moveTo>
                <a:lnTo>
                  <a:pt x="2223329" y="267239"/>
                </a:lnTo>
                <a:lnTo>
                  <a:pt x="2223329" y="0"/>
                </a:lnTo>
                <a:lnTo>
                  <a:pt x="0" y="0"/>
                </a:lnTo>
                <a:lnTo>
                  <a:pt x="0" y="267239"/>
                </a:lnTo>
                <a:close/>
              </a:path>
            </a:pathLst>
          </a:custGeom>
          <a:solidFill>
            <a:srgbClr val="FFCC57"/>
          </a:solidFill>
        </p:spPr>
        <p:txBody>
          <a:bodyPr wrap="square" lIns="0" tIns="0" rIns="0" bIns="0" rtlCol="0"/>
          <a:lstStyle/>
          <a:p>
            <a:endParaRPr/>
          </a:p>
        </p:txBody>
      </p:sp>
      <p:sp>
        <p:nvSpPr>
          <p:cNvPr id="5" name="object 5"/>
          <p:cNvSpPr/>
          <p:nvPr/>
        </p:nvSpPr>
        <p:spPr>
          <a:xfrm>
            <a:off x="1119945" y="6119378"/>
            <a:ext cx="1109345" cy="1196340"/>
          </a:xfrm>
          <a:custGeom>
            <a:avLst/>
            <a:gdLst/>
            <a:ahLst/>
            <a:cxnLst/>
            <a:rect l="l" t="t" r="r" b="b"/>
            <a:pathLst>
              <a:path w="1109345" h="1196340">
                <a:moveTo>
                  <a:pt x="1108903" y="0"/>
                </a:moveTo>
                <a:lnTo>
                  <a:pt x="1108903" y="1195821"/>
                </a:lnTo>
                <a:lnTo>
                  <a:pt x="1084897" y="1195821"/>
                </a:lnTo>
                <a:lnTo>
                  <a:pt x="0" y="0"/>
                </a:lnTo>
                <a:lnTo>
                  <a:pt x="1108903" y="0"/>
                </a:lnTo>
                <a:close/>
              </a:path>
            </a:pathLst>
          </a:custGeom>
          <a:solidFill>
            <a:srgbClr val="FFCC57"/>
          </a:solidFill>
        </p:spPr>
        <p:txBody>
          <a:bodyPr wrap="square" lIns="0" tIns="0" rIns="0" bIns="0" rtlCol="0"/>
          <a:lstStyle/>
          <a:p>
            <a:endParaRPr/>
          </a:p>
        </p:txBody>
      </p:sp>
      <p:sp>
        <p:nvSpPr>
          <p:cNvPr id="6" name="object 6"/>
          <p:cNvSpPr/>
          <p:nvPr/>
        </p:nvSpPr>
        <p:spPr>
          <a:xfrm>
            <a:off x="5521" y="6119378"/>
            <a:ext cx="1114425" cy="1196340"/>
          </a:xfrm>
          <a:custGeom>
            <a:avLst/>
            <a:gdLst/>
            <a:ahLst/>
            <a:cxnLst/>
            <a:rect l="l" t="t" r="r" b="b"/>
            <a:pathLst>
              <a:path w="1114425" h="1196340">
                <a:moveTo>
                  <a:pt x="1114424" y="0"/>
                </a:moveTo>
                <a:lnTo>
                  <a:pt x="29527" y="1195821"/>
                </a:lnTo>
                <a:lnTo>
                  <a:pt x="0" y="1195821"/>
                </a:lnTo>
                <a:lnTo>
                  <a:pt x="0" y="0"/>
                </a:lnTo>
                <a:lnTo>
                  <a:pt x="1114424" y="0"/>
                </a:lnTo>
                <a:close/>
              </a:path>
            </a:pathLst>
          </a:custGeom>
          <a:solidFill>
            <a:srgbClr val="FFCC57"/>
          </a:solidFill>
        </p:spPr>
        <p:txBody>
          <a:bodyPr wrap="square" lIns="0" tIns="0" rIns="0" bIns="0" rtlCol="0"/>
          <a:lstStyle/>
          <a:p>
            <a:endParaRPr/>
          </a:p>
        </p:txBody>
      </p:sp>
      <p:sp>
        <p:nvSpPr>
          <p:cNvPr id="7" name="object 7"/>
          <p:cNvSpPr/>
          <p:nvPr/>
        </p:nvSpPr>
        <p:spPr>
          <a:xfrm>
            <a:off x="5521" y="4596603"/>
            <a:ext cx="2223770" cy="1266825"/>
          </a:xfrm>
          <a:custGeom>
            <a:avLst/>
            <a:gdLst/>
            <a:ahLst/>
            <a:cxnLst/>
            <a:rect l="l" t="t" r="r" b="b"/>
            <a:pathLst>
              <a:path w="2223770" h="1266825">
                <a:moveTo>
                  <a:pt x="2223328" y="1222281"/>
                </a:moveTo>
                <a:lnTo>
                  <a:pt x="2223328" y="1266590"/>
                </a:lnTo>
                <a:lnTo>
                  <a:pt x="0" y="1266590"/>
                </a:lnTo>
                <a:lnTo>
                  <a:pt x="0" y="1228367"/>
                </a:lnTo>
                <a:lnTo>
                  <a:pt x="1114424" y="0"/>
                </a:lnTo>
                <a:lnTo>
                  <a:pt x="2223328" y="1222281"/>
                </a:lnTo>
                <a:close/>
              </a:path>
            </a:pathLst>
          </a:custGeom>
          <a:solidFill>
            <a:srgbClr val="FFCC57"/>
          </a:solidFill>
        </p:spPr>
        <p:txBody>
          <a:bodyPr wrap="square" lIns="0" tIns="0" rIns="0" bIns="0" rtlCol="0"/>
          <a:lstStyle/>
          <a:p>
            <a:endParaRPr/>
          </a:p>
        </p:txBody>
      </p:sp>
      <p:sp>
        <p:nvSpPr>
          <p:cNvPr id="8" name="object 8"/>
          <p:cNvSpPr/>
          <p:nvPr/>
        </p:nvSpPr>
        <p:spPr>
          <a:xfrm>
            <a:off x="1091370" y="7057817"/>
            <a:ext cx="2223770" cy="257810"/>
          </a:xfrm>
          <a:custGeom>
            <a:avLst/>
            <a:gdLst/>
            <a:ahLst/>
            <a:cxnLst/>
            <a:rect l="l" t="t" r="r" b="b"/>
            <a:pathLst>
              <a:path w="2223770" h="257809">
                <a:moveTo>
                  <a:pt x="2223329" y="0"/>
                </a:moveTo>
                <a:lnTo>
                  <a:pt x="0" y="0"/>
                </a:lnTo>
                <a:lnTo>
                  <a:pt x="0" y="257382"/>
                </a:lnTo>
                <a:lnTo>
                  <a:pt x="2223329" y="257382"/>
                </a:lnTo>
                <a:lnTo>
                  <a:pt x="2223329" y="0"/>
                </a:lnTo>
                <a:close/>
              </a:path>
            </a:pathLst>
          </a:custGeom>
          <a:solidFill>
            <a:srgbClr val="4BB8B4"/>
          </a:solidFill>
        </p:spPr>
        <p:txBody>
          <a:bodyPr wrap="square" lIns="0" tIns="0" rIns="0" bIns="0" rtlCol="0"/>
          <a:lstStyle/>
          <a:p>
            <a:endParaRPr/>
          </a:p>
        </p:txBody>
      </p:sp>
      <p:sp>
        <p:nvSpPr>
          <p:cNvPr id="9" name="object 9"/>
          <p:cNvSpPr/>
          <p:nvPr/>
        </p:nvSpPr>
        <p:spPr>
          <a:xfrm>
            <a:off x="1091370" y="5796753"/>
            <a:ext cx="2223770" cy="1266825"/>
          </a:xfrm>
          <a:custGeom>
            <a:avLst/>
            <a:gdLst/>
            <a:ahLst/>
            <a:cxnLst/>
            <a:rect l="l" t="t" r="r" b="b"/>
            <a:pathLst>
              <a:path w="2223770" h="1266825">
                <a:moveTo>
                  <a:pt x="2223328" y="1222281"/>
                </a:moveTo>
                <a:lnTo>
                  <a:pt x="2223328" y="1266590"/>
                </a:lnTo>
                <a:lnTo>
                  <a:pt x="0" y="1266590"/>
                </a:lnTo>
                <a:lnTo>
                  <a:pt x="0" y="1228367"/>
                </a:lnTo>
                <a:lnTo>
                  <a:pt x="1114424" y="0"/>
                </a:lnTo>
                <a:lnTo>
                  <a:pt x="2223328" y="1222281"/>
                </a:lnTo>
                <a:close/>
              </a:path>
            </a:pathLst>
          </a:custGeom>
          <a:solidFill>
            <a:srgbClr val="4BB8B4"/>
          </a:solidFill>
        </p:spPr>
        <p:txBody>
          <a:bodyPr wrap="square" lIns="0" tIns="0" rIns="0" bIns="0" rtlCol="0"/>
          <a:lstStyle/>
          <a:p>
            <a:endParaRPr/>
          </a:p>
        </p:txBody>
      </p:sp>
      <p:sp>
        <p:nvSpPr>
          <p:cNvPr id="10" name="object 10"/>
          <p:cNvSpPr/>
          <p:nvPr/>
        </p:nvSpPr>
        <p:spPr>
          <a:xfrm>
            <a:off x="2337116" y="4980420"/>
            <a:ext cx="1406525" cy="179070"/>
          </a:xfrm>
          <a:custGeom>
            <a:avLst/>
            <a:gdLst/>
            <a:ahLst/>
            <a:cxnLst/>
            <a:rect l="l" t="t" r="r" b="b"/>
            <a:pathLst>
              <a:path w="1406525" h="179070">
                <a:moveTo>
                  <a:pt x="0" y="178817"/>
                </a:moveTo>
                <a:lnTo>
                  <a:pt x="1406208" y="178817"/>
                </a:lnTo>
                <a:lnTo>
                  <a:pt x="1406208" y="0"/>
                </a:lnTo>
                <a:lnTo>
                  <a:pt x="0" y="0"/>
                </a:lnTo>
                <a:lnTo>
                  <a:pt x="0" y="178817"/>
                </a:lnTo>
                <a:close/>
              </a:path>
            </a:pathLst>
          </a:custGeom>
          <a:solidFill>
            <a:srgbClr val="FF7477"/>
          </a:solidFill>
        </p:spPr>
        <p:txBody>
          <a:bodyPr wrap="square" lIns="0" tIns="0" rIns="0" bIns="0" rtlCol="0"/>
          <a:lstStyle/>
          <a:p>
            <a:endParaRPr/>
          </a:p>
        </p:txBody>
      </p:sp>
      <p:sp>
        <p:nvSpPr>
          <p:cNvPr id="11" name="object 11"/>
          <p:cNvSpPr/>
          <p:nvPr/>
        </p:nvSpPr>
        <p:spPr>
          <a:xfrm>
            <a:off x="3041966" y="5155751"/>
            <a:ext cx="701675" cy="771525"/>
          </a:xfrm>
          <a:custGeom>
            <a:avLst/>
            <a:gdLst/>
            <a:ahLst/>
            <a:cxnLst/>
            <a:rect l="l" t="t" r="r" b="b"/>
            <a:pathLst>
              <a:path w="701675" h="771525">
                <a:moveTo>
                  <a:pt x="701358" y="0"/>
                </a:moveTo>
                <a:lnTo>
                  <a:pt x="701358" y="770916"/>
                </a:lnTo>
                <a:lnTo>
                  <a:pt x="0" y="0"/>
                </a:lnTo>
                <a:lnTo>
                  <a:pt x="701358" y="0"/>
                </a:lnTo>
                <a:close/>
              </a:path>
            </a:pathLst>
          </a:custGeom>
          <a:solidFill>
            <a:srgbClr val="FF7477"/>
          </a:solidFill>
        </p:spPr>
        <p:txBody>
          <a:bodyPr wrap="square" lIns="0" tIns="0" rIns="0" bIns="0" rtlCol="0"/>
          <a:lstStyle/>
          <a:p>
            <a:endParaRPr/>
          </a:p>
        </p:txBody>
      </p:sp>
      <p:sp>
        <p:nvSpPr>
          <p:cNvPr id="12" name="object 12"/>
          <p:cNvSpPr/>
          <p:nvPr/>
        </p:nvSpPr>
        <p:spPr>
          <a:xfrm>
            <a:off x="2337116" y="5155751"/>
            <a:ext cx="704850" cy="775335"/>
          </a:xfrm>
          <a:custGeom>
            <a:avLst/>
            <a:gdLst/>
            <a:ahLst/>
            <a:cxnLst/>
            <a:rect l="l" t="t" r="r" b="b"/>
            <a:pathLst>
              <a:path w="704850" h="775335">
                <a:moveTo>
                  <a:pt x="704849" y="0"/>
                </a:moveTo>
                <a:lnTo>
                  <a:pt x="0" y="774754"/>
                </a:lnTo>
                <a:lnTo>
                  <a:pt x="0" y="0"/>
                </a:lnTo>
                <a:lnTo>
                  <a:pt x="704849" y="0"/>
                </a:lnTo>
                <a:close/>
              </a:path>
            </a:pathLst>
          </a:custGeom>
          <a:solidFill>
            <a:srgbClr val="FF7477"/>
          </a:solidFill>
        </p:spPr>
        <p:txBody>
          <a:bodyPr wrap="square" lIns="0" tIns="0" rIns="0" bIns="0" rtlCol="0"/>
          <a:lstStyle/>
          <a:p>
            <a:endParaRPr/>
          </a:p>
        </p:txBody>
      </p:sp>
      <p:sp>
        <p:nvSpPr>
          <p:cNvPr id="13" name="object 13"/>
          <p:cNvSpPr/>
          <p:nvPr/>
        </p:nvSpPr>
        <p:spPr>
          <a:xfrm>
            <a:off x="2337116" y="4185043"/>
            <a:ext cx="1406525" cy="799465"/>
          </a:xfrm>
          <a:custGeom>
            <a:avLst/>
            <a:gdLst/>
            <a:ahLst/>
            <a:cxnLst/>
            <a:rect l="l" t="t" r="r" b="b"/>
            <a:pathLst>
              <a:path w="1406525" h="799464">
                <a:moveTo>
                  <a:pt x="1406208" y="770916"/>
                </a:moveTo>
                <a:lnTo>
                  <a:pt x="1406208" y="798862"/>
                </a:lnTo>
                <a:lnTo>
                  <a:pt x="0" y="798862"/>
                </a:lnTo>
                <a:lnTo>
                  <a:pt x="0" y="774754"/>
                </a:lnTo>
                <a:lnTo>
                  <a:pt x="704849" y="0"/>
                </a:lnTo>
                <a:lnTo>
                  <a:pt x="1406208" y="770916"/>
                </a:lnTo>
                <a:close/>
              </a:path>
            </a:pathLst>
          </a:custGeom>
          <a:solidFill>
            <a:srgbClr val="FF7477"/>
          </a:solidFill>
        </p:spPr>
        <p:txBody>
          <a:bodyPr wrap="square" lIns="0" tIns="0" rIns="0" bIns="0" rtlCol="0"/>
          <a:lstStyle/>
          <a:p>
            <a:endParaRPr/>
          </a:p>
        </p:txBody>
      </p:sp>
      <p:sp>
        <p:nvSpPr>
          <p:cNvPr id="14" name="object 14"/>
          <p:cNvSpPr/>
          <p:nvPr/>
        </p:nvSpPr>
        <p:spPr>
          <a:xfrm>
            <a:off x="3054200" y="3824467"/>
            <a:ext cx="570230" cy="0"/>
          </a:xfrm>
          <a:custGeom>
            <a:avLst/>
            <a:gdLst/>
            <a:ahLst/>
            <a:cxnLst/>
            <a:rect l="l" t="t" r="r" b="b"/>
            <a:pathLst>
              <a:path w="570229">
                <a:moveTo>
                  <a:pt x="0" y="0"/>
                </a:moveTo>
                <a:lnTo>
                  <a:pt x="570062" y="0"/>
                </a:lnTo>
              </a:path>
            </a:pathLst>
          </a:custGeom>
          <a:ln w="69111">
            <a:solidFill>
              <a:srgbClr val="FFCC57"/>
            </a:solidFill>
          </a:ln>
        </p:spPr>
        <p:txBody>
          <a:bodyPr wrap="square" lIns="0" tIns="0" rIns="0" bIns="0" rtlCol="0"/>
          <a:lstStyle/>
          <a:p>
            <a:endParaRPr/>
          </a:p>
        </p:txBody>
      </p:sp>
      <p:sp>
        <p:nvSpPr>
          <p:cNvPr id="15" name="object 15"/>
          <p:cNvSpPr/>
          <p:nvPr/>
        </p:nvSpPr>
        <p:spPr>
          <a:xfrm>
            <a:off x="3344414" y="3857593"/>
            <a:ext cx="280035" cy="306705"/>
          </a:xfrm>
          <a:custGeom>
            <a:avLst/>
            <a:gdLst/>
            <a:ahLst/>
            <a:cxnLst/>
            <a:rect l="l" t="t" r="r" b="b"/>
            <a:pathLst>
              <a:path w="280035" h="306704">
                <a:moveTo>
                  <a:pt x="279847" y="0"/>
                </a:moveTo>
                <a:lnTo>
                  <a:pt x="279847" y="306324"/>
                </a:lnTo>
                <a:lnTo>
                  <a:pt x="0" y="0"/>
                </a:lnTo>
                <a:lnTo>
                  <a:pt x="279847" y="0"/>
                </a:lnTo>
                <a:close/>
              </a:path>
            </a:pathLst>
          </a:custGeom>
          <a:solidFill>
            <a:srgbClr val="FFCC57"/>
          </a:solidFill>
        </p:spPr>
        <p:txBody>
          <a:bodyPr wrap="square" lIns="0" tIns="0" rIns="0" bIns="0" rtlCol="0"/>
          <a:lstStyle/>
          <a:p>
            <a:endParaRPr/>
          </a:p>
        </p:txBody>
      </p:sp>
      <p:sp>
        <p:nvSpPr>
          <p:cNvPr id="16" name="object 16"/>
          <p:cNvSpPr/>
          <p:nvPr/>
        </p:nvSpPr>
        <p:spPr>
          <a:xfrm>
            <a:off x="3054200" y="3857593"/>
            <a:ext cx="290830" cy="318135"/>
          </a:xfrm>
          <a:custGeom>
            <a:avLst/>
            <a:gdLst/>
            <a:ahLst/>
            <a:cxnLst/>
            <a:rect l="l" t="t" r="r" b="b"/>
            <a:pathLst>
              <a:path w="290829" h="318135">
                <a:moveTo>
                  <a:pt x="290214" y="0"/>
                </a:moveTo>
                <a:lnTo>
                  <a:pt x="0" y="317672"/>
                </a:lnTo>
                <a:lnTo>
                  <a:pt x="0" y="0"/>
                </a:lnTo>
                <a:lnTo>
                  <a:pt x="290214" y="0"/>
                </a:lnTo>
                <a:close/>
              </a:path>
            </a:pathLst>
          </a:custGeom>
          <a:solidFill>
            <a:srgbClr val="FFCC57"/>
          </a:solidFill>
        </p:spPr>
        <p:txBody>
          <a:bodyPr wrap="square" lIns="0" tIns="0" rIns="0" bIns="0" rtlCol="0"/>
          <a:lstStyle/>
          <a:p>
            <a:endParaRPr/>
          </a:p>
        </p:txBody>
      </p:sp>
      <p:sp>
        <p:nvSpPr>
          <p:cNvPr id="17" name="object 17"/>
          <p:cNvSpPr/>
          <p:nvPr/>
        </p:nvSpPr>
        <p:spPr>
          <a:xfrm>
            <a:off x="3054200" y="3463783"/>
            <a:ext cx="570230" cy="327660"/>
          </a:xfrm>
          <a:custGeom>
            <a:avLst/>
            <a:gdLst/>
            <a:ahLst/>
            <a:cxnLst/>
            <a:rect l="l" t="t" r="r" b="b"/>
            <a:pathLst>
              <a:path w="570229" h="327660">
                <a:moveTo>
                  <a:pt x="570062" y="306324"/>
                </a:moveTo>
                <a:lnTo>
                  <a:pt x="570062" y="327557"/>
                </a:lnTo>
                <a:lnTo>
                  <a:pt x="0" y="327557"/>
                </a:lnTo>
                <a:lnTo>
                  <a:pt x="0" y="317672"/>
                </a:lnTo>
                <a:lnTo>
                  <a:pt x="290214" y="0"/>
                </a:lnTo>
                <a:lnTo>
                  <a:pt x="570062" y="306324"/>
                </a:lnTo>
                <a:close/>
              </a:path>
            </a:pathLst>
          </a:custGeom>
          <a:solidFill>
            <a:srgbClr val="FFCC57"/>
          </a:solidFill>
        </p:spPr>
        <p:txBody>
          <a:bodyPr wrap="square" lIns="0" tIns="0" rIns="0" bIns="0" rtlCol="0"/>
          <a:lstStyle/>
          <a:p>
            <a:endParaRPr/>
          </a:p>
        </p:txBody>
      </p:sp>
      <p:sp>
        <p:nvSpPr>
          <p:cNvPr id="18" name="object 18"/>
          <p:cNvSpPr/>
          <p:nvPr/>
        </p:nvSpPr>
        <p:spPr>
          <a:xfrm>
            <a:off x="1122207" y="3755102"/>
            <a:ext cx="1216660" cy="149860"/>
          </a:xfrm>
          <a:custGeom>
            <a:avLst/>
            <a:gdLst/>
            <a:ahLst/>
            <a:cxnLst/>
            <a:rect l="l" t="t" r="r" b="b"/>
            <a:pathLst>
              <a:path w="1216660" h="149860">
                <a:moveTo>
                  <a:pt x="0" y="149750"/>
                </a:moveTo>
                <a:lnTo>
                  <a:pt x="1216179" y="149750"/>
                </a:lnTo>
                <a:lnTo>
                  <a:pt x="1216179" y="0"/>
                </a:lnTo>
                <a:lnTo>
                  <a:pt x="0" y="0"/>
                </a:lnTo>
                <a:lnTo>
                  <a:pt x="0" y="149750"/>
                </a:lnTo>
                <a:close/>
              </a:path>
            </a:pathLst>
          </a:custGeom>
          <a:solidFill>
            <a:srgbClr val="4BB8B4"/>
          </a:solidFill>
        </p:spPr>
        <p:txBody>
          <a:bodyPr wrap="square" lIns="0" tIns="0" rIns="0" bIns="0" rtlCol="0"/>
          <a:lstStyle/>
          <a:p>
            <a:endParaRPr/>
          </a:p>
        </p:txBody>
      </p:sp>
      <p:sp>
        <p:nvSpPr>
          <p:cNvPr id="19" name="object 19"/>
          <p:cNvSpPr/>
          <p:nvPr/>
        </p:nvSpPr>
        <p:spPr>
          <a:xfrm>
            <a:off x="1731807" y="3901830"/>
            <a:ext cx="607060" cy="668655"/>
          </a:xfrm>
          <a:custGeom>
            <a:avLst/>
            <a:gdLst/>
            <a:ahLst/>
            <a:cxnLst/>
            <a:rect l="l" t="t" r="r" b="b"/>
            <a:pathLst>
              <a:path w="607060" h="668654">
                <a:moveTo>
                  <a:pt x="606579" y="0"/>
                </a:moveTo>
                <a:lnTo>
                  <a:pt x="606579" y="668529"/>
                </a:lnTo>
                <a:lnTo>
                  <a:pt x="0" y="0"/>
                </a:lnTo>
                <a:lnTo>
                  <a:pt x="606579" y="0"/>
                </a:lnTo>
                <a:close/>
              </a:path>
            </a:pathLst>
          </a:custGeom>
          <a:solidFill>
            <a:srgbClr val="4BB8B4"/>
          </a:solidFill>
        </p:spPr>
        <p:txBody>
          <a:bodyPr wrap="square" lIns="0" tIns="0" rIns="0" bIns="0" rtlCol="0"/>
          <a:lstStyle/>
          <a:p>
            <a:endParaRPr/>
          </a:p>
        </p:txBody>
      </p:sp>
      <p:sp>
        <p:nvSpPr>
          <p:cNvPr id="20" name="object 20"/>
          <p:cNvSpPr/>
          <p:nvPr/>
        </p:nvSpPr>
        <p:spPr>
          <a:xfrm>
            <a:off x="1122207" y="3901830"/>
            <a:ext cx="609600" cy="672465"/>
          </a:xfrm>
          <a:custGeom>
            <a:avLst/>
            <a:gdLst/>
            <a:ahLst/>
            <a:cxnLst/>
            <a:rect l="l" t="t" r="r" b="b"/>
            <a:pathLst>
              <a:path w="609600" h="672464">
                <a:moveTo>
                  <a:pt x="609599" y="0"/>
                </a:moveTo>
                <a:lnTo>
                  <a:pt x="0" y="671858"/>
                </a:lnTo>
                <a:lnTo>
                  <a:pt x="0" y="0"/>
                </a:lnTo>
                <a:lnTo>
                  <a:pt x="609599" y="0"/>
                </a:lnTo>
                <a:close/>
              </a:path>
            </a:pathLst>
          </a:custGeom>
          <a:solidFill>
            <a:srgbClr val="4BB8B4"/>
          </a:solidFill>
        </p:spPr>
        <p:txBody>
          <a:bodyPr wrap="square" lIns="0" tIns="0" rIns="0" bIns="0" rtlCol="0"/>
          <a:lstStyle/>
          <a:p>
            <a:endParaRPr/>
          </a:p>
        </p:txBody>
      </p:sp>
      <p:sp>
        <p:nvSpPr>
          <p:cNvPr id="21" name="object 21"/>
          <p:cNvSpPr/>
          <p:nvPr/>
        </p:nvSpPr>
        <p:spPr>
          <a:xfrm>
            <a:off x="1122207" y="3065361"/>
            <a:ext cx="1216660" cy="692785"/>
          </a:xfrm>
          <a:custGeom>
            <a:avLst/>
            <a:gdLst/>
            <a:ahLst/>
            <a:cxnLst/>
            <a:rect l="l" t="t" r="r" b="b"/>
            <a:pathLst>
              <a:path w="1216660" h="692785">
                <a:moveTo>
                  <a:pt x="1216179" y="668529"/>
                </a:moveTo>
                <a:lnTo>
                  <a:pt x="1216179" y="692764"/>
                </a:lnTo>
                <a:lnTo>
                  <a:pt x="0" y="692764"/>
                </a:lnTo>
                <a:lnTo>
                  <a:pt x="0" y="671858"/>
                </a:lnTo>
                <a:lnTo>
                  <a:pt x="609599" y="0"/>
                </a:lnTo>
                <a:lnTo>
                  <a:pt x="1216179" y="668529"/>
                </a:lnTo>
                <a:close/>
              </a:path>
            </a:pathLst>
          </a:custGeom>
          <a:solidFill>
            <a:srgbClr val="4BB8B4"/>
          </a:solidFill>
        </p:spPr>
        <p:txBody>
          <a:bodyPr wrap="square" lIns="0" tIns="0" rIns="0" bIns="0" rtlCol="0"/>
          <a:lstStyle/>
          <a:p>
            <a:endParaRPr/>
          </a:p>
        </p:txBody>
      </p:sp>
      <p:sp>
        <p:nvSpPr>
          <p:cNvPr id="22" name="object 22"/>
          <p:cNvSpPr/>
          <p:nvPr/>
        </p:nvSpPr>
        <p:spPr>
          <a:xfrm>
            <a:off x="13748" y="1893797"/>
            <a:ext cx="1701164" cy="213995"/>
          </a:xfrm>
          <a:custGeom>
            <a:avLst/>
            <a:gdLst/>
            <a:ahLst/>
            <a:cxnLst/>
            <a:rect l="l" t="t" r="r" b="b"/>
            <a:pathLst>
              <a:path w="1701164" h="213994">
                <a:moveTo>
                  <a:pt x="0" y="213598"/>
                </a:moveTo>
                <a:lnTo>
                  <a:pt x="1700751" y="213598"/>
                </a:lnTo>
                <a:lnTo>
                  <a:pt x="1700751" y="0"/>
                </a:lnTo>
                <a:lnTo>
                  <a:pt x="0" y="0"/>
                </a:lnTo>
                <a:lnTo>
                  <a:pt x="0" y="213598"/>
                </a:lnTo>
                <a:close/>
              </a:path>
            </a:pathLst>
          </a:custGeom>
          <a:solidFill>
            <a:srgbClr val="FF7477"/>
          </a:solidFill>
        </p:spPr>
        <p:txBody>
          <a:bodyPr wrap="square" lIns="0" tIns="0" rIns="0" bIns="0" rtlCol="0"/>
          <a:lstStyle/>
          <a:p>
            <a:endParaRPr/>
          </a:p>
        </p:txBody>
      </p:sp>
      <p:sp>
        <p:nvSpPr>
          <p:cNvPr id="23" name="object 23"/>
          <p:cNvSpPr/>
          <p:nvPr/>
        </p:nvSpPr>
        <p:spPr>
          <a:xfrm>
            <a:off x="866235" y="2103163"/>
            <a:ext cx="848360" cy="935990"/>
          </a:xfrm>
          <a:custGeom>
            <a:avLst/>
            <a:gdLst/>
            <a:ahLst/>
            <a:cxnLst/>
            <a:rect l="l" t="t" r="r" b="b"/>
            <a:pathLst>
              <a:path w="848360" h="935989">
                <a:moveTo>
                  <a:pt x="848264" y="0"/>
                </a:moveTo>
                <a:lnTo>
                  <a:pt x="848264" y="935909"/>
                </a:lnTo>
                <a:lnTo>
                  <a:pt x="0" y="0"/>
                </a:lnTo>
                <a:lnTo>
                  <a:pt x="848264" y="0"/>
                </a:lnTo>
                <a:close/>
              </a:path>
            </a:pathLst>
          </a:custGeom>
          <a:solidFill>
            <a:srgbClr val="FF7477"/>
          </a:solidFill>
        </p:spPr>
        <p:txBody>
          <a:bodyPr wrap="square" lIns="0" tIns="0" rIns="0" bIns="0" rtlCol="0"/>
          <a:lstStyle/>
          <a:p>
            <a:endParaRPr/>
          </a:p>
        </p:txBody>
      </p:sp>
      <p:sp>
        <p:nvSpPr>
          <p:cNvPr id="24" name="object 24"/>
          <p:cNvSpPr/>
          <p:nvPr/>
        </p:nvSpPr>
        <p:spPr>
          <a:xfrm>
            <a:off x="13748" y="2103163"/>
            <a:ext cx="852805" cy="941069"/>
          </a:xfrm>
          <a:custGeom>
            <a:avLst/>
            <a:gdLst/>
            <a:ahLst/>
            <a:cxnLst/>
            <a:rect l="l" t="t" r="r" b="b"/>
            <a:pathLst>
              <a:path w="852805" h="941069">
                <a:moveTo>
                  <a:pt x="852487" y="0"/>
                </a:moveTo>
                <a:lnTo>
                  <a:pt x="0" y="940568"/>
                </a:lnTo>
                <a:lnTo>
                  <a:pt x="0" y="0"/>
                </a:lnTo>
                <a:lnTo>
                  <a:pt x="852487" y="0"/>
                </a:lnTo>
                <a:close/>
              </a:path>
            </a:pathLst>
          </a:custGeom>
          <a:solidFill>
            <a:srgbClr val="FF7477"/>
          </a:solidFill>
        </p:spPr>
        <p:txBody>
          <a:bodyPr wrap="square" lIns="0" tIns="0" rIns="0" bIns="0" rtlCol="0"/>
          <a:lstStyle/>
          <a:p>
            <a:endParaRPr/>
          </a:p>
        </p:txBody>
      </p:sp>
      <p:sp>
        <p:nvSpPr>
          <p:cNvPr id="25" name="object 25"/>
          <p:cNvSpPr/>
          <p:nvPr/>
        </p:nvSpPr>
        <p:spPr>
          <a:xfrm>
            <a:off x="13748" y="928193"/>
            <a:ext cx="1701164" cy="970280"/>
          </a:xfrm>
          <a:custGeom>
            <a:avLst/>
            <a:gdLst/>
            <a:ahLst/>
            <a:cxnLst/>
            <a:rect l="l" t="t" r="r" b="b"/>
            <a:pathLst>
              <a:path w="1701164" h="970280">
                <a:moveTo>
                  <a:pt x="1700751" y="935909"/>
                </a:moveTo>
                <a:lnTo>
                  <a:pt x="1700751" y="969836"/>
                </a:lnTo>
                <a:lnTo>
                  <a:pt x="0" y="969836"/>
                </a:lnTo>
                <a:lnTo>
                  <a:pt x="0" y="940568"/>
                </a:lnTo>
                <a:lnTo>
                  <a:pt x="852487" y="0"/>
                </a:lnTo>
                <a:lnTo>
                  <a:pt x="1700751" y="935909"/>
                </a:lnTo>
                <a:close/>
              </a:path>
            </a:pathLst>
          </a:custGeom>
          <a:solidFill>
            <a:srgbClr val="FF7477"/>
          </a:solidFill>
        </p:spPr>
        <p:txBody>
          <a:bodyPr wrap="square" lIns="0" tIns="0" rIns="0" bIns="0" rtlCol="0"/>
          <a:lstStyle/>
          <a:p>
            <a:endParaRPr/>
          </a:p>
        </p:txBody>
      </p:sp>
      <p:sp>
        <p:nvSpPr>
          <p:cNvPr id="26" name="object 26"/>
          <p:cNvSpPr/>
          <p:nvPr/>
        </p:nvSpPr>
        <p:spPr>
          <a:xfrm>
            <a:off x="1720020" y="371266"/>
            <a:ext cx="2223770" cy="267335"/>
          </a:xfrm>
          <a:custGeom>
            <a:avLst/>
            <a:gdLst/>
            <a:ahLst/>
            <a:cxnLst/>
            <a:rect l="l" t="t" r="r" b="b"/>
            <a:pathLst>
              <a:path w="2223770" h="267334">
                <a:moveTo>
                  <a:pt x="0" y="267239"/>
                </a:moveTo>
                <a:lnTo>
                  <a:pt x="2223329" y="267239"/>
                </a:lnTo>
                <a:lnTo>
                  <a:pt x="2223329" y="0"/>
                </a:lnTo>
                <a:lnTo>
                  <a:pt x="0" y="0"/>
                </a:lnTo>
                <a:lnTo>
                  <a:pt x="0" y="267239"/>
                </a:lnTo>
                <a:close/>
              </a:path>
            </a:pathLst>
          </a:custGeom>
          <a:solidFill>
            <a:srgbClr val="FFCC57"/>
          </a:solidFill>
        </p:spPr>
        <p:txBody>
          <a:bodyPr wrap="square" lIns="0" tIns="0" rIns="0" bIns="0" rtlCol="0"/>
          <a:lstStyle/>
          <a:p>
            <a:endParaRPr/>
          </a:p>
        </p:txBody>
      </p:sp>
      <p:sp>
        <p:nvSpPr>
          <p:cNvPr id="27" name="object 27"/>
          <p:cNvSpPr/>
          <p:nvPr/>
        </p:nvSpPr>
        <p:spPr>
          <a:xfrm>
            <a:off x="2834445" y="632978"/>
            <a:ext cx="1109345" cy="1222375"/>
          </a:xfrm>
          <a:custGeom>
            <a:avLst/>
            <a:gdLst/>
            <a:ahLst/>
            <a:cxnLst/>
            <a:rect l="l" t="t" r="r" b="b"/>
            <a:pathLst>
              <a:path w="1109345" h="1222375">
                <a:moveTo>
                  <a:pt x="1108903" y="0"/>
                </a:moveTo>
                <a:lnTo>
                  <a:pt x="1108903" y="1222281"/>
                </a:lnTo>
                <a:lnTo>
                  <a:pt x="0" y="0"/>
                </a:lnTo>
                <a:lnTo>
                  <a:pt x="1108903" y="0"/>
                </a:lnTo>
                <a:close/>
              </a:path>
            </a:pathLst>
          </a:custGeom>
          <a:solidFill>
            <a:srgbClr val="FFCC57"/>
          </a:solidFill>
        </p:spPr>
        <p:txBody>
          <a:bodyPr wrap="square" lIns="0" tIns="0" rIns="0" bIns="0" rtlCol="0"/>
          <a:lstStyle/>
          <a:p>
            <a:endParaRPr/>
          </a:p>
        </p:txBody>
      </p:sp>
      <p:sp>
        <p:nvSpPr>
          <p:cNvPr id="28" name="object 28"/>
          <p:cNvSpPr/>
          <p:nvPr/>
        </p:nvSpPr>
        <p:spPr>
          <a:xfrm>
            <a:off x="1720020" y="632978"/>
            <a:ext cx="1114425" cy="1228725"/>
          </a:xfrm>
          <a:custGeom>
            <a:avLst/>
            <a:gdLst/>
            <a:ahLst/>
            <a:cxnLst/>
            <a:rect l="l" t="t" r="r" b="b"/>
            <a:pathLst>
              <a:path w="1114425" h="1228725">
                <a:moveTo>
                  <a:pt x="1114424" y="0"/>
                </a:moveTo>
                <a:lnTo>
                  <a:pt x="0" y="1228367"/>
                </a:lnTo>
                <a:lnTo>
                  <a:pt x="0" y="0"/>
                </a:lnTo>
                <a:lnTo>
                  <a:pt x="1114424" y="0"/>
                </a:lnTo>
                <a:close/>
              </a:path>
            </a:pathLst>
          </a:custGeom>
          <a:solidFill>
            <a:srgbClr val="FFCC57"/>
          </a:solidFill>
        </p:spPr>
        <p:txBody>
          <a:bodyPr wrap="square" lIns="0" tIns="0" rIns="0" bIns="0" rtlCol="0"/>
          <a:lstStyle/>
          <a:p>
            <a:endParaRPr/>
          </a:p>
        </p:txBody>
      </p:sp>
      <p:sp>
        <p:nvSpPr>
          <p:cNvPr id="29" name="object 29"/>
          <p:cNvSpPr/>
          <p:nvPr/>
        </p:nvSpPr>
        <p:spPr>
          <a:xfrm>
            <a:off x="1720020" y="0"/>
            <a:ext cx="2223770" cy="377190"/>
          </a:xfrm>
          <a:custGeom>
            <a:avLst/>
            <a:gdLst/>
            <a:ahLst/>
            <a:cxnLst/>
            <a:rect l="l" t="t" r="r" b="b"/>
            <a:pathLst>
              <a:path w="2223770" h="377190">
                <a:moveTo>
                  <a:pt x="2223328" y="332485"/>
                </a:moveTo>
                <a:lnTo>
                  <a:pt x="2223328" y="376794"/>
                </a:lnTo>
                <a:lnTo>
                  <a:pt x="0" y="376794"/>
                </a:lnTo>
                <a:lnTo>
                  <a:pt x="0" y="338571"/>
                </a:lnTo>
                <a:lnTo>
                  <a:pt x="307165" y="0"/>
                </a:lnTo>
                <a:lnTo>
                  <a:pt x="1921684" y="0"/>
                </a:lnTo>
                <a:lnTo>
                  <a:pt x="2223328" y="332485"/>
                </a:lnTo>
                <a:close/>
              </a:path>
            </a:pathLst>
          </a:custGeom>
          <a:solidFill>
            <a:srgbClr val="FFCC57"/>
          </a:solidFill>
        </p:spPr>
        <p:txBody>
          <a:bodyPr wrap="square" lIns="0" tIns="0" rIns="0" bIns="0" rtlCol="0"/>
          <a:lstStyle/>
          <a:p>
            <a:endParaRPr/>
          </a:p>
        </p:txBody>
      </p:sp>
      <p:sp>
        <p:nvSpPr>
          <p:cNvPr id="30" name="object 30"/>
          <p:cNvSpPr/>
          <p:nvPr/>
        </p:nvSpPr>
        <p:spPr>
          <a:xfrm>
            <a:off x="2750982" y="1383378"/>
            <a:ext cx="1216660" cy="149860"/>
          </a:xfrm>
          <a:custGeom>
            <a:avLst/>
            <a:gdLst/>
            <a:ahLst/>
            <a:cxnLst/>
            <a:rect l="l" t="t" r="r" b="b"/>
            <a:pathLst>
              <a:path w="1216660" h="149859">
                <a:moveTo>
                  <a:pt x="0" y="149750"/>
                </a:moveTo>
                <a:lnTo>
                  <a:pt x="1216179" y="149750"/>
                </a:lnTo>
                <a:lnTo>
                  <a:pt x="1216179" y="0"/>
                </a:lnTo>
                <a:lnTo>
                  <a:pt x="0" y="0"/>
                </a:lnTo>
                <a:lnTo>
                  <a:pt x="0" y="149750"/>
                </a:lnTo>
                <a:close/>
              </a:path>
            </a:pathLst>
          </a:custGeom>
          <a:solidFill>
            <a:srgbClr val="4BB8B4"/>
          </a:solidFill>
        </p:spPr>
        <p:txBody>
          <a:bodyPr wrap="square" lIns="0" tIns="0" rIns="0" bIns="0" rtlCol="0"/>
          <a:lstStyle/>
          <a:p>
            <a:endParaRPr/>
          </a:p>
        </p:txBody>
      </p:sp>
      <p:sp>
        <p:nvSpPr>
          <p:cNvPr id="31" name="object 31"/>
          <p:cNvSpPr/>
          <p:nvPr/>
        </p:nvSpPr>
        <p:spPr>
          <a:xfrm>
            <a:off x="3360582" y="1530104"/>
            <a:ext cx="607060" cy="668655"/>
          </a:xfrm>
          <a:custGeom>
            <a:avLst/>
            <a:gdLst/>
            <a:ahLst/>
            <a:cxnLst/>
            <a:rect l="l" t="t" r="r" b="b"/>
            <a:pathLst>
              <a:path w="607060" h="668655">
                <a:moveTo>
                  <a:pt x="606579" y="0"/>
                </a:moveTo>
                <a:lnTo>
                  <a:pt x="606579" y="668529"/>
                </a:lnTo>
                <a:lnTo>
                  <a:pt x="0" y="0"/>
                </a:lnTo>
                <a:lnTo>
                  <a:pt x="606579" y="0"/>
                </a:lnTo>
                <a:close/>
              </a:path>
            </a:pathLst>
          </a:custGeom>
          <a:solidFill>
            <a:srgbClr val="4BB8B4"/>
          </a:solidFill>
        </p:spPr>
        <p:txBody>
          <a:bodyPr wrap="square" lIns="0" tIns="0" rIns="0" bIns="0" rtlCol="0"/>
          <a:lstStyle/>
          <a:p>
            <a:endParaRPr/>
          </a:p>
        </p:txBody>
      </p:sp>
      <p:sp>
        <p:nvSpPr>
          <p:cNvPr id="32" name="object 32"/>
          <p:cNvSpPr/>
          <p:nvPr/>
        </p:nvSpPr>
        <p:spPr>
          <a:xfrm>
            <a:off x="2750982" y="1530104"/>
            <a:ext cx="609600" cy="672465"/>
          </a:xfrm>
          <a:custGeom>
            <a:avLst/>
            <a:gdLst/>
            <a:ahLst/>
            <a:cxnLst/>
            <a:rect l="l" t="t" r="r" b="b"/>
            <a:pathLst>
              <a:path w="609600" h="672464">
                <a:moveTo>
                  <a:pt x="609599" y="0"/>
                </a:moveTo>
                <a:lnTo>
                  <a:pt x="0" y="671858"/>
                </a:lnTo>
                <a:lnTo>
                  <a:pt x="0" y="0"/>
                </a:lnTo>
                <a:lnTo>
                  <a:pt x="609599" y="0"/>
                </a:lnTo>
                <a:close/>
              </a:path>
            </a:pathLst>
          </a:custGeom>
          <a:solidFill>
            <a:srgbClr val="4BB8B4"/>
          </a:solidFill>
        </p:spPr>
        <p:txBody>
          <a:bodyPr wrap="square" lIns="0" tIns="0" rIns="0" bIns="0" rtlCol="0"/>
          <a:lstStyle/>
          <a:p>
            <a:endParaRPr/>
          </a:p>
        </p:txBody>
      </p:sp>
      <p:sp>
        <p:nvSpPr>
          <p:cNvPr id="33" name="object 33"/>
          <p:cNvSpPr/>
          <p:nvPr/>
        </p:nvSpPr>
        <p:spPr>
          <a:xfrm>
            <a:off x="2750982" y="693636"/>
            <a:ext cx="1216660" cy="692785"/>
          </a:xfrm>
          <a:custGeom>
            <a:avLst/>
            <a:gdLst/>
            <a:ahLst/>
            <a:cxnLst/>
            <a:rect l="l" t="t" r="r" b="b"/>
            <a:pathLst>
              <a:path w="1216660" h="692785">
                <a:moveTo>
                  <a:pt x="1216179" y="668529"/>
                </a:moveTo>
                <a:lnTo>
                  <a:pt x="1216179" y="692764"/>
                </a:lnTo>
                <a:lnTo>
                  <a:pt x="0" y="692764"/>
                </a:lnTo>
                <a:lnTo>
                  <a:pt x="0" y="671858"/>
                </a:lnTo>
                <a:lnTo>
                  <a:pt x="609599" y="0"/>
                </a:lnTo>
                <a:lnTo>
                  <a:pt x="1216179" y="668529"/>
                </a:lnTo>
                <a:close/>
              </a:path>
            </a:pathLst>
          </a:custGeom>
          <a:solidFill>
            <a:srgbClr val="4BB8B4"/>
          </a:solidFill>
        </p:spPr>
        <p:txBody>
          <a:bodyPr wrap="square" lIns="0" tIns="0" rIns="0" bIns="0" rtlCol="0"/>
          <a:lstStyle/>
          <a:p>
            <a:endParaRPr/>
          </a:p>
        </p:txBody>
      </p:sp>
      <p:sp>
        <p:nvSpPr>
          <p:cNvPr id="36" name="TextBox 35">
            <a:extLst>
              <a:ext uri="{FF2B5EF4-FFF2-40B4-BE49-F238E27FC236}">
                <a16:creationId xmlns:a16="http://schemas.microsoft.com/office/drawing/2014/main" id="{34E7AC72-0F3F-8047-B28D-575DD6859575}"/>
              </a:ext>
            </a:extLst>
          </p:cNvPr>
          <p:cNvSpPr txBox="1"/>
          <p:nvPr/>
        </p:nvSpPr>
        <p:spPr>
          <a:xfrm>
            <a:off x="4602092" y="4005208"/>
            <a:ext cx="4550237" cy="984885"/>
          </a:xfrm>
          <a:prstGeom prst="rect">
            <a:avLst/>
          </a:prstGeom>
          <a:solidFill>
            <a:schemeClr val="accent5">
              <a:lumMod val="75000"/>
            </a:schemeClr>
          </a:solidFill>
        </p:spPr>
        <p:txBody>
          <a:bodyPr wrap="square" rtlCol="0">
            <a:spAutoFit/>
          </a:bodyPr>
          <a:lstStyle/>
          <a:p>
            <a:r>
              <a:rPr lang="en-US" sz="2800" b="1" u="sng" dirty="0" smtClean="0">
                <a:solidFill>
                  <a:schemeClr val="bg1"/>
                </a:solidFill>
                <a:latin typeface="Footlight MT Light" panose="0204060206030A020304" pitchFamily="18" charset="0"/>
              </a:rPr>
              <a:t>TEAM</a:t>
            </a:r>
            <a:r>
              <a:rPr lang="en-US" sz="2800" dirty="0" smtClean="0">
                <a:solidFill>
                  <a:schemeClr val="bg1"/>
                </a:solidFill>
                <a:latin typeface="Footlight MT Light" panose="0204060206030A020304" pitchFamily="18" charset="0"/>
              </a:rPr>
              <a:t> </a:t>
            </a:r>
          </a:p>
          <a:p>
            <a:r>
              <a:rPr lang="en-US" sz="2800" dirty="0" smtClean="0">
                <a:solidFill>
                  <a:schemeClr val="bg1"/>
                </a:solidFill>
                <a:latin typeface="Footlight MT Light" panose="0204060206030A020304" pitchFamily="18" charset="0"/>
              </a:rPr>
              <a:t>17BEC0125 – Jasmine </a:t>
            </a:r>
            <a:r>
              <a:rPr lang="en-US" sz="2800" dirty="0" err="1" smtClean="0">
                <a:solidFill>
                  <a:schemeClr val="bg1"/>
                </a:solidFill>
                <a:latin typeface="Footlight MT Light" panose="0204060206030A020304" pitchFamily="18" charset="0"/>
              </a:rPr>
              <a:t>Batra</a:t>
            </a:r>
            <a:endParaRPr lang="en-US" sz="2800" dirty="0" smtClean="0">
              <a:solidFill>
                <a:schemeClr val="bg1"/>
              </a:solidFill>
              <a:latin typeface="Footlight MT Light" panose="0204060206030A020304" pitchFamily="18" charset="0"/>
            </a:endParaRPr>
          </a:p>
        </p:txBody>
      </p:sp>
      <p:sp>
        <p:nvSpPr>
          <p:cNvPr id="35" name="TextBox 34">
            <a:extLst>
              <a:ext uri="{FF2B5EF4-FFF2-40B4-BE49-F238E27FC236}">
                <a16:creationId xmlns:a16="http://schemas.microsoft.com/office/drawing/2014/main" id="{34E7AC72-0F3F-8047-B28D-575DD6859575}"/>
              </a:ext>
            </a:extLst>
          </p:cNvPr>
          <p:cNvSpPr txBox="1"/>
          <p:nvPr/>
        </p:nvSpPr>
        <p:spPr>
          <a:xfrm>
            <a:off x="4602092" y="5380435"/>
            <a:ext cx="4550237" cy="1569660"/>
          </a:xfrm>
          <a:prstGeom prst="rect">
            <a:avLst/>
          </a:prstGeom>
          <a:solidFill>
            <a:schemeClr val="accent5">
              <a:lumMod val="75000"/>
            </a:schemeClr>
          </a:solidFill>
        </p:spPr>
        <p:txBody>
          <a:bodyPr wrap="square" rtlCol="0">
            <a:spAutoFit/>
          </a:bodyPr>
          <a:lstStyle/>
          <a:p>
            <a:r>
              <a:rPr lang="en-US" sz="2400" b="1" u="sng" dirty="0" smtClean="0">
                <a:solidFill>
                  <a:schemeClr val="bg1"/>
                </a:solidFill>
                <a:latin typeface="Footlight MT Light" panose="0204060206030A020304" pitchFamily="18" charset="0"/>
              </a:rPr>
              <a:t>FACULTY GUIDE</a:t>
            </a:r>
          </a:p>
          <a:p>
            <a:r>
              <a:rPr lang="en-US" sz="2400" dirty="0" err="1" smtClean="0">
                <a:solidFill>
                  <a:schemeClr val="bg1"/>
                </a:solidFill>
                <a:latin typeface="Footlight MT Light" panose="0204060206030A020304" pitchFamily="18" charset="0"/>
              </a:rPr>
              <a:t>Sankar</a:t>
            </a:r>
            <a:r>
              <a:rPr lang="en-US" sz="2400" dirty="0" smtClean="0">
                <a:solidFill>
                  <a:schemeClr val="bg1"/>
                </a:solidFill>
                <a:latin typeface="Footlight MT Light" panose="0204060206030A020304" pitchFamily="18" charset="0"/>
              </a:rPr>
              <a:t> Ganesh S</a:t>
            </a:r>
          </a:p>
          <a:p>
            <a:r>
              <a:rPr lang="en-US" sz="2400" dirty="0" smtClean="0">
                <a:solidFill>
                  <a:schemeClr val="bg1"/>
                </a:solidFill>
                <a:latin typeface="Footlight MT Light" panose="0204060206030A020304" pitchFamily="18" charset="0"/>
              </a:rPr>
              <a:t>School Of Electronics Engineering</a:t>
            </a:r>
          </a:p>
          <a:p>
            <a:r>
              <a:rPr lang="en-US" sz="2400" dirty="0" smtClean="0">
                <a:solidFill>
                  <a:schemeClr val="bg1"/>
                </a:solidFill>
                <a:latin typeface="Footlight MT Light" panose="0204060206030A020304" pitchFamily="18" charset="0"/>
              </a:rPr>
              <a:t>Assistant Professor (Senior)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112880" y="160399"/>
            <a:ext cx="5677751"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METHODOLOGY</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196320" y="1139131"/>
            <a:ext cx="7542766" cy="5090496"/>
          </a:xfrm>
          <a:prstGeom prst="rect">
            <a:avLst/>
          </a:prstGeom>
        </p:spPr>
        <p:txBody>
          <a:bodyPr vert="horz" wrap="square" lIns="0" tIns="12065" rIns="0" bIns="0" rtlCol="0">
            <a:spAutoFit/>
          </a:bodyPr>
          <a:lstStyle/>
          <a:p>
            <a:pPr>
              <a:lnSpc>
                <a:spcPct val="150000"/>
              </a:lnSpc>
            </a:pPr>
            <a:r>
              <a:rPr lang="en-US" sz="2200" b="1" u="sng" spc="90" dirty="0" smtClean="0">
                <a:solidFill>
                  <a:schemeClr val="accent5"/>
                </a:solidFill>
                <a:latin typeface="Footlight MT Light" panose="0204060206030A020304" pitchFamily="18" charset="0"/>
              </a:rPr>
              <a:t>Model Creation</a:t>
            </a:r>
          </a:p>
          <a:p>
            <a:pPr marL="457200" indent="-457200">
              <a:lnSpc>
                <a:spcPct val="150000"/>
              </a:lnSpc>
              <a:buAutoNum type="arabicPeriod"/>
            </a:pPr>
            <a:r>
              <a:rPr lang="en-IN" sz="2200" b="1" dirty="0" smtClean="0">
                <a:solidFill>
                  <a:schemeClr val="accent5"/>
                </a:solidFill>
                <a:latin typeface="Footlight MT Light" panose="0204060206030A020304" pitchFamily="18" charset="0"/>
              </a:rPr>
              <a:t>Import Libraries</a:t>
            </a:r>
          </a:p>
          <a:p>
            <a:pPr marL="800100" lvl="1" indent="-342900">
              <a:lnSpc>
                <a:spcPct val="150000"/>
              </a:lnSpc>
              <a:buFont typeface="Arial" panose="020B0604020202020204" pitchFamily="34" charset="0"/>
              <a:buChar char="•"/>
            </a:pPr>
            <a:r>
              <a:rPr lang="en-IN" sz="2200" dirty="0" smtClean="0">
                <a:solidFill>
                  <a:schemeClr val="accent5"/>
                </a:solidFill>
                <a:latin typeface="Footlight MT Light" panose="0204060206030A020304" pitchFamily="18" charset="0"/>
              </a:rPr>
              <a:t>Import the required libraries.</a:t>
            </a:r>
          </a:p>
          <a:p>
            <a:pPr marL="457200" indent="-457200">
              <a:lnSpc>
                <a:spcPct val="150000"/>
              </a:lnSpc>
              <a:buFontTx/>
              <a:buAutoNum type="arabicPeriod"/>
            </a:pPr>
            <a:r>
              <a:rPr lang="en-IN" sz="2200" b="1" dirty="0" smtClean="0">
                <a:solidFill>
                  <a:schemeClr val="accent5"/>
                </a:solidFill>
                <a:latin typeface="Footlight MT Light" panose="0204060206030A020304" pitchFamily="18" charset="0"/>
              </a:rPr>
              <a:t>Read</a:t>
            </a:r>
            <a:r>
              <a:rPr lang="en-IN" sz="2200" b="1" dirty="0">
                <a:solidFill>
                  <a:schemeClr val="accent5"/>
                </a:solidFill>
                <a:latin typeface="Footlight MT Light" panose="0204060206030A020304" pitchFamily="18" charset="0"/>
              </a:rPr>
              <a:t> the </a:t>
            </a:r>
            <a:r>
              <a:rPr lang="en-IN" sz="2200" b="1" dirty="0" smtClean="0">
                <a:solidFill>
                  <a:schemeClr val="accent5"/>
                </a:solidFill>
                <a:latin typeface="Footlight MT Light" panose="0204060206030A020304" pitchFamily="18" charset="0"/>
              </a:rPr>
              <a:t>Data </a:t>
            </a:r>
          </a:p>
          <a:p>
            <a:pPr marL="800100" lvl="1" indent="-342900">
              <a:lnSpc>
                <a:spcPct val="150000"/>
              </a:lnSpc>
              <a:buFont typeface="Arial" panose="020B0604020202020204" pitchFamily="34" charset="0"/>
              <a:buChar char="•"/>
            </a:pPr>
            <a:r>
              <a:rPr lang="en-IN" sz="2200" dirty="0" smtClean="0">
                <a:solidFill>
                  <a:schemeClr val="accent5"/>
                </a:solidFill>
                <a:latin typeface="Footlight MT Light" panose="0204060206030A020304" pitchFamily="18" charset="0"/>
              </a:rPr>
              <a:t> Read the dataset files and store them as a dataframe.</a:t>
            </a:r>
            <a:endParaRPr lang="en-IN" sz="2200" dirty="0">
              <a:solidFill>
                <a:schemeClr val="accent5"/>
              </a:solidFill>
              <a:latin typeface="Footlight MT Light" panose="0204060206030A020304" pitchFamily="18" charset="0"/>
            </a:endParaRPr>
          </a:p>
          <a:p>
            <a:pPr marL="457200" indent="-457200">
              <a:lnSpc>
                <a:spcPct val="150000"/>
              </a:lnSpc>
              <a:buFontTx/>
              <a:buAutoNum type="arabicPeriod"/>
            </a:pPr>
            <a:r>
              <a:rPr lang="en-IN" sz="2200" b="1" dirty="0">
                <a:solidFill>
                  <a:schemeClr val="accent5"/>
                </a:solidFill>
                <a:latin typeface="Footlight MT Light" panose="0204060206030A020304" pitchFamily="18" charset="0"/>
              </a:rPr>
              <a:t>Create training data for intent </a:t>
            </a:r>
            <a:r>
              <a:rPr lang="en-IN" sz="2200" b="1" dirty="0" smtClean="0">
                <a:solidFill>
                  <a:schemeClr val="accent5"/>
                </a:solidFill>
                <a:latin typeface="Footlight MT Light" panose="0204060206030A020304" pitchFamily="18" charset="0"/>
              </a:rPr>
              <a:t>classifier</a:t>
            </a:r>
          </a:p>
          <a:p>
            <a:pPr marL="800100" lvl="1" indent="-342900">
              <a:lnSpc>
                <a:spcPct val="150000"/>
              </a:lnSpc>
              <a:buFont typeface="Arial" panose="020B0604020202020204" pitchFamily="34" charset="0"/>
              <a:buChar char="•"/>
            </a:pPr>
            <a:r>
              <a:rPr lang="en-IN" sz="2200" dirty="0" smtClean="0">
                <a:solidFill>
                  <a:schemeClr val="accent5"/>
                </a:solidFill>
                <a:latin typeface="Footlight MT Light" panose="0204060206030A020304" pitchFamily="18" charset="0"/>
              </a:rPr>
              <a:t>Concatenate </a:t>
            </a:r>
            <a:r>
              <a:rPr lang="en-IN" sz="2200" dirty="0">
                <a:solidFill>
                  <a:schemeClr val="accent5"/>
                </a:solidFill>
                <a:latin typeface="Footlight MT Light" panose="0204060206030A020304" pitchFamily="18" charset="0"/>
              </a:rPr>
              <a:t>dialogue and stackoverflow examples into one </a:t>
            </a:r>
            <a:r>
              <a:rPr lang="en-IN" sz="2200" dirty="0" smtClean="0">
                <a:solidFill>
                  <a:schemeClr val="accent5"/>
                </a:solidFill>
                <a:latin typeface="Footlight MT Light" panose="0204060206030A020304" pitchFamily="18" charset="0"/>
              </a:rPr>
              <a:t>sample.</a:t>
            </a:r>
            <a:endParaRPr lang="en-IN" sz="2200" dirty="0">
              <a:solidFill>
                <a:schemeClr val="accent5"/>
              </a:solidFill>
              <a:latin typeface="Footlight MT Light" panose="0204060206030A020304" pitchFamily="18" charset="0"/>
            </a:endParaRPr>
          </a:p>
          <a:p>
            <a:pPr marL="800100" lvl="1" indent="-342900">
              <a:lnSpc>
                <a:spcPct val="150000"/>
              </a:lnSpc>
              <a:buFont typeface="Arial" panose="020B0604020202020204" pitchFamily="34" charset="0"/>
              <a:buChar char="•"/>
            </a:pPr>
            <a:r>
              <a:rPr lang="en-IN" sz="2200" dirty="0" smtClean="0">
                <a:solidFill>
                  <a:schemeClr val="accent5"/>
                </a:solidFill>
                <a:latin typeface="Footlight MT Light" panose="0204060206030A020304" pitchFamily="18" charset="0"/>
              </a:rPr>
              <a:t>Pre-process texts and split the data into training set and test set in 9:1 ratio.</a:t>
            </a:r>
            <a:endParaRPr lang="en-IN" sz="2200" dirty="0">
              <a:solidFill>
                <a:schemeClr val="accent5"/>
              </a:solidFill>
              <a:latin typeface="Footlight MT Light" panose="0204060206030A020304"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spTree>
    <p:extLst>
      <p:ext uri="{BB962C8B-B14F-4D97-AF65-F5344CB8AC3E}">
        <p14:creationId xmlns:p14="http://schemas.microsoft.com/office/powerpoint/2010/main" val="2131890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127833" y="72382"/>
            <a:ext cx="5677751"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METHODOLOGY</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225817" y="791341"/>
            <a:ext cx="7542766" cy="7021794"/>
          </a:xfrm>
          <a:prstGeom prst="rect">
            <a:avLst/>
          </a:prstGeom>
        </p:spPr>
        <p:txBody>
          <a:bodyPr vert="horz" wrap="square" lIns="0" tIns="12065" rIns="0" bIns="0" rtlCol="0">
            <a:spAutoFit/>
          </a:bodyPr>
          <a:lstStyle/>
          <a:p>
            <a:r>
              <a:rPr lang="en-US" sz="2000" b="1" spc="90" dirty="0" smtClean="0">
                <a:solidFill>
                  <a:schemeClr val="accent5"/>
                </a:solidFill>
                <a:latin typeface="Footlight MT Light" panose="0204060206030A020304" pitchFamily="18" charset="0"/>
              </a:rPr>
              <a:t>4. </a:t>
            </a:r>
            <a:r>
              <a:rPr lang="en-IN" sz="2000" b="1" dirty="0" smtClean="0">
                <a:solidFill>
                  <a:schemeClr val="accent5"/>
                </a:solidFill>
                <a:latin typeface="Footlight MT Light" panose="0204060206030A020304" pitchFamily="18" charset="0"/>
              </a:rPr>
              <a:t>Create Intent classifier</a:t>
            </a:r>
          </a:p>
          <a:p>
            <a:pPr marL="800100" lvl="1" indent="-342900">
              <a:buFont typeface="Arial" panose="020B0604020202020204" pitchFamily="34" charset="0"/>
              <a:buChar char="•"/>
            </a:pPr>
            <a:r>
              <a:rPr lang="en-IN" sz="2000" dirty="0">
                <a:solidFill>
                  <a:schemeClr val="accent5"/>
                </a:solidFill>
                <a:latin typeface="Footlight MT Light" panose="0204060206030A020304" pitchFamily="18" charset="0"/>
              </a:rPr>
              <a:t>T</a:t>
            </a:r>
            <a:r>
              <a:rPr lang="en-IN" sz="2000" dirty="0" smtClean="0">
                <a:solidFill>
                  <a:schemeClr val="accent5"/>
                </a:solidFill>
                <a:latin typeface="Footlight MT Light" panose="0204060206030A020304" pitchFamily="18" charset="0"/>
              </a:rPr>
              <a:t>ransform the train set and test set into TF-IDF features.</a:t>
            </a:r>
          </a:p>
          <a:p>
            <a:pPr marL="800100" lvl="1" indent="-342900">
              <a:buFont typeface="Arial" panose="020B0604020202020204" pitchFamily="34" charset="0"/>
              <a:buChar char="•"/>
            </a:pPr>
            <a:r>
              <a:rPr lang="en-IN" sz="2000" dirty="0">
                <a:solidFill>
                  <a:schemeClr val="accent5"/>
                </a:solidFill>
                <a:latin typeface="Footlight MT Light" panose="0204060206030A020304" pitchFamily="18" charset="0"/>
              </a:rPr>
              <a:t>D</a:t>
            </a:r>
            <a:r>
              <a:rPr lang="en-IN" sz="2000" dirty="0" smtClean="0">
                <a:solidFill>
                  <a:schemeClr val="accent5"/>
                </a:solidFill>
                <a:latin typeface="Footlight MT Light" panose="0204060206030A020304" pitchFamily="18" charset="0"/>
              </a:rPr>
              <a:t>o a binary classification on TF-IDF representations of texts</a:t>
            </a:r>
          </a:p>
          <a:p>
            <a:pPr marL="800100" lvl="1" indent="-342900">
              <a:buFont typeface="Arial" panose="020B0604020202020204" pitchFamily="34" charset="0"/>
              <a:buChar char="•"/>
            </a:pPr>
            <a:r>
              <a:rPr lang="en-IN" sz="2000" dirty="0">
                <a:solidFill>
                  <a:schemeClr val="accent5"/>
                </a:solidFill>
                <a:latin typeface="Footlight MT Light" panose="0204060206030A020304" pitchFamily="18" charset="0"/>
              </a:rPr>
              <a:t>Labels will be either dialogue for general questions or stackoverflow for programming-related questions.</a:t>
            </a:r>
            <a:endParaRPr lang="en-IN" sz="2000" dirty="0" smtClean="0">
              <a:solidFill>
                <a:schemeClr val="accent5"/>
              </a:solidFill>
              <a:latin typeface="Footlight MT Light" panose="0204060206030A020304" pitchFamily="18" charset="0"/>
            </a:endParaRPr>
          </a:p>
          <a:p>
            <a:pPr marL="800100" lvl="1" indent="-342900">
              <a:buFont typeface="Arial" panose="020B0604020202020204" pitchFamily="34" charset="0"/>
              <a:buChar char="•"/>
            </a:pPr>
            <a:r>
              <a:rPr lang="en-IN" sz="2000" dirty="0" smtClean="0">
                <a:solidFill>
                  <a:schemeClr val="accent5"/>
                </a:solidFill>
                <a:latin typeface="Footlight MT Light" panose="0204060206030A020304" pitchFamily="18" charset="0"/>
              </a:rPr>
              <a:t>Train the intent recognizer using Logistic Regression on the train set </a:t>
            </a:r>
          </a:p>
          <a:p>
            <a:pPr marL="800100" lvl="1" indent="-342900">
              <a:buFont typeface="Arial" panose="020B0604020202020204" pitchFamily="34" charset="0"/>
              <a:buChar char="•"/>
            </a:pPr>
            <a:r>
              <a:rPr lang="en-IN" sz="2000" dirty="0" smtClean="0">
                <a:solidFill>
                  <a:schemeClr val="accent5"/>
                </a:solidFill>
                <a:latin typeface="Footlight MT Light" panose="0204060206030A020304" pitchFamily="18" charset="0"/>
              </a:rPr>
              <a:t>Check out the accuracy on the test set to check whether everything looks good.</a:t>
            </a:r>
          </a:p>
          <a:p>
            <a:pPr marL="800100" lvl="1" indent="-342900">
              <a:buFont typeface="Arial" panose="020B0604020202020204" pitchFamily="34" charset="0"/>
              <a:buChar char="•"/>
            </a:pPr>
            <a:r>
              <a:rPr lang="en-IN" sz="2000" dirty="0" smtClean="0">
                <a:solidFill>
                  <a:schemeClr val="accent5"/>
                </a:solidFill>
                <a:latin typeface="Footlight MT Light" panose="0204060206030A020304" pitchFamily="18" charset="0"/>
              </a:rPr>
              <a:t>Dump the </a:t>
            </a:r>
            <a:r>
              <a:rPr lang="en-IN" sz="2000" dirty="0">
                <a:solidFill>
                  <a:schemeClr val="accent5"/>
                </a:solidFill>
                <a:latin typeface="Footlight MT Light" panose="0204060206030A020304" pitchFamily="18" charset="0"/>
              </a:rPr>
              <a:t>TF-IDF vectorizer with pickle to use it later in the running </a:t>
            </a:r>
            <a:r>
              <a:rPr lang="en-IN" sz="2000" dirty="0" smtClean="0">
                <a:solidFill>
                  <a:schemeClr val="accent5"/>
                </a:solidFill>
                <a:latin typeface="Footlight MT Light" panose="0204060206030A020304" pitchFamily="18" charset="0"/>
              </a:rPr>
              <a:t>bot. </a:t>
            </a:r>
          </a:p>
          <a:p>
            <a:pPr marL="800100" lvl="1" indent="-342900">
              <a:buFont typeface="Arial" panose="020B0604020202020204" pitchFamily="34" charset="0"/>
              <a:buChar char="•"/>
            </a:pPr>
            <a:endParaRPr lang="en-US" sz="2000" dirty="0">
              <a:solidFill>
                <a:schemeClr val="accent5"/>
              </a:solidFill>
              <a:latin typeface="Footlight MT Light" panose="0204060206030A020304" pitchFamily="18" charset="0"/>
            </a:endParaRPr>
          </a:p>
          <a:p>
            <a:r>
              <a:rPr lang="en-US" sz="2000" b="1" spc="90" dirty="0" smtClean="0">
                <a:solidFill>
                  <a:schemeClr val="accent5"/>
                </a:solidFill>
                <a:latin typeface="Footlight MT Light" panose="0204060206030A020304" pitchFamily="18" charset="0"/>
              </a:rPr>
              <a:t>5. </a:t>
            </a:r>
            <a:r>
              <a:rPr lang="en-IN" sz="2000" b="1" dirty="0" smtClean="0">
                <a:solidFill>
                  <a:schemeClr val="accent5"/>
                </a:solidFill>
                <a:latin typeface="Footlight MT Light" panose="0204060206030A020304" pitchFamily="18" charset="0"/>
              </a:rPr>
              <a:t>Create Programming Language classifier</a:t>
            </a:r>
          </a:p>
          <a:p>
            <a:pPr marL="800100" lvl="1" indent="-342900">
              <a:buFont typeface="Arial" panose="020B0604020202020204" pitchFamily="34" charset="0"/>
              <a:buChar char="•"/>
            </a:pPr>
            <a:r>
              <a:rPr lang="en-IN" sz="2000" dirty="0" smtClean="0">
                <a:solidFill>
                  <a:schemeClr val="accent5"/>
                </a:solidFill>
                <a:latin typeface="Footlight MT Light" panose="0204060206030A020304" pitchFamily="18" charset="0"/>
              </a:rPr>
              <a:t>Prepare </a:t>
            </a:r>
            <a:r>
              <a:rPr lang="en-IN" sz="2000" dirty="0">
                <a:solidFill>
                  <a:schemeClr val="accent5"/>
                </a:solidFill>
                <a:latin typeface="Footlight MT Light" panose="0204060206030A020304" pitchFamily="18" charset="0"/>
              </a:rPr>
              <a:t>the data for this task and split the data into training set and test set in 8:2 ratio.</a:t>
            </a:r>
          </a:p>
          <a:p>
            <a:pPr marL="800100" lvl="1" indent="-342900">
              <a:buFont typeface="Arial" panose="020B0604020202020204" pitchFamily="34" charset="0"/>
              <a:buChar char="•"/>
            </a:pPr>
            <a:r>
              <a:rPr lang="en-IN" sz="2000" dirty="0">
                <a:solidFill>
                  <a:schemeClr val="accent5"/>
                </a:solidFill>
                <a:latin typeface="Footlight MT Light" panose="0204060206030A020304" pitchFamily="18" charset="0"/>
              </a:rPr>
              <a:t>Reuse the TF-IDF vectorizer that we have already created.</a:t>
            </a:r>
          </a:p>
          <a:p>
            <a:pPr marL="800100" lvl="1" indent="-342900">
              <a:buFont typeface="Arial" panose="020B0604020202020204" pitchFamily="34" charset="0"/>
              <a:buChar char="•"/>
            </a:pPr>
            <a:r>
              <a:rPr lang="en-IN" sz="2000" dirty="0">
                <a:solidFill>
                  <a:schemeClr val="accent5"/>
                </a:solidFill>
                <a:latin typeface="Footlight MT Light" panose="0204060206030A020304" pitchFamily="18" charset="0"/>
              </a:rPr>
              <a:t>Train the tag classifier using OneVsRestClassifier wrapper over LogisticRegression.</a:t>
            </a:r>
          </a:p>
          <a:p>
            <a:pPr marL="800100" lvl="1" indent="-342900">
              <a:buFont typeface="Arial" panose="020B0604020202020204" pitchFamily="34" charset="0"/>
              <a:buChar char="•"/>
            </a:pPr>
            <a:r>
              <a:rPr lang="en-IN" sz="2000" dirty="0">
                <a:solidFill>
                  <a:schemeClr val="accent5"/>
                </a:solidFill>
                <a:latin typeface="Footlight MT Light" panose="0204060206030A020304" pitchFamily="18" charset="0"/>
              </a:rPr>
              <a:t>Check out the accuracy on the test set. </a:t>
            </a:r>
          </a:p>
          <a:p>
            <a:pPr marL="800100" lvl="1" indent="-342900">
              <a:buFont typeface="Arial" panose="020B0604020202020204" pitchFamily="34" charset="0"/>
              <a:buChar char="•"/>
            </a:pPr>
            <a:r>
              <a:rPr lang="en-IN" sz="2000" dirty="0">
                <a:solidFill>
                  <a:schemeClr val="accent5"/>
                </a:solidFill>
                <a:latin typeface="Footlight MT Light" panose="0204060206030A020304" pitchFamily="18" charset="0"/>
              </a:rPr>
              <a:t>Dump the classifier to use it in the running bot</a:t>
            </a:r>
            <a:r>
              <a:rPr lang="en-IN" sz="2000" dirty="0" smtClean="0">
                <a:solidFill>
                  <a:schemeClr val="accent5"/>
                </a:solidFill>
                <a:latin typeface="Footlight MT Light" panose="0204060206030A020304" pitchFamily="18" charset="0"/>
              </a:rPr>
              <a:t>.</a:t>
            </a:r>
            <a:endParaRPr lang="en-IN" sz="2000" dirty="0">
              <a:solidFill>
                <a:schemeClr val="accent5"/>
              </a:solidFill>
              <a:latin typeface="Footlight MT Light" panose="0204060206030A020304" pitchFamily="18" charset="0"/>
            </a:endParaRPr>
          </a:p>
          <a:p>
            <a:endParaRPr lang="en-US" sz="2000" spc="90" dirty="0">
              <a:solidFill>
                <a:schemeClr val="accent5"/>
              </a:solidFill>
              <a:latin typeface="Footlight MT Light" panose="0204060206030A020304" pitchFamily="18" charset="0"/>
            </a:endParaRPr>
          </a:p>
          <a:p>
            <a:pPr lvl="1"/>
            <a:endParaRPr lang="en-IN" sz="1550" dirty="0">
              <a:latin typeface="Footlight MT Light" panose="0204060206030A020304" pitchFamily="18" charset="0"/>
            </a:endParaRPr>
          </a:p>
          <a:p>
            <a:endParaRPr lang="en-US" sz="2000" spc="90" dirty="0">
              <a:latin typeface="Footlight MT Light" panose="0204060206030A020304"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spTree>
    <p:extLst>
      <p:ext uri="{BB962C8B-B14F-4D97-AF65-F5344CB8AC3E}">
        <p14:creationId xmlns:p14="http://schemas.microsoft.com/office/powerpoint/2010/main" val="246407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112880" y="160399"/>
            <a:ext cx="5677751"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METHODOLOGY</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196320" y="952436"/>
            <a:ext cx="7542766" cy="6887206"/>
          </a:xfrm>
          <a:prstGeom prst="rect">
            <a:avLst/>
          </a:prstGeom>
        </p:spPr>
        <p:txBody>
          <a:bodyPr vert="horz" wrap="square" lIns="0" tIns="12065" rIns="0" bIns="0" rtlCol="0">
            <a:spAutoFit/>
          </a:bodyPr>
          <a:lstStyle/>
          <a:p>
            <a:pPr>
              <a:lnSpc>
                <a:spcPct val="150000"/>
              </a:lnSpc>
            </a:pPr>
            <a:r>
              <a:rPr lang="en-US" sz="2000" b="1" u="sng" spc="90" dirty="0" smtClean="0">
                <a:solidFill>
                  <a:schemeClr val="accent5"/>
                </a:solidFill>
                <a:latin typeface="Footlight MT Light" panose="0204060206030A020304" pitchFamily="18" charset="0"/>
              </a:rPr>
              <a:t>Telegram Setup</a:t>
            </a:r>
          </a:p>
          <a:p>
            <a:pPr marL="800100" lvl="1" indent="-342900">
              <a:lnSpc>
                <a:spcPct val="150000"/>
              </a:lnSpc>
              <a:buFont typeface="Arial" panose="020B0604020202020204" pitchFamily="34" charset="0"/>
              <a:buChar char="•"/>
            </a:pPr>
            <a:r>
              <a:rPr lang="en-US" sz="2000" spc="90" dirty="0" smtClean="0">
                <a:solidFill>
                  <a:schemeClr val="accent5"/>
                </a:solidFill>
                <a:latin typeface="Footlight MT Light" panose="0204060206030A020304" pitchFamily="18" charset="0"/>
              </a:rPr>
              <a:t>Set up a bot by talking to the BotFather in telegram and creating name/user name for the bot.</a:t>
            </a:r>
          </a:p>
          <a:p>
            <a:pPr marL="800100" lvl="1" indent="-342900">
              <a:lnSpc>
                <a:spcPct val="150000"/>
              </a:lnSpc>
              <a:buFont typeface="Arial" panose="020B0604020202020204" pitchFamily="34" charset="0"/>
              <a:buChar char="•"/>
            </a:pPr>
            <a:r>
              <a:rPr lang="en-US" sz="2000" spc="90" dirty="0" smtClean="0">
                <a:solidFill>
                  <a:schemeClr val="accent5"/>
                </a:solidFill>
                <a:latin typeface="Footlight MT Light" panose="0204060206030A020304" pitchFamily="18" charset="0"/>
              </a:rPr>
              <a:t>Will use main.py to make our Chatbot communicate </a:t>
            </a:r>
            <a:r>
              <a:rPr lang="en-US" sz="2000" spc="90" dirty="0" smtClean="0">
                <a:solidFill>
                  <a:schemeClr val="accent5"/>
                </a:solidFill>
                <a:latin typeface="Footlight MT Light" panose="0204060206030A020304" pitchFamily="18" charset="0"/>
              </a:rPr>
              <a:t>with Telegram </a:t>
            </a:r>
            <a:r>
              <a:rPr lang="en-US" sz="2000" spc="90" dirty="0" smtClean="0">
                <a:solidFill>
                  <a:schemeClr val="accent5"/>
                </a:solidFill>
                <a:latin typeface="Footlight MT Light" panose="0204060206030A020304" pitchFamily="18" charset="0"/>
              </a:rPr>
              <a:t>using the access token.</a:t>
            </a:r>
          </a:p>
          <a:p>
            <a:pPr marL="800100" lvl="1" indent="-342900">
              <a:lnSpc>
                <a:spcPct val="150000"/>
              </a:lnSpc>
              <a:buFont typeface="Arial" panose="020B0604020202020204" pitchFamily="34" charset="0"/>
              <a:buChar char="•"/>
            </a:pPr>
            <a:r>
              <a:rPr lang="en-US" sz="2000" spc="90" dirty="0" smtClean="0">
                <a:solidFill>
                  <a:schemeClr val="accent5"/>
                </a:solidFill>
                <a:latin typeface="Footlight MT Light" panose="0204060206030A020304" pitchFamily="18" charset="0"/>
              </a:rPr>
              <a:t>main.py uses </a:t>
            </a:r>
            <a:r>
              <a:rPr lang="en-IN" sz="2000" spc="90" dirty="0" err="1" smtClean="0">
                <a:solidFill>
                  <a:schemeClr val="accent5"/>
                </a:solidFill>
                <a:latin typeface="Footlight MT Light" panose="0204060206030A020304" pitchFamily="18" charset="0"/>
              </a:rPr>
              <a:t>BotHandler</a:t>
            </a:r>
            <a:r>
              <a:rPr lang="en-IN" sz="2000" spc="90" dirty="0" smtClean="0">
                <a:solidFill>
                  <a:schemeClr val="accent5"/>
                </a:solidFill>
                <a:latin typeface="Footlight MT Light" panose="0204060206030A020304" pitchFamily="18" charset="0"/>
              </a:rPr>
              <a:t> class that implements all </a:t>
            </a:r>
            <a:r>
              <a:rPr lang="en-IN" sz="2000" spc="90" dirty="0">
                <a:solidFill>
                  <a:schemeClr val="accent5"/>
                </a:solidFill>
                <a:latin typeface="Footlight MT Light" panose="0204060206030A020304" pitchFamily="18" charset="0"/>
              </a:rPr>
              <a:t>back-end of the </a:t>
            </a:r>
            <a:r>
              <a:rPr lang="en-IN" sz="2000" spc="90" dirty="0" smtClean="0">
                <a:solidFill>
                  <a:schemeClr val="accent5"/>
                </a:solidFill>
                <a:latin typeface="Footlight MT Light" panose="0204060206030A020304" pitchFamily="18" charset="0"/>
              </a:rPr>
              <a:t>bot. It </a:t>
            </a:r>
            <a:r>
              <a:rPr lang="en-IN" sz="2000" spc="90" dirty="0">
                <a:solidFill>
                  <a:schemeClr val="accent5"/>
                </a:solidFill>
                <a:latin typeface="Footlight MT Light" panose="0204060206030A020304" pitchFamily="18" charset="0"/>
              </a:rPr>
              <a:t>has three main </a:t>
            </a:r>
            <a:r>
              <a:rPr lang="en-IN" sz="2000" spc="90" dirty="0" smtClean="0">
                <a:solidFill>
                  <a:schemeClr val="accent5"/>
                </a:solidFill>
                <a:latin typeface="Footlight MT Light" panose="0204060206030A020304" pitchFamily="18" charset="0"/>
              </a:rPr>
              <a:t>functions:</a:t>
            </a:r>
          </a:p>
          <a:p>
            <a:pPr marL="1257300" lvl="2" indent="-342900">
              <a:lnSpc>
                <a:spcPct val="150000"/>
              </a:lnSpc>
              <a:buFont typeface="Wingdings" panose="05000000000000000000" pitchFamily="2" charset="2"/>
              <a:buChar char="Ø"/>
            </a:pPr>
            <a:r>
              <a:rPr lang="en-IN" sz="2000" spc="90" dirty="0" err="1" smtClean="0">
                <a:solidFill>
                  <a:schemeClr val="accent5"/>
                </a:solidFill>
                <a:latin typeface="Footlight MT Light" panose="0204060206030A020304" pitchFamily="18" charset="0"/>
              </a:rPr>
              <a:t>get_updates</a:t>
            </a:r>
            <a:r>
              <a:rPr lang="en-IN" sz="2000" spc="90" dirty="0" smtClean="0">
                <a:solidFill>
                  <a:schemeClr val="accent5"/>
                </a:solidFill>
                <a:latin typeface="Footlight MT Light" panose="0204060206030A020304" pitchFamily="18" charset="0"/>
              </a:rPr>
              <a:t> </a:t>
            </a:r>
            <a:r>
              <a:rPr lang="en-IN" sz="2000" spc="90" dirty="0">
                <a:solidFill>
                  <a:schemeClr val="accent5"/>
                </a:solidFill>
                <a:latin typeface="Footlight MT Light" panose="0204060206030A020304" pitchFamily="18" charset="0"/>
              </a:rPr>
              <a:t>- checks for new </a:t>
            </a:r>
            <a:r>
              <a:rPr lang="en-IN" sz="2000" spc="90" dirty="0" smtClean="0">
                <a:solidFill>
                  <a:schemeClr val="accent5"/>
                </a:solidFill>
                <a:latin typeface="Footlight MT Light" panose="0204060206030A020304" pitchFamily="18" charset="0"/>
              </a:rPr>
              <a:t>messages sent by the user.</a:t>
            </a:r>
          </a:p>
          <a:p>
            <a:pPr marL="1257300" lvl="2" indent="-342900">
              <a:lnSpc>
                <a:spcPct val="150000"/>
              </a:lnSpc>
              <a:buFont typeface="Wingdings" panose="05000000000000000000" pitchFamily="2" charset="2"/>
              <a:buChar char="Ø"/>
            </a:pPr>
            <a:r>
              <a:rPr lang="en-IN" sz="2000" spc="90" dirty="0" err="1" smtClean="0">
                <a:solidFill>
                  <a:schemeClr val="accent5"/>
                </a:solidFill>
                <a:latin typeface="Footlight MT Light" panose="0204060206030A020304" pitchFamily="18" charset="0"/>
              </a:rPr>
              <a:t>get_answer</a:t>
            </a:r>
            <a:r>
              <a:rPr lang="en-IN" sz="2000" spc="90" dirty="0" smtClean="0">
                <a:solidFill>
                  <a:schemeClr val="accent5"/>
                </a:solidFill>
                <a:latin typeface="Footlight MT Light" panose="0204060206030A020304" pitchFamily="18" charset="0"/>
              </a:rPr>
              <a:t> </a:t>
            </a:r>
            <a:r>
              <a:rPr lang="en-IN" sz="2000" spc="90" dirty="0">
                <a:solidFill>
                  <a:schemeClr val="accent5"/>
                </a:solidFill>
                <a:latin typeface="Footlight MT Light" panose="0204060206030A020304" pitchFamily="18" charset="0"/>
              </a:rPr>
              <a:t>- computes the most </a:t>
            </a:r>
            <a:r>
              <a:rPr lang="en-IN" sz="2000" spc="90" dirty="0" smtClean="0">
                <a:solidFill>
                  <a:schemeClr val="accent5"/>
                </a:solidFill>
                <a:latin typeface="Footlight MT Light" panose="0204060206030A020304" pitchFamily="18" charset="0"/>
              </a:rPr>
              <a:t>relevant answer to </a:t>
            </a:r>
            <a:r>
              <a:rPr lang="en-IN" sz="2000" spc="90" dirty="0">
                <a:solidFill>
                  <a:schemeClr val="accent5"/>
                </a:solidFill>
                <a:latin typeface="Footlight MT Light" panose="0204060206030A020304" pitchFamily="18" charset="0"/>
              </a:rPr>
              <a:t>a user's question using a </a:t>
            </a:r>
            <a:r>
              <a:rPr lang="en-IN" sz="2000" spc="90" dirty="0" err="1" smtClean="0">
                <a:solidFill>
                  <a:schemeClr val="accent5"/>
                </a:solidFill>
                <a:latin typeface="Footlight MT Light" panose="0204060206030A020304" pitchFamily="18" charset="0"/>
              </a:rPr>
              <a:t>SimpleDialogueManager</a:t>
            </a:r>
            <a:r>
              <a:rPr lang="en-IN" sz="2000" spc="90" dirty="0" smtClean="0">
                <a:solidFill>
                  <a:schemeClr val="accent5"/>
                </a:solidFill>
                <a:latin typeface="Footlight MT Light" panose="0204060206030A020304" pitchFamily="18" charset="0"/>
              </a:rPr>
              <a:t> class.</a:t>
            </a:r>
          </a:p>
          <a:p>
            <a:pPr marL="1257300" lvl="2" indent="-342900">
              <a:lnSpc>
                <a:spcPct val="150000"/>
              </a:lnSpc>
              <a:buFont typeface="Wingdings" panose="05000000000000000000" pitchFamily="2" charset="2"/>
              <a:buChar char="Ø"/>
            </a:pPr>
            <a:r>
              <a:rPr lang="en-IN" sz="2000" spc="90" dirty="0" err="1" smtClean="0">
                <a:solidFill>
                  <a:schemeClr val="accent5"/>
                </a:solidFill>
                <a:latin typeface="Footlight MT Light" panose="0204060206030A020304" pitchFamily="18" charset="0"/>
              </a:rPr>
              <a:t>send_message</a:t>
            </a:r>
            <a:r>
              <a:rPr lang="en-IN" sz="2000" spc="90" dirty="0" smtClean="0">
                <a:solidFill>
                  <a:schemeClr val="accent5"/>
                </a:solidFill>
                <a:latin typeface="Footlight MT Light" panose="0204060206030A020304" pitchFamily="18" charset="0"/>
              </a:rPr>
              <a:t> </a:t>
            </a:r>
            <a:r>
              <a:rPr lang="en-IN" sz="2000" spc="90" dirty="0">
                <a:solidFill>
                  <a:schemeClr val="accent5"/>
                </a:solidFill>
                <a:latin typeface="Footlight MT Light" panose="0204060206030A020304" pitchFamily="18" charset="0"/>
              </a:rPr>
              <a:t>– posts </a:t>
            </a:r>
            <a:r>
              <a:rPr lang="en-IN" sz="2000" spc="90" dirty="0" smtClean="0">
                <a:solidFill>
                  <a:schemeClr val="accent5"/>
                </a:solidFill>
                <a:latin typeface="Footlight MT Light" panose="0204060206030A020304" pitchFamily="18" charset="0"/>
              </a:rPr>
              <a:t>the answer computed as a new </a:t>
            </a:r>
            <a:r>
              <a:rPr lang="en-IN" sz="2000" spc="90" dirty="0">
                <a:solidFill>
                  <a:schemeClr val="accent5"/>
                </a:solidFill>
                <a:latin typeface="Footlight MT Light" panose="0204060206030A020304" pitchFamily="18" charset="0"/>
              </a:rPr>
              <a:t>message to </a:t>
            </a:r>
            <a:r>
              <a:rPr lang="en-IN" sz="2000" spc="90" dirty="0" smtClean="0">
                <a:solidFill>
                  <a:schemeClr val="accent5"/>
                </a:solidFill>
                <a:latin typeface="Footlight MT Light" panose="0204060206030A020304" pitchFamily="18" charset="0"/>
              </a:rPr>
              <a:t>user.</a:t>
            </a:r>
          </a:p>
          <a:p>
            <a:pPr marL="800100" lvl="1" indent="-342900">
              <a:lnSpc>
                <a:spcPct val="150000"/>
              </a:lnSpc>
              <a:buFont typeface="Arial" panose="020B0604020202020204" pitchFamily="34" charset="0"/>
              <a:buChar char="•"/>
            </a:pPr>
            <a:endParaRPr lang="en-IN" sz="2000" dirty="0">
              <a:solidFill>
                <a:schemeClr val="accent5"/>
              </a:solidFill>
              <a:latin typeface="Footlight MT Light" panose="0204060206030A020304" pitchFamily="18" charset="0"/>
            </a:endParaRPr>
          </a:p>
          <a:p>
            <a:pPr>
              <a:lnSpc>
                <a:spcPct val="150000"/>
              </a:lnSpc>
            </a:pPr>
            <a:endParaRPr lang="en-US" sz="2000" spc="90" dirty="0">
              <a:solidFill>
                <a:schemeClr val="accent5"/>
              </a:solidFill>
              <a:latin typeface="Footlight MT Light" panose="0204060206030A020304"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spTree>
    <p:extLst>
      <p:ext uri="{BB962C8B-B14F-4D97-AF65-F5344CB8AC3E}">
        <p14:creationId xmlns:p14="http://schemas.microsoft.com/office/powerpoint/2010/main" val="6783500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314173" y="72382"/>
            <a:ext cx="5677751"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RESULTS</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314173" y="781910"/>
            <a:ext cx="7285524" cy="5725285"/>
          </a:xfrm>
          <a:prstGeom prst="rect">
            <a:avLst/>
          </a:prstGeom>
        </p:spPr>
        <p:txBody>
          <a:bodyPr vert="horz" wrap="square" lIns="0" tIns="12065" rIns="0" bIns="0" rtlCol="0">
            <a:spAutoFit/>
          </a:bodyPr>
          <a:lstStyle/>
          <a:p>
            <a:pPr marL="342900" indent="-342900">
              <a:lnSpc>
                <a:spcPct val="150000"/>
              </a:lnSpc>
              <a:buFont typeface="Wingdings" panose="05000000000000000000" pitchFamily="2" charset="2"/>
              <a:buChar char="Ø"/>
            </a:pPr>
            <a:r>
              <a:rPr lang="en-US" sz="2000" dirty="0" smtClean="0">
                <a:solidFill>
                  <a:schemeClr val="accent5"/>
                </a:solidFill>
                <a:latin typeface="Footlight MT Light" pitchFamily="18" charset="0"/>
              </a:rPr>
              <a:t>Two classifiers have been created</a:t>
            </a:r>
          </a:p>
          <a:p>
            <a:pPr lvl="1">
              <a:lnSpc>
                <a:spcPct val="150000"/>
              </a:lnSpc>
            </a:pPr>
            <a:r>
              <a:rPr lang="en-US" sz="2000" dirty="0">
                <a:solidFill>
                  <a:schemeClr val="accent5"/>
                </a:solidFill>
                <a:latin typeface="Footlight MT Light" pitchFamily="18" charset="0"/>
              </a:rPr>
              <a:t>1. </a:t>
            </a:r>
            <a:r>
              <a:rPr lang="en-IN" sz="2000" dirty="0">
                <a:solidFill>
                  <a:schemeClr val="accent5"/>
                </a:solidFill>
                <a:latin typeface="Footlight MT Light" panose="0204060206030A020304" pitchFamily="18" charset="0"/>
              </a:rPr>
              <a:t>Intent-Classifier</a:t>
            </a:r>
            <a:r>
              <a:rPr lang="en-US" sz="2000" dirty="0">
                <a:solidFill>
                  <a:schemeClr val="accent5"/>
                </a:solidFill>
                <a:latin typeface="Footlight MT Light" pitchFamily="18" charset="0"/>
              </a:rPr>
              <a:t> that will predict if a question is a chit-chat question or a stack overflow question with a test accuracy of 98.98%. It is saved as </a:t>
            </a:r>
            <a:r>
              <a:rPr lang="en-US" sz="2000" dirty="0" err="1">
                <a:solidFill>
                  <a:schemeClr val="accent5"/>
                </a:solidFill>
                <a:latin typeface="Footlight MT Light" pitchFamily="18" charset="0"/>
              </a:rPr>
              <a:t>intent_clf.pkl</a:t>
            </a:r>
            <a:r>
              <a:rPr lang="en-US" sz="2000" dirty="0">
                <a:solidFill>
                  <a:schemeClr val="accent5"/>
                </a:solidFill>
                <a:latin typeface="Footlight MT Light" pitchFamily="18" charset="0"/>
              </a:rPr>
              <a:t> </a:t>
            </a:r>
            <a:r>
              <a:rPr lang="en-IN" sz="2000" dirty="0">
                <a:solidFill>
                  <a:schemeClr val="accent5"/>
                </a:solidFill>
                <a:latin typeface="Footlight MT Light" panose="0204060206030A020304" pitchFamily="18" charset="0"/>
              </a:rPr>
              <a:t>in my project repository. </a:t>
            </a:r>
            <a:endParaRPr lang="en-US" sz="2000" dirty="0">
              <a:solidFill>
                <a:schemeClr val="accent5"/>
              </a:solidFill>
              <a:latin typeface="Footlight MT Light" pitchFamily="18" charset="0"/>
            </a:endParaRPr>
          </a:p>
          <a:p>
            <a:pPr lvl="1">
              <a:lnSpc>
                <a:spcPct val="150000"/>
              </a:lnSpc>
            </a:pPr>
            <a:r>
              <a:rPr lang="en-US" sz="2000" dirty="0">
                <a:solidFill>
                  <a:schemeClr val="accent5"/>
                </a:solidFill>
                <a:latin typeface="Footlight MT Light" pitchFamily="18" charset="0"/>
              </a:rPr>
              <a:t>2. </a:t>
            </a:r>
            <a:r>
              <a:rPr lang="en-IN" sz="2000" dirty="0">
                <a:solidFill>
                  <a:schemeClr val="accent5"/>
                </a:solidFill>
                <a:latin typeface="Footlight MT Light" panose="0204060206030A020304" pitchFamily="18" charset="0"/>
              </a:rPr>
              <a:t>Programming-Language Classifier that will predict the language of a stack overflow question with a test accuracy of 80.38%. It is saved as </a:t>
            </a:r>
            <a:r>
              <a:rPr lang="en-IN" sz="2000" dirty="0" err="1">
                <a:solidFill>
                  <a:schemeClr val="accent5"/>
                </a:solidFill>
                <a:latin typeface="Footlight MT Light" panose="0204060206030A020304" pitchFamily="18" charset="0"/>
              </a:rPr>
              <a:t>tag_clf.pkl</a:t>
            </a:r>
            <a:r>
              <a:rPr lang="en-IN" sz="2000" dirty="0">
                <a:solidFill>
                  <a:schemeClr val="accent5"/>
                </a:solidFill>
                <a:latin typeface="Footlight MT Light" panose="0204060206030A020304" pitchFamily="18" charset="0"/>
              </a:rPr>
              <a:t> in my project repository. </a:t>
            </a:r>
            <a:endParaRPr lang="en-US" sz="2000" dirty="0" smtClean="0">
              <a:solidFill>
                <a:schemeClr val="accent5"/>
              </a:solidFill>
              <a:latin typeface="Footlight MT Light" pitchFamily="18" charset="0"/>
            </a:endParaRPr>
          </a:p>
          <a:p>
            <a:pPr marL="342900" indent="-342900">
              <a:lnSpc>
                <a:spcPct val="150000"/>
              </a:lnSpc>
              <a:buFont typeface="Wingdings" panose="05000000000000000000" pitchFamily="2" charset="2"/>
              <a:buChar char="Ø"/>
            </a:pPr>
            <a:endParaRPr lang="en-US" sz="2000" dirty="0">
              <a:solidFill>
                <a:schemeClr val="accent5"/>
              </a:solidFill>
              <a:latin typeface="Footlight MT Light" pitchFamily="18" charset="0"/>
            </a:endParaRPr>
          </a:p>
          <a:p>
            <a:pPr marL="342900" indent="-342900">
              <a:lnSpc>
                <a:spcPct val="150000"/>
              </a:lnSpc>
              <a:buFont typeface="Wingdings" panose="05000000000000000000" pitchFamily="2" charset="2"/>
              <a:buChar char="Ø"/>
            </a:pPr>
            <a:r>
              <a:rPr lang="en-US" sz="2000" dirty="0">
                <a:solidFill>
                  <a:schemeClr val="accent5"/>
                </a:solidFill>
                <a:latin typeface="Footlight MT Light" pitchFamily="18" charset="0"/>
              </a:rPr>
              <a:t>T</a:t>
            </a:r>
            <a:r>
              <a:rPr lang="en-US" sz="2000" dirty="0" smtClean="0">
                <a:solidFill>
                  <a:schemeClr val="accent5"/>
                </a:solidFill>
                <a:latin typeface="Footlight MT Light" pitchFamily="18" charset="0"/>
              </a:rPr>
              <a:t>elegram has been set up to show how our </a:t>
            </a:r>
            <a:r>
              <a:rPr lang="en-US" sz="2000" dirty="0" err="1" smtClean="0">
                <a:solidFill>
                  <a:schemeClr val="accent5"/>
                </a:solidFill>
                <a:latin typeface="Footlight MT Light" pitchFamily="18" charset="0"/>
              </a:rPr>
              <a:t>chatbot</a:t>
            </a:r>
            <a:r>
              <a:rPr lang="en-US" sz="2000" dirty="0" smtClean="0">
                <a:solidFill>
                  <a:schemeClr val="accent5"/>
                </a:solidFill>
                <a:latin typeface="Footlight MT Light" pitchFamily="18" charset="0"/>
              </a:rPr>
              <a:t> responds to simple queries. </a:t>
            </a:r>
            <a:r>
              <a:rPr lang="en-IN" sz="2000" dirty="0">
                <a:solidFill>
                  <a:schemeClr val="accent5"/>
                </a:solidFill>
                <a:latin typeface="Footlight MT Light" panose="0204060206030A020304" pitchFamily="18" charset="0"/>
              </a:rPr>
              <a:t>W</a:t>
            </a:r>
            <a:r>
              <a:rPr lang="en-IN" sz="2000" dirty="0" smtClean="0">
                <a:solidFill>
                  <a:schemeClr val="accent5"/>
                </a:solidFill>
                <a:latin typeface="Footlight MT Light" panose="0204060206030A020304" pitchFamily="18" charset="0"/>
              </a:rPr>
              <a:t>e also get a dictionary that </a:t>
            </a:r>
            <a:r>
              <a:rPr lang="en-IN" sz="2000" dirty="0">
                <a:solidFill>
                  <a:schemeClr val="accent5"/>
                </a:solidFill>
                <a:latin typeface="Footlight MT Light" panose="0204060206030A020304" pitchFamily="18" charset="0"/>
              </a:rPr>
              <a:t>contains Unique Chat ID, Chat Text, User Information, etc. which we can use as per our requirements later.</a:t>
            </a:r>
            <a:endParaRPr lang="en-US" sz="2000" dirty="0" smtClean="0">
              <a:solidFill>
                <a:schemeClr val="accent5"/>
              </a:solidFill>
              <a:latin typeface="Footlight MT Light"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spTree>
    <p:extLst>
      <p:ext uri="{BB962C8B-B14F-4D97-AF65-F5344CB8AC3E}">
        <p14:creationId xmlns:p14="http://schemas.microsoft.com/office/powerpoint/2010/main" val="2605572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14514" y="14749"/>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112880" y="160399"/>
            <a:ext cx="5677751" cy="630942"/>
          </a:xfrm>
          <a:prstGeom prst="rect">
            <a:avLst/>
          </a:prstGeom>
        </p:spPr>
        <p:txBody>
          <a:bodyPr vert="horz" wrap="square" lIns="0" tIns="15240" rIns="0" bIns="0" rtlCol="0">
            <a:spAutoFit/>
          </a:bodyPr>
          <a:lstStyle/>
          <a:p>
            <a:r>
              <a:rPr lang="en-US" sz="4000" b="1" dirty="0">
                <a:solidFill>
                  <a:schemeClr val="accent5"/>
                </a:solidFill>
                <a:latin typeface="Footlight MT Light" panose="0204060206030A020304" pitchFamily="18" charset="0"/>
              </a:rPr>
              <a:t>WORK TO BE DONE</a:t>
            </a:r>
          </a:p>
        </p:txBody>
      </p:sp>
      <p:sp>
        <p:nvSpPr>
          <p:cNvPr id="18" name="object 18"/>
          <p:cNvSpPr txBox="1">
            <a:spLocks noGrp="1"/>
          </p:cNvSpPr>
          <p:nvPr>
            <p:ph type="body" idx="1"/>
          </p:nvPr>
        </p:nvSpPr>
        <p:spPr>
          <a:xfrm>
            <a:off x="2170734" y="952436"/>
            <a:ext cx="7542766" cy="6398546"/>
          </a:xfrm>
          <a:prstGeom prst="rect">
            <a:avLst/>
          </a:prstGeom>
        </p:spPr>
        <p:txBody>
          <a:bodyPr vert="horz" wrap="square" lIns="0" tIns="12065" rIns="0" bIns="0" rtlCol="0">
            <a:spAutoFit/>
          </a:bodyPr>
          <a:lstStyle/>
          <a:p>
            <a:pPr>
              <a:spcBef>
                <a:spcPts val="125"/>
              </a:spcBef>
              <a:spcAft>
                <a:spcPts val="125"/>
              </a:spcAft>
            </a:pPr>
            <a:r>
              <a:rPr lang="en-US" sz="2000" b="1" spc="90" dirty="0">
                <a:solidFill>
                  <a:schemeClr val="accent5"/>
                </a:solidFill>
                <a:latin typeface="Footlight MT Light" panose="0204060206030A020304" pitchFamily="18" charset="0"/>
              </a:rPr>
              <a:t>Store Question database </a:t>
            </a:r>
            <a:r>
              <a:rPr lang="en-US" sz="2000" b="1" spc="90" dirty="0" err="1" smtClean="0">
                <a:solidFill>
                  <a:schemeClr val="accent5"/>
                </a:solidFill>
                <a:latin typeface="Footlight MT Light" panose="0204060206030A020304" pitchFamily="18" charset="0"/>
              </a:rPr>
              <a:t>Embeddings</a:t>
            </a:r>
            <a:endParaRPr lang="en-US" sz="2000" b="1" spc="90" dirty="0" smtClean="0">
              <a:solidFill>
                <a:schemeClr val="accent5"/>
              </a:solidFill>
              <a:latin typeface="Footlight MT Light" panose="0204060206030A020304" pitchFamily="18" charset="0"/>
            </a:endParaRPr>
          </a:p>
          <a:p>
            <a:pPr marL="800100" lvl="1" indent="-342900">
              <a:spcBef>
                <a:spcPts val="125"/>
              </a:spcBef>
              <a:spcAft>
                <a:spcPts val="125"/>
              </a:spcAft>
              <a:buFont typeface="Arial" panose="020B0604020202020204" pitchFamily="34" charset="0"/>
              <a:buChar char="•"/>
            </a:pPr>
            <a:r>
              <a:rPr lang="en-IN" sz="2000" dirty="0">
                <a:solidFill>
                  <a:schemeClr val="accent5"/>
                </a:solidFill>
                <a:latin typeface="Footlight MT Light" panose="0204060206030A020304" pitchFamily="18" charset="0"/>
              </a:rPr>
              <a:t>To convert every question to an embedding and store them so we don’t calculate the </a:t>
            </a:r>
            <a:r>
              <a:rPr lang="en-IN" sz="2000" dirty="0" err="1">
                <a:solidFill>
                  <a:schemeClr val="accent5"/>
                </a:solidFill>
                <a:latin typeface="Footlight MT Light" panose="0204060206030A020304" pitchFamily="18" charset="0"/>
              </a:rPr>
              <a:t>embeddings</a:t>
            </a:r>
            <a:r>
              <a:rPr lang="en-IN" sz="2000" dirty="0">
                <a:solidFill>
                  <a:schemeClr val="accent5"/>
                </a:solidFill>
                <a:latin typeface="Footlight MT Light" panose="0204060206030A020304" pitchFamily="18" charset="0"/>
              </a:rPr>
              <a:t> for the whole dataset every time.</a:t>
            </a:r>
          </a:p>
          <a:p>
            <a:pPr marL="800100" lvl="1" indent="-342900">
              <a:spcBef>
                <a:spcPts val="125"/>
              </a:spcBef>
              <a:spcAft>
                <a:spcPts val="125"/>
              </a:spcAft>
              <a:buFont typeface="Arial" panose="020B0604020202020204" pitchFamily="34" charset="0"/>
              <a:buChar char="•"/>
            </a:pPr>
            <a:r>
              <a:rPr lang="en-IN" sz="2000" dirty="0">
                <a:solidFill>
                  <a:schemeClr val="accent5"/>
                </a:solidFill>
                <a:latin typeface="Footlight MT Light" panose="0204060206030A020304" pitchFamily="18" charset="0"/>
              </a:rPr>
              <a:t>Whenever user asks a stack overflow </a:t>
            </a:r>
            <a:r>
              <a:rPr lang="en-IN" sz="2000" dirty="0" smtClean="0">
                <a:solidFill>
                  <a:schemeClr val="accent5"/>
                </a:solidFill>
                <a:latin typeface="Footlight MT Light" panose="0204060206030A020304" pitchFamily="18" charset="0"/>
              </a:rPr>
              <a:t>question, </a:t>
            </a:r>
            <a:r>
              <a:rPr lang="en-IN" sz="2000" dirty="0">
                <a:solidFill>
                  <a:schemeClr val="accent5"/>
                </a:solidFill>
                <a:latin typeface="Footlight MT Light" panose="0204060206030A020304" pitchFamily="18" charset="0"/>
              </a:rPr>
              <a:t>to use some distance similarity measure to get the most similar question.</a:t>
            </a:r>
          </a:p>
          <a:p>
            <a:pPr marL="800100" lvl="1" indent="-342900">
              <a:spcBef>
                <a:spcPts val="125"/>
              </a:spcBef>
              <a:spcAft>
                <a:spcPts val="125"/>
              </a:spcAft>
              <a:buFont typeface="Arial" panose="020B0604020202020204" pitchFamily="34" charset="0"/>
              <a:buChar char="•"/>
            </a:pPr>
            <a:r>
              <a:rPr lang="en-IN" sz="2000" dirty="0">
                <a:solidFill>
                  <a:schemeClr val="accent5"/>
                </a:solidFill>
                <a:latin typeface="Footlight MT Light" panose="0204060206030A020304" pitchFamily="18" charset="0"/>
              </a:rPr>
              <a:t>In essence, to have a function to get most similar question’s post id in the dataset given we know the programming Language of the question and the question</a:t>
            </a:r>
            <a:r>
              <a:rPr lang="en-IN" sz="2000" dirty="0" smtClean="0">
                <a:solidFill>
                  <a:schemeClr val="accent5"/>
                </a:solidFill>
                <a:latin typeface="Footlight MT Light" panose="0204060206030A020304" pitchFamily="18" charset="0"/>
              </a:rPr>
              <a:t>.</a:t>
            </a:r>
          </a:p>
          <a:p>
            <a:pPr lvl="1">
              <a:spcBef>
                <a:spcPts val="125"/>
              </a:spcBef>
              <a:spcAft>
                <a:spcPts val="125"/>
              </a:spcAft>
            </a:pPr>
            <a:endParaRPr lang="en-US" sz="2000" b="1" spc="90" dirty="0">
              <a:solidFill>
                <a:schemeClr val="accent5"/>
              </a:solidFill>
              <a:latin typeface="Footlight MT Light" panose="0204060206030A020304" pitchFamily="18" charset="0"/>
            </a:endParaRPr>
          </a:p>
          <a:p>
            <a:pPr marL="0" lvl="1">
              <a:spcBef>
                <a:spcPts val="125"/>
              </a:spcBef>
              <a:spcAft>
                <a:spcPts val="125"/>
              </a:spcAft>
            </a:pPr>
            <a:r>
              <a:rPr lang="en-US" sz="2000" b="1" dirty="0">
                <a:solidFill>
                  <a:schemeClr val="accent5"/>
                </a:solidFill>
                <a:latin typeface="Footlight MT Light" panose="0204060206030A020304" pitchFamily="18" charset="0"/>
              </a:rPr>
              <a:t>Telegram Bot Handler</a:t>
            </a:r>
            <a:endParaRPr lang="en-IN" sz="2000" b="1" dirty="0">
              <a:solidFill>
                <a:schemeClr val="accent5"/>
              </a:solidFill>
              <a:latin typeface="Footlight MT Light" panose="0204060206030A020304" pitchFamily="18" charset="0"/>
            </a:endParaRPr>
          </a:p>
          <a:p>
            <a:pPr marL="800100" lvl="1" indent="-342900">
              <a:spcBef>
                <a:spcPts val="125"/>
              </a:spcBef>
              <a:spcAft>
                <a:spcPts val="125"/>
              </a:spcAft>
              <a:buFont typeface="Arial" panose="020B0604020202020204" pitchFamily="34" charset="0"/>
              <a:buChar char="•"/>
            </a:pPr>
            <a:r>
              <a:rPr lang="en-IN" sz="2000" spc="90" dirty="0" smtClean="0">
                <a:solidFill>
                  <a:schemeClr val="accent5"/>
                </a:solidFill>
                <a:latin typeface="Footlight MT Light" panose="0204060206030A020304" pitchFamily="18" charset="0"/>
              </a:rPr>
              <a:t>To </a:t>
            </a:r>
            <a:r>
              <a:rPr lang="en-IN" sz="2000" spc="90" dirty="0">
                <a:solidFill>
                  <a:schemeClr val="accent5"/>
                </a:solidFill>
                <a:latin typeface="Footlight MT Light" panose="0204060206030A020304" pitchFamily="18" charset="0"/>
              </a:rPr>
              <a:t>fit all the pieces </a:t>
            </a:r>
            <a:r>
              <a:rPr lang="en-IN" sz="2000" spc="90" dirty="0" smtClean="0">
                <a:solidFill>
                  <a:schemeClr val="accent5"/>
                </a:solidFill>
                <a:latin typeface="Footlight MT Light" panose="0204060206030A020304" pitchFamily="18" charset="0"/>
              </a:rPr>
              <a:t>in </a:t>
            </a:r>
            <a:r>
              <a:rPr lang="en-IN" sz="2000" spc="90" dirty="0">
                <a:solidFill>
                  <a:schemeClr val="accent5"/>
                </a:solidFill>
                <a:latin typeface="Footlight MT Light" panose="0204060206030A020304" pitchFamily="18" charset="0"/>
              </a:rPr>
              <a:t>our </a:t>
            </a:r>
            <a:r>
              <a:rPr lang="en-IN" sz="2000" spc="90" dirty="0" err="1" smtClean="0">
                <a:solidFill>
                  <a:schemeClr val="accent5"/>
                </a:solidFill>
                <a:latin typeface="Footlight MT Light" panose="0204060206030A020304" pitchFamily="18" charset="0"/>
              </a:rPr>
              <a:t>SimpleDialogueManagerClass</a:t>
            </a:r>
            <a:endParaRPr lang="en-IN" sz="2000" spc="90" dirty="0" smtClean="0">
              <a:solidFill>
                <a:schemeClr val="accent5"/>
              </a:solidFill>
              <a:latin typeface="Footlight MT Light" panose="0204060206030A020304" pitchFamily="18" charset="0"/>
            </a:endParaRPr>
          </a:p>
          <a:p>
            <a:pPr marL="1257300" lvl="2" indent="-342900">
              <a:spcBef>
                <a:spcPts val="125"/>
              </a:spcBef>
              <a:spcAft>
                <a:spcPts val="125"/>
              </a:spcAft>
              <a:buFont typeface="Wingdings" panose="05000000000000000000" pitchFamily="2" charset="2"/>
              <a:buChar char="Ø"/>
            </a:pPr>
            <a:r>
              <a:rPr lang="en-US" sz="2000" spc="90" dirty="0" smtClean="0">
                <a:solidFill>
                  <a:schemeClr val="accent5"/>
                </a:solidFill>
                <a:latin typeface="Footlight MT Light" panose="0204060206030A020304" pitchFamily="18" charset="0"/>
              </a:rPr>
              <a:t>To integrate </a:t>
            </a:r>
            <a:r>
              <a:rPr lang="en-US" sz="2000" spc="90" dirty="0" err="1" smtClean="0">
                <a:solidFill>
                  <a:schemeClr val="accent5"/>
                </a:solidFill>
                <a:latin typeface="Footlight MT Light" panose="0204060206030A020304" pitchFamily="18" charset="0"/>
              </a:rPr>
              <a:t>ChatterBot</a:t>
            </a:r>
            <a:r>
              <a:rPr lang="en-US" sz="2000" spc="90" dirty="0" smtClean="0">
                <a:solidFill>
                  <a:schemeClr val="accent5"/>
                </a:solidFill>
                <a:latin typeface="Footlight MT Light" panose="0204060206030A020304" pitchFamily="18" charset="0"/>
              </a:rPr>
              <a:t> </a:t>
            </a:r>
            <a:r>
              <a:rPr lang="en-IN" sz="2000" dirty="0" smtClean="0">
                <a:solidFill>
                  <a:schemeClr val="accent5"/>
                </a:solidFill>
                <a:latin typeface="Footlight MT Light" panose="0204060206030A020304" pitchFamily="18" charset="0"/>
              </a:rPr>
              <a:t>that </a:t>
            </a:r>
            <a:r>
              <a:rPr lang="en-IN" sz="2000" dirty="0">
                <a:solidFill>
                  <a:schemeClr val="accent5"/>
                </a:solidFill>
                <a:latin typeface="Footlight MT Light" panose="0204060206030A020304" pitchFamily="18" charset="0"/>
              </a:rPr>
              <a:t>can talk to the user and answer random </a:t>
            </a:r>
            <a:r>
              <a:rPr lang="en-IN" sz="2000" dirty="0" smtClean="0">
                <a:solidFill>
                  <a:schemeClr val="accent5"/>
                </a:solidFill>
                <a:latin typeface="Footlight MT Light" panose="0204060206030A020304" pitchFamily="18" charset="0"/>
              </a:rPr>
              <a:t>chit-chat queries </a:t>
            </a:r>
            <a:r>
              <a:rPr lang="en-US" sz="2000" spc="90" dirty="0">
                <a:solidFill>
                  <a:schemeClr val="accent5"/>
                </a:solidFill>
                <a:latin typeface="Footlight MT Light" panose="0204060206030A020304" pitchFamily="18" charset="0"/>
              </a:rPr>
              <a:t>in our </a:t>
            </a:r>
            <a:r>
              <a:rPr lang="en-IN" sz="2000" dirty="0" err="1">
                <a:solidFill>
                  <a:schemeClr val="accent5"/>
                </a:solidFill>
                <a:latin typeface="Footlight MT Light" panose="0204060206030A020304" pitchFamily="18" charset="0"/>
              </a:rPr>
              <a:t>generate_answer</a:t>
            </a:r>
            <a:r>
              <a:rPr lang="en-IN" sz="2000" dirty="0">
                <a:solidFill>
                  <a:schemeClr val="accent5"/>
                </a:solidFill>
                <a:latin typeface="Footlight MT Light" panose="0204060206030A020304" pitchFamily="18" charset="0"/>
              </a:rPr>
              <a:t> function </a:t>
            </a:r>
            <a:r>
              <a:rPr lang="en-IN" sz="2000" dirty="0" smtClean="0">
                <a:solidFill>
                  <a:schemeClr val="accent5"/>
                </a:solidFill>
                <a:latin typeface="Footlight MT Light" panose="0204060206030A020304" pitchFamily="18" charset="0"/>
              </a:rPr>
              <a:t>.</a:t>
            </a:r>
          </a:p>
          <a:p>
            <a:pPr marL="1257300" lvl="2" indent="-342900">
              <a:spcBef>
                <a:spcPts val="125"/>
              </a:spcBef>
              <a:spcAft>
                <a:spcPts val="125"/>
              </a:spcAft>
              <a:buFont typeface="Wingdings" panose="05000000000000000000" pitchFamily="2" charset="2"/>
              <a:buChar char="Ø"/>
            </a:pPr>
            <a:r>
              <a:rPr lang="en-US" sz="2000" spc="90" dirty="0" smtClean="0">
                <a:solidFill>
                  <a:schemeClr val="accent5"/>
                </a:solidFill>
                <a:latin typeface="Footlight MT Light" panose="0204060206030A020304" pitchFamily="18" charset="0"/>
              </a:rPr>
              <a:t>To </a:t>
            </a:r>
            <a:r>
              <a:rPr lang="en-IN" sz="2000" dirty="0">
                <a:solidFill>
                  <a:schemeClr val="accent5"/>
                </a:solidFill>
                <a:latin typeface="Footlight MT Light" panose="0204060206030A020304" pitchFamily="18" charset="0"/>
              </a:rPr>
              <a:t>i</a:t>
            </a:r>
            <a:r>
              <a:rPr lang="en-IN" sz="2000" dirty="0" smtClean="0">
                <a:solidFill>
                  <a:schemeClr val="accent5"/>
                </a:solidFill>
                <a:latin typeface="Footlight MT Light" panose="0204060206030A020304" pitchFamily="18" charset="0"/>
              </a:rPr>
              <a:t>nstantiate </a:t>
            </a:r>
            <a:r>
              <a:rPr lang="en-IN" sz="2000" dirty="0">
                <a:solidFill>
                  <a:schemeClr val="accent5"/>
                </a:solidFill>
                <a:latin typeface="Footlight MT Light" panose="0204060206030A020304" pitchFamily="18" charset="0"/>
              </a:rPr>
              <a:t>all the </a:t>
            </a:r>
            <a:r>
              <a:rPr lang="en-IN" sz="2000" dirty="0" smtClean="0">
                <a:solidFill>
                  <a:schemeClr val="accent5"/>
                </a:solidFill>
                <a:latin typeface="Footlight MT Light" panose="0204060206030A020304" pitchFamily="18" charset="0"/>
              </a:rPr>
              <a:t>models, classifiers and TFIDF </a:t>
            </a:r>
            <a:r>
              <a:rPr lang="en-IN" sz="2000" dirty="0" err="1" smtClean="0">
                <a:solidFill>
                  <a:schemeClr val="accent5"/>
                </a:solidFill>
                <a:latin typeface="Footlight MT Light" panose="0204060206030A020304" pitchFamily="18" charset="0"/>
              </a:rPr>
              <a:t>vectorizer</a:t>
            </a:r>
            <a:r>
              <a:rPr lang="en-IN" sz="2000" dirty="0" smtClean="0">
                <a:solidFill>
                  <a:schemeClr val="accent5"/>
                </a:solidFill>
                <a:latin typeface="Footlight MT Light" panose="0204060206030A020304" pitchFamily="18" charset="0"/>
              </a:rPr>
              <a:t> objects that we’ve stored and find </a:t>
            </a:r>
            <a:r>
              <a:rPr lang="en-IN" sz="2000" dirty="0">
                <a:solidFill>
                  <a:schemeClr val="accent5"/>
                </a:solidFill>
                <a:latin typeface="Footlight MT Light" panose="0204060206030A020304" pitchFamily="18" charset="0"/>
              </a:rPr>
              <a:t>index of most similar post</a:t>
            </a:r>
            <a:r>
              <a:rPr lang="en-IN" sz="2000" dirty="0" smtClean="0">
                <a:solidFill>
                  <a:schemeClr val="accent5"/>
                </a:solidFill>
                <a:latin typeface="Footlight MT Light" panose="0204060206030A020304" pitchFamily="18" charset="0"/>
              </a:rPr>
              <a:t> using the </a:t>
            </a:r>
            <a:r>
              <a:rPr lang="en-IN" sz="2000" dirty="0" err="1" smtClean="0">
                <a:solidFill>
                  <a:schemeClr val="accent5"/>
                </a:solidFill>
                <a:latin typeface="Footlight MT Light" panose="0204060206030A020304" pitchFamily="18" charset="0"/>
              </a:rPr>
              <a:t>get_similar_question</a:t>
            </a:r>
            <a:r>
              <a:rPr lang="en-IN" sz="2000" dirty="0" smtClean="0">
                <a:solidFill>
                  <a:schemeClr val="accent5"/>
                </a:solidFill>
                <a:latin typeface="Footlight MT Light" panose="0204060206030A020304" pitchFamily="18" charset="0"/>
              </a:rPr>
              <a:t> function for the </a:t>
            </a:r>
            <a:r>
              <a:rPr lang="en-IN" sz="2000" dirty="0" err="1" smtClean="0">
                <a:solidFill>
                  <a:schemeClr val="accent5"/>
                </a:solidFill>
                <a:latin typeface="Footlight MT Light" panose="0204060206030A020304" pitchFamily="18" charset="0"/>
              </a:rPr>
              <a:t>generate_answer</a:t>
            </a:r>
            <a:r>
              <a:rPr lang="en-IN" sz="2000" dirty="0" smtClean="0">
                <a:solidFill>
                  <a:schemeClr val="accent5"/>
                </a:solidFill>
                <a:latin typeface="Footlight MT Light" panose="0204060206030A020304" pitchFamily="18" charset="0"/>
              </a:rPr>
              <a:t> function to respond to Stack Overflow questions</a:t>
            </a:r>
            <a:endParaRPr lang="en-US" sz="2000" spc="90" dirty="0" smtClean="0">
              <a:solidFill>
                <a:schemeClr val="accent5"/>
              </a:solidFill>
              <a:latin typeface="Footlight MT Light" panose="0204060206030A020304" pitchFamily="18" charset="0"/>
            </a:endParaRPr>
          </a:p>
          <a:p>
            <a:pPr>
              <a:spcBef>
                <a:spcPts val="125"/>
              </a:spcBef>
              <a:spcAft>
                <a:spcPts val="125"/>
              </a:spcAft>
            </a:pPr>
            <a:endParaRPr lang="en-US" sz="2000" b="1" spc="90" dirty="0">
              <a:solidFill>
                <a:schemeClr val="accent5"/>
              </a:solidFill>
              <a:latin typeface="Footlight MT Light" panose="0204060206030A020304"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spTree>
    <p:extLst>
      <p:ext uri="{BB962C8B-B14F-4D97-AF65-F5344CB8AC3E}">
        <p14:creationId xmlns:p14="http://schemas.microsoft.com/office/powerpoint/2010/main" val="30011471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314173" y="72382"/>
            <a:ext cx="5677751"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CONCLUSION</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314173" y="781910"/>
            <a:ext cx="7285524" cy="6937155"/>
          </a:xfrm>
          <a:prstGeom prst="rect">
            <a:avLst/>
          </a:prstGeom>
        </p:spPr>
        <p:txBody>
          <a:bodyPr vert="horz" wrap="square" lIns="0" tIns="12065" rIns="0" bIns="0" rtlCol="0">
            <a:spAutoFit/>
          </a:bodyPr>
          <a:lstStyle/>
          <a:p>
            <a:pPr marL="342900" indent="-342900">
              <a:lnSpc>
                <a:spcPct val="150000"/>
              </a:lnSpc>
              <a:buFont typeface="Wingdings" panose="05000000000000000000" pitchFamily="2" charset="2"/>
              <a:buChar char="Ø"/>
            </a:pPr>
            <a:r>
              <a:rPr lang="en-US" sz="2000" dirty="0" smtClean="0">
                <a:solidFill>
                  <a:schemeClr val="accent5"/>
                </a:solidFill>
                <a:latin typeface="Footlight MT Light" pitchFamily="18" charset="0"/>
              </a:rPr>
              <a:t>In this project, I’ve proposed an approach for designing and building an interactive </a:t>
            </a:r>
            <a:r>
              <a:rPr lang="en-US" sz="2000" dirty="0" err="1" smtClean="0">
                <a:solidFill>
                  <a:schemeClr val="accent5"/>
                </a:solidFill>
                <a:latin typeface="Footlight MT Light" pitchFamily="18" charset="0"/>
              </a:rPr>
              <a:t>ChatBot</a:t>
            </a:r>
            <a:r>
              <a:rPr lang="en-US" sz="2000" dirty="0" smtClean="0">
                <a:solidFill>
                  <a:schemeClr val="accent5"/>
                </a:solidFill>
                <a:latin typeface="Footlight MT Light" pitchFamily="18" charset="0"/>
              </a:rPr>
              <a:t> that does question-answering.</a:t>
            </a:r>
          </a:p>
          <a:p>
            <a:pPr marL="342900" indent="-342900">
              <a:lnSpc>
                <a:spcPct val="150000"/>
              </a:lnSpc>
              <a:buFont typeface="Wingdings" panose="05000000000000000000" pitchFamily="2" charset="2"/>
              <a:buChar char="Ø"/>
            </a:pPr>
            <a:r>
              <a:rPr lang="en-IN" sz="2000" dirty="0">
                <a:solidFill>
                  <a:schemeClr val="accent5"/>
                </a:solidFill>
                <a:latin typeface="Footlight MT Light" panose="0204060206030A020304" pitchFamily="18" charset="0"/>
              </a:rPr>
              <a:t>The proposed approach includes different </a:t>
            </a:r>
            <a:r>
              <a:rPr lang="en-IN" sz="2000" dirty="0" smtClean="0">
                <a:solidFill>
                  <a:schemeClr val="accent5"/>
                </a:solidFill>
                <a:latin typeface="Footlight MT Light" panose="0204060206030A020304" pitchFamily="18" charset="0"/>
              </a:rPr>
              <a:t>classifiers, </a:t>
            </a:r>
            <a:r>
              <a:rPr lang="en-US" sz="2000" spc="90" dirty="0" smtClean="0">
                <a:solidFill>
                  <a:schemeClr val="accent5"/>
                </a:solidFill>
                <a:latin typeface="Footlight MT Light" panose="0204060206030A020304" pitchFamily="18" charset="0"/>
              </a:rPr>
              <a:t>stored question database </a:t>
            </a:r>
            <a:r>
              <a:rPr lang="en-US" sz="2000" spc="90" dirty="0" err="1" smtClean="0">
                <a:solidFill>
                  <a:schemeClr val="accent5"/>
                </a:solidFill>
                <a:latin typeface="Footlight MT Light" panose="0204060206030A020304" pitchFamily="18" charset="0"/>
              </a:rPr>
              <a:t>embeddings</a:t>
            </a:r>
            <a:r>
              <a:rPr lang="en-US" sz="2000" spc="90" dirty="0" smtClean="0">
                <a:solidFill>
                  <a:schemeClr val="accent5"/>
                </a:solidFill>
                <a:latin typeface="Footlight MT Light" panose="0204060206030A020304" pitchFamily="18" charset="0"/>
              </a:rPr>
              <a:t>, telegram bot handler</a:t>
            </a:r>
            <a:r>
              <a:rPr lang="en-IN" sz="2000" dirty="0" smtClean="0">
                <a:solidFill>
                  <a:schemeClr val="accent5"/>
                </a:solidFill>
                <a:latin typeface="Footlight MT Light" panose="0204060206030A020304" pitchFamily="18" charset="0"/>
              </a:rPr>
              <a:t> </a:t>
            </a:r>
            <a:r>
              <a:rPr lang="en-IN" sz="2000" dirty="0">
                <a:solidFill>
                  <a:schemeClr val="accent5"/>
                </a:solidFill>
                <a:latin typeface="Footlight MT Light" panose="0204060206030A020304" pitchFamily="18" charset="0"/>
              </a:rPr>
              <a:t>and its implementation. </a:t>
            </a:r>
            <a:endParaRPr lang="en-IN" sz="2000" dirty="0" smtClean="0">
              <a:solidFill>
                <a:schemeClr val="accent5"/>
              </a:solidFill>
              <a:latin typeface="Footlight MT Light" panose="0204060206030A020304" pitchFamily="18" charset="0"/>
            </a:endParaRPr>
          </a:p>
          <a:p>
            <a:pPr marL="342900" indent="-342900">
              <a:lnSpc>
                <a:spcPct val="150000"/>
              </a:lnSpc>
              <a:buFont typeface="Wingdings" panose="05000000000000000000" pitchFamily="2" charset="2"/>
              <a:buChar char="Ø"/>
            </a:pPr>
            <a:r>
              <a:rPr lang="en-IN" sz="2000" dirty="0">
                <a:solidFill>
                  <a:schemeClr val="accent5"/>
                </a:solidFill>
                <a:latin typeface="Footlight MT Light" panose="0204060206030A020304" pitchFamily="18" charset="0"/>
              </a:rPr>
              <a:t>Experimental results show that the selected algorithms are in accordance with the implementation of the </a:t>
            </a:r>
            <a:r>
              <a:rPr lang="en-IN" sz="2000" dirty="0" err="1" smtClean="0">
                <a:solidFill>
                  <a:schemeClr val="accent5"/>
                </a:solidFill>
                <a:latin typeface="Footlight MT Light" panose="0204060206030A020304" pitchFamily="18" charset="0"/>
              </a:rPr>
              <a:t>ChatBot</a:t>
            </a:r>
            <a:r>
              <a:rPr lang="en-IN" sz="2000" dirty="0" smtClean="0">
                <a:solidFill>
                  <a:schemeClr val="accent5"/>
                </a:solidFill>
                <a:latin typeface="Footlight MT Light" panose="0204060206030A020304" pitchFamily="18" charset="0"/>
              </a:rPr>
              <a:t> approach</a:t>
            </a:r>
            <a:r>
              <a:rPr lang="en-IN" sz="2000" dirty="0">
                <a:solidFill>
                  <a:schemeClr val="accent5"/>
                </a:solidFill>
                <a:latin typeface="Footlight MT Light" panose="0204060206030A020304" pitchFamily="18" charset="0"/>
              </a:rPr>
              <a:t> </a:t>
            </a:r>
            <a:r>
              <a:rPr lang="en-IN" sz="2000" dirty="0" smtClean="0">
                <a:solidFill>
                  <a:schemeClr val="accent5"/>
                </a:solidFill>
                <a:latin typeface="Footlight MT Light" panose="0204060206030A020304" pitchFamily="18" charset="0"/>
              </a:rPr>
              <a:t>with good test accuracies. </a:t>
            </a:r>
          </a:p>
          <a:p>
            <a:pPr marL="342900" indent="-342900">
              <a:lnSpc>
                <a:spcPct val="150000"/>
              </a:lnSpc>
              <a:buFont typeface="Wingdings" panose="05000000000000000000" pitchFamily="2" charset="2"/>
              <a:buChar char="Ø"/>
            </a:pPr>
            <a:r>
              <a:rPr lang="en-US" sz="2000" dirty="0" smtClean="0">
                <a:solidFill>
                  <a:schemeClr val="accent5"/>
                </a:solidFill>
                <a:latin typeface="Footlight MT Light" panose="0204060206030A020304" pitchFamily="18" charset="0"/>
              </a:rPr>
              <a:t>Telegram is used as a frontend medium to ask questions to the bot which then responds back using the trained models in its backend.</a:t>
            </a:r>
          </a:p>
          <a:p>
            <a:pPr marL="342900" indent="-342900">
              <a:lnSpc>
                <a:spcPct val="150000"/>
              </a:lnSpc>
              <a:buFont typeface="Wingdings" panose="05000000000000000000" pitchFamily="2" charset="2"/>
              <a:buChar char="Ø"/>
            </a:pPr>
            <a:r>
              <a:rPr lang="en-IN" sz="2000" dirty="0" smtClean="0">
                <a:solidFill>
                  <a:schemeClr val="accent5"/>
                </a:solidFill>
                <a:latin typeface="Footlight MT Light" panose="0204060206030A020304" pitchFamily="18" charset="0"/>
              </a:rPr>
              <a:t>The chatbot will assist people in searching for solutions to programming questions that they would need (at work or study), and also hold </a:t>
            </a:r>
            <a:r>
              <a:rPr lang="en-IN" sz="2000" dirty="0" smtClean="0">
                <a:solidFill>
                  <a:schemeClr val="accent5"/>
                </a:solidFill>
                <a:latin typeface="Footlight MT Light" panose="0204060206030A020304" pitchFamily="18" charset="0"/>
              </a:rPr>
              <a:t>conversations </a:t>
            </a:r>
            <a:r>
              <a:rPr lang="en-IN" sz="2000" dirty="0" smtClean="0">
                <a:solidFill>
                  <a:schemeClr val="accent5"/>
                </a:solidFill>
                <a:latin typeface="Footlight MT Light" panose="0204060206030A020304" pitchFamily="18" charset="0"/>
              </a:rPr>
              <a:t>with the user.</a:t>
            </a:r>
            <a:endParaRPr lang="en-US" sz="2000" dirty="0" smtClean="0">
              <a:solidFill>
                <a:schemeClr val="accent5"/>
              </a:solidFill>
              <a:latin typeface="Footlight MT Light" panose="0204060206030A020304" pitchFamily="18" charset="0"/>
            </a:endParaRPr>
          </a:p>
          <a:p>
            <a:pPr marL="342900" indent="-342900">
              <a:lnSpc>
                <a:spcPct val="150000"/>
              </a:lnSpc>
              <a:buFont typeface="Wingdings" panose="05000000000000000000" pitchFamily="2" charset="2"/>
              <a:buChar char="Ø"/>
            </a:pPr>
            <a:endParaRPr lang="en-IN" sz="2000" dirty="0" smtClean="0">
              <a:solidFill>
                <a:schemeClr val="accent5"/>
              </a:solidFill>
              <a:latin typeface="Footlight MT Light" panose="0204060206030A020304" pitchFamily="18" charset="0"/>
            </a:endParaRPr>
          </a:p>
          <a:p>
            <a:pPr marL="342900" indent="-342900">
              <a:lnSpc>
                <a:spcPct val="150000"/>
              </a:lnSpc>
              <a:buFont typeface="Wingdings" panose="05000000000000000000" pitchFamily="2" charset="2"/>
              <a:buChar char="Ø"/>
            </a:pPr>
            <a:endParaRPr lang="en-US" sz="2000" dirty="0">
              <a:solidFill>
                <a:schemeClr val="accent5"/>
              </a:solidFill>
              <a:latin typeface="Footlight MT Light"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spTree>
    <p:extLst>
      <p:ext uri="{BB962C8B-B14F-4D97-AF65-F5344CB8AC3E}">
        <p14:creationId xmlns:p14="http://schemas.microsoft.com/office/powerpoint/2010/main" val="11298586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314173" y="121022"/>
            <a:ext cx="6448827"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SCOPE FOR IMPROVEMMENT</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223432" y="873682"/>
            <a:ext cx="7285524" cy="5598327"/>
          </a:xfrm>
          <a:prstGeom prst="rect">
            <a:avLst/>
          </a:prstGeom>
        </p:spPr>
        <p:txBody>
          <a:bodyPr vert="horz" wrap="square" lIns="0" tIns="12065" rIns="0" bIns="0" rtlCol="0">
            <a:spAutoFit/>
          </a:bodyPr>
          <a:lstStyle/>
          <a:p>
            <a:pPr marL="342900" indent="-342900">
              <a:lnSpc>
                <a:spcPct val="150000"/>
              </a:lnSpc>
              <a:buFont typeface="Wingdings" panose="05000000000000000000" pitchFamily="2" charset="2"/>
              <a:buChar char="Ø"/>
            </a:pPr>
            <a:r>
              <a:rPr lang="en-IN" sz="2200" dirty="0">
                <a:solidFill>
                  <a:schemeClr val="accent5"/>
                </a:solidFill>
                <a:latin typeface="Footlight MT Light" panose="0204060206030A020304" pitchFamily="18" charset="0"/>
                <a:ea typeface="Tahoma" panose="020B0604030504040204" pitchFamily="34" charset="0"/>
                <a:cs typeface="Tahoma" panose="020B0604030504040204" pitchFamily="34" charset="0"/>
              </a:rPr>
              <a:t>We can </a:t>
            </a:r>
            <a:r>
              <a:rPr lang="en-IN" sz="2200" dirty="0" smtClean="0">
                <a:solidFill>
                  <a:schemeClr val="accent5"/>
                </a:solidFill>
                <a:latin typeface="Footlight MT Light" panose="0204060206030A020304" pitchFamily="18" charset="0"/>
                <a:ea typeface="Tahoma" panose="020B0604030504040204" pitchFamily="34" charset="0"/>
                <a:cs typeface="Tahoma" panose="020B0604030504040204" pitchFamily="34" charset="0"/>
              </a:rPr>
              <a:t>improve </a:t>
            </a:r>
            <a:r>
              <a:rPr lang="en-IN" sz="2200" dirty="0">
                <a:solidFill>
                  <a:schemeClr val="accent5"/>
                </a:solidFill>
                <a:latin typeface="Footlight MT Light" panose="0204060206030A020304" pitchFamily="18" charset="0"/>
                <a:ea typeface="Tahoma" panose="020B0604030504040204" pitchFamily="34" charset="0"/>
                <a:cs typeface="Tahoma" panose="020B0604030504040204" pitchFamily="34" charset="0"/>
              </a:rPr>
              <a:t>on this present </a:t>
            </a:r>
            <a:r>
              <a:rPr lang="en-IN" sz="2200" dirty="0" err="1">
                <a:solidFill>
                  <a:schemeClr val="accent5"/>
                </a:solidFill>
                <a:latin typeface="Footlight MT Light" panose="0204060206030A020304" pitchFamily="18" charset="0"/>
                <a:ea typeface="Tahoma" panose="020B0604030504040204" pitchFamily="34" charset="0"/>
                <a:cs typeface="Tahoma" panose="020B0604030504040204" pitchFamily="34" charset="0"/>
              </a:rPr>
              <a:t>chatbot</a:t>
            </a:r>
            <a:r>
              <a:rPr lang="en-IN" sz="2200" dirty="0">
                <a:solidFill>
                  <a:schemeClr val="accent5"/>
                </a:solidFill>
                <a:latin typeface="Footlight MT Light" panose="0204060206030A020304" pitchFamily="18" charset="0"/>
                <a:ea typeface="Tahoma" panose="020B0604030504040204" pitchFamily="34" charset="0"/>
                <a:cs typeface="Tahoma" panose="020B0604030504040204" pitchFamily="34" charset="0"/>
              </a:rPr>
              <a:t> by increasing classifier accuracy, handling edge cases, making it respond faster</a:t>
            </a:r>
            <a:r>
              <a:rPr lang="en-IN" sz="2200" dirty="0" smtClean="0">
                <a:solidFill>
                  <a:schemeClr val="accent5"/>
                </a:solidFill>
                <a:latin typeface="Footlight MT Light" panose="0204060206030A020304" pitchFamily="18" charset="0"/>
                <a:ea typeface="Tahoma" panose="020B0604030504040204" pitchFamily="34" charset="0"/>
                <a:cs typeface="Tahoma" panose="020B0604030504040204" pitchFamily="34" charset="0"/>
              </a:rPr>
              <a:t>, </a:t>
            </a:r>
            <a:r>
              <a:rPr lang="en-IN" sz="2200" dirty="0">
                <a:solidFill>
                  <a:schemeClr val="accent5"/>
                </a:solidFill>
                <a:latin typeface="Footlight MT Light" panose="0204060206030A020304" pitchFamily="18" charset="0"/>
                <a:ea typeface="Tahoma" panose="020B0604030504040204" pitchFamily="34" charset="0"/>
                <a:cs typeface="Tahoma" panose="020B0604030504040204" pitchFamily="34" charset="0"/>
              </a:rPr>
              <a:t>or maybe adding more logic to handle more use cases</a:t>
            </a:r>
            <a:r>
              <a:rPr lang="en-IN" sz="2200" dirty="0" smtClean="0">
                <a:solidFill>
                  <a:schemeClr val="accent5"/>
                </a:solidFill>
                <a:latin typeface="Footlight MT Light" panose="0204060206030A020304" pitchFamily="18" charset="0"/>
                <a:ea typeface="Tahoma" panose="020B0604030504040204" pitchFamily="34" charset="0"/>
                <a:cs typeface="Tahoma" panose="020B0604030504040204" pitchFamily="34" charset="0"/>
              </a:rPr>
              <a:t>.</a:t>
            </a:r>
          </a:p>
          <a:p>
            <a:pPr marL="342900" indent="-342900">
              <a:lnSpc>
                <a:spcPct val="150000"/>
              </a:lnSpc>
              <a:buFont typeface="Wingdings" panose="05000000000000000000" pitchFamily="2" charset="2"/>
              <a:buChar char="Ø"/>
            </a:pPr>
            <a:r>
              <a:rPr lang="en-IN" sz="2200" dirty="0">
                <a:solidFill>
                  <a:schemeClr val="accent5"/>
                </a:solidFill>
                <a:latin typeface="Footlight MT Light" panose="0204060206030A020304" pitchFamily="18" charset="0"/>
                <a:ea typeface="Tahoma" panose="020B0604030504040204" pitchFamily="34" charset="0"/>
                <a:cs typeface="Tahoma" panose="020B0604030504040204" pitchFamily="34" charset="0"/>
              </a:rPr>
              <a:t>For a chit-chat mode we will use a pre-trained neural network engine available from </a:t>
            </a:r>
            <a:r>
              <a:rPr lang="en-IN" sz="2200" dirty="0" err="1" smtClean="0">
                <a:solidFill>
                  <a:schemeClr val="accent5"/>
                </a:solidFill>
                <a:latin typeface="Footlight MT Light" panose="0204060206030A020304" pitchFamily="18" charset="0"/>
                <a:ea typeface="Tahoma" panose="020B0604030504040204" pitchFamily="34" charset="0"/>
                <a:cs typeface="Tahoma" panose="020B0604030504040204" pitchFamily="34" charset="0"/>
              </a:rPr>
              <a:t>ChatterBot</a:t>
            </a:r>
            <a:r>
              <a:rPr lang="en-IN" sz="2200" dirty="0" smtClean="0">
                <a:solidFill>
                  <a:schemeClr val="accent5"/>
                </a:solidFill>
                <a:latin typeface="Footlight MT Light" panose="0204060206030A020304" pitchFamily="18" charset="0"/>
                <a:ea typeface="Tahoma" panose="020B0604030504040204" pitchFamily="34" charset="0"/>
                <a:cs typeface="Tahoma" panose="020B0604030504040204" pitchFamily="34" charset="0"/>
              </a:rPr>
              <a:t>, we </a:t>
            </a:r>
            <a:r>
              <a:rPr lang="en-IN" sz="2200" dirty="0">
                <a:solidFill>
                  <a:schemeClr val="accent5"/>
                </a:solidFill>
                <a:latin typeface="Footlight MT Light" panose="0204060206030A020304" pitchFamily="18" charset="0"/>
                <a:ea typeface="Tahoma" panose="020B0604030504040204" pitchFamily="34" charset="0"/>
                <a:cs typeface="Tahoma" panose="020B0604030504040204" pitchFamily="34" charset="0"/>
              </a:rPr>
              <a:t>can </a:t>
            </a:r>
            <a:r>
              <a:rPr lang="en-IN" sz="2200" dirty="0" smtClean="0">
                <a:solidFill>
                  <a:schemeClr val="accent5"/>
                </a:solidFill>
                <a:latin typeface="Footlight MT Light" panose="0204060206030A020304" pitchFamily="18" charset="0"/>
                <a:ea typeface="Tahoma" panose="020B0604030504040204" pitchFamily="34" charset="0"/>
                <a:cs typeface="Tahoma" panose="020B0604030504040204" pitchFamily="34" charset="0"/>
              </a:rPr>
              <a:t>also use </a:t>
            </a:r>
            <a:r>
              <a:rPr lang="en-IN" sz="2200" dirty="0">
                <a:solidFill>
                  <a:schemeClr val="accent5"/>
                </a:solidFill>
                <a:latin typeface="Footlight MT Light" panose="0204060206030A020304" pitchFamily="18" charset="0"/>
                <a:ea typeface="Tahoma" panose="020B0604030504040204" pitchFamily="34" charset="0"/>
                <a:cs typeface="Tahoma" panose="020B0604030504040204" pitchFamily="34" charset="0"/>
              </a:rPr>
              <a:t>Seq-2-Seq models </a:t>
            </a:r>
            <a:r>
              <a:rPr lang="en-IN" sz="2200" dirty="0" smtClean="0">
                <a:solidFill>
                  <a:schemeClr val="accent5"/>
                </a:solidFill>
                <a:latin typeface="Footlight MT Light" panose="0204060206030A020304" pitchFamily="18" charset="0"/>
                <a:ea typeface="Tahoma" panose="020B0604030504040204" pitchFamily="34" charset="0"/>
                <a:cs typeface="Tahoma" panose="020B0604030504040204" pitchFamily="34" charset="0"/>
              </a:rPr>
              <a:t>or </a:t>
            </a:r>
            <a:r>
              <a:rPr lang="en-IN" sz="2200" dirty="0">
                <a:solidFill>
                  <a:schemeClr val="accent5"/>
                </a:solidFill>
                <a:latin typeface="Footlight MT Light" panose="0204060206030A020304" pitchFamily="18" charset="0"/>
                <a:ea typeface="Tahoma" panose="020B0604030504040204" pitchFamily="34" charset="0"/>
                <a:cs typeface="Tahoma" panose="020B0604030504040204" pitchFamily="34" charset="0"/>
              </a:rPr>
              <a:t>train </a:t>
            </a:r>
            <a:r>
              <a:rPr lang="en-IN" sz="2200" dirty="0" smtClean="0">
                <a:solidFill>
                  <a:schemeClr val="accent5"/>
                </a:solidFill>
                <a:latin typeface="Footlight MT Light" panose="0204060206030A020304" pitchFamily="18" charset="0"/>
                <a:ea typeface="Tahoma" panose="020B0604030504040204" pitchFamily="34" charset="0"/>
                <a:cs typeface="Tahoma" panose="020B0604030504040204" pitchFamily="34" charset="0"/>
              </a:rPr>
              <a:t>our </a:t>
            </a:r>
            <a:r>
              <a:rPr lang="en-IN" sz="2200" dirty="0">
                <a:solidFill>
                  <a:schemeClr val="accent5"/>
                </a:solidFill>
                <a:latin typeface="Footlight MT Light" panose="0204060206030A020304" pitchFamily="18" charset="0"/>
                <a:ea typeface="Tahoma" panose="020B0604030504040204" pitchFamily="34" charset="0"/>
                <a:cs typeface="Tahoma" panose="020B0604030504040204" pitchFamily="34" charset="0"/>
              </a:rPr>
              <a:t>own models </a:t>
            </a:r>
            <a:r>
              <a:rPr lang="en-IN" sz="2200" dirty="0" smtClean="0">
                <a:solidFill>
                  <a:schemeClr val="accent5"/>
                </a:solidFill>
                <a:latin typeface="Footlight MT Light" panose="0204060206030A020304" pitchFamily="18" charset="0"/>
                <a:ea typeface="Tahoma" panose="020B0604030504040204" pitchFamily="34" charset="0"/>
                <a:cs typeface="Tahoma" panose="020B0604030504040204" pitchFamily="34" charset="0"/>
              </a:rPr>
              <a:t>to create </a:t>
            </a:r>
            <a:r>
              <a:rPr lang="en-IN" sz="2200" dirty="0">
                <a:solidFill>
                  <a:schemeClr val="accent5"/>
                </a:solidFill>
                <a:latin typeface="Footlight MT Light" panose="0204060206030A020304" pitchFamily="18" charset="0"/>
                <a:ea typeface="Tahoma" panose="020B0604030504040204" pitchFamily="34" charset="0"/>
                <a:cs typeface="Tahoma" panose="020B0604030504040204" pitchFamily="34" charset="0"/>
              </a:rPr>
              <a:t>such bots</a:t>
            </a:r>
            <a:r>
              <a:rPr lang="en-IN" sz="2200" dirty="0" smtClean="0">
                <a:solidFill>
                  <a:schemeClr val="accent5"/>
                </a:solidFill>
                <a:latin typeface="Footlight MT Light" panose="0204060206030A020304" pitchFamily="18" charset="0"/>
                <a:ea typeface="Tahoma" panose="020B0604030504040204" pitchFamily="34" charset="0"/>
                <a:cs typeface="Tahoma" panose="020B0604030504040204" pitchFamily="34" charset="0"/>
              </a:rPr>
              <a:t>.</a:t>
            </a:r>
          </a:p>
          <a:p>
            <a:pPr marL="342900" indent="-342900">
              <a:lnSpc>
                <a:spcPct val="150000"/>
              </a:lnSpc>
              <a:buFont typeface="Wingdings" panose="05000000000000000000" pitchFamily="2" charset="2"/>
              <a:buChar char="Ø"/>
            </a:pPr>
            <a:r>
              <a:rPr lang="en-IN" sz="2200" dirty="0" smtClean="0">
                <a:solidFill>
                  <a:schemeClr val="accent5"/>
                </a:solidFill>
                <a:latin typeface="Footlight MT Light" panose="0204060206030A020304" pitchFamily="18" charset="0"/>
              </a:rPr>
              <a:t>In </a:t>
            </a:r>
            <a:r>
              <a:rPr lang="en-IN" sz="2200" dirty="0">
                <a:solidFill>
                  <a:schemeClr val="accent5"/>
                </a:solidFill>
                <a:latin typeface="Footlight MT Light" panose="0204060206030A020304" pitchFamily="18" charset="0"/>
              </a:rPr>
              <a:t>the near future, we </a:t>
            </a:r>
            <a:r>
              <a:rPr lang="en-IN" sz="2200" dirty="0" smtClean="0">
                <a:solidFill>
                  <a:schemeClr val="accent5"/>
                </a:solidFill>
                <a:latin typeface="Footlight MT Light" panose="0204060206030A020304" pitchFamily="18" charset="0"/>
              </a:rPr>
              <a:t>plan to extend </a:t>
            </a:r>
            <a:r>
              <a:rPr lang="en-IN" sz="2200" dirty="0">
                <a:solidFill>
                  <a:schemeClr val="accent5"/>
                </a:solidFill>
                <a:latin typeface="Footlight MT Light" panose="0204060206030A020304" pitchFamily="18" charset="0"/>
              </a:rPr>
              <a:t>our work on a large </a:t>
            </a:r>
            <a:r>
              <a:rPr lang="en-IN" sz="2200" dirty="0" smtClean="0">
                <a:solidFill>
                  <a:schemeClr val="accent5"/>
                </a:solidFill>
                <a:latin typeface="Footlight MT Light" panose="0204060206030A020304" pitchFamily="18" charset="0"/>
              </a:rPr>
              <a:t>scale study such as </a:t>
            </a:r>
            <a:r>
              <a:rPr lang="en-IN" sz="2200" dirty="0">
                <a:solidFill>
                  <a:schemeClr val="accent5"/>
                </a:solidFill>
                <a:latin typeface="Footlight MT Light" panose="0204060206030A020304" pitchFamily="18" charset="0"/>
              </a:rPr>
              <a:t>to answer </a:t>
            </a:r>
            <a:r>
              <a:rPr lang="en-IN" sz="2200" dirty="0" smtClean="0">
                <a:solidFill>
                  <a:schemeClr val="accent5"/>
                </a:solidFill>
                <a:latin typeface="Footlight MT Light" panose="0204060206030A020304" pitchFamily="18" charset="0"/>
              </a:rPr>
              <a:t>questions from all domains, </a:t>
            </a:r>
            <a:r>
              <a:rPr lang="en-IN" sz="2200" dirty="0" err="1" smtClean="0">
                <a:solidFill>
                  <a:schemeClr val="accent5"/>
                </a:solidFill>
                <a:latin typeface="Footlight MT Light" panose="0204060206030A020304" pitchFamily="18" charset="0"/>
              </a:rPr>
              <a:t>i.e</a:t>
            </a:r>
            <a:r>
              <a:rPr lang="en-IN" sz="2200" dirty="0" smtClean="0">
                <a:solidFill>
                  <a:schemeClr val="accent5"/>
                </a:solidFill>
                <a:latin typeface="Footlight MT Light" panose="0204060206030A020304" pitchFamily="18" charset="0"/>
              </a:rPr>
              <a:t>, open-domain question answering. </a:t>
            </a:r>
            <a:endParaRPr lang="en-US" sz="2200" dirty="0">
              <a:solidFill>
                <a:schemeClr val="accent5"/>
              </a:solidFill>
              <a:latin typeface="Footlight MT Light" panose="0204060206030A020304" pitchFamily="18" charset="0"/>
              <a:ea typeface="Tahoma" panose="020B0604030504040204" pitchFamily="34" charset="0"/>
              <a:cs typeface="Tahoma" panose="020B0604030504040204" pitchFamily="34"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spTree>
    <p:extLst>
      <p:ext uri="{BB962C8B-B14F-4D97-AF65-F5344CB8AC3E}">
        <p14:creationId xmlns:p14="http://schemas.microsoft.com/office/powerpoint/2010/main" val="668467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112880" y="85297"/>
            <a:ext cx="5677751"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TIMELINE</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199243" y="703324"/>
            <a:ext cx="7626206" cy="6475491"/>
          </a:xfrm>
          <a:prstGeom prst="rect">
            <a:avLst/>
          </a:prstGeom>
        </p:spPr>
        <p:txBody>
          <a:bodyPr vert="horz" wrap="square" lIns="0" tIns="12065" rIns="0" bIns="0" rtlCol="0">
            <a:spAutoFit/>
          </a:bodyPr>
          <a:lstStyle/>
          <a:p>
            <a:pPr>
              <a:lnSpc>
                <a:spcPct val="150000"/>
              </a:lnSpc>
            </a:pPr>
            <a:r>
              <a:rPr lang="en-US" sz="2000" b="1" u="sng" spc="90" dirty="0" smtClean="0">
                <a:solidFill>
                  <a:schemeClr val="accent5"/>
                </a:solidFill>
                <a:latin typeface="Footlight MT Light" panose="0204060206030A020304" pitchFamily="18" charset="0"/>
              </a:rPr>
              <a:t>Review-1</a:t>
            </a:r>
            <a:r>
              <a:rPr lang="en-US" sz="2000" b="1" spc="90" dirty="0">
                <a:solidFill>
                  <a:schemeClr val="accent5"/>
                </a:solidFill>
                <a:latin typeface="Footlight MT Light" panose="0204060206030A020304" pitchFamily="18" charset="0"/>
              </a:rPr>
              <a:t> (Feb 2021</a:t>
            </a:r>
            <a:r>
              <a:rPr lang="en-US" sz="2000" b="1" spc="90" dirty="0" smtClean="0">
                <a:solidFill>
                  <a:schemeClr val="accent5"/>
                </a:solidFill>
                <a:latin typeface="Footlight MT Light" panose="0204060206030A020304" pitchFamily="18" charset="0"/>
              </a:rPr>
              <a:t>)</a:t>
            </a:r>
          </a:p>
          <a:p>
            <a:pPr marL="342900" indent="-342900">
              <a:lnSpc>
                <a:spcPct val="150000"/>
              </a:lnSpc>
              <a:buFont typeface="Arial" panose="020B0604020202020204" pitchFamily="34" charset="0"/>
              <a:buChar char="•"/>
            </a:pPr>
            <a:r>
              <a:rPr lang="en-US" sz="2000" spc="90" dirty="0" smtClean="0">
                <a:solidFill>
                  <a:schemeClr val="accent5"/>
                </a:solidFill>
                <a:latin typeface="Footlight MT Light" panose="0204060206030A020304" pitchFamily="18" charset="0"/>
              </a:rPr>
              <a:t>Understanding of the project, the objective and tool requirements, formulation of project plan.</a:t>
            </a:r>
          </a:p>
          <a:p>
            <a:pPr>
              <a:lnSpc>
                <a:spcPct val="150000"/>
              </a:lnSpc>
            </a:pPr>
            <a:endParaRPr lang="en-US" sz="2000" b="1" u="sng" spc="90" dirty="0" smtClean="0">
              <a:solidFill>
                <a:schemeClr val="accent5"/>
              </a:solidFill>
              <a:latin typeface="Footlight MT Light" panose="0204060206030A020304" pitchFamily="18" charset="0"/>
            </a:endParaRPr>
          </a:p>
          <a:p>
            <a:pPr>
              <a:lnSpc>
                <a:spcPct val="150000"/>
              </a:lnSpc>
            </a:pPr>
            <a:r>
              <a:rPr lang="en-US" sz="2000" b="1" u="sng" spc="90" dirty="0" smtClean="0">
                <a:solidFill>
                  <a:schemeClr val="accent5"/>
                </a:solidFill>
                <a:latin typeface="Footlight MT Light" panose="0204060206030A020304" pitchFamily="18" charset="0"/>
              </a:rPr>
              <a:t>Review-2</a:t>
            </a:r>
            <a:r>
              <a:rPr lang="en-US" sz="2000" b="1" spc="90" dirty="0" smtClean="0">
                <a:solidFill>
                  <a:schemeClr val="accent5"/>
                </a:solidFill>
                <a:latin typeface="Footlight MT Light" panose="0204060206030A020304" pitchFamily="18" charset="0"/>
              </a:rPr>
              <a:t> </a:t>
            </a:r>
            <a:r>
              <a:rPr lang="en-US" sz="2000" b="1" spc="90" dirty="0">
                <a:solidFill>
                  <a:schemeClr val="accent5"/>
                </a:solidFill>
                <a:latin typeface="Footlight MT Light" panose="0204060206030A020304" pitchFamily="18" charset="0"/>
              </a:rPr>
              <a:t>(</a:t>
            </a:r>
            <a:r>
              <a:rPr lang="en-US" sz="2000" b="1" spc="90" dirty="0" smtClean="0">
                <a:solidFill>
                  <a:schemeClr val="accent5"/>
                </a:solidFill>
                <a:latin typeface="Footlight MT Light" panose="0204060206030A020304" pitchFamily="18" charset="0"/>
              </a:rPr>
              <a:t>Feb-Mar </a:t>
            </a:r>
            <a:r>
              <a:rPr lang="en-US" sz="2000" b="1" spc="90" dirty="0">
                <a:solidFill>
                  <a:schemeClr val="accent5"/>
                </a:solidFill>
                <a:latin typeface="Footlight MT Light" panose="0204060206030A020304" pitchFamily="18" charset="0"/>
              </a:rPr>
              <a:t>2021</a:t>
            </a:r>
            <a:r>
              <a:rPr lang="en-US" sz="2000" b="1" spc="90" dirty="0" smtClean="0">
                <a:solidFill>
                  <a:schemeClr val="accent5"/>
                </a:solidFill>
                <a:latin typeface="Footlight MT Light" panose="0204060206030A020304" pitchFamily="18" charset="0"/>
              </a:rPr>
              <a:t>)</a:t>
            </a:r>
          </a:p>
          <a:p>
            <a:pPr marL="342900" indent="-342900">
              <a:lnSpc>
                <a:spcPct val="150000"/>
              </a:lnSpc>
              <a:buFont typeface="Arial" panose="020B0604020202020204" pitchFamily="34" charset="0"/>
              <a:buChar char="•"/>
            </a:pPr>
            <a:r>
              <a:rPr lang="en-US" sz="2000" spc="90" dirty="0" smtClean="0">
                <a:solidFill>
                  <a:schemeClr val="accent5"/>
                </a:solidFill>
                <a:latin typeface="Footlight MT Light" panose="0204060206030A020304" pitchFamily="18" charset="0"/>
              </a:rPr>
              <a:t>Creation of </a:t>
            </a:r>
            <a:r>
              <a:rPr lang="en-IN" sz="2000" dirty="0" smtClean="0">
                <a:solidFill>
                  <a:schemeClr val="accent5"/>
                </a:solidFill>
                <a:latin typeface="Footlight MT Light" panose="0204060206030A020304" pitchFamily="18" charset="0"/>
              </a:rPr>
              <a:t>Intent-Classifier and Programming-Language(Tag</a:t>
            </a:r>
            <a:r>
              <a:rPr lang="en-IN" sz="2000" dirty="0">
                <a:solidFill>
                  <a:schemeClr val="accent5"/>
                </a:solidFill>
                <a:latin typeface="Footlight MT Light" panose="0204060206030A020304" pitchFamily="18" charset="0"/>
              </a:rPr>
              <a:t>) </a:t>
            </a:r>
            <a:r>
              <a:rPr lang="en-IN" sz="2000" dirty="0" smtClean="0">
                <a:solidFill>
                  <a:schemeClr val="accent5"/>
                </a:solidFill>
                <a:latin typeface="Footlight MT Light" panose="0204060206030A020304" pitchFamily="18" charset="0"/>
              </a:rPr>
              <a:t>Classifier.</a:t>
            </a:r>
          </a:p>
          <a:p>
            <a:pPr marL="342900" indent="-342900">
              <a:lnSpc>
                <a:spcPct val="150000"/>
              </a:lnSpc>
              <a:buFont typeface="Arial" panose="020B0604020202020204" pitchFamily="34" charset="0"/>
              <a:buChar char="•"/>
            </a:pPr>
            <a:r>
              <a:rPr lang="en-US" sz="2000" dirty="0" smtClean="0">
                <a:solidFill>
                  <a:schemeClr val="accent5"/>
                </a:solidFill>
                <a:latin typeface="Footlight MT Light" panose="0204060206030A020304" pitchFamily="18" charset="0"/>
              </a:rPr>
              <a:t>Setting up of </a:t>
            </a:r>
            <a:r>
              <a:rPr lang="en-US" sz="2000" dirty="0">
                <a:solidFill>
                  <a:schemeClr val="accent5"/>
                </a:solidFill>
                <a:latin typeface="Footlight MT Light" panose="0204060206030A020304" pitchFamily="18" charset="0"/>
              </a:rPr>
              <a:t>Telegram </a:t>
            </a:r>
            <a:r>
              <a:rPr lang="en-IN" sz="2000" dirty="0">
                <a:solidFill>
                  <a:schemeClr val="accent5"/>
                </a:solidFill>
                <a:latin typeface="Footlight MT Light" panose="0204060206030A020304" pitchFamily="18" charset="0"/>
              </a:rPr>
              <a:t>to make our </a:t>
            </a:r>
            <a:r>
              <a:rPr lang="en-IN" sz="2000" dirty="0" err="1">
                <a:solidFill>
                  <a:schemeClr val="accent5"/>
                </a:solidFill>
                <a:latin typeface="Footlight MT Light" panose="0204060206030A020304" pitchFamily="18" charset="0"/>
              </a:rPr>
              <a:t>Chatbot</a:t>
            </a:r>
            <a:r>
              <a:rPr lang="en-IN" sz="2000" dirty="0">
                <a:solidFill>
                  <a:schemeClr val="accent5"/>
                </a:solidFill>
                <a:latin typeface="Footlight MT Light" panose="0204060206030A020304" pitchFamily="18" charset="0"/>
              </a:rPr>
              <a:t> </a:t>
            </a:r>
            <a:r>
              <a:rPr lang="en-IN" sz="2000" dirty="0" smtClean="0">
                <a:solidFill>
                  <a:schemeClr val="accent5"/>
                </a:solidFill>
                <a:latin typeface="Footlight MT Light" panose="0204060206030A020304" pitchFamily="18" charset="0"/>
              </a:rPr>
              <a:t>communicate with it.</a:t>
            </a:r>
          </a:p>
          <a:p>
            <a:pPr marL="342900" indent="-342900">
              <a:lnSpc>
                <a:spcPct val="150000"/>
              </a:lnSpc>
              <a:buFont typeface="Arial" panose="020B0604020202020204" pitchFamily="34" charset="0"/>
              <a:buChar char="•"/>
            </a:pPr>
            <a:endParaRPr lang="en-US" sz="2000" spc="90" dirty="0">
              <a:solidFill>
                <a:schemeClr val="accent5"/>
              </a:solidFill>
              <a:latin typeface="Footlight MT Light" panose="0204060206030A020304" pitchFamily="18" charset="0"/>
            </a:endParaRPr>
          </a:p>
          <a:p>
            <a:pPr>
              <a:lnSpc>
                <a:spcPct val="150000"/>
              </a:lnSpc>
            </a:pPr>
            <a:r>
              <a:rPr lang="en-US" sz="2000" b="1" u="sng" spc="90" dirty="0" smtClean="0">
                <a:solidFill>
                  <a:schemeClr val="accent5"/>
                </a:solidFill>
                <a:latin typeface="Footlight MT Light" panose="0204060206030A020304" pitchFamily="18" charset="0"/>
              </a:rPr>
              <a:t>Review-3</a:t>
            </a:r>
            <a:r>
              <a:rPr lang="en-US" sz="2000" b="1" spc="90" dirty="0" smtClean="0">
                <a:solidFill>
                  <a:schemeClr val="accent5"/>
                </a:solidFill>
                <a:latin typeface="Footlight MT Light" panose="0204060206030A020304" pitchFamily="18" charset="0"/>
              </a:rPr>
              <a:t> (Apr-May </a:t>
            </a:r>
            <a:r>
              <a:rPr lang="en-US" sz="2000" b="1" spc="90" dirty="0">
                <a:solidFill>
                  <a:schemeClr val="accent5"/>
                </a:solidFill>
                <a:latin typeface="Footlight MT Light" panose="0204060206030A020304" pitchFamily="18" charset="0"/>
              </a:rPr>
              <a:t>2021</a:t>
            </a:r>
            <a:r>
              <a:rPr lang="en-US" sz="2000" b="1" spc="90" dirty="0" smtClean="0">
                <a:solidFill>
                  <a:schemeClr val="accent5"/>
                </a:solidFill>
                <a:latin typeface="Footlight MT Light" panose="0204060206030A020304" pitchFamily="18" charset="0"/>
              </a:rPr>
              <a:t>)</a:t>
            </a:r>
          </a:p>
          <a:p>
            <a:pPr marL="342900" indent="-342900">
              <a:lnSpc>
                <a:spcPct val="150000"/>
              </a:lnSpc>
              <a:buFont typeface="Arial" panose="020B0604020202020204" pitchFamily="34" charset="0"/>
              <a:buChar char="•"/>
            </a:pPr>
            <a:r>
              <a:rPr lang="en-US" sz="2000" spc="90" dirty="0" smtClean="0">
                <a:solidFill>
                  <a:schemeClr val="accent5"/>
                </a:solidFill>
                <a:latin typeface="Footlight MT Light" panose="0204060206030A020304" pitchFamily="18" charset="0"/>
              </a:rPr>
              <a:t>To </a:t>
            </a:r>
            <a:r>
              <a:rPr lang="en-US" sz="2000" spc="90" dirty="0">
                <a:solidFill>
                  <a:schemeClr val="accent5"/>
                </a:solidFill>
                <a:latin typeface="Footlight MT Light" panose="0204060206030A020304" pitchFamily="18" charset="0"/>
              </a:rPr>
              <a:t>s</a:t>
            </a:r>
            <a:r>
              <a:rPr lang="en-US" sz="2000" spc="90" dirty="0" smtClean="0">
                <a:solidFill>
                  <a:schemeClr val="accent5"/>
                </a:solidFill>
                <a:latin typeface="Footlight MT Light" panose="0204060206030A020304" pitchFamily="18" charset="0"/>
              </a:rPr>
              <a:t>tore question </a:t>
            </a:r>
            <a:r>
              <a:rPr lang="en-US" sz="2000" spc="90" dirty="0">
                <a:solidFill>
                  <a:schemeClr val="accent5"/>
                </a:solidFill>
                <a:latin typeface="Footlight MT Light" panose="0204060206030A020304" pitchFamily="18" charset="0"/>
              </a:rPr>
              <a:t>database </a:t>
            </a:r>
            <a:r>
              <a:rPr lang="en-US" sz="2000" spc="90" dirty="0" err="1" smtClean="0">
                <a:solidFill>
                  <a:schemeClr val="accent5"/>
                </a:solidFill>
                <a:latin typeface="Footlight MT Light" panose="0204060206030A020304" pitchFamily="18" charset="0"/>
              </a:rPr>
              <a:t>embeddings</a:t>
            </a:r>
            <a:r>
              <a:rPr lang="en-US" sz="2000" spc="90" dirty="0" smtClean="0">
                <a:solidFill>
                  <a:schemeClr val="accent5"/>
                </a:solidFill>
                <a:latin typeface="Footlight MT Light" panose="0204060206030A020304" pitchFamily="18" charset="0"/>
              </a:rPr>
              <a:t> </a:t>
            </a:r>
            <a:r>
              <a:rPr lang="en-IN" sz="2000" dirty="0">
                <a:solidFill>
                  <a:schemeClr val="accent5"/>
                </a:solidFill>
                <a:latin typeface="Footlight MT Light" panose="0204060206030A020304" pitchFamily="18" charset="0"/>
              </a:rPr>
              <a:t>to get most similar </a:t>
            </a:r>
            <a:r>
              <a:rPr lang="en-IN" sz="2000" dirty="0" smtClean="0">
                <a:solidFill>
                  <a:schemeClr val="accent5"/>
                </a:solidFill>
                <a:latin typeface="Footlight MT Light" panose="0204060206030A020304" pitchFamily="18" charset="0"/>
              </a:rPr>
              <a:t>question for the one the user has asked.</a:t>
            </a:r>
          </a:p>
          <a:p>
            <a:pPr marL="342900" lvl="1" indent="-342900">
              <a:lnSpc>
                <a:spcPct val="150000"/>
              </a:lnSpc>
              <a:buFont typeface="Arial" panose="020B0604020202020204" pitchFamily="34" charset="0"/>
              <a:buChar char="•"/>
            </a:pPr>
            <a:r>
              <a:rPr lang="en-IN" sz="2000" spc="90" dirty="0">
                <a:solidFill>
                  <a:schemeClr val="accent5"/>
                </a:solidFill>
                <a:latin typeface="Footlight MT Light" panose="0204060206030A020304" pitchFamily="18" charset="0"/>
              </a:rPr>
              <a:t>To fit all the pieces in our </a:t>
            </a:r>
            <a:r>
              <a:rPr lang="en-IN" sz="2000" spc="90" dirty="0" err="1" smtClean="0">
                <a:solidFill>
                  <a:schemeClr val="accent5"/>
                </a:solidFill>
                <a:latin typeface="Footlight MT Light" panose="0204060206030A020304" pitchFamily="18" charset="0"/>
              </a:rPr>
              <a:t>SimpleDialogueManagerClass</a:t>
            </a:r>
            <a:r>
              <a:rPr lang="en-IN" sz="2000" spc="90" dirty="0" smtClean="0">
                <a:solidFill>
                  <a:schemeClr val="accent5"/>
                </a:solidFill>
                <a:latin typeface="Footlight MT Light" panose="0204060206030A020304" pitchFamily="18" charset="0"/>
              </a:rPr>
              <a:t> in our Telegram Bot Handler</a:t>
            </a:r>
            <a:endParaRPr lang="en-US" sz="2000" spc="90" dirty="0">
              <a:solidFill>
                <a:schemeClr val="accent5"/>
              </a:solidFill>
              <a:latin typeface="Footlight MT Light" panose="0204060206030A020304"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spTree>
    <p:extLst>
      <p:ext uri="{BB962C8B-B14F-4D97-AF65-F5344CB8AC3E}">
        <p14:creationId xmlns:p14="http://schemas.microsoft.com/office/powerpoint/2010/main" val="16777363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314173" y="21714"/>
            <a:ext cx="5677751"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REFERENCES</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314173" y="625815"/>
            <a:ext cx="7285524" cy="6660157"/>
          </a:xfrm>
          <a:prstGeom prst="rect">
            <a:avLst/>
          </a:prstGeom>
        </p:spPr>
        <p:txBody>
          <a:bodyPr vert="horz" wrap="square" lIns="0" tIns="12065" rIns="0" bIns="0" rtlCol="0">
            <a:spAutoFit/>
          </a:bodyPr>
          <a:lstStyle/>
          <a:p>
            <a:r>
              <a:rPr lang="en-US" sz="1800" dirty="0">
                <a:solidFill>
                  <a:schemeClr val="accent5"/>
                </a:solidFill>
                <a:latin typeface="Footlight MT Light" panose="0204060206030A020304" pitchFamily="18" charset="0"/>
              </a:rPr>
              <a:t>[1] </a:t>
            </a:r>
            <a:r>
              <a:rPr lang="en-IN" sz="1800" dirty="0">
                <a:solidFill>
                  <a:schemeClr val="accent5"/>
                </a:solidFill>
                <a:latin typeface="Footlight MT Light" pitchFamily="18" charset="0"/>
              </a:rPr>
              <a:t>N. N. </a:t>
            </a:r>
            <a:r>
              <a:rPr lang="en-IN" sz="1800" dirty="0" err="1">
                <a:solidFill>
                  <a:schemeClr val="accent5"/>
                </a:solidFill>
                <a:latin typeface="Footlight MT Light" pitchFamily="18" charset="0"/>
              </a:rPr>
              <a:t>Khin</a:t>
            </a:r>
            <a:r>
              <a:rPr lang="en-IN" sz="1800" dirty="0">
                <a:solidFill>
                  <a:schemeClr val="accent5"/>
                </a:solidFill>
                <a:latin typeface="Footlight MT Light" pitchFamily="18" charset="0"/>
              </a:rPr>
              <a:t> and K. M. </a:t>
            </a:r>
            <a:r>
              <a:rPr lang="en-IN" sz="1800" dirty="0" err="1">
                <a:solidFill>
                  <a:schemeClr val="accent5"/>
                </a:solidFill>
                <a:latin typeface="Footlight MT Light" pitchFamily="18" charset="0"/>
              </a:rPr>
              <a:t>Soe</a:t>
            </a:r>
            <a:r>
              <a:rPr lang="en-IN" sz="1800" dirty="0">
                <a:solidFill>
                  <a:schemeClr val="accent5"/>
                </a:solidFill>
                <a:latin typeface="Footlight MT Light" pitchFamily="18" charset="0"/>
              </a:rPr>
              <a:t>, "Question Answering based University Chatbot using Sequence to Sequence Model," 2020 23rd Conference of the Oriental COCOSDA International Committee for the Co-ordination and Standardisation of Speech Databases and Assessment Techniques (O-COCOSDA), Yangon, Myanmar, 2020, pp. 55-59.</a:t>
            </a:r>
            <a:endParaRPr lang="en-US" sz="1800" dirty="0">
              <a:solidFill>
                <a:schemeClr val="accent5"/>
              </a:solidFill>
              <a:latin typeface="Footlight MT Light" panose="0204060206030A020304" pitchFamily="18" charset="0"/>
            </a:endParaRPr>
          </a:p>
          <a:p>
            <a:r>
              <a:rPr lang="en-US" sz="1800" dirty="0">
                <a:solidFill>
                  <a:schemeClr val="accent5"/>
                </a:solidFill>
                <a:latin typeface="Footlight MT Light" panose="0204060206030A020304" pitchFamily="18" charset="0"/>
              </a:rPr>
              <a:t> </a:t>
            </a:r>
            <a:endParaRPr lang="en-US" sz="1800" dirty="0" smtClean="0">
              <a:solidFill>
                <a:schemeClr val="accent5"/>
              </a:solidFill>
              <a:latin typeface="Footlight MT Light" panose="0204060206030A020304" pitchFamily="18" charset="0"/>
            </a:endParaRPr>
          </a:p>
          <a:p>
            <a:r>
              <a:rPr lang="en-US" sz="1800" dirty="0" smtClean="0">
                <a:solidFill>
                  <a:schemeClr val="accent5"/>
                </a:solidFill>
                <a:latin typeface="Footlight MT Light" panose="0204060206030A020304" pitchFamily="18" charset="0"/>
              </a:rPr>
              <a:t>[</a:t>
            </a:r>
            <a:r>
              <a:rPr lang="en-US" sz="1800" dirty="0">
                <a:solidFill>
                  <a:schemeClr val="accent5"/>
                </a:solidFill>
                <a:latin typeface="Footlight MT Light" panose="0204060206030A020304" pitchFamily="18" charset="0"/>
              </a:rPr>
              <a:t>2] </a:t>
            </a:r>
            <a:r>
              <a:rPr lang="en-IN" sz="1800" dirty="0">
                <a:solidFill>
                  <a:schemeClr val="accent5"/>
                </a:solidFill>
                <a:latin typeface="Footlight MT Light" pitchFamily="18" charset="0"/>
              </a:rPr>
              <a:t>B. Setiaji and F. W. Wibowo, "Chatbot Using a Knowledge in Database: Human-to-Machine Conversation Modeling," 2016 7th International Conference on Intelligent Systems, Modelling and Simulation (ISMS), Bangkok, 2016, pp. 72-77.</a:t>
            </a:r>
          </a:p>
          <a:p>
            <a:r>
              <a:rPr lang="en-US" sz="1800" dirty="0">
                <a:solidFill>
                  <a:schemeClr val="accent5"/>
                </a:solidFill>
                <a:latin typeface="Footlight MT Light" panose="0204060206030A020304" pitchFamily="18" charset="0"/>
              </a:rPr>
              <a:t> </a:t>
            </a:r>
          </a:p>
          <a:p>
            <a:r>
              <a:rPr lang="en-US" sz="1800" dirty="0">
                <a:solidFill>
                  <a:schemeClr val="accent5"/>
                </a:solidFill>
                <a:latin typeface="Footlight MT Light" panose="0204060206030A020304" pitchFamily="18" charset="0"/>
              </a:rPr>
              <a:t>[3] L. T. </a:t>
            </a:r>
            <a:r>
              <a:rPr lang="en-US" sz="1800" dirty="0" err="1">
                <a:solidFill>
                  <a:schemeClr val="accent5"/>
                </a:solidFill>
                <a:latin typeface="Footlight MT Light" panose="0204060206030A020304" pitchFamily="18" charset="0"/>
              </a:rPr>
              <a:t>Hien</a:t>
            </a:r>
            <a:r>
              <a:rPr lang="en-US" sz="1800" dirty="0">
                <a:solidFill>
                  <a:schemeClr val="accent5"/>
                </a:solidFill>
                <a:latin typeface="Footlight MT Light" panose="0204060206030A020304" pitchFamily="18" charset="0"/>
              </a:rPr>
              <a:t>, L. Tran </a:t>
            </a:r>
            <a:r>
              <a:rPr lang="en-US" sz="1800" dirty="0" err="1">
                <a:solidFill>
                  <a:schemeClr val="accent5"/>
                </a:solidFill>
                <a:latin typeface="Footlight MT Light" panose="0204060206030A020304" pitchFamily="18" charset="0"/>
              </a:rPr>
              <a:t>Thi</a:t>
            </a:r>
            <a:r>
              <a:rPr lang="en-US" sz="1800" dirty="0">
                <a:solidFill>
                  <a:schemeClr val="accent5"/>
                </a:solidFill>
                <a:latin typeface="Footlight MT Light" panose="0204060206030A020304" pitchFamily="18" charset="0"/>
              </a:rPr>
              <a:t> Ly, C. Pham-Nguyen, T. Le </a:t>
            </a:r>
            <a:r>
              <a:rPr lang="en-US" sz="1800" dirty="0" err="1">
                <a:solidFill>
                  <a:schemeClr val="accent5"/>
                </a:solidFill>
                <a:latin typeface="Footlight MT Light" panose="0204060206030A020304" pitchFamily="18" charset="0"/>
              </a:rPr>
              <a:t>Dinh</a:t>
            </a:r>
            <a:r>
              <a:rPr lang="en-US" sz="1800" dirty="0">
                <a:solidFill>
                  <a:schemeClr val="accent5"/>
                </a:solidFill>
                <a:latin typeface="Footlight MT Light" panose="0204060206030A020304" pitchFamily="18" charset="0"/>
              </a:rPr>
              <a:t>, H. </a:t>
            </a:r>
            <a:r>
              <a:rPr lang="en-US" sz="1800" dirty="0" err="1">
                <a:solidFill>
                  <a:schemeClr val="accent5"/>
                </a:solidFill>
                <a:latin typeface="Footlight MT Light" panose="0204060206030A020304" pitchFamily="18" charset="0"/>
              </a:rPr>
              <a:t>Tiet</a:t>
            </a:r>
            <a:r>
              <a:rPr lang="en-US" sz="1800" dirty="0">
                <a:solidFill>
                  <a:schemeClr val="accent5"/>
                </a:solidFill>
                <a:latin typeface="Footlight MT Light" panose="0204060206030A020304" pitchFamily="18" charset="0"/>
              </a:rPr>
              <a:t> </a:t>
            </a:r>
            <a:r>
              <a:rPr lang="en-US" sz="1800" dirty="0" err="1">
                <a:solidFill>
                  <a:schemeClr val="accent5"/>
                </a:solidFill>
                <a:latin typeface="Footlight MT Light" panose="0204060206030A020304" pitchFamily="18" charset="0"/>
              </a:rPr>
              <a:t>Gia</a:t>
            </a:r>
            <a:r>
              <a:rPr lang="en-US" sz="1800" dirty="0">
                <a:solidFill>
                  <a:schemeClr val="accent5"/>
                </a:solidFill>
                <a:latin typeface="Footlight MT Light" panose="0204060206030A020304" pitchFamily="18" charset="0"/>
              </a:rPr>
              <a:t> and L. N. </a:t>
            </a:r>
            <a:r>
              <a:rPr lang="en-US" sz="1800" dirty="0" err="1">
                <a:solidFill>
                  <a:schemeClr val="accent5"/>
                </a:solidFill>
                <a:latin typeface="Footlight MT Light" panose="0204060206030A020304" pitchFamily="18" charset="0"/>
              </a:rPr>
              <a:t>Hoai</a:t>
            </a:r>
            <a:r>
              <a:rPr lang="en-US" sz="1800" dirty="0">
                <a:solidFill>
                  <a:schemeClr val="accent5"/>
                </a:solidFill>
                <a:latin typeface="Footlight MT Light" panose="0204060206030A020304" pitchFamily="18" charset="0"/>
              </a:rPr>
              <a:t> Nam, "Towards Chatbot-based Interactive What- and How-Question Answering Systems: the </a:t>
            </a:r>
            <a:r>
              <a:rPr lang="en-US" sz="1800" dirty="0" err="1">
                <a:solidFill>
                  <a:schemeClr val="accent5"/>
                </a:solidFill>
                <a:latin typeface="Footlight MT Light" panose="0204060206030A020304" pitchFamily="18" charset="0"/>
              </a:rPr>
              <a:t>Adobot</a:t>
            </a:r>
            <a:r>
              <a:rPr lang="en-US" sz="1800" dirty="0">
                <a:solidFill>
                  <a:schemeClr val="accent5"/>
                </a:solidFill>
                <a:latin typeface="Footlight MT Light" panose="0204060206030A020304" pitchFamily="18" charset="0"/>
              </a:rPr>
              <a:t> Approach," 2020 RIVF International Conference on Computing and Communication Technologies (RIVF), Ho Chi Minh, Vietnam, 2020, pp. 1-3, </a:t>
            </a:r>
            <a:r>
              <a:rPr lang="en-US" sz="1800" dirty="0" err="1">
                <a:solidFill>
                  <a:schemeClr val="accent5"/>
                </a:solidFill>
                <a:latin typeface="Footlight MT Light" panose="0204060206030A020304" pitchFamily="18" charset="0"/>
              </a:rPr>
              <a:t>doi</a:t>
            </a:r>
            <a:r>
              <a:rPr lang="en-US" sz="1800" dirty="0">
                <a:solidFill>
                  <a:schemeClr val="accent5"/>
                </a:solidFill>
                <a:latin typeface="Footlight MT Light" panose="0204060206030A020304" pitchFamily="18" charset="0"/>
              </a:rPr>
              <a:t>: 10.1109/RIVF48685.2020.9140742</a:t>
            </a:r>
            <a:r>
              <a:rPr lang="en-US" sz="1800" dirty="0" smtClean="0">
                <a:solidFill>
                  <a:schemeClr val="accent5"/>
                </a:solidFill>
                <a:latin typeface="Footlight MT Light" panose="0204060206030A020304" pitchFamily="18" charset="0"/>
              </a:rPr>
              <a:t>.</a:t>
            </a:r>
          </a:p>
          <a:p>
            <a:endParaRPr lang="en-US" sz="1800" dirty="0" smtClean="0">
              <a:solidFill>
                <a:schemeClr val="accent5"/>
              </a:solidFill>
              <a:latin typeface="Footlight MT Light" panose="0204060206030A020304" pitchFamily="18" charset="0"/>
            </a:endParaRPr>
          </a:p>
          <a:p>
            <a:r>
              <a:rPr lang="en-US" sz="1800" dirty="0">
                <a:solidFill>
                  <a:schemeClr val="accent5"/>
                </a:solidFill>
                <a:latin typeface="Footlight MT Light" panose="0204060206030A020304" pitchFamily="18" charset="0"/>
              </a:rPr>
              <a:t>[4] </a:t>
            </a:r>
            <a:r>
              <a:rPr lang="en-IN" sz="1800" dirty="0" err="1">
                <a:solidFill>
                  <a:schemeClr val="accent5"/>
                </a:solidFill>
                <a:latin typeface="Footlight MT Light" panose="0204060206030A020304" pitchFamily="18" charset="0"/>
              </a:rPr>
              <a:t>Quarteroni</a:t>
            </a:r>
            <a:r>
              <a:rPr lang="en-IN" sz="1800" dirty="0">
                <a:solidFill>
                  <a:schemeClr val="accent5"/>
                </a:solidFill>
                <a:latin typeface="Footlight MT Light" panose="0204060206030A020304" pitchFamily="18" charset="0"/>
              </a:rPr>
              <a:t>, S. and </a:t>
            </a:r>
            <a:r>
              <a:rPr lang="en-IN" sz="1800" dirty="0" err="1">
                <a:solidFill>
                  <a:schemeClr val="accent5"/>
                </a:solidFill>
                <a:latin typeface="Footlight MT Light" panose="0204060206030A020304" pitchFamily="18" charset="0"/>
              </a:rPr>
              <a:t>Manandhar</a:t>
            </a:r>
            <a:r>
              <a:rPr lang="en-IN" sz="1800" dirty="0">
                <a:solidFill>
                  <a:schemeClr val="accent5"/>
                </a:solidFill>
                <a:latin typeface="Footlight MT Light" panose="0204060206030A020304" pitchFamily="18" charset="0"/>
              </a:rPr>
              <a:t>, S., 2007. A </a:t>
            </a:r>
            <a:r>
              <a:rPr lang="en-IN" sz="1800" dirty="0" err="1">
                <a:solidFill>
                  <a:schemeClr val="accent5"/>
                </a:solidFill>
                <a:latin typeface="Footlight MT Light" panose="0204060206030A020304" pitchFamily="18" charset="0"/>
              </a:rPr>
              <a:t>chatbot</a:t>
            </a:r>
            <a:r>
              <a:rPr lang="en-IN" sz="1800" dirty="0">
                <a:solidFill>
                  <a:schemeClr val="accent5"/>
                </a:solidFill>
                <a:latin typeface="Footlight MT Light" panose="0204060206030A020304" pitchFamily="18" charset="0"/>
              </a:rPr>
              <a:t>-based interactive question answering system. </a:t>
            </a:r>
            <a:r>
              <a:rPr lang="en-IN" sz="1800" i="1" dirty="0" err="1">
                <a:solidFill>
                  <a:schemeClr val="accent5"/>
                </a:solidFill>
                <a:latin typeface="Footlight MT Light" panose="0204060206030A020304" pitchFamily="18" charset="0"/>
              </a:rPr>
              <a:t>Decalog</a:t>
            </a:r>
            <a:r>
              <a:rPr lang="en-IN" sz="1800" i="1" dirty="0">
                <a:solidFill>
                  <a:schemeClr val="accent5"/>
                </a:solidFill>
                <a:latin typeface="Footlight MT Light" panose="0204060206030A020304" pitchFamily="18" charset="0"/>
              </a:rPr>
              <a:t> 2007</a:t>
            </a:r>
            <a:r>
              <a:rPr lang="en-IN" sz="1800" dirty="0">
                <a:solidFill>
                  <a:schemeClr val="accent5"/>
                </a:solidFill>
                <a:latin typeface="Footlight MT Light" panose="0204060206030A020304" pitchFamily="18" charset="0"/>
              </a:rPr>
              <a:t>, </a:t>
            </a:r>
            <a:r>
              <a:rPr lang="en-IN" sz="1800" i="1" dirty="0">
                <a:solidFill>
                  <a:schemeClr val="accent5"/>
                </a:solidFill>
                <a:latin typeface="Footlight MT Light" panose="0204060206030A020304" pitchFamily="18" charset="0"/>
              </a:rPr>
              <a:t>83</a:t>
            </a:r>
            <a:r>
              <a:rPr lang="en-IN" sz="1800" dirty="0" smtClean="0">
                <a:solidFill>
                  <a:schemeClr val="accent5"/>
                </a:solidFill>
                <a:latin typeface="Footlight MT Light" panose="0204060206030A020304" pitchFamily="18" charset="0"/>
              </a:rPr>
              <a:t>.</a:t>
            </a:r>
          </a:p>
          <a:p>
            <a:endParaRPr lang="en-US" sz="1800" dirty="0">
              <a:solidFill>
                <a:schemeClr val="accent5"/>
              </a:solidFill>
              <a:latin typeface="Footlight MT Light" panose="0204060206030A020304" pitchFamily="18" charset="0"/>
            </a:endParaRPr>
          </a:p>
          <a:p>
            <a:r>
              <a:rPr lang="en-US" sz="1800" dirty="0">
                <a:solidFill>
                  <a:schemeClr val="accent5"/>
                </a:solidFill>
                <a:latin typeface="Footlight MT Light" panose="0204060206030A020304" pitchFamily="18" charset="0"/>
              </a:rPr>
              <a:t>[5] </a:t>
            </a:r>
            <a:r>
              <a:rPr lang="en-IN" sz="1800" dirty="0" err="1">
                <a:solidFill>
                  <a:schemeClr val="accent5"/>
                </a:solidFill>
                <a:latin typeface="Footlight MT Light" panose="0204060206030A020304" pitchFamily="18" charset="0"/>
              </a:rPr>
              <a:t>Mutiwokuziva</a:t>
            </a:r>
            <a:r>
              <a:rPr lang="en-IN" sz="1800" dirty="0">
                <a:solidFill>
                  <a:schemeClr val="accent5"/>
                </a:solidFill>
                <a:latin typeface="Footlight MT Light" panose="0204060206030A020304" pitchFamily="18" charset="0"/>
              </a:rPr>
              <a:t>, M.T., </a:t>
            </a:r>
            <a:r>
              <a:rPr lang="en-IN" sz="1800" dirty="0" err="1">
                <a:solidFill>
                  <a:schemeClr val="accent5"/>
                </a:solidFill>
                <a:latin typeface="Footlight MT Light" panose="0204060206030A020304" pitchFamily="18" charset="0"/>
              </a:rPr>
              <a:t>Chanda</a:t>
            </a:r>
            <a:r>
              <a:rPr lang="en-IN" sz="1800" dirty="0">
                <a:solidFill>
                  <a:schemeClr val="accent5"/>
                </a:solidFill>
                <a:latin typeface="Footlight MT Light" panose="0204060206030A020304" pitchFamily="18" charset="0"/>
              </a:rPr>
              <a:t>, M.W., </a:t>
            </a:r>
            <a:r>
              <a:rPr lang="en-IN" sz="1800" dirty="0" err="1">
                <a:solidFill>
                  <a:schemeClr val="accent5"/>
                </a:solidFill>
                <a:latin typeface="Footlight MT Light" panose="0204060206030A020304" pitchFamily="18" charset="0"/>
              </a:rPr>
              <a:t>Kadebu</a:t>
            </a:r>
            <a:r>
              <a:rPr lang="en-IN" sz="1800" dirty="0">
                <a:solidFill>
                  <a:schemeClr val="accent5"/>
                </a:solidFill>
                <a:latin typeface="Footlight MT Light" panose="0204060206030A020304" pitchFamily="18" charset="0"/>
              </a:rPr>
              <a:t>, P., </a:t>
            </a:r>
            <a:r>
              <a:rPr lang="en-IN" sz="1800" dirty="0" err="1">
                <a:solidFill>
                  <a:schemeClr val="accent5"/>
                </a:solidFill>
                <a:latin typeface="Footlight MT Light" panose="0204060206030A020304" pitchFamily="18" charset="0"/>
              </a:rPr>
              <a:t>Mukwazvure</a:t>
            </a:r>
            <a:r>
              <a:rPr lang="en-IN" sz="1800" dirty="0">
                <a:solidFill>
                  <a:schemeClr val="accent5"/>
                </a:solidFill>
                <a:latin typeface="Footlight MT Light" panose="0204060206030A020304" pitchFamily="18" charset="0"/>
              </a:rPr>
              <a:t>, A. and </a:t>
            </a:r>
            <a:r>
              <a:rPr lang="en-IN" sz="1800" dirty="0" err="1">
                <a:solidFill>
                  <a:schemeClr val="accent5"/>
                </a:solidFill>
                <a:latin typeface="Footlight MT Light" panose="0204060206030A020304" pitchFamily="18" charset="0"/>
              </a:rPr>
              <a:t>Gotora</a:t>
            </a:r>
            <a:r>
              <a:rPr lang="en-IN" sz="1800" dirty="0">
                <a:solidFill>
                  <a:schemeClr val="accent5"/>
                </a:solidFill>
                <a:latin typeface="Footlight MT Light" panose="0204060206030A020304" pitchFamily="18" charset="0"/>
              </a:rPr>
              <a:t>, T.T., 2017, October. A neural-network based chat bot. In </a:t>
            </a:r>
            <a:r>
              <a:rPr lang="en-IN" sz="1800" i="1" dirty="0">
                <a:solidFill>
                  <a:schemeClr val="accent5"/>
                </a:solidFill>
                <a:latin typeface="Footlight MT Light" panose="0204060206030A020304" pitchFamily="18" charset="0"/>
              </a:rPr>
              <a:t>2017 2nd International Conference on Communication and Electronics Systems (ICCES)</a:t>
            </a:r>
            <a:r>
              <a:rPr lang="en-IN" sz="1800" dirty="0">
                <a:solidFill>
                  <a:schemeClr val="accent5"/>
                </a:solidFill>
                <a:latin typeface="Footlight MT Light" panose="0204060206030A020304" pitchFamily="18" charset="0"/>
              </a:rPr>
              <a:t> (pp. 212-217). IEEE.</a:t>
            </a:r>
            <a:r>
              <a:rPr lang="en-US" sz="1800" dirty="0">
                <a:solidFill>
                  <a:schemeClr val="accent5"/>
                </a:solidFill>
                <a:latin typeface="Footlight MT Light" panose="0204060206030A020304" pitchFamily="18" charset="0"/>
              </a:rPr>
              <a:t> </a:t>
            </a:r>
            <a:endParaRPr lang="en-IN" sz="1800" spc="90" dirty="0">
              <a:solidFill>
                <a:schemeClr val="accent5"/>
              </a:solidFill>
              <a:latin typeface="Footlight MT Light" panose="0204060206030A020304"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spTree>
    <p:extLst>
      <p:ext uri="{BB962C8B-B14F-4D97-AF65-F5344CB8AC3E}">
        <p14:creationId xmlns:p14="http://schemas.microsoft.com/office/powerpoint/2010/main" val="39652471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314173" y="21714"/>
            <a:ext cx="5677751"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REFERENCES</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314173" y="721799"/>
            <a:ext cx="7285524" cy="6937155"/>
          </a:xfrm>
          <a:prstGeom prst="rect">
            <a:avLst/>
          </a:prstGeom>
        </p:spPr>
        <p:txBody>
          <a:bodyPr vert="horz" wrap="square" lIns="0" tIns="12065" rIns="0" bIns="0" rtlCol="0">
            <a:spAutoFit/>
          </a:bodyPr>
          <a:lstStyle/>
          <a:p>
            <a:r>
              <a:rPr lang="en-US" sz="1800" dirty="0">
                <a:solidFill>
                  <a:schemeClr val="accent5"/>
                </a:solidFill>
                <a:latin typeface="Footlight MT Light" panose="0204060206030A020304" pitchFamily="18" charset="0"/>
              </a:rPr>
              <a:t> </a:t>
            </a:r>
            <a:r>
              <a:rPr lang="en-US" sz="1800" dirty="0" smtClean="0">
                <a:solidFill>
                  <a:schemeClr val="accent5"/>
                </a:solidFill>
                <a:latin typeface="Footlight MT Light" panose="0204060206030A020304" pitchFamily="18" charset="0"/>
              </a:rPr>
              <a:t>[6] </a:t>
            </a:r>
            <a:r>
              <a:rPr lang="en-IN" sz="1800" dirty="0" err="1">
                <a:solidFill>
                  <a:schemeClr val="accent5"/>
                </a:solidFill>
                <a:latin typeface="Footlight MT Light" panose="0204060206030A020304" pitchFamily="18" charset="0"/>
              </a:rPr>
              <a:t>Ranoliya</a:t>
            </a:r>
            <a:r>
              <a:rPr lang="en-IN" sz="1800" dirty="0">
                <a:solidFill>
                  <a:schemeClr val="accent5"/>
                </a:solidFill>
                <a:latin typeface="Footlight MT Light" panose="0204060206030A020304" pitchFamily="18" charset="0"/>
              </a:rPr>
              <a:t>, B.R., </a:t>
            </a:r>
            <a:r>
              <a:rPr lang="en-IN" sz="1800" dirty="0" err="1">
                <a:solidFill>
                  <a:schemeClr val="accent5"/>
                </a:solidFill>
                <a:latin typeface="Footlight MT Light" panose="0204060206030A020304" pitchFamily="18" charset="0"/>
              </a:rPr>
              <a:t>Raghuwanshi</a:t>
            </a:r>
            <a:r>
              <a:rPr lang="en-IN" sz="1800" dirty="0">
                <a:solidFill>
                  <a:schemeClr val="accent5"/>
                </a:solidFill>
                <a:latin typeface="Footlight MT Light" panose="0204060206030A020304" pitchFamily="18" charset="0"/>
              </a:rPr>
              <a:t>, N. and Singh, S., 2017, September. </a:t>
            </a:r>
            <a:r>
              <a:rPr lang="en-IN" sz="1800" dirty="0" err="1">
                <a:solidFill>
                  <a:schemeClr val="accent5"/>
                </a:solidFill>
                <a:latin typeface="Footlight MT Light" panose="0204060206030A020304" pitchFamily="18" charset="0"/>
              </a:rPr>
              <a:t>Chatbot</a:t>
            </a:r>
            <a:r>
              <a:rPr lang="en-IN" sz="1800" dirty="0">
                <a:solidFill>
                  <a:schemeClr val="accent5"/>
                </a:solidFill>
                <a:latin typeface="Footlight MT Light" panose="0204060206030A020304" pitchFamily="18" charset="0"/>
              </a:rPr>
              <a:t> for university related FAQs. In </a:t>
            </a:r>
            <a:r>
              <a:rPr lang="en-IN" sz="1800" i="1" dirty="0">
                <a:solidFill>
                  <a:schemeClr val="accent5"/>
                </a:solidFill>
                <a:latin typeface="Footlight MT Light" panose="0204060206030A020304" pitchFamily="18" charset="0"/>
              </a:rPr>
              <a:t>2017 International Conference on Advances in Computing, Communications and Informatics (ICACCI)</a:t>
            </a:r>
            <a:r>
              <a:rPr lang="en-IN" sz="1800" dirty="0">
                <a:solidFill>
                  <a:schemeClr val="accent5"/>
                </a:solidFill>
                <a:latin typeface="Footlight MT Light" panose="0204060206030A020304" pitchFamily="18" charset="0"/>
              </a:rPr>
              <a:t> (pp. 1525-1530). IEEE</a:t>
            </a:r>
            <a:r>
              <a:rPr lang="en-IN" sz="1800" dirty="0" smtClean="0">
                <a:solidFill>
                  <a:schemeClr val="accent5"/>
                </a:solidFill>
                <a:latin typeface="Footlight MT Light" panose="0204060206030A020304" pitchFamily="18" charset="0"/>
              </a:rPr>
              <a:t>.</a:t>
            </a:r>
          </a:p>
          <a:p>
            <a:endParaRPr lang="en-US" sz="1800" dirty="0">
              <a:solidFill>
                <a:schemeClr val="accent5"/>
              </a:solidFill>
              <a:latin typeface="Footlight MT Light" panose="0204060206030A020304" pitchFamily="18" charset="0"/>
            </a:endParaRPr>
          </a:p>
          <a:p>
            <a:r>
              <a:rPr lang="en-IN" sz="1800" dirty="0" smtClean="0">
                <a:solidFill>
                  <a:schemeClr val="accent5"/>
                </a:solidFill>
                <a:latin typeface="Footlight MT Light" panose="0204060206030A020304" pitchFamily="18" charset="0"/>
              </a:rPr>
              <a:t>[7] </a:t>
            </a:r>
            <a:r>
              <a:rPr lang="en-IN" sz="1800" dirty="0" err="1" smtClean="0">
                <a:solidFill>
                  <a:schemeClr val="accent5"/>
                </a:solidFill>
                <a:latin typeface="Footlight MT Light" panose="0204060206030A020304" pitchFamily="18" charset="0"/>
              </a:rPr>
              <a:t>Palasundram</a:t>
            </a:r>
            <a:r>
              <a:rPr lang="en-IN" sz="1800" dirty="0">
                <a:solidFill>
                  <a:schemeClr val="accent5"/>
                </a:solidFill>
                <a:latin typeface="Footlight MT Light" panose="0204060206030A020304" pitchFamily="18" charset="0"/>
              </a:rPr>
              <a:t>, K., </a:t>
            </a:r>
            <a:r>
              <a:rPr lang="en-IN" sz="1800" dirty="0" err="1">
                <a:solidFill>
                  <a:schemeClr val="accent5"/>
                </a:solidFill>
                <a:latin typeface="Footlight MT Light" panose="0204060206030A020304" pitchFamily="18" charset="0"/>
              </a:rPr>
              <a:t>Sharef</a:t>
            </a:r>
            <a:r>
              <a:rPr lang="en-IN" sz="1800" dirty="0">
                <a:solidFill>
                  <a:schemeClr val="accent5"/>
                </a:solidFill>
                <a:latin typeface="Footlight MT Light" panose="0204060206030A020304" pitchFamily="18" charset="0"/>
              </a:rPr>
              <a:t>, N.M., </a:t>
            </a:r>
            <a:r>
              <a:rPr lang="en-IN" sz="1800" dirty="0" err="1">
                <a:solidFill>
                  <a:schemeClr val="accent5"/>
                </a:solidFill>
                <a:latin typeface="Footlight MT Light" panose="0204060206030A020304" pitchFamily="18" charset="0"/>
              </a:rPr>
              <a:t>Nasharuddin</a:t>
            </a:r>
            <a:r>
              <a:rPr lang="en-IN" sz="1800" dirty="0">
                <a:solidFill>
                  <a:schemeClr val="accent5"/>
                </a:solidFill>
                <a:latin typeface="Footlight MT Light" panose="0204060206030A020304" pitchFamily="18" charset="0"/>
              </a:rPr>
              <a:t>, N., </a:t>
            </a:r>
            <a:r>
              <a:rPr lang="en-IN" sz="1800" dirty="0" err="1">
                <a:solidFill>
                  <a:schemeClr val="accent5"/>
                </a:solidFill>
                <a:latin typeface="Footlight MT Light" panose="0204060206030A020304" pitchFamily="18" charset="0"/>
              </a:rPr>
              <a:t>Kasmiran</a:t>
            </a:r>
            <a:r>
              <a:rPr lang="en-IN" sz="1800" dirty="0">
                <a:solidFill>
                  <a:schemeClr val="accent5"/>
                </a:solidFill>
                <a:latin typeface="Footlight MT Light" panose="0204060206030A020304" pitchFamily="18" charset="0"/>
              </a:rPr>
              <a:t>, K. and </a:t>
            </a:r>
            <a:r>
              <a:rPr lang="en-IN" sz="1800" dirty="0" err="1">
                <a:solidFill>
                  <a:schemeClr val="accent5"/>
                </a:solidFill>
                <a:latin typeface="Footlight MT Light" panose="0204060206030A020304" pitchFamily="18" charset="0"/>
              </a:rPr>
              <a:t>Azman</a:t>
            </a:r>
            <a:r>
              <a:rPr lang="en-IN" sz="1800" dirty="0">
                <a:solidFill>
                  <a:schemeClr val="accent5"/>
                </a:solidFill>
                <a:latin typeface="Footlight MT Light" panose="0204060206030A020304" pitchFamily="18" charset="0"/>
              </a:rPr>
              <a:t>, A., 2019. Sequence to sequence model performance for education </a:t>
            </a:r>
            <a:r>
              <a:rPr lang="en-IN" sz="1800" dirty="0" err="1">
                <a:solidFill>
                  <a:schemeClr val="accent5"/>
                </a:solidFill>
                <a:latin typeface="Footlight MT Light" panose="0204060206030A020304" pitchFamily="18" charset="0"/>
              </a:rPr>
              <a:t>chatbot</a:t>
            </a:r>
            <a:r>
              <a:rPr lang="en-IN" sz="1800" dirty="0">
                <a:solidFill>
                  <a:schemeClr val="accent5"/>
                </a:solidFill>
                <a:latin typeface="Footlight MT Light" panose="0204060206030A020304" pitchFamily="18" charset="0"/>
              </a:rPr>
              <a:t>. </a:t>
            </a:r>
            <a:r>
              <a:rPr lang="en-IN" sz="1800" i="1" dirty="0">
                <a:solidFill>
                  <a:schemeClr val="accent5"/>
                </a:solidFill>
                <a:latin typeface="Footlight MT Light" panose="0204060206030A020304" pitchFamily="18" charset="0"/>
              </a:rPr>
              <a:t>International Journal of Emerging Technologies in Learning (</a:t>
            </a:r>
            <a:r>
              <a:rPr lang="en-IN" sz="1800" i="1" dirty="0" err="1">
                <a:solidFill>
                  <a:schemeClr val="accent5"/>
                </a:solidFill>
                <a:latin typeface="Footlight MT Light" panose="0204060206030A020304" pitchFamily="18" charset="0"/>
              </a:rPr>
              <a:t>iJET</a:t>
            </a:r>
            <a:r>
              <a:rPr lang="en-IN" sz="1800" i="1" dirty="0">
                <a:solidFill>
                  <a:schemeClr val="accent5"/>
                </a:solidFill>
                <a:latin typeface="Footlight MT Light" panose="0204060206030A020304" pitchFamily="18" charset="0"/>
              </a:rPr>
              <a:t>)</a:t>
            </a:r>
            <a:r>
              <a:rPr lang="en-IN" sz="1800" dirty="0">
                <a:solidFill>
                  <a:schemeClr val="accent5"/>
                </a:solidFill>
                <a:latin typeface="Footlight MT Light" panose="0204060206030A020304" pitchFamily="18" charset="0"/>
              </a:rPr>
              <a:t>, </a:t>
            </a:r>
            <a:r>
              <a:rPr lang="en-IN" sz="1800" i="1" dirty="0">
                <a:solidFill>
                  <a:schemeClr val="accent5"/>
                </a:solidFill>
                <a:latin typeface="Footlight MT Light" panose="0204060206030A020304" pitchFamily="18" charset="0"/>
              </a:rPr>
              <a:t>14</a:t>
            </a:r>
            <a:r>
              <a:rPr lang="en-IN" sz="1800" dirty="0">
                <a:solidFill>
                  <a:schemeClr val="accent5"/>
                </a:solidFill>
                <a:latin typeface="Footlight MT Light" panose="0204060206030A020304" pitchFamily="18" charset="0"/>
              </a:rPr>
              <a:t>(24), pp.56-68</a:t>
            </a:r>
            <a:r>
              <a:rPr lang="en-IN" sz="1800" dirty="0" smtClean="0">
                <a:solidFill>
                  <a:schemeClr val="accent5"/>
                </a:solidFill>
                <a:latin typeface="Footlight MT Light" panose="0204060206030A020304" pitchFamily="18" charset="0"/>
              </a:rPr>
              <a:t>.</a:t>
            </a:r>
          </a:p>
          <a:p>
            <a:endParaRPr lang="en-US" sz="1800" dirty="0">
              <a:solidFill>
                <a:schemeClr val="accent5"/>
              </a:solidFill>
              <a:latin typeface="Footlight MT Light" panose="0204060206030A020304" pitchFamily="18" charset="0"/>
            </a:endParaRPr>
          </a:p>
          <a:p>
            <a:r>
              <a:rPr lang="en-US" sz="1800" dirty="0" smtClean="0">
                <a:solidFill>
                  <a:schemeClr val="accent5"/>
                </a:solidFill>
                <a:latin typeface="Footlight MT Light" panose="0204060206030A020304" pitchFamily="18" charset="0"/>
              </a:rPr>
              <a:t>[8] </a:t>
            </a:r>
            <a:r>
              <a:rPr lang="en-IN" sz="1800" dirty="0">
                <a:solidFill>
                  <a:schemeClr val="accent5"/>
                </a:solidFill>
                <a:latin typeface="Footlight MT Light" panose="0204060206030A020304" pitchFamily="18" charset="0"/>
              </a:rPr>
              <a:t>El </a:t>
            </a:r>
            <a:r>
              <a:rPr lang="en-IN" sz="1800" dirty="0" err="1">
                <a:solidFill>
                  <a:schemeClr val="accent5"/>
                </a:solidFill>
                <a:latin typeface="Footlight MT Light" panose="0204060206030A020304" pitchFamily="18" charset="0"/>
              </a:rPr>
              <a:t>Zini</a:t>
            </a:r>
            <a:r>
              <a:rPr lang="en-IN" sz="1800" dirty="0">
                <a:solidFill>
                  <a:schemeClr val="accent5"/>
                </a:solidFill>
                <a:latin typeface="Footlight MT Light" panose="0204060206030A020304" pitchFamily="18" charset="0"/>
              </a:rPr>
              <a:t>, J., </a:t>
            </a:r>
            <a:r>
              <a:rPr lang="en-IN" sz="1800" dirty="0" err="1">
                <a:solidFill>
                  <a:schemeClr val="accent5"/>
                </a:solidFill>
                <a:latin typeface="Footlight MT Light" panose="0204060206030A020304" pitchFamily="18" charset="0"/>
              </a:rPr>
              <a:t>Rizk</a:t>
            </a:r>
            <a:r>
              <a:rPr lang="en-IN" sz="1800" dirty="0">
                <a:solidFill>
                  <a:schemeClr val="accent5"/>
                </a:solidFill>
                <a:latin typeface="Footlight MT Light" panose="0204060206030A020304" pitchFamily="18" charset="0"/>
              </a:rPr>
              <a:t>, Y., </a:t>
            </a:r>
            <a:r>
              <a:rPr lang="en-IN" sz="1800" dirty="0" err="1">
                <a:solidFill>
                  <a:schemeClr val="accent5"/>
                </a:solidFill>
                <a:latin typeface="Footlight MT Light" panose="0204060206030A020304" pitchFamily="18" charset="0"/>
              </a:rPr>
              <a:t>Awad</a:t>
            </a:r>
            <a:r>
              <a:rPr lang="en-IN" sz="1800" dirty="0">
                <a:solidFill>
                  <a:schemeClr val="accent5"/>
                </a:solidFill>
                <a:latin typeface="Footlight MT Light" panose="0204060206030A020304" pitchFamily="18" charset="0"/>
              </a:rPr>
              <a:t>, M. and </a:t>
            </a:r>
            <a:r>
              <a:rPr lang="en-IN" sz="1800" dirty="0" err="1">
                <a:solidFill>
                  <a:schemeClr val="accent5"/>
                </a:solidFill>
                <a:latin typeface="Footlight MT Light" panose="0204060206030A020304" pitchFamily="18" charset="0"/>
              </a:rPr>
              <a:t>Antoun</a:t>
            </a:r>
            <a:r>
              <a:rPr lang="en-IN" sz="1800" dirty="0">
                <a:solidFill>
                  <a:schemeClr val="accent5"/>
                </a:solidFill>
                <a:latin typeface="Footlight MT Light" panose="0204060206030A020304" pitchFamily="18" charset="0"/>
              </a:rPr>
              <a:t>, J., 2019, July. Towards a deep learning question-answering specialized </a:t>
            </a:r>
            <a:r>
              <a:rPr lang="en-IN" sz="1800" dirty="0" err="1">
                <a:solidFill>
                  <a:schemeClr val="accent5"/>
                </a:solidFill>
                <a:latin typeface="Footlight MT Light" panose="0204060206030A020304" pitchFamily="18" charset="0"/>
              </a:rPr>
              <a:t>chatbot</a:t>
            </a:r>
            <a:r>
              <a:rPr lang="en-IN" sz="1800" dirty="0">
                <a:solidFill>
                  <a:schemeClr val="accent5"/>
                </a:solidFill>
                <a:latin typeface="Footlight MT Light" panose="0204060206030A020304" pitchFamily="18" charset="0"/>
              </a:rPr>
              <a:t> for objective structured clinical examinations. In </a:t>
            </a:r>
            <a:r>
              <a:rPr lang="en-IN" sz="1800" i="1" dirty="0">
                <a:solidFill>
                  <a:schemeClr val="accent5"/>
                </a:solidFill>
                <a:latin typeface="Footlight MT Light" panose="0204060206030A020304" pitchFamily="18" charset="0"/>
              </a:rPr>
              <a:t>2019 International Joint Conference on Neural Networks (IJCNN)</a:t>
            </a:r>
            <a:r>
              <a:rPr lang="en-IN" sz="1800" dirty="0">
                <a:solidFill>
                  <a:schemeClr val="accent5"/>
                </a:solidFill>
                <a:latin typeface="Footlight MT Light" panose="0204060206030A020304" pitchFamily="18" charset="0"/>
              </a:rPr>
              <a:t> (pp. 1-9). IEEE</a:t>
            </a:r>
            <a:r>
              <a:rPr lang="en-IN" sz="1800" dirty="0" smtClean="0">
                <a:solidFill>
                  <a:schemeClr val="accent5"/>
                </a:solidFill>
                <a:latin typeface="Footlight MT Light" panose="0204060206030A020304" pitchFamily="18" charset="0"/>
              </a:rPr>
              <a:t>.</a:t>
            </a:r>
          </a:p>
          <a:p>
            <a:endParaRPr lang="en-US" sz="1800" dirty="0">
              <a:solidFill>
                <a:schemeClr val="accent5"/>
              </a:solidFill>
              <a:latin typeface="Footlight MT Light" panose="0204060206030A020304" pitchFamily="18" charset="0"/>
            </a:endParaRPr>
          </a:p>
          <a:p>
            <a:r>
              <a:rPr lang="en-US" sz="1800" dirty="0" smtClean="0">
                <a:solidFill>
                  <a:schemeClr val="accent5"/>
                </a:solidFill>
                <a:latin typeface="Footlight MT Light" panose="0204060206030A020304" pitchFamily="18" charset="0"/>
              </a:rPr>
              <a:t>[9] </a:t>
            </a:r>
            <a:r>
              <a:rPr lang="en-IN" sz="1800" dirty="0" err="1">
                <a:solidFill>
                  <a:schemeClr val="accent5"/>
                </a:solidFill>
                <a:latin typeface="Footlight MT Light" panose="0204060206030A020304" pitchFamily="18" charset="0"/>
              </a:rPr>
              <a:t>Sreelakshmi</a:t>
            </a:r>
            <a:r>
              <a:rPr lang="en-IN" sz="1800" dirty="0">
                <a:solidFill>
                  <a:schemeClr val="accent5"/>
                </a:solidFill>
                <a:latin typeface="Footlight MT Light" panose="0204060206030A020304" pitchFamily="18" charset="0"/>
              </a:rPr>
              <a:t>, A.S., </a:t>
            </a:r>
            <a:r>
              <a:rPr lang="en-IN" sz="1800" dirty="0" err="1">
                <a:solidFill>
                  <a:schemeClr val="accent5"/>
                </a:solidFill>
                <a:latin typeface="Footlight MT Light" panose="0204060206030A020304" pitchFamily="18" charset="0"/>
              </a:rPr>
              <a:t>Abhinaya</a:t>
            </a:r>
            <a:r>
              <a:rPr lang="en-IN" sz="1800" dirty="0">
                <a:solidFill>
                  <a:schemeClr val="accent5"/>
                </a:solidFill>
                <a:latin typeface="Footlight MT Light" panose="0204060206030A020304" pitchFamily="18" charset="0"/>
              </a:rPr>
              <a:t>, S.B., Nair, A. and Nirmala, S.J., 2019, November. A Question Answering and Quiz Generation </a:t>
            </a:r>
            <a:r>
              <a:rPr lang="en-IN" sz="1800" dirty="0" err="1">
                <a:solidFill>
                  <a:schemeClr val="accent5"/>
                </a:solidFill>
                <a:latin typeface="Footlight MT Light" panose="0204060206030A020304" pitchFamily="18" charset="0"/>
              </a:rPr>
              <a:t>Chatbot</a:t>
            </a:r>
            <a:r>
              <a:rPr lang="en-IN" sz="1800" dirty="0">
                <a:solidFill>
                  <a:schemeClr val="accent5"/>
                </a:solidFill>
                <a:latin typeface="Footlight MT Light" panose="0204060206030A020304" pitchFamily="18" charset="0"/>
              </a:rPr>
              <a:t> for Education. In </a:t>
            </a:r>
            <a:r>
              <a:rPr lang="en-IN" sz="1800" i="1" dirty="0">
                <a:solidFill>
                  <a:schemeClr val="accent5"/>
                </a:solidFill>
                <a:latin typeface="Footlight MT Light" panose="0204060206030A020304" pitchFamily="18" charset="0"/>
              </a:rPr>
              <a:t>2019 Grace Hopper Celebration India (GHCI)</a:t>
            </a:r>
            <a:r>
              <a:rPr lang="en-IN" sz="1800" dirty="0">
                <a:solidFill>
                  <a:schemeClr val="accent5"/>
                </a:solidFill>
                <a:latin typeface="Footlight MT Light" panose="0204060206030A020304" pitchFamily="18" charset="0"/>
              </a:rPr>
              <a:t> (pp. 1-6). IEEE</a:t>
            </a:r>
            <a:r>
              <a:rPr lang="en-IN" sz="1800" dirty="0" smtClean="0">
                <a:solidFill>
                  <a:schemeClr val="accent5"/>
                </a:solidFill>
                <a:latin typeface="Footlight MT Light" panose="0204060206030A020304" pitchFamily="18" charset="0"/>
              </a:rPr>
              <a:t>.</a:t>
            </a:r>
          </a:p>
          <a:p>
            <a:endParaRPr lang="en-US" sz="1800" dirty="0">
              <a:solidFill>
                <a:schemeClr val="accent5"/>
              </a:solidFill>
              <a:latin typeface="Footlight MT Light" panose="0204060206030A020304" pitchFamily="18" charset="0"/>
            </a:endParaRPr>
          </a:p>
          <a:p>
            <a:r>
              <a:rPr lang="en-US" sz="1800" dirty="0" smtClean="0">
                <a:solidFill>
                  <a:schemeClr val="accent5"/>
                </a:solidFill>
                <a:latin typeface="Footlight MT Light" panose="0204060206030A020304" pitchFamily="18" charset="0"/>
              </a:rPr>
              <a:t>[10] </a:t>
            </a:r>
            <a:r>
              <a:rPr lang="en-IN" sz="1800" dirty="0">
                <a:solidFill>
                  <a:schemeClr val="accent5"/>
                </a:solidFill>
                <a:latin typeface="Footlight MT Light" panose="0204060206030A020304" pitchFamily="18" charset="0"/>
              </a:rPr>
              <a:t>Akhtar, M., </a:t>
            </a:r>
            <a:r>
              <a:rPr lang="en-IN" sz="1800" dirty="0" err="1">
                <a:solidFill>
                  <a:schemeClr val="accent5"/>
                </a:solidFill>
                <a:latin typeface="Footlight MT Light" panose="0204060206030A020304" pitchFamily="18" charset="0"/>
              </a:rPr>
              <a:t>Neidhardt</a:t>
            </a:r>
            <a:r>
              <a:rPr lang="en-IN" sz="1800" dirty="0">
                <a:solidFill>
                  <a:schemeClr val="accent5"/>
                </a:solidFill>
                <a:latin typeface="Footlight MT Light" panose="0204060206030A020304" pitchFamily="18" charset="0"/>
              </a:rPr>
              <a:t>, J. and </a:t>
            </a:r>
            <a:r>
              <a:rPr lang="en-IN" sz="1800" dirty="0" err="1">
                <a:solidFill>
                  <a:schemeClr val="accent5"/>
                </a:solidFill>
                <a:latin typeface="Footlight MT Light" panose="0204060206030A020304" pitchFamily="18" charset="0"/>
              </a:rPr>
              <a:t>Werthner</a:t>
            </a:r>
            <a:r>
              <a:rPr lang="en-IN" sz="1800" dirty="0">
                <a:solidFill>
                  <a:schemeClr val="accent5"/>
                </a:solidFill>
                <a:latin typeface="Footlight MT Light" panose="0204060206030A020304" pitchFamily="18" charset="0"/>
              </a:rPr>
              <a:t>, H., 2019, July. The potential of </a:t>
            </a:r>
            <a:r>
              <a:rPr lang="en-IN" sz="1800" dirty="0" err="1">
                <a:solidFill>
                  <a:schemeClr val="accent5"/>
                </a:solidFill>
                <a:latin typeface="Footlight MT Light" panose="0204060206030A020304" pitchFamily="18" charset="0"/>
              </a:rPr>
              <a:t>chatbots</a:t>
            </a:r>
            <a:r>
              <a:rPr lang="en-IN" sz="1800" dirty="0">
                <a:solidFill>
                  <a:schemeClr val="accent5"/>
                </a:solidFill>
                <a:latin typeface="Footlight MT Light" panose="0204060206030A020304" pitchFamily="18" charset="0"/>
              </a:rPr>
              <a:t>: analysis of </a:t>
            </a:r>
            <a:r>
              <a:rPr lang="en-IN" sz="1800" dirty="0" err="1">
                <a:solidFill>
                  <a:schemeClr val="accent5"/>
                </a:solidFill>
                <a:latin typeface="Footlight MT Light" panose="0204060206030A020304" pitchFamily="18" charset="0"/>
              </a:rPr>
              <a:t>chatbot</a:t>
            </a:r>
            <a:r>
              <a:rPr lang="en-IN" sz="1800" dirty="0">
                <a:solidFill>
                  <a:schemeClr val="accent5"/>
                </a:solidFill>
                <a:latin typeface="Footlight MT Light" panose="0204060206030A020304" pitchFamily="18" charset="0"/>
              </a:rPr>
              <a:t> conversations. In </a:t>
            </a:r>
            <a:r>
              <a:rPr lang="en-IN" sz="1800" i="1" dirty="0">
                <a:solidFill>
                  <a:schemeClr val="accent5"/>
                </a:solidFill>
                <a:latin typeface="Footlight MT Light" panose="0204060206030A020304" pitchFamily="18" charset="0"/>
              </a:rPr>
              <a:t>2019 IEEE 21st Conference on Business Informatics (CBI)</a:t>
            </a:r>
            <a:r>
              <a:rPr lang="en-IN" sz="1800" dirty="0">
                <a:solidFill>
                  <a:schemeClr val="accent5"/>
                </a:solidFill>
                <a:latin typeface="Footlight MT Light" panose="0204060206030A020304" pitchFamily="18" charset="0"/>
              </a:rPr>
              <a:t> (Vol. 1, pp. 397-404). IEEE.</a:t>
            </a:r>
            <a:endParaRPr lang="en-IN" sz="1800" dirty="0" smtClean="0">
              <a:solidFill>
                <a:schemeClr val="accent5"/>
              </a:solidFill>
              <a:latin typeface="Footlight MT Light" panose="0204060206030A020304" pitchFamily="18" charset="0"/>
            </a:endParaRPr>
          </a:p>
          <a:p>
            <a:endParaRPr lang="en-US" sz="1800" dirty="0">
              <a:solidFill>
                <a:schemeClr val="accent5"/>
              </a:solidFill>
              <a:latin typeface="Footlight MT Light" panose="0204060206030A020304" pitchFamily="18" charset="0"/>
            </a:endParaRPr>
          </a:p>
          <a:p>
            <a:endParaRPr lang="en-IN" sz="1800" dirty="0" smtClean="0">
              <a:solidFill>
                <a:schemeClr val="accent5"/>
              </a:solidFill>
              <a:latin typeface="Footlight MT Light" panose="0204060206030A020304" pitchFamily="18" charset="0"/>
            </a:endParaRPr>
          </a:p>
          <a:p>
            <a:endParaRPr lang="en-IN" sz="1800" spc="90" dirty="0">
              <a:solidFill>
                <a:schemeClr val="accent5"/>
              </a:solidFill>
              <a:latin typeface="Footlight MT Light" panose="0204060206030A020304"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spTree>
    <p:extLst>
      <p:ext uri="{BB962C8B-B14F-4D97-AF65-F5344CB8AC3E}">
        <p14:creationId xmlns:p14="http://schemas.microsoft.com/office/powerpoint/2010/main" val="2342331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16" y="0"/>
            <a:ext cx="9753600" cy="7315200"/>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a:spLocks noGrp="1"/>
          </p:cNvSpPr>
          <p:nvPr>
            <p:ph type="title"/>
          </p:nvPr>
        </p:nvSpPr>
        <p:spPr>
          <a:xfrm>
            <a:off x="145058" y="1712450"/>
            <a:ext cx="9477411" cy="5175199"/>
          </a:xfrm>
          <a:prstGeom prst="rect">
            <a:avLst/>
          </a:prstGeom>
        </p:spPr>
        <p:txBody>
          <a:bodyPr vert="horz" wrap="square" lIns="0" tIns="53975" rIns="0" bIns="0" rtlCol="0">
            <a:spAutoFit/>
          </a:bodyPr>
          <a:lstStyle/>
          <a:p>
            <a:pPr algn="ctr">
              <a:lnSpc>
                <a:spcPct val="150000"/>
              </a:lnSpc>
            </a:pPr>
            <a:r>
              <a:rPr lang="en-IN" sz="3200" b="1" spc="335" dirty="0" smtClean="0">
                <a:solidFill>
                  <a:srgbClr val="C00000"/>
                </a:solidFill>
                <a:latin typeface="Footlight MT Light" panose="0204060206030A020304" pitchFamily="18" charset="0"/>
              </a:rPr>
              <a:t>  CHATBOT</a:t>
            </a:r>
            <a:r>
              <a:rPr lang="en-US" sz="2800" dirty="0" smtClean="0"/>
              <a:t/>
            </a:r>
            <a:br>
              <a:rPr lang="en-US" sz="2800" dirty="0" smtClean="0"/>
            </a:br>
            <a:r>
              <a:rPr lang="en-US" sz="2800" dirty="0" smtClean="0">
                <a:latin typeface="Footlight MT Light" panose="0204060206030A020304" pitchFamily="18" charset="0"/>
              </a:rPr>
              <a:t> </a:t>
            </a:r>
            <a:r>
              <a:rPr lang="en-US" altLang="en-US" sz="2800" dirty="0" smtClean="0">
                <a:latin typeface="Footlight MT Light" panose="0204060206030A020304" pitchFamily="18" charset="0"/>
              </a:rPr>
              <a:t>A computer program that can talk to humans in natural language. It </a:t>
            </a:r>
            <a:r>
              <a:rPr lang="en-US" sz="2800" dirty="0" smtClean="0">
                <a:latin typeface="Footlight MT Light" panose="0204060206030A020304" pitchFamily="18" charset="0"/>
              </a:rPr>
              <a:t>can </a:t>
            </a:r>
            <a:r>
              <a:rPr lang="en-US" sz="2800" dirty="0">
                <a:latin typeface="Footlight MT Light" panose="0204060206030A020304" pitchFamily="18" charset="0"/>
              </a:rPr>
              <a:t>understand human language, process it and interact back with humans while performing specific tasks.</a:t>
            </a:r>
            <a:br>
              <a:rPr lang="en-US" sz="2800" dirty="0">
                <a:latin typeface="Footlight MT Light" panose="0204060206030A020304" pitchFamily="18" charset="0"/>
              </a:rPr>
            </a:br>
            <a:r>
              <a:rPr lang="en-US" altLang="en-US" sz="2800" dirty="0" smtClean="0">
                <a:latin typeface="Footlight MT Light" panose="0204060206030A020304" pitchFamily="18" charset="0"/>
              </a:rPr>
              <a:t/>
            </a:r>
            <a:br>
              <a:rPr lang="en-US" altLang="en-US" sz="2800" dirty="0" smtClean="0">
                <a:latin typeface="Footlight MT Light" panose="0204060206030A020304" pitchFamily="18" charset="0"/>
              </a:rPr>
            </a:br>
            <a:r>
              <a:rPr lang="en-US" sz="2000" dirty="0" smtClean="0">
                <a:latin typeface="Footlight MT Light" panose="0204060206030A020304" pitchFamily="18" charset="0"/>
              </a:rPr>
              <a:t/>
            </a:r>
            <a:br>
              <a:rPr lang="en-US" sz="2000" dirty="0" smtClean="0">
                <a:latin typeface="Footlight MT Light" panose="0204060206030A020304" pitchFamily="18" charset="0"/>
              </a:rPr>
            </a:br>
            <a:r>
              <a:rPr lang="en-US" sz="2000" dirty="0" smtClean="0">
                <a:latin typeface="Footlight MT Light" panose="0204060206030A020304" pitchFamily="18" charset="0"/>
              </a:rPr>
              <a:t/>
            </a:r>
            <a:br>
              <a:rPr lang="en-US" sz="2000" dirty="0" smtClean="0">
                <a:latin typeface="Footlight MT Light" panose="0204060206030A020304" pitchFamily="18" charset="0"/>
              </a:rPr>
            </a:br>
            <a:r>
              <a:rPr lang="en-US" sz="2000" dirty="0" smtClean="0">
                <a:latin typeface="Footlight MT Light" panose="0204060206030A020304" pitchFamily="18" charset="0"/>
              </a:rPr>
              <a:t/>
            </a:r>
            <a:br>
              <a:rPr lang="en-US" sz="2000" dirty="0" smtClean="0">
                <a:latin typeface="Footlight MT Light" panose="0204060206030A020304" pitchFamily="18" charset="0"/>
              </a:rPr>
            </a:br>
            <a:endParaRPr lang="en-IN" sz="2000" spc="335" dirty="0">
              <a:latin typeface="Footlight MT Light" panose="0204060206030A020304" pitchFamily="18" charset="0"/>
            </a:endParaRPr>
          </a:p>
        </p:txBody>
      </p:sp>
      <p:sp>
        <p:nvSpPr>
          <p:cNvPr id="4" name="object 4"/>
          <p:cNvSpPr/>
          <p:nvPr/>
        </p:nvSpPr>
        <p:spPr>
          <a:xfrm>
            <a:off x="4885034" y="831718"/>
            <a:ext cx="182880" cy="295275"/>
          </a:xfrm>
          <a:custGeom>
            <a:avLst/>
            <a:gdLst/>
            <a:ahLst/>
            <a:cxnLst/>
            <a:rect l="l" t="t" r="r" b="b"/>
            <a:pathLst>
              <a:path w="182879" h="295275">
                <a:moveTo>
                  <a:pt x="81893" y="163622"/>
                </a:moveTo>
                <a:lnTo>
                  <a:pt x="50019" y="157194"/>
                </a:lnTo>
                <a:lnTo>
                  <a:pt x="23988" y="139663"/>
                </a:lnTo>
                <a:lnTo>
                  <a:pt x="6436" y="113658"/>
                </a:lnTo>
                <a:lnTo>
                  <a:pt x="0" y="81811"/>
                </a:lnTo>
                <a:lnTo>
                  <a:pt x="0" y="75474"/>
                </a:lnTo>
                <a:lnTo>
                  <a:pt x="12005" y="38653"/>
                </a:lnTo>
                <a:lnTo>
                  <a:pt x="45572" y="8496"/>
                </a:lnTo>
                <a:lnTo>
                  <a:pt x="81893" y="0"/>
                </a:lnTo>
                <a:lnTo>
                  <a:pt x="86568" y="0"/>
                </a:lnTo>
                <a:lnTo>
                  <a:pt x="91125" y="487"/>
                </a:lnTo>
                <a:lnTo>
                  <a:pt x="95590" y="1236"/>
                </a:lnTo>
                <a:lnTo>
                  <a:pt x="112978" y="3588"/>
                </a:lnTo>
                <a:lnTo>
                  <a:pt x="156190" y="28183"/>
                </a:lnTo>
                <a:lnTo>
                  <a:pt x="180715" y="80658"/>
                </a:lnTo>
                <a:lnTo>
                  <a:pt x="182353" y="103338"/>
                </a:lnTo>
                <a:lnTo>
                  <a:pt x="176717" y="144462"/>
                </a:lnTo>
                <a:lnTo>
                  <a:pt x="175545" y="147218"/>
                </a:lnTo>
                <a:lnTo>
                  <a:pt x="130954" y="147218"/>
                </a:lnTo>
                <a:lnTo>
                  <a:pt x="120102" y="154102"/>
                </a:lnTo>
                <a:lnTo>
                  <a:pt x="108201" y="159261"/>
                </a:lnTo>
                <a:lnTo>
                  <a:pt x="95411" y="162500"/>
                </a:lnTo>
                <a:lnTo>
                  <a:pt x="81893" y="163622"/>
                </a:lnTo>
                <a:close/>
              </a:path>
              <a:path w="182879" h="295275">
                <a:moveTo>
                  <a:pt x="41463" y="295274"/>
                </a:moveTo>
                <a:lnTo>
                  <a:pt x="31866" y="280339"/>
                </a:lnTo>
                <a:lnTo>
                  <a:pt x="75291" y="247823"/>
                </a:lnTo>
                <a:lnTo>
                  <a:pt x="106311" y="215309"/>
                </a:lnTo>
                <a:lnTo>
                  <a:pt x="124924" y="182792"/>
                </a:lnTo>
                <a:lnTo>
                  <a:pt x="131129" y="150267"/>
                </a:lnTo>
                <a:lnTo>
                  <a:pt x="131129" y="149194"/>
                </a:lnTo>
                <a:lnTo>
                  <a:pt x="130980" y="148246"/>
                </a:lnTo>
                <a:lnTo>
                  <a:pt x="130954" y="147218"/>
                </a:lnTo>
                <a:lnTo>
                  <a:pt x="175545" y="147218"/>
                </a:lnTo>
                <a:lnTo>
                  <a:pt x="159810" y="184217"/>
                </a:lnTo>
                <a:lnTo>
                  <a:pt x="131632" y="222603"/>
                </a:lnTo>
                <a:lnTo>
                  <a:pt x="92183" y="259622"/>
                </a:lnTo>
                <a:lnTo>
                  <a:pt x="41463" y="295274"/>
                </a:lnTo>
                <a:close/>
              </a:path>
            </a:pathLst>
          </a:custGeom>
          <a:solidFill>
            <a:srgbClr val="F1F1F1"/>
          </a:solidFill>
        </p:spPr>
        <p:txBody>
          <a:bodyPr wrap="square" lIns="0" tIns="0" rIns="0" bIns="0" rtlCol="0"/>
          <a:lstStyle/>
          <a:p>
            <a:endParaRPr dirty="0"/>
          </a:p>
        </p:txBody>
      </p:sp>
      <p:sp>
        <p:nvSpPr>
          <p:cNvPr id="5" name="object 5"/>
          <p:cNvSpPr/>
          <p:nvPr/>
        </p:nvSpPr>
        <p:spPr>
          <a:xfrm>
            <a:off x="4682182" y="831717"/>
            <a:ext cx="184150" cy="295275"/>
          </a:xfrm>
          <a:custGeom>
            <a:avLst/>
            <a:gdLst/>
            <a:ahLst/>
            <a:cxnLst/>
            <a:rect l="l" t="t" r="r" b="b"/>
            <a:pathLst>
              <a:path w="184150" h="295275">
                <a:moveTo>
                  <a:pt x="81893" y="163623"/>
                </a:moveTo>
                <a:lnTo>
                  <a:pt x="50019" y="157192"/>
                </a:lnTo>
                <a:lnTo>
                  <a:pt x="23988" y="139657"/>
                </a:lnTo>
                <a:lnTo>
                  <a:pt x="6436" y="113652"/>
                </a:lnTo>
                <a:lnTo>
                  <a:pt x="0" y="81811"/>
                </a:lnTo>
                <a:lnTo>
                  <a:pt x="6436" y="49968"/>
                </a:lnTo>
                <a:lnTo>
                  <a:pt x="23988" y="23963"/>
                </a:lnTo>
                <a:lnTo>
                  <a:pt x="50019" y="6429"/>
                </a:lnTo>
                <a:lnTo>
                  <a:pt x="81893" y="0"/>
                </a:lnTo>
                <a:lnTo>
                  <a:pt x="86412" y="0"/>
                </a:lnTo>
                <a:lnTo>
                  <a:pt x="90816" y="475"/>
                </a:lnTo>
                <a:lnTo>
                  <a:pt x="95125" y="1168"/>
                </a:lnTo>
                <a:lnTo>
                  <a:pt x="113030" y="3333"/>
                </a:lnTo>
                <a:lnTo>
                  <a:pt x="157379" y="28168"/>
                </a:lnTo>
                <a:lnTo>
                  <a:pt x="181895" y="80647"/>
                </a:lnTo>
                <a:lnTo>
                  <a:pt x="183530" y="103338"/>
                </a:lnTo>
                <a:lnTo>
                  <a:pt x="177894" y="144462"/>
                </a:lnTo>
                <a:lnTo>
                  <a:pt x="177085" y="146366"/>
                </a:lnTo>
                <a:lnTo>
                  <a:pt x="132078" y="146366"/>
                </a:lnTo>
                <a:lnTo>
                  <a:pt x="121038" y="153611"/>
                </a:lnTo>
                <a:lnTo>
                  <a:pt x="108871" y="159038"/>
                </a:lnTo>
                <a:lnTo>
                  <a:pt x="95762" y="162442"/>
                </a:lnTo>
                <a:lnTo>
                  <a:pt x="81893" y="163623"/>
                </a:lnTo>
                <a:close/>
              </a:path>
              <a:path w="184150" h="295275">
                <a:moveTo>
                  <a:pt x="42644" y="295275"/>
                </a:moveTo>
                <a:lnTo>
                  <a:pt x="33039" y="280339"/>
                </a:lnTo>
                <a:lnTo>
                  <a:pt x="76469" y="247823"/>
                </a:lnTo>
                <a:lnTo>
                  <a:pt x="107489" y="215309"/>
                </a:lnTo>
                <a:lnTo>
                  <a:pt x="126099" y="182792"/>
                </a:lnTo>
                <a:lnTo>
                  <a:pt x="132302" y="150267"/>
                </a:lnTo>
                <a:lnTo>
                  <a:pt x="132302" y="148885"/>
                </a:lnTo>
                <a:lnTo>
                  <a:pt x="132146" y="147664"/>
                </a:lnTo>
                <a:lnTo>
                  <a:pt x="132078" y="146366"/>
                </a:lnTo>
                <a:lnTo>
                  <a:pt x="177085" y="146366"/>
                </a:lnTo>
                <a:lnTo>
                  <a:pt x="160987" y="184217"/>
                </a:lnTo>
                <a:lnTo>
                  <a:pt x="132808" y="222603"/>
                </a:lnTo>
                <a:lnTo>
                  <a:pt x="93361" y="259622"/>
                </a:lnTo>
                <a:lnTo>
                  <a:pt x="42644" y="295275"/>
                </a:lnTo>
                <a:close/>
              </a:path>
            </a:pathLst>
          </a:custGeom>
          <a:solidFill>
            <a:srgbClr val="F1F1F1"/>
          </a:solidFill>
        </p:spPr>
        <p:txBody>
          <a:bodyPr wrap="square" lIns="0" tIns="0" rIns="0" bIns="0" rtlCol="0"/>
          <a:lstStyle/>
          <a:p>
            <a:endParaRPr/>
          </a:p>
        </p:txBody>
      </p:sp>
      <p:sp>
        <p:nvSpPr>
          <p:cNvPr id="6" name="object 6"/>
          <p:cNvSpPr/>
          <p:nvPr/>
        </p:nvSpPr>
        <p:spPr>
          <a:xfrm>
            <a:off x="4686304" y="5114925"/>
            <a:ext cx="182880" cy="295275"/>
          </a:xfrm>
          <a:custGeom>
            <a:avLst/>
            <a:gdLst/>
            <a:ahLst/>
            <a:cxnLst/>
            <a:rect l="l" t="t" r="r" b="b"/>
            <a:pathLst>
              <a:path w="182879" h="295275">
                <a:moveTo>
                  <a:pt x="100459" y="131651"/>
                </a:moveTo>
                <a:lnTo>
                  <a:pt x="132334" y="138080"/>
                </a:lnTo>
                <a:lnTo>
                  <a:pt x="158365" y="155611"/>
                </a:lnTo>
                <a:lnTo>
                  <a:pt x="175917" y="181616"/>
                </a:lnTo>
                <a:lnTo>
                  <a:pt x="182353" y="213463"/>
                </a:lnTo>
                <a:lnTo>
                  <a:pt x="182353" y="219800"/>
                </a:lnTo>
                <a:lnTo>
                  <a:pt x="170347" y="256621"/>
                </a:lnTo>
                <a:lnTo>
                  <a:pt x="136780" y="286778"/>
                </a:lnTo>
                <a:lnTo>
                  <a:pt x="100459" y="295274"/>
                </a:lnTo>
                <a:lnTo>
                  <a:pt x="95784" y="295274"/>
                </a:lnTo>
                <a:lnTo>
                  <a:pt x="91228" y="294787"/>
                </a:lnTo>
                <a:lnTo>
                  <a:pt x="86763" y="294038"/>
                </a:lnTo>
                <a:lnTo>
                  <a:pt x="69375" y="291686"/>
                </a:lnTo>
                <a:lnTo>
                  <a:pt x="26162" y="267091"/>
                </a:lnTo>
                <a:lnTo>
                  <a:pt x="1637" y="214616"/>
                </a:lnTo>
                <a:lnTo>
                  <a:pt x="0" y="191936"/>
                </a:lnTo>
                <a:lnTo>
                  <a:pt x="5635" y="150812"/>
                </a:lnTo>
                <a:lnTo>
                  <a:pt x="6807" y="148056"/>
                </a:lnTo>
                <a:lnTo>
                  <a:pt x="51399" y="148056"/>
                </a:lnTo>
                <a:lnTo>
                  <a:pt x="62250" y="141172"/>
                </a:lnTo>
                <a:lnTo>
                  <a:pt x="74152" y="136013"/>
                </a:lnTo>
                <a:lnTo>
                  <a:pt x="86942" y="132774"/>
                </a:lnTo>
                <a:lnTo>
                  <a:pt x="100459" y="131651"/>
                </a:lnTo>
                <a:close/>
              </a:path>
              <a:path w="182879" h="295275">
                <a:moveTo>
                  <a:pt x="140890" y="0"/>
                </a:moveTo>
                <a:lnTo>
                  <a:pt x="150487" y="14935"/>
                </a:lnTo>
                <a:lnTo>
                  <a:pt x="107061" y="47451"/>
                </a:lnTo>
                <a:lnTo>
                  <a:pt x="76041" y="79965"/>
                </a:lnTo>
                <a:lnTo>
                  <a:pt x="57428" y="112482"/>
                </a:lnTo>
                <a:lnTo>
                  <a:pt x="51224" y="145007"/>
                </a:lnTo>
                <a:lnTo>
                  <a:pt x="51224" y="146080"/>
                </a:lnTo>
                <a:lnTo>
                  <a:pt x="51372" y="147028"/>
                </a:lnTo>
                <a:lnTo>
                  <a:pt x="51399" y="148056"/>
                </a:lnTo>
                <a:lnTo>
                  <a:pt x="6807" y="148056"/>
                </a:lnTo>
                <a:lnTo>
                  <a:pt x="22542" y="111057"/>
                </a:lnTo>
                <a:lnTo>
                  <a:pt x="50721" y="72671"/>
                </a:lnTo>
                <a:lnTo>
                  <a:pt x="90170" y="35652"/>
                </a:lnTo>
                <a:lnTo>
                  <a:pt x="140890" y="0"/>
                </a:lnTo>
                <a:close/>
              </a:path>
            </a:pathLst>
          </a:custGeom>
          <a:solidFill>
            <a:srgbClr val="F1F1F1"/>
          </a:solidFill>
        </p:spPr>
        <p:txBody>
          <a:bodyPr wrap="square" lIns="0" tIns="0" rIns="0" bIns="0" rtlCol="0"/>
          <a:lstStyle/>
          <a:p>
            <a:endParaRPr/>
          </a:p>
        </p:txBody>
      </p:sp>
      <p:sp>
        <p:nvSpPr>
          <p:cNvPr id="7" name="object 7"/>
          <p:cNvSpPr/>
          <p:nvPr/>
        </p:nvSpPr>
        <p:spPr>
          <a:xfrm>
            <a:off x="4883764" y="5114925"/>
            <a:ext cx="184150" cy="295275"/>
          </a:xfrm>
          <a:custGeom>
            <a:avLst/>
            <a:gdLst/>
            <a:ahLst/>
            <a:cxnLst/>
            <a:rect l="l" t="t" r="r" b="b"/>
            <a:pathLst>
              <a:path w="184150" h="295275">
                <a:moveTo>
                  <a:pt x="101636" y="131652"/>
                </a:moveTo>
                <a:lnTo>
                  <a:pt x="133511" y="138082"/>
                </a:lnTo>
                <a:lnTo>
                  <a:pt x="159542" y="155617"/>
                </a:lnTo>
                <a:lnTo>
                  <a:pt x="177094" y="181622"/>
                </a:lnTo>
                <a:lnTo>
                  <a:pt x="183530" y="213463"/>
                </a:lnTo>
                <a:lnTo>
                  <a:pt x="177094" y="245306"/>
                </a:lnTo>
                <a:lnTo>
                  <a:pt x="159542" y="271311"/>
                </a:lnTo>
                <a:lnTo>
                  <a:pt x="133511" y="288845"/>
                </a:lnTo>
                <a:lnTo>
                  <a:pt x="101636" y="295275"/>
                </a:lnTo>
                <a:lnTo>
                  <a:pt x="97118" y="295275"/>
                </a:lnTo>
                <a:lnTo>
                  <a:pt x="92714" y="294799"/>
                </a:lnTo>
                <a:lnTo>
                  <a:pt x="88405" y="294106"/>
                </a:lnTo>
                <a:lnTo>
                  <a:pt x="70499" y="291941"/>
                </a:lnTo>
                <a:lnTo>
                  <a:pt x="26151" y="267106"/>
                </a:lnTo>
                <a:lnTo>
                  <a:pt x="1635" y="214627"/>
                </a:lnTo>
                <a:lnTo>
                  <a:pt x="0" y="191936"/>
                </a:lnTo>
                <a:lnTo>
                  <a:pt x="5636" y="150812"/>
                </a:lnTo>
                <a:lnTo>
                  <a:pt x="6445" y="148908"/>
                </a:lnTo>
                <a:lnTo>
                  <a:pt x="51452" y="148908"/>
                </a:lnTo>
                <a:lnTo>
                  <a:pt x="62492" y="141663"/>
                </a:lnTo>
                <a:lnTo>
                  <a:pt x="74658" y="136236"/>
                </a:lnTo>
                <a:lnTo>
                  <a:pt x="87768" y="132832"/>
                </a:lnTo>
                <a:lnTo>
                  <a:pt x="101636" y="131652"/>
                </a:lnTo>
                <a:close/>
              </a:path>
              <a:path w="184150" h="295275">
                <a:moveTo>
                  <a:pt x="140886" y="0"/>
                </a:moveTo>
                <a:lnTo>
                  <a:pt x="150491" y="14935"/>
                </a:lnTo>
                <a:lnTo>
                  <a:pt x="107060" y="47451"/>
                </a:lnTo>
                <a:lnTo>
                  <a:pt x="76041" y="79965"/>
                </a:lnTo>
                <a:lnTo>
                  <a:pt x="57431" y="112482"/>
                </a:lnTo>
                <a:lnTo>
                  <a:pt x="51228" y="145007"/>
                </a:lnTo>
                <a:lnTo>
                  <a:pt x="51228" y="146389"/>
                </a:lnTo>
                <a:lnTo>
                  <a:pt x="51384" y="147610"/>
                </a:lnTo>
                <a:lnTo>
                  <a:pt x="51452" y="148908"/>
                </a:lnTo>
                <a:lnTo>
                  <a:pt x="6445" y="148908"/>
                </a:lnTo>
                <a:lnTo>
                  <a:pt x="22543" y="111057"/>
                </a:lnTo>
                <a:lnTo>
                  <a:pt x="50721" y="72671"/>
                </a:lnTo>
                <a:lnTo>
                  <a:pt x="90169" y="35652"/>
                </a:lnTo>
                <a:lnTo>
                  <a:pt x="140886" y="0"/>
                </a:lnTo>
                <a:close/>
              </a:path>
            </a:pathLst>
          </a:custGeom>
          <a:solidFill>
            <a:srgbClr val="F1F1F1"/>
          </a:solidFill>
        </p:spPr>
        <p:txBody>
          <a:bodyPr wrap="square" lIns="0" tIns="0" rIns="0" bIns="0" rtlCol="0"/>
          <a:lstStyle/>
          <a:p>
            <a:endParaRPr/>
          </a:p>
        </p:txBody>
      </p:sp>
      <p:sp>
        <p:nvSpPr>
          <p:cNvPr id="8" name="object 8"/>
          <p:cNvSpPr/>
          <p:nvPr/>
        </p:nvSpPr>
        <p:spPr>
          <a:xfrm>
            <a:off x="0" y="6047104"/>
            <a:ext cx="120650" cy="1268095"/>
          </a:xfrm>
          <a:custGeom>
            <a:avLst/>
            <a:gdLst/>
            <a:ahLst/>
            <a:cxnLst/>
            <a:rect l="l" t="t" r="r" b="b"/>
            <a:pathLst>
              <a:path w="120650" h="1268095">
                <a:moveTo>
                  <a:pt x="0" y="1268095"/>
                </a:moveTo>
                <a:lnTo>
                  <a:pt x="120217" y="1268095"/>
                </a:lnTo>
                <a:lnTo>
                  <a:pt x="120217" y="0"/>
                </a:lnTo>
                <a:lnTo>
                  <a:pt x="0" y="0"/>
                </a:lnTo>
                <a:lnTo>
                  <a:pt x="0" y="1268095"/>
                </a:lnTo>
                <a:close/>
              </a:path>
            </a:pathLst>
          </a:custGeom>
          <a:solidFill>
            <a:srgbClr val="FF7477"/>
          </a:solidFill>
        </p:spPr>
        <p:txBody>
          <a:bodyPr wrap="square" lIns="0" tIns="0" rIns="0" bIns="0" rtlCol="0"/>
          <a:lstStyle/>
          <a:p>
            <a:endParaRPr/>
          </a:p>
        </p:txBody>
      </p:sp>
      <p:sp>
        <p:nvSpPr>
          <p:cNvPr id="9" name="object 9"/>
          <p:cNvSpPr/>
          <p:nvPr/>
        </p:nvSpPr>
        <p:spPr>
          <a:xfrm>
            <a:off x="116730" y="6047104"/>
            <a:ext cx="799465" cy="1268095"/>
          </a:xfrm>
          <a:custGeom>
            <a:avLst/>
            <a:gdLst/>
            <a:ahLst/>
            <a:cxnLst/>
            <a:rect l="l" t="t" r="r" b="b"/>
            <a:pathLst>
              <a:path w="799465" h="1268095">
                <a:moveTo>
                  <a:pt x="179756" y="1268095"/>
                </a:moveTo>
                <a:lnTo>
                  <a:pt x="0" y="1268095"/>
                </a:lnTo>
                <a:lnTo>
                  <a:pt x="0" y="0"/>
                </a:lnTo>
                <a:lnTo>
                  <a:pt x="24108" y="0"/>
                </a:lnTo>
                <a:lnTo>
                  <a:pt x="798862" y="704849"/>
                </a:lnTo>
                <a:lnTo>
                  <a:pt x="179756" y="1268095"/>
                </a:lnTo>
                <a:close/>
              </a:path>
            </a:pathLst>
          </a:custGeom>
          <a:solidFill>
            <a:srgbClr val="FF7477"/>
          </a:solidFill>
        </p:spPr>
        <p:txBody>
          <a:bodyPr wrap="square" lIns="0" tIns="0" rIns="0" bIns="0" rtlCol="0"/>
          <a:lstStyle/>
          <a:p>
            <a:endParaRPr/>
          </a:p>
        </p:txBody>
      </p:sp>
      <p:sp>
        <p:nvSpPr>
          <p:cNvPr id="10" name="object 10"/>
          <p:cNvSpPr/>
          <p:nvPr/>
        </p:nvSpPr>
        <p:spPr>
          <a:xfrm>
            <a:off x="1285694" y="6773712"/>
            <a:ext cx="0" cy="541655"/>
          </a:xfrm>
          <a:custGeom>
            <a:avLst/>
            <a:gdLst/>
            <a:ahLst/>
            <a:cxnLst/>
            <a:rect l="l" t="t" r="r" b="b"/>
            <a:pathLst>
              <a:path h="541654">
                <a:moveTo>
                  <a:pt x="0" y="0"/>
                </a:moveTo>
                <a:lnTo>
                  <a:pt x="0" y="541487"/>
                </a:lnTo>
              </a:path>
            </a:pathLst>
          </a:custGeom>
          <a:ln w="69111">
            <a:solidFill>
              <a:srgbClr val="FFCC57"/>
            </a:solidFill>
          </a:ln>
        </p:spPr>
        <p:txBody>
          <a:bodyPr wrap="square" lIns="0" tIns="0" rIns="0" bIns="0" rtlCol="0"/>
          <a:lstStyle/>
          <a:p>
            <a:endParaRPr/>
          </a:p>
        </p:txBody>
      </p:sp>
      <p:sp>
        <p:nvSpPr>
          <p:cNvPr id="11" name="object 11"/>
          <p:cNvSpPr/>
          <p:nvPr/>
        </p:nvSpPr>
        <p:spPr>
          <a:xfrm>
            <a:off x="977521" y="7063926"/>
            <a:ext cx="275590" cy="251460"/>
          </a:xfrm>
          <a:custGeom>
            <a:avLst/>
            <a:gdLst/>
            <a:ahLst/>
            <a:cxnLst/>
            <a:rect l="l" t="t" r="r" b="b"/>
            <a:pathLst>
              <a:path w="275590" h="251459">
                <a:moveTo>
                  <a:pt x="275046" y="251273"/>
                </a:moveTo>
                <a:lnTo>
                  <a:pt x="0" y="251273"/>
                </a:lnTo>
                <a:lnTo>
                  <a:pt x="275046" y="0"/>
                </a:lnTo>
                <a:lnTo>
                  <a:pt x="275046" y="251273"/>
                </a:lnTo>
                <a:close/>
              </a:path>
            </a:pathLst>
          </a:custGeom>
          <a:solidFill>
            <a:srgbClr val="FFCC57"/>
          </a:solidFill>
        </p:spPr>
        <p:txBody>
          <a:bodyPr wrap="square" lIns="0" tIns="0" rIns="0" bIns="0" rtlCol="0"/>
          <a:lstStyle/>
          <a:p>
            <a:endParaRPr/>
          </a:p>
        </p:txBody>
      </p:sp>
      <p:sp>
        <p:nvSpPr>
          <p:cNvPr id="12" name="object 12"/>
          <p:cNvSpPr/>
          <p:nvPr/>
        </p:nvSpPr>
        <p:spPr>
          <a:xfrm>
            <a:off x="934896" y="6773712"/>
            <a:ext cx="318135" cy="290830"/>
          </a:xfrm>
          <a:custGeom>
            <a:avLst/>
            <a:gdLst/>
            <a:ahLst/>
            <a:cxnLst/>
            <a:rect l="l" t="t" r="r" b="b"/>
            <a:pathLst>
              <a:path w="318134" h="290829">
                <a:moveTo>
                  <a:pt x="317672" y="290214"/>
                </a:moveTo>
                <a:lnTo>
                  <a:pt x="0" y="0"/>
                </a:lnTo>
                <a:lnTo>
                  <a:pt x="317672" y="0"/>
                </a:lnTo>
                <a:lnTo>
                  <a:pt x="317672" y="290214"/>
                </a:lnTo>
                <a:close/>
              </a:path>
            </a:pathLst>
          </a:custGeom>
          <a:solidFill>
            <a:srgbClr val="FFCC57"/>
          </a:solidFill>
        </p:spPr>
        <p:txBody>
          <a:bodyPr wrap="square" lIns="0" tIns="0" rIns="0" bIns="0" rtlCol="0"/>
          <a:lstStyle/>
          <a:p>
            <a:endParaRPr/>
          </a:p>
        </p:txBody>
      </p:sp>
      <p:sp>
        <p:nvSpPr>
          <p:cNvPr id="13" name="object 13"/>
          <p:cNvSpPr/>
          <p:nvPr/>
        </p:nvSpPr>
        <p:spPr>
          <a:xfrm>
            <a:off x="1318821" y="6773712"/>
            <a:ext cx="327660" cy="541655"/>
          </a:xfrm>
          <a:custGeom>
            <a:avLst/>
            <a:gdLst/>
            <a:ahLst/>
            <a:cxnLst/>
            <a:rect l="l" t="t" r="r" b="b"/>
            <a:pathLst>
              <a:path w="327660" h="541654">
                <a:moveTo>
                  <a:pt x="52510" y="541487"/>
                </a:moveTo>
                <a:lnTo>
                  <a:pt x="0" y="541487"/>
                </a:lnTo>
                <a:lnTo>
                  <a:pt x="0" y="0"/>
                </a:lnTo>
                <a:lnTo>
                  <a:pt x="9885" y="0"/>
                </a:lnTo>
                <a:lnTo>
                  <a:pt x="327557" y="290214"/>
                </a:lnTo>
                <a:lnTo>
                  <a:pt x="52510" y="541487"/>
                </a:lnTo>
                <a:close/>
              </a:path>
            </a:pathLst>
          </a:custGeom>
          <a:solidFill>
            <a:srgbClr val="FFCC57"/>
          </a:solidFill>
        </p:spPr>
        <p:txBody>
          <a:bodyPr wrap="square" lIns="0" tIns="0" rIns="0" bIns="0" rtlCol="0"/>
          <a:lstStyle/>
          <a:p>
            <a:endParaRPr/>
          </a:p>
        </p:txBody>
      </p:sp>
      <p:sp>
        <p:nvSpPr>
          <p:cNvPr id="14" name="object 14"/>
          <p:cNvSpPr/>
          <p:nvPr/>
        </p:nvSpPr>
        <p:spPr>
          <a:xfrm>
            <a:off x="1205309" y="4832194"/>
            <a:ext cx="149860" cy="1216660"/>
          </a:xfrm>
          <a:custGeom>
            <a:avLst/>
            <a:gdLst/>
            <a:ahLst/>
            <a:cxnLst/>
            <a:rect l="l" t="t" r="r" b="b"/>
            <a:pathLst>
              <a:path w="149859" h="1216660">
                <a:moveTo>
                  <a:pt x="0" y="0"/>
                </a:moveTo>
                <a:lnTo>
                  <a:pt x="0" y="1216179"/>
                </a:lnTo>
                <a:lnTo>
                  <a:pt x="149750" y="1216179"/>
                </a:lnTo>
                <a:lnTo>
                  <a:pt x="149750" y="0"/>
                </a:lnTo>
                <a:lnTo>
                  <a:pt x="0" y="0"/>
                </a:lnTo>
                <a:close/>
              </a:path>
            </a:pathLst>
          </a:custGeom>
          <a:solidFill>
            <a:srgbClr val="F1F1F1"/>
          </a:solidFill>
        </p:spPr>
        <p:txBody>
          <a:bodyPr wrap="square" lIns="0" tIns="0" rIns="0" bIns="0" rtlCol="0"/>
          <a:lstStyle/>
          <a:p>
            <a:endParaRPr/>
          </a:p>
        </p:txBody>
      </p:sp>
      <p:sp>
        <p:nvSpPr>
          <p:cNvPr id="15" name="object 15"/>
          <p:cNvSpPr/>
          <p:nvPr/>
        </p:nvSpPr>
        <p:spPr>
          <a:xfrm>
            <a:off x="539802" y="5441794"/>
            <a:ext cx="668655" cy="607060"/>
          </a:xfrm>
          <a:custGeom>
            <a:avLst/>
            <a:gdLst/>
            <a:ahLst/>
            <a:cxnLst/>
            <a:rect l="l" t="t" r="r" b="b"/>
            <a:pathLst>
              <a:path w="668655" h="607060">
                <a:moveTo>
                  <a:pt x="668529" y="606579"/>
                </a:moveTo>
                <a:lnTo>
                  <a:pt x="0" y="606579"/>
                </a:lnTo>
                <a:lnTo>
                  <a:pt x="668529" y="0"/>
                </a:lnTo>
                <a:lnTo>
                  <a:pt x="668529" y="606579"/>
                </a:lnTo>
                <a:close/>
              </a:path>
            </a:pathLst>
          </a:custGeom>
          <a:solidFill>
            <a:srgbClr val="F1F1F1"/>
          </a:solidFill>
        </p:spPr>
        <p:txBody>
          <a:bodyPr wrap="square" lIns="0" tIns="0" rIns="0" bIns="0" rtlCol="0"/>
          <a:lstStyle/>
          <a:p>
            <a:endParaRPr/>
          </a:p>
        </p:txBody>
      </p:sp>
      <p:sp>
        <p:nvSpPr>
          <p:cNvPr id="16" name="object 16"/>
          <p:cNvSpPr/>
          <p:nvPr/>
        </p:nvSpPr>
        <p:spPr>
          <a:xfrm>
            <a:off x="536474" y="4832194"/>
            <a:ext cx="672465" cy="609600"/>
          </a:xfrm>
          <a:custGeom>
            <a:avLst/>
            <a:gdLst/>
            <a:ahLst/>
            <a:cxnLst/>
            <a:rect l="l" t="t" r="r" b="b"/>
            <a:pathLst>
              <a:path w="672465" h="609600">
                <a:moveTo>
                  <a:pt x="671858" y="609599"/>
                </a:moveTo>
                <a:lnTo>
                  <a:pt x="0" y="0"/>
                </a:lnTo>
                <a:lnTo>
                  <a:pt x="671858" y="0"/>
                </a:lnTo>
                <a:lnTo>
                  <a:pt x="671858" y="609599"/>
                </a:lnTo>
                <a:close/>
              </a:path>
            </a:pathLst>
          </a:custGeom>
          <a:solidFill>
            <a:srgbClr val="F1F1F1"/>
          </a:solidFill>
        </p:spPr>
        <p:txBody>
          <a:bodyPr wrap="square" lIns="0" tIns="0" rIns="0" bIns="0" rtlCol="0"/>
          <a:lstStyle/>
          <a:p>
            <a:endParaRPr/>
          </a:p>
        </p:txBody>
      </p:sp>
      <p:sp>
        <p:nvSpPr>
          <p:cNvPr id="17" name="object 17"/>
          <p:cNvSpPr/>
          <p:nvPr/>
        </p:nvSpPr>
        <p:spPr>
          <a:xfrm>
            <a:off x="1352036" y="48321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F1F1F1"/>
          </a:solidFill>
        </p:spPr>
        <p:txBody>
          <a:bodyPr wrap="square" lIns="0" tIns="0" rIns="0" bIns="0" rtlCol="0"/>
          <a:lstStyle/>
          <a:p>
            <a:endParaRPr/>
          </a:p>
        </p:txBody>
      </p:sp>
      <p:sp>
        <p:nvSpPr>
          <p:cNvPr id="18" name="object 18"/>
          <p:cNvSpPr/>
          <p:nvPr/>
        </p:nvSpPr>
        <p:spPr>
          <a:xfrm>
            <a:off x="8056699" y="0"/>
            <a:ext cx="179070" cy="1376680"/>
          </a:xfrm>
          <a:custGeom>
            <a:avLst/>
            <a:gdLst/>
            <a:ahLst/>
            <a:cxnLst/>
            <a:rect l="l" t="t" r="r" b="b"/>
            <a:pathLst>
              <a:path w="179070" h="1376680">
                <a:moveTo>
                  <a:pt x="178817" y="0"/>
                </a:moveTo>
                <a:lnTo>
                  <a:pt x="0" y="0"/>
                </a:lnTo>
                <a:lnTo>
                  <a:pt x="0" y="1376362"/>
                </a:lnTo>
                <a:lnTo>
                  <a:pt x="178817" y="1376362"/>
                </a:lnTo>
                <a:lnTo>
                  <a:pt x="178817" y="0"/>
                </a:lnTo>
                <a:close/>
              </a:path>
            </a:pathLst>
          </a:custGeom>
          <a:solidFill>
            <a:srgbClr val="FF7477"/>
          </a:solidFill>
        </p:spPr>
        <p:txBody>
          <a:bodyPr wrap="square" lIns="0" tIns="0" rIns="0" bIns="0" rtlCol="0"/>
          <a:lstStyle/>
          <a:p>
            <a:endParaRPr/>
          </a:p>
        </p:txBody>
      </p:sp>
      <p:sp>
        <p:nvSpPr>
          <p:cNvPr id="19" name="object 19"/>
          <p:cNvSpPr/>
          <p:nvPr/>
        </p:nvSpPr>
        <p:spPr>
          <a:xfrm>
            <a:off x="7289269" y="675004"/>
            <a:ext cx="771525" cy="701675"/>
          </a:xfrm>
          <a:custGeom>
            <a:avLst/>
            <a:gdLst/>
            <a:ahLst/>
            <a:cxnLst/>
            <a:rect l="l" t="t" r="r" b="b"/>
            <a:pathLst>
              <a:path w="771525" h="701675">
                <a:moveTo>
                  <a:pt x="770915" y="701357"/>
                </a:moveTo>
                <a:lnTo>
                  <a:pt x="0" y="701357"/>
                </a:lnTo>
                <a:lnTo>
                  <a:pt x="770915" y="0"/>
                </a:lnTo>
                <a:lnTo>
                  <a:pt x="770915" y="701357"/>
                </a:lnTo>
                <a:close/>
              </a:path>
            </a:pathLst>
          </a:custGeom>
          <a:solidFill>
            <a:srgbClr val="FF7477"/>
          </a:solidFill>
        </p:spPr>
        <p:txBody>
          <a:bodyPr wrap="square" lIns="0" tIns="0" rIns="0" bIns="0" rtlCol="0"/>
          <a:lstStyle/>
          <a:p>
            <a:endParaRPr/>
          </a:p>
        </p:txBody>
      </p:sp>
      <p:sp>
        <p:nvSpPr>
          <p:cNvPr id="20" name="object 20"/>
          <p:cNvSpPr/>
          <p:nvPr/>
        </p:nvSpPr>
        <p:spPr>
          <a:xfrm>
            <a:off x="7318236" y="0"/>
            <a:ext cx="742315" cy="675005"/>
          </a:xfrm>
          <a:custGeom>
            <a:avLst/>
            <a:gdLst/>
            <a:ahLst/>
            <a:cxnLst/>
            <a:rect l="l" t="t" r="r" b="b"/>
            <a:pathLst>
              <a:path w="742315" h="675005">
                <a:moveTo>
                  <a:pt x="741949" y="675004"/>
                </a:moveTo>
                <a:lnTo>
                  <a:pt x="0" y="0"/>
                </a:lnTo>
                <a:lnTo>
                  <a:pt x="741949" y="0"/>
                </a:lnTo>
                <a:lnTo>
                  <a:pt x="741949" y="675004"/>
                </a:lnTo>
                <a:close/>
              </a:path>
            </a:pathLst>
          </a:custGeom>
          <a:solidFill>
            <a:srgbClr val="FF7477"/>
          </a:solidFill>
        </p:spPr>
        <p:txBody>
          <a:bodyPr wrap="square" lIns="0" tIns="0" rIns="0" bIns="0" rtlCol="0"/>
          <a:lstStyle/>
          <a:p>
            <a:endParaRPr/>
          </a:p>
        </p:txBody>
      </p:sp>
      <p:sp>
        <p:nvSpPr>
          <p:cNvPr id="21" name="object 21"/>
          <p:cNvSpPr/>
          <p:nvPr/>
        </p:nvSpPr>
        <p:spPr>
          <a:xfrm>
            <a:off x="8232030" y="0"/>
            <a:ext cx="799465" cy="1376680"/>
          </a:xfrm>
          <a:custGeom>
            <a:avLst/>
            <a:gdLst/>
            <a:ahLst/>
            <a:cxnLst/>
            <a:rect l="l" t="t" r="r" b="b"/>
            <a:pathLst>
              <a:path w="799465" h="1376680">
                <a:moveTo>
                  <a:pt x="27947" y="1376362"/>
                </a:moveTo>
                <a:lnTo>
                  <a:pt x="0" y="1376362"/>
                </a:lnTo>
                <a:lnTo>
                  <a:pt x="0" y="0"/>
                </a:lnTo>
                <a:lnTo>
                  <a:pt x="56913" y="0"/>
                </a:lnTo>
                <a:lnTo>
                  <a:pt x="798862" y="675004"/>
                </a:lnTo>
                <a:lnTo>
                  <a:pt x="27947" y="1376362"/>
                </a:lnTo>
                <a:close/>
              </a:path>
            </a:pathLst>
          </a:custGeom>
          <a:solidFill>
            <a:srgbClr val="FF7477"/>
          </a:solidFill>
        </p:spPr>
        <p:txBody>
          <a:bodyPr wrap="square" lIns="0" tIns="0" rIns="0" bIns="0" rtlCol="0"/>
          <a:lstStyle/>
          <a:p>
            <a:endParaRPr/>
          </a:p>
        </p:txBody>
      </p:sp>
      <p:sp>
        <p:nvSpPr>
          <p:cNvPr id="22" name="object 22"/>
          <p:cNvSpPr/>
          <p:nvPr/>
        </p:nvSpPr>
        <p:spPr>
          <a:xfrm>
            <a:off x="9400994" y="696762"/>
            <a:ext cx="0" cy="570230"/>
          </a:xfrm>
          <a:custGeom>
            <a:avLst/>
            <a:gdLst/>
            <a:ahLst/>
            <a:cxnLst/>
            <a:rect l="l" t="t" r="r" b="b"/>
            <a:pathLst>
              <a:path h="570230">
                <a:moveTo>
                  <a:pt x="0" y="0"/>
                </a:moveTo>
                <a:lnTo>
                  <a:pt x="0" y="570062"/>
                </a:lnTo>
              </a:path>
            </a:pathLst>
          </a:custGeom>
          <a:ln w="69111">
            <a:solidFill>
              <a:srgbClr val="FFCC57"/>
            </a:solidFill>
          </a:ln>
        </p:spPr>
        <p:txBody>
          <a:bodyPr wrap="square" lIns="0" tIns="0" rIns="0" bIns="0" rtlCol="0"/>
          <a:lstStyle/>
          <a:p>
            <a:endParaRPr/>
          </a:p>
        </p:txBody>
      </p:sp>
      <p:sp>
        <p:nvSpPr>
          <p:cNvPr id="23" name="object 23"/>
          <p:cNvSpPr/>
          <p:nvPr/>
        </p:nvSpPr>
        <p:spPr>
          <a:xfrm>
            <a:off x="9061543" y="986976"/>
            <a:ext cx="306705" cy="280035"/>
          </a:xfrm>
          <a:custGeom>
            <a:avLst/>
            <a:gdLst/>
            <a:ahLst/>
            <a:cxnLst/>
            <a:rect l="l" t="t" r="r" b="b"/>
            <a:pathLst>
              <a:path w="306704" h="280034">
                <a:moveTo>
                  <a:pt x="306325" y="279848"/>
                </a:moveTo>
                <a:lnTo>
                  <a:pt x="0" y="279848"/>
                </a:lnTo>
                <a:lnTo>
                  <a:pt x="306325" y="0"/>
                </a:lnTo>
                <a:lnTo>
                  <a:pt x="306325" y="279848"/>
                </a:lnTo>
                <a:close/>
              </a:path>
            </a:pathLst>
          </a:custGeom>
          <a:solidFill>
            <a:srgbClr val="FFCC57"/>
          </a:solidFill>
        </p:spPr>
        <p:txBody>
          <a:bodyPr wrap="square" lIns="0" tIns="0" rIns="0" bIns="0" rtlCol="0"/>
          <a:lstStyle/>
          <a:p>
            <a:endParaRPr/>
          </a:p>
        </p:txBody>
      </p:sp>
      <p:sp>
        <p:nvSpPr>
          <p:cNvPr id="24" name="object 24"/>
          <p:cNvSpPr/>
          <p:nvPr/>
        </p:nvSpPr>
        <p:spPr>
          <a:xfrm>
            <a:off x="9050197" y="696762"/>
            <a:ext cx="318135" cy="290830"/>
          </a:xfrm>
          <a:custGeom>
            <a:avLst/>
            <a:gdLst/>
            <a:ahLst/>
            <a:cxnLst/>
            <a:rect l="l" t="t" r="r" b="b"/>
            <a:pathLst>
              <a:path w="318134" h="290830">
                <a:moveTo>
                  <a:pt x="317672" y="290214"/>
                </a:moveTo>
                <a:lnTo>
                  <a:pt x="0" y="0"/>
                </a:lnTo>
                <a:lnTo>
                  <a:pt x="317672" y="0"/>
                </a:lnTo>
                <a:lnTo>
                  <a:pt x="317672" y="290214"/>
                </a:lnTo>
                <a:close/>
              </a:path>
            </a:pathLst>
          </a:custGeom>
          <a:solidFill>
            <a:srgbClr val="FFCC57"/>
          </a:solidFill>
        </p:spPr>
        <p:txBody>
          <a:bodyPr wrap="square" lIns="0" tIns="0" rIns="0" bIns="0" rtlCol="0"/>
          <a:lstStyle/>
          <a:p>
            <a:endParaRPr/>
          </a:p>
        </p:txBody>
      </p:sp>
      <p:sp>
        <p:nvSpPr>
          <p:cNvPr id="25" name="object 25"/>
          <p:cNvSpPr/>
          <p:nvPr/>
        </p:nvSpPr>
        <p:spPr>
          <a:xfrm>
            <a:off x="9434121" y="696762"/>
            <a:ext cx="320040" cy="570230"/>
          </a:xfrm>
          <a:custGeom>
            <a:avLst/>
            <a:gdLst/>
            <a:ahLst/>
            <a:cxnLst/>
            <a:rect l="l" t="t" r="r" b="b"/>
            <a:pathLst>
              <a:path w="320040" h="570230">
                <a:moveTo>
                  <a:pt x="21232" y="570062"/>
                </a:moveTo>
                <a:lnTo>
                  <a:pt x="0" y="570062"/>
                </a:lnTo>
                <a:lnTo>
                  <a:pt x="0" y="0"/>
                </a:lnTo>
                <a:lnTo>
                  <a:pt x="9885" y="0"/>
                </a:lnTo>
                <a:lnTo>
                  <a:pt x="319479" y="282834"/>
                </a:lnTo>
                <a:lnTo>
                  <a:pt x="319479" y="297593"/>
                </a:lnTo>
                <a:lnTo>
                  <a:pt x="21232" y="570062"/>
                </a:lnTo>
                <a:close/>
              </a:path>
            </a:pathLst>
          </a:custGeom>
          <a:solidFill>
            <a:srgbClr val="FFCC57"/>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2" name="object 2"/>
          <p:cNvSpPr txBox="1"/>
          <p:nvPr/>
        </p:nvSpPr>
        <p:spPr>
          <a:xfrm>
            <a:off x="4493779" y="2198759"/>
            <a:ext cx="4504581" cy="2487219"/>
          </a:xfrm>
          <a:prstGeom prst="rect">
            <a:avLst/>
          </a:prstGeom>
        </p:spPr>
        <p:txBody>
          <a:bodyPr vert="horz" wrap="square" lIns="0" tIns="253365" rIns="0" bIns="0" rtlCol="0">
            <a:spAutoFit/>
          </a:bodyPr>
          <a:lstStyle/>
          <a:p>
            <a:pPr marL="12700" marR="5080" lvl="0" indent="0" algn="ctr" defTabSz="914400" rtl="0" eaLnBrk="1" fontAlgn="auto" latinLnBrk="0" hangingPunct="1">
              <a:lnSpc>
                <a:spcPts val="8700"/>
              </a:lnSpc>
              <a:spcBef>
                <a:spcPts val="1995"/>
              </a:spcBef>
              <a:spcAft>
                <a:spcPts val="0"/>
              </a:spcAft>
              <a:buClrTx/>
              <a:buSzTx/>
              <a:buFontTx/>
              <a:buNone/>
              <a:tabLst/>
              <a:defRPr/>
            </a:pPr>
            <a:r>
              <a:rPr kumimoji="0" lang="en-US" sz="8850" b="1" i="0" u="none" strike="noStrike" kern="1200" cap="none" spc="590" normalizeH="0" baseline="0" noProof="0" dirty="0">
                <a:ln>
                  <a:noFill/>
                </a:ln>
                <a:solidFill>
                  <a:srgbClr val="4BB8B4"/>
                </a:solidFill>
                <a:effectLst/>
                <a:uLnTx/>
                <a:uFillTx/>
                <a:latin typeface="Footlight MT Light" panose="0204060206030A020304" pitchFamily="18" charset="0"/>
                <a:ea typeface="+mn-ea"/>
                <a:cs typeface="Verdana"/>
              </a:rPr>
              <a:t>T</a:t>
            </a:r>
            <a:r>
              <a:rPr kumimoji="0" lang="en-US" sz="8850" b="1" i="0" u="none" strike="noStrike" kern="1200" cap="none" spc="655" normalizeH="0" baseline="0" noProof="0" dirty="0">
                <a:ln>
                  <a:noFill/>
                </a:ln>
                <a:solidFill>
                  <a:srgbClr val="4BB8B4"/>
                </a:solidFill>
                <a:effectLst/>
                <a:uLnTx/>
                <a:uFillTx/>
                <a:latin typeface="Footlight MT Light" panose="0204060206030A020304" pitchFamily="18" charset="0"/>
                <a:ea typeface="+mn-ea"/>
                <a:cs typeface="Verdana"/>
              </a:rPr>
              <a:t>H</a:t>
            </a:r>
            <a:r>
              <a:rPr kumimoji="0" lang="en-US" sz="8850" b="1" i="0" u="none" strike="noStrike" kern="1200" cap="none" spc="240" normalizeH="0" baseline="0" noProof="0" dirty="0">
                <a:ln>
                  <a:noFill/>
                </a:ln>
                <a:solidFill>
                  <a:srgbClr val="4BB8B4"/>
                </a:solidFill>
                <a:effectLst/>
                <a:uLnTx/>
                <a:uFillTx/>
                <a:latin typeface="Footlight MT Light" panose="0204060206030A020304" pitchFamily="18" charset="0"/>
                <a:ea typeface="+mn-ea"/>
                <a:cs typeface="Verdana"/>
              </a:rPr>
              <a:t>A</a:t>
            </a:r>
            <a:r>
              <a:rPr kumimoji="0" lang="en-US" sz="8850" b="1" i="0" u="none" strike="noStrike" kern="1200" cap="none" spc="615" normalizeH="0" baseline="0" noProof="0" dirty="0">
                <a:ln>
                  <a:noFill/>
                </a:ln>
                <a:solidFill>
                  <a:srgbClr val="4BB8B4"/>
                </a:solidFill>
                <a:effectLst/>
                <a:uLnTx/>
                <a:uFillTx/>
                <a:latin typeface="Footlight MT Light" panose="0204060206030A020304" pitchFamily="18" charset="0"/>
                <a:ea typeface="+mn-ea"/>
                <a:cs typeface="Verdana"/>
              </a:rPr>
              <a:t>N</a:t>
            </a:r>
            <a:r>
              <a:rPr kumimoji="0" lang="en-US" sz="8850" b="1" i="0" u="none" strike="noStrike" kern="1200" cap="none" spc="300" normalizeH="0" baseline="0" noProof="0" dirty="0">
                <a:ln>
                  <a:noFill/>
                </a:ln>
                <a:solidFill>
                  <a:srgbClr val="4BB8B4"/>
                </a:solidFill>
                <a:effectLst/>
                <a:uLnTx/>
                <a:uFillTx/>
                <a:latin typeface="Footlight MT Light" panose="0204060206030A020304" pitchFamily="18" charset="0"/>
                <a:ea typeface="+mn-ea"/>
                <a:cs typeface="Verdana"/>
              </a:rPr>
              <a:t>K  </a:t>
            </a:r>
            <a:r>
              <a:rPr kumimoji="0" lang="en-US" sz="8850" b="1" i="0" u="none" strike="noStrike" kern="1200" cap="none" spc="345" normalizeH="0" baseline="0" noProof="0" dirty="0">
                <a:ln>
                  <a:noFill/>
                </a:ln>
                <a:solidFill>
                  <a:srgbClr val="4BB8B4"/>
                </a:solidFill>
                <a:effectLst/>
                <a:uLnTx/>
                <a:uFillTx/>
                <a:latin typeface="Footlight MT Light" panose="0204060206030A020304" pitchFamily="18" charset="0"/>
                <a:ea typeface="+mn-ea"/>
                <a:cs typeface="Verdana"/>
              </a:rPr>
              <a:t>YOU</a:t>
            </a:r>
            <a:endParaRPr kumimoji="0" lang="en-US" sz="6600" b="1" i="0" u="none" strike="noStrike" kern="1200" cap="none" spc="0" normalizeH="0" baseline="0" noProof="0" dirty="0">
              <a:ln>
                <a:noFill/>
              </a:ln>
              <a:solidFill>
                <a:prstClr val="black"/>
              </a:solidFill>
              <a:effectLst/>
              <a:uLnTx/>
              <a:uFillTx/>
              <a:latin typeface="Footlight MT Light" panose="0204060206030A020304" pitchFamily="18" charset="0"/>
              <a:ea typeface="+mn-ea"/>
              <a:cs typeface="Lucida Sans"/>
            </a:endParaRPr>
          </a:p>
        </p:txBody>
      </p:sp>
      <p:sp>
        <p:nvSpPr>
          <p:cNvPr id="4" name="object 4"/>
          <p:cNvSpPr/>
          <p:nvPr/>
        </p:nvSpPr>
        <p:spPr>
          <a:xfrm>
            <a:off x="5521" y="5857666"/>
            <a:ext cx="2223770" cy="267335"/>
          </a:xfrm>
          <a:custGeom>
            <a:avLst/>
            <a:gdLst/>
            <a:ahLst/>
            <a:cxnLst/>
            <a:rect l="l" t="t" r="r" b="b"/>
            <a:pathLst>
              <a:path w="2223770" h="267335">
                <a:moveTo>
                  <a:pt x="0" y="267239"/>
                </a:moveTo>
                <a:lnTo>
                  <a:pt x="2223329" y="267239"/>
                </a:lnTo>
                <a:lnTo>
                  <a:pt x="2223329" y="0"/>
                </a:lnTo>
                <a:lnTo>
                  <a:pt x="0" y="0"/>
                </a:lnTo>
                <a:lnTo>
                  <a:pt x="0" y="267239"/>
                </a:lnTo>
                <a:close/>
              </a:path>
            </a:pathLst>
          </a:custGeom>
          <a:solidFill>
            <a:srgbClr val="FFCC5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1119945" y="6119378"/>
            <a:ext cx="1109345" cy="1196340"/>
          </a:xfrm>
          <a:custGeom>
            <a:avLst/>
            <a:gdLst/>
            <a:ahLst/>
            <a:cxnLst/>
            <a:rect l="l" t="t" r="r" b="b"/>
            <a:pathLst>
              <a:path w="1109345" h="1196340">
                <a:moveTo>
                  <a:pt x="1108903" y="0"/>
                </a:moveTo>
                <a:lnTo>
                  <a:pt x="1108903" y="1195821"/>
                </a:lnTo>
                <a:lnTo>
                  <a:pt x="1084897" y="1195821"/>
                </a:lnTo>
                <a:lnTo>
                  <a:pt x="0" y="0"/>
                </a:lnTo>
                <a:lnTo>
                  <a:pt x="1108903" y="0"/>
                </a:lnTo>
                <a:close/>
              </a:path>
            </a:pathLst>
          </a:custGeom>
          <a:solidFill>
            <a:srgbClr val="FFCC5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5521" y="6119378"/>
            <a:ext cx="1114425" cy="1196340"/>
          </a:xfrm>
          <a:custGeom>
            <a:avLst/>
            <a:gdLst/>
            <a:ahLst/>
            <a:cxnLst/>
            <a:rect l="l" t="t" r="r" b="b"/>
            <a:pathLst>
              <a:path w="1114425" h="1196340">
                <a:moveTo>
                  <a:pt x="1114424" y="0"/>
                </a:moveTo>
                <a:lnTo>
                  <a:pt x="29527" y="1195821"/>
                </a:lnTo>
                <a:lnTo>
                  <a:pt x="0" y="1195821"/>
                </a:lnTo>
                <a:lnTo>
                  <a:pt x="0" y="0"/>
                </a:lnTo>
                <a:lnTo>
                  <a:pt x="1114424" y="0"/>
                </a:lnTo>
                <a:close/>
              </a:path>
            </a:pathLst>
          </a:custGeom>
          <a:solidFill>
            <a:srgbClr val="FFCC5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5521" y="4596603"/>
            <a:ext cx="2223770" cy="1266825"/>
          </a:xfrm>
          <a:custGeom>
            <a:avLst/>
            <a:gdLst/>
            <a:ahLst/>
            <a:cxnLst/>
            <a:rect l="l" t="t" r="r" b="b"/>
            <a:pathLst>
              <a:path w="2223770" h="1266825">
                <a:moveTo>
                  <a:pt x="2223328" y="1222281"/>
                </a:moveTo>
                <a:lnTo>
                  <a:pt x="2223328" y="1266590"/>
                </a:lnTo>
                <a:lnTo>
                  <a:pt x="0" y="1266590"/>
                </a:lnTo>
                <a:lnTo>
                  <a:pt x="0" y="1228367"/>
                </a:lnTo>
                <a:lnTo>
                  <a:pt x="1114424" y="0"/>
                </a:lnTo>
                <a:lnTo>
                  <a:pt x="2223328" y="1222281"/>
                </a:lnTo>
                <a:close/>
              </a:path>
            </a:pathLst>
          </a:custGeom>
          <a:solidFill>
            <a:srgbClr val="FFCC5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p:nvPr/>
        </p:nvSpPr>
        <p:spPr>
          <a:xfrm>
            <a:off x="1091370" y="7057817"/>
            <a:ext cx="2223770" cy="257810"/>
          </a:xfrm>
          <a:custGeom>
            <a:avLst/>
            <a:gdLst/>
            <a:ahLst/>
            <a:cxnLst/>
            <a:rect l="l" t="t" r="r" b="b"/>
            <a:pathLst>
              <a:path w="2223770" h="257809">
                <a:moveTo>
                  <a:pt x="2223329" y="0"/>
                </a:moveTo>
                <a:lnTo>
                  <a:pt x="0" y="0"/>
                </a:lnTo>
                <a:lnTo>
                  <a:pt x="0" y="257382"/>
                </a:lnTo>
                <a:lnTo>
                  <a:pt x="2223329" y="257382"/>
                </a:lnTo>
                <a:lnTo>
                  <a:pt x="2223329" y="0"/>
                </a:lnTo>
                <a:close/>
              </a:path>
            </a:pathLst>
          </a:custGeom>
          <a:solidFill>
            <a:srgbClr val="4BB8B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p:nvPr/>
        </p:nvSpPr>
        <p:spPr>
          <a:xfrm>
            <a:off x="1091370" y="5796753"/>
            <a:ext cx="2223770" cy="1266825"/>
          </a:xfrm>
          <a:custGeom>
            <a:avLst/>
            <a:gdLst/>
            <a:ahLst/>
            <a:cxnLst/>
            <a:rect l="l" t="t" r="r" b="b"/>
            <a:pathLst>
              <a:path w="2223770" h="1266825">
                <a:moveTo>
                  <a:pt x="2223328" y="1222281"/>
                </a:moveTo>
                <a:lnTo>
                  <a:pt x="2223328" y="1266590"/>
                </a:lnTo>
                <a:lnTo>
                  <a:pt x="0" y="1266590"/>
                </a:lnTo>
                <a:lnTo>
                  <a:pt x="0" y="1228367"/>
                </a:lnTo>
                <a:lnTo>
                  <a:pt x="1114424" y="0"/>
                </a:lnTo>
                <a:lnTo>
                  <a:pt x="2223328" y="1222281"/>
                </a:lnTo>
                <a:close/>
              </a:path>
            </a:pathLst>
          </a:custGeom>
          <a:solidFill>
            <a:srgbClr val="4BB8B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2337116" y="4980420"/>
            <a:ext cx="1406525" cy="179070"/>
          </a:xfrm>
          <a:custGeom>
            <a:avLst/>
            <a:gdLst/>
            <a:ahLst/>
            <a:cxnLst/>
            <a:rect l="l" t="t" r="r" b="b"/>
            <a:pathLst>
              <a:path w="1406525" h="179070">
                <a:moveTo>
                  <a:pt x="0" y="178817"/>
                </a:moveTo>
                <a:lnTo>
                  <a:pt x="1406208" y="178817"/>
                </a:lnTo>
                <a:lnTo>
                  <a:pt x="1406208" y="0"/>
                </a:lnTo>
                <a:lnTo>
                  <a:pt x="0" y="0"/>
                </a:lnTo>
                <a:lnTo>
                  <a:pt x="0" y="178817"/>
                </a:lnTo>
                <a:close/>
              </a:path>
            </a:pathLst>
          </a:custGeom>
          <a:solidFill>
            <a:srgbClr val="FF747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3041966" y="5155751"/>
            <a:ext cx="701675" cy="771525"/>
          </a:xfrm>
          <a:custGeom>
            <a:avLst/>
            <a:gdLst/>
            <a:ahLst/>
            <a:cxnLst/>
            <a:rect l="l" t="t" r="r" b="b"/>
            <a:pathLst>
              <a:path w="701675" h="771525">
                <a:moveTo>
                  <a:pt x="701358" y="0"/>
                </a:moveTo>
                <a:lnTo>
                  <a:pt x="701358" y="770916"/>
                </a:lnTo>
                <a:lnTo>
                  <a:pt x="0" y="0"/>
                </a:lnTo>
                <a:lnTo>
                  <a:pt x="701358" y="0"/>
                </a:lnTo>
                <a:close/>
              </a:path>
            </a:pathLst>
          </a:custGeom>
          <a:solidFill>
            <a:srgbClr val="FF747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2337116" y="5155751"/>
            <a:ext cx="704850" cy="775335"/>
          </a:xfrm>
          <a:custGeom>
            <a:avLst/>
            <a:gdLst/>
            <a:ahLst/>
            <a:cxnLst/>
            <a:rect l="l" t="t" r="r" b="b"/>
            <a:pathLst>
              <a:path w="704850" h="775335">
                <a:moveTo>
                  <a:pt x="704849" y="0"/>
                </a:moveTo>
                <a:lnTo>
                  <a:pt x="0" y="774754"/>
                </a:lnTo>
                <a:lnTo>
                  <a:pt x="0" y="0"/>
                </a:lnTo>
                <a:lnTo>
                  <a:pt x="704849" y="0"/>
                </a:lnTo>
                <a:close/>
              </a:path>
            </a:pathLst>
          </a:custGeom>
          <a:solidFill>
            <a:srgbClr val="FF747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2337116" y="4185043"/>
            <a:ext cx="1406525" cy="799465"/>
          </a:xfrm>
          <a:custGeom>
            <a:avLst/>
            <a:gdLst/>
            <a:ahLst/>
            <a:cxnLst/>
            <a:rect l="l" t="t" r="r" b="b"/>
            <a:pathLst>
              <a:path w="1406525" h="799464">
                <a:moveTo>
                  <a:pt x="1406208" y="770916"/>
                </a:moveTo>
                <a:lnTo>
                  <a:pt x="1406208" y="798862"/>
                </a:lnTo>
                <a:lnTo>
                  <a:pt x="0" y="798862"/>
                </a:lnTo>
                <a:lnTo>
                  <a:pt x="0" y="774754"/>
                </a:lnTo>
                <a:lnTo>
                  <a:pt x="704849" y="0"/>
                </a:lnTo>
                <a:lnTo>
                  <a:pt x="1406208" y="770916"/>
                </a:lnTo>
                <a:close/>
              </a:path>
            </a:pathLst>
          </a:custGeom>
          <a:solidFill>
            <a:srgbClr val="FF747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p:nvPr/>
        </p:nvSpPr>
        <p:spPr>
          <a:xfrm>
            <a:off x="3054200" y="3824467"/>
            <a:ext cx="570230" cy="0"/>
          </a:xfrm>
          <a:custGeom>
            <a:avLst/>
            <a:gdLst/>
            <a:ahLst/>
            <a:cxnLst/>
            <a:rect l="l" t="t" r="r" b="b"/>
            <a:pathLst>
              <a:path w="570229">
                <a:moveTo>
                  <a:pt x="0" y="0"/>
                </a:moveTo>
                <a:lnTo>
                  <a:pt x="570062" y="0"/>
                </a:lnTo>
              </a:path>
            </a:pathLst>
          </a:custGeom>
          <a:ln w="69111">
            <a:solidFill>
              <a:srgbClr val="FFCC57"/>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p:cNvSpPr/>
          <p:nvPr/>
        </p:nvSpPr>
        <p:spPr>
          <a:xfrm>
            <a:off x="3344414" y="3857593"/>
            <a:ext cx="280035" cy="306705"/>
          </a:xfrm>
          <a:custGeom>
            <a:avLst/>
            <a:gdLst/>
            <a:ahLst/>
            <a:cxnLst/>
            <a:rect l="l" t="t" r="r" b="b"/>
            <a:pathLst>
              <a:path w="280035" h="306704">
                <a:moveTo>
                  <a:pt x="279847" y="0"/>
                </a:moveTo>
                <a:lnTo>
                  <a:pt x="279847" y="306324"/>
                </a:lnTo>
                <a:lnTo>
                  <a:pt x="0" y="0"/>
                </a:lnTo>
                <a:lnTo>
                  <a:pt x="279847" y="0"/>
                </a:lnTo>
                <a:close/>
              </a:path>
            </a:pathLst>
          </a:custGeom>
          <a:solidFill>
            <a:srgbClr val="FFCC5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16"/>
          <p:cNvSpPr/>
          <p:nvPr/>
        </p:nvSpPr>
        <p:spPr>
          <a:xfrm>
            <a:off x="3054200" y="3857593"/>
            <a:ext cx="290830" cy="318135"/>
          </a:xfrm>
          <a:custGeom>
            <a:avLst/>
            <a:gdLst/>
            <a:ahLst/>
            <a:cxnLst/>
            <a:rect l="l" t="t" r="r" b="b"/>
            <a:pathLst>
              <a:path w="290829" h="318135">
                <a:moveTo>
                  <a:pt x="290214" y="0"/>
                </a:moveTo>
                <a:lnTo>
                  <a:pt x="0" y="317672"/>
                </a:lnTo>
                <a:lnTo>
                  <a:pt x="0" y="0"/>
                </a:lnTo>
                <a:lnTo>
                  <a:pt x="290214" y="0"/>
                </a:lnTo>
                <a:close/>
              </a:path>
            </a:pathLst>
          </a:custGeom>
          <a:solidFill>
            <a:srgbClr val="FFCC5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7"/>
          <p:cNvSpPr/>
          <p:nvPr/>
        </p:nvSpPr>
        <p:spPr>
          <a:xfrm>
            <a:off x="3054200" y="3463783"/>
            <a:ext cx="570230" cy="327660"/>
          </a:xfrm>
          <a:custGeom>
            <a:avLst/>
            <a:gdLst/>
            <a:ahLst/>
            <a:cxnLst/>
            <a:rect l="l" t="t" r="r" b="b"/>
            <a:pathLst>
              <a:path w="570229" h="327660">
                <a:moveTo>
                  <a:pt x="570062" y="306324"/>
                </a:moveTo>
                <a:lnTo>
                  <a:pt x="570062" y="327557"/>
                </a:lnTo>
                <a:lnTo>
                  <a:pt x="0" y="327557"/>
                </a:lnTo>
                <a:lnTo>
                  <a:pt x="0" y="317672"/>
                </a:lnTo>
                <a:lnTo>
                  <a:pt x="290214" y="0"/>
                </a:lnTo>
                <a:lnTo>
                  <a:pt x="570062" y="306324"/>
                </a:lnTo>
                <a:close/>
              </a:path>
            </a:pathLst>
          </a:custGeom>
          <a:solidFill>
            <a:srgbClr val="FFCC5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8"/>
          <p:cNvSpPr/>
          <p:nvPr/>
        </p:nvSpPr>
        <p:spPr>
          <a:xfrm>
            <a:off x="1122207" y="3755102"/>
            <a:ext cx="1216660" cy="149860"/>
          </a:xfrm>
          <a:custGeom>
            <a:avLst/>
            <a:gdLst/>
            <a:ahLst/>
            <a:cxnLst/>
            <a:rect l="l" t="t" r="r" b="b"/>
            <a:pathLst>
              <a:path w="1216660" h="149860">
                <a:moveTo>
                  <a:pt x="0" y="149750"/>
                </a:moveTo>
                <a:lnTo>
                  <a:pt x="1216179" y="149750"/>
                </a:lnTo>
                <a:lnTo>
                  <a:pt x="1216179" y="0"/>
                </a:lnTo>
                <a:lnTo>
                  <a:pt x="0" y="0"/>
                </a:lnTo>
                <a:lnTo>
                  <a:pt x="0" y="149750"/>
                </a:lnTo>
                <a:close/>
              </a:path>
            </a:pathLst>
          </a:custGeom>
          <a:solidFill>
            <a:srgbClr val="4BB8B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p:cNvSpPr/>
          <p:nvPr/>
        </p:nvSpPr>
        <p:spPr>
          <a:xfrm>
            <a:off x="1731807" y="3901830"/>
            <a:ext cx="607060" cy="668655"/>
          </a:xfrm>
          <a:custGeom>
            <a:avLst/>
            <a:gdLst/>
            <a:ahLst/>
            <a:cxnLst/>
            <a:rect l="l" t="t" r="r" b="b"/>
            <a:pathLst>
              <a:path w="607060" h="668654">
                <a:moveTo>
                  <a:pt x="606579" y="0"/>
                </a:moveTo>
                <a:lnTo>
                  <a:pt x="606579" y="668529"/>
                </a:lnTo>
                <a:lnTo>
                  <a:pt x="0" y="0"/>
                </a:lnTo>
                <a:lnTo>
                  <a:pt x="606579" y="0"/>
                </a:lnTo>
                <a:close/>
              </a:path>
            </a:pathLst>
          </a:custGeom>
          <a:solidFill>
            <a:srgbClr val="4BB8B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object 20"/>
          <p:cNvSpPr/>
          <p:nvPr/>
        </p:nvSpPr>
        <p:spPr>
          <a:xfrm>
            <a:off x="1122207" y="3901830"/>
            <a:ext cx="609600" cy="672465"/>
          </a:xfrm>
          <a:custGeom>
            <a:avLst/>
            <a:gdLst/>
            <a:ahLst/>
            <a:cxnLst/>
            <a:rect l="l" t="t" r="r" b="b"/>
            <a:pathLst>
              <a:path w="609600" h="672464">
                <a:moveTo>
                  <a:pt x="609599" y="0"/>
                </a:moveTo>
                <a:lnTo>
                  <a:pt x="0" y="671858"/>
                </a:lnTo>
                <a:lnTo>
                  <a:pt x="0" y="0"/>
                </a:lnTo>
                <a:lnTo>
                  <a:pt x="609599" y="0"/>
                </a:lnTo>
                <a:close/>
              </a:path>
            </a:pathLst>
          </a:custGeom>
          <a:solidFill>
            <a:srgbClr val="4BB8B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p:cNvSpPr/>
          <p:nvPr/>
        </p:nvSpPr>
        <p:spPr>
          <a:xfrm>
            <a:off x="1122207" y="3065361"/>
            <a:ext cx="1216660" cy="692785"/>
          </a:xfrm>
          <a:custGeom>
            <a:avLst/>
            <a:gdLst/>
            <a:ahLst/>
            <a:cxnLst/>
            <a:rect l="l" t="t" r="r" b="b"/>
            <a:pathLst>
              <a:path w="1216660" h="692785">
                <a:moveTo>
                  <a:pt x="1216179" y="668529"/>
                </a:moveTo>
                <a:lnTo>
                  <a:pt x="1216179" y="692764"/>
                </a:lnTo>
                <a:lnTo>
                  <a:pt x="0" y="692764"/>
                </a:lnTo>
                <a:lnTo>
                  <a:pt x="0" y="671858"/>
                </a:lnTo>
                <a:lnTo>
                  <a:pt x="609599" y="0"/>
                </a:lnTo>
                <a:lnTo>
                  <a:pt x="1216179" y="668529"/>
                </a:lnTo>
                <a:close/>
              </a:path>
            </a:pathLst>
          </a:custGeom>
          <a:solidFill>
            <a:srgbClr val="4BB8B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p:cNvSpPr/>
          <p:nvPr/>
        </p:nvSpPr>
        <p:spPr>
          <a:xfrm>
            <a:off x="13748" y="1893797"/>
            <a:ext cx="1701164" cy="213995"/>
          </a:xfrm>
          <a:custGeom>
            <a:avLst/>
            <a:gdLst/>
            <a:ahLst/>
            <a:cxnLst/>
            <a:rect l="l" t="t" r="r" b="b"/>
            <a:pathLst>
              <a:path w="1701164" h="213994">
                <a:moveTo>
                  <a:pt x="0" y="213598"/>
                </a:moveTo>
                <a:lnTo>
                  <a:pt x="1700751" y="213598"/>
                </a:lnTo>
                <a:lnTo>
                  <a:pt x="1700751" y="0"/>
                </a:lnTo>
                <a:lnTo>
                  <a:pt x="0" y="0"/>
                </a:lnTo>
                <a:lnTo>
                  <a:pt x="0" y="213598"/>
                </a:lnTo>
                <a:close/>
              </a:path>
            </a:pathLst>
          </a:custGeom>
          <a:solidFill>
            <a:srgbClr val="FF747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p:cNvSpPr/>
          <p:nvPr/>
        </p:nvSpPr>
        <p:spPr>
          <a:xfrm>
            <a:off x="866235" y="2103163"/>
            <a:ext cx="848360" cy="935990"/>
          </a:xfrm>
          <a:custGeom>
            <a:avLst/>
            <a:gdLst/>
            <a:ahLst/>
            <a:cxnLst/>
            <a:rect l="l" t="t" r="r" b="b"/>
            <a:pathLst>
              <a:path w="848360" h="935989">
                <a:moveTo>
                  <a:pt x="848264" y="0"/>
                </a:moveTo>
                <a:lnTo>
                  <a:pt x="848264" y="935909"/>
                </a:lnTo>
                <a:lnTo>
                  <a:pt x="0" y="0"/>
                </a:lnTo>
                <a:lnTo>
                  <a:pt x="848264" y="0"/>
                </a:lnTo>
                <a:close/>
              </a:path>
            </a:pathLst>
          </a:custGeom>
          <a:solidFill>
            <a:srgbClr val="FF747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24"/>
          <p:cNvSpPr/>
          <p:nvPr/>
        </p:nvSpPr>
        <p:spPr>
          <a:xfrm>
            <a:off x="13748" y="2103163"/>
            <a:ext cx="852805" cy="941069"/>
          </a:xfrm>
          <a:custGeom>
            <a:avLst/>
            <a:gdLst/>
            <a:ahLst/>
            <a:cxnLst/>
            <a:rect l="l" t="t" r="r" b="b"/>
            <a:pathLst>
              <a:path w="852805" h="941069">
                <a:moveTo>
                  <a:pt x="852487" y="0"/>
                </a:moveTo>
                <a:lnTo>
                  <a:pt x="0" y="940568"/>
                </a:lnTo>
                <a:lnTo>
                  <a:pt x="0" y="0"/>
                </a:lnTo>
                <a:lnTo>
                  <a:pt x="852487" y="0"/>
                </a:lnTo>
                <a:close/>
              </a:path>
            </a:pathLst>
          </a:custGeom>
          <a:solidFill>
            <a:srgbClr val="FF747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p:cNvSpPr/>
          <p:nvPr/>
        </p:nvSpPr>
        <p:spPr>
          <a:xfrm>
            <a:off x="13748" y="928193"/>
            <a:ext cx="1701164" cy="970280"/>
          </a:xfrm>
          <a:custGeom>
            <a:avLst/>
            <a:gdLst/>
            <a:ahLst/>
            <a:cxnLst/>
            <a:rect l="l" t="t" r="r" b="b"/>
            <a:pathLst>
              <a:path w="1701164" h="970280">
                <a:moveTo>
                  <a:pt x="1700751" y="935909"/>
                </a:moveTo>
                <a:lnTo>
                  <a:pt x="1700751" y="969836"/>
                </a:lnTo>
                <a:lnTo>
                  <a:pt x="0" y="969836"/>
                </a:lnTo>
                <a:lnTo>
                  <a:pt x="0" y="940568"/>
                </a:lnTo>
                <a:lnTo>
                  <a:pt x="852487" y="0"/>
                </a:lnTo>
                <a:lnTo>
                  <a:pt x="1700751" y="935909"/>
                </a:lnTo>
                <a:close/>
              </a:path>
            </a:pathLst>
          </a:custGeom>
          <a:solidFill>
            <a:srgbClr val="FF747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p:cNvSpPr/>
          <p:nvPr/>
        </p:nvSpPr>
        <p:spPr>
          <a:xfrm>
            <a:off x="1720020" y="371266"/>
            <a:ext cx="2223770" cy="267335"/>
          </a:xfrm>
          <a:custGeom>
            <a:avLst/>
            <a:gdLst/>
            <a:ahLst/>
            <a:cxnLst/>
            <a:rect l="l" t="t" r="r" b="b"/>
            <a:pathLst>
              <a:path w="2223770" h="267334">
                <a:moveTo>
                  <a:pt x="0" y="267239"/>
                </a:moveTo>
                <a:lnTo>
                  <a:pt x="2223329" y="267239"/>
                </a:lnTo>
                <a:lnTo>
                  <a:pt x="2223329" y="0"/>
                </a:lnTo>
                <a:lnTo>
                  <a:pt x="0" y="0"/>
                </a:lnTo>
                <a:lnTo>
                  <a:pt x="0" y="267239"/>
                </a:lnTo>
                <a:close/>
              </a:path>
            </a:pathLst>
          </a:custGeom>
          <a:solidFill>
            <a:srgbClr val="FFCC5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p:cNvSpPr/>
          <p:nvPr/>
        </p:nvSpPr>
        <p:spPr>
          <a:xfrm>
            <a:off x="2834445" y="632978"/>
            <a:ext cx="1109345" cy="1222375"/>
          </a:xfrm>
          <a:custGeom>
            <a:avLst/>
            <a:gdLst/>
            <a:ahLst/>
            <a:cxnLst/>
            <a:rect l="l" t="t" r="r" b="b"/>
            <a:pathLst>
              <a:path w="1109345" h="1222375">
                <a:moveTo>
                  <a:pt x="1108903" y="0"/>
                </a:moveTo>
                <a:lnTo>
                  <a:pt x="1108903" y="1222281"/>
                </a:lnTo>
                <a:lnTo>
                  <a:pt x="0" y="0"/>
                </a:lnTo>
                <a:lnTo>
                  <a:pt x="1108903" y="0"/>
                </a:lnTo>
                <a:close/>
              </a:path>
            </a:pathLst>
          </a:custGeom>
          <a:solidFill>
            <a:srgbClr val="FFCC5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1720020" y="632978"/>
            <a:ext cx="1114425" cy="1228725"/>
          </a:xfrm>
          <a:custGeom>
            <a:avLst/>
            <a:gdLst/>
            <a:ahLst/>
            <a:cxnLst/>
            <a:rect l="l" t="t" r="r" b="b"/>
            <a:pathLst>
              <a:path w="1114425" h="1228725">
                <a:moveTo>
                  <a:pt x="1114424" y="0"/>
                </a:moveTo>
                <a:lnTo>
                  <a:pt x="0" y="1228367"/>
                </a:lnTo>
                <a:lnTo>
                  <a:pt x="0" y="0"/>
                </a:lnTo>
                <a:lnTo>
                  <a:pt x="1114424" y="0"/>
                </a:lnTo>
                <a:close/>
              </a:path>
            </a:pathLst>
          </a:custGeom>
          <a:solidFill>
            <a:srgbClr val="FFCC5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9"/>
          <p:cNvSpPr/>
          <p:nvPr/>
        </p:nvSpPr>
        <p:spPr>
          <a:xfrm>
            <a:off x="1720020" y="0"/>
            <a:ext cx="2223770" cy="377190"/>
          </a:xfrm>
          <a:custGeom>
            <a:avLst/>
            <a:gdLst/>
            <a:ahLst/>
            <a:cxnLst/>
            <a:rect l="l" t="t" r="r" b="b"/>
            <a:pathLst>
              <a:path w="2223770" h="377190">
                <a:moveTo>
                  <a:pt x="2223328" y="332485"/>
                </a:moveTo>
                <a:lnTo>
                  <a:pt x="2223328" y="376794"/>
                </a:lnTo>
                <a:lnTo>
                  <a:pt x="0" y="376794"/>
                </a:lnTo>
                <a:lnTo>
                  <a:pt x="0" y="338571"/>
                </a:lnTo>
                <a:lnTo>
                  <a:pt x="307165" y="0"/>
                </a:lnTo>
                <a:lnTo>
                  <a:pt x="1921684" y="0"/>
                </a:lnTo>
                <a:lnTo>
                  <a:pt x="2223328" y="332485"/>
                </a:lnTo>
                <a:close/>
              </a:path>
            </a:pathLst>
          </a:custGeom>
          <a:solidFill>
            <a:srgbClr val="FFCC5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object 30"/>
          <p:cNvSpPr/>
          <p:nvPr/>
        </p:nvSpPr>
        <p:spPr>
          <a:xfrm>
            <a:off x="2750982" y="1383378"/>
            <a:ext cx="1216660" cy="149860"/>
          </a:xfrm>
          <a:custGeom>
            <a:avLst/>
            <a:gdLst/>
            <a:ahLst/>
            <a:cxnLst/>
            <a:rect l="l" t="t" r="r" b="b"/>
            <a:pathLst>
              <a:path w="1216660" h="149859">
                <a:moveTo>
                  <a:pt x="0" y="149750"/>
                </a:moveTo>
                <a:lnTo>
                  <a:pt x="1216179" y="149750"/>
                </a:lnTo>
                <a:lnTo>
                  <a:pt x="1216179" y="0"/>
                </a:lnTo>
                <a:lnTo>
                  <a:pt x="0" y="0"/>
                </a:lnTo>
                <a:lnTo>
                  <a:pt x="0" y="149750"/>
                </a:lnTo>
                <a:close/>
              </a:path>
            </a:pathLst>
          </a:custGeom>
          <a:solidFill>
            <a:srgbClr val="4BB8B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1" name="object 31"/>
          <p:cNvSpPr/>
          <p:nvPr/>
        </p:nvSpPr>
        <p:spPr>
          <a:xfrm>
            <a:off x="3360582" y="1530104"/>
            <a:ext cx="607060" cy="668655"/>
          </a:xfrm>
          <a:custGeom>
            <a:avLst/>
            <a:gdLst/>
            <a:ahLst/>
            <a:cxnLst/>
            <a:rect l="l" t="t" r="r" b="b"/>
            <a:pathLst>
              <a:path w="607060" h="668655">
                <a:moveTo>
                  <a:pt x="606579" y="0"/>
                </a:moveTo>
                <a:lnTo>
                  <a:pt x="606579" y="668529"/>
                </a:lnTo>
                <a:lnTo>
                  <a:pt x="0" y="0"/>
                </a:lnTo>
                <a:lnTo>
                  <a:pt x="606579" y="0"/>
                </a:lnTo>
                <a:close/>
              </a:path>
            </a:pathLst>
          </a:custGeom>
          <a:solidFill>
            <a:srgbClr val="4BB8B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p:cNvSpPr/>
          <p:nvPr/>
        </p:nvSpPr>
        <p:spPr>
          <a:xfrm>
            <a:off x="2750982" y="1530104"/>
            <a:ext cx="609600" cy="672465"/>
          </a:xfrm>
          <a:custGeom>
            <a:avLst/>
            <a:gdLst/>
            <a:ahLst/>
            <a:cxnLst/>
            <a:rect l="l" t="t" r="r" b="b"/>
            <a:pathLst>
              <a:path w="609600" h="672464">
                <a:moveTo>
                  <a:pt x="609599" y="0"/>
                </a:moveTo>
                <a:lnTo>
                  <a:pt x="0" y="671858"/>
                </a:lnTo>
                <a:lnTo>
                  <a:pt x="0" y="0"/>
                </a:lnTo>
                <a:lnTo>
                  <a:pt x="609599" y="0"/>
                </a:lnTo>
                <a:close/>
              </a:path>
            </a:pathLst>
          </a:custGeom>
          <a:solidFill>
            <a:srgbClr val="4BB8B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p:cNvSpPr/>
          <p:nvPr/>
        </p:nvSpPr>
        <p:spPr>
          <a:xfrm>
            <a:off x="2750982" y="693636"/>
            <a:ext cx="1216660" cy="692785"/>
          </a:xfrm>
          <a:custGeom>
            <a:avLst/>
            <a:gdLst/>
            <a:ahLst/>
            <a:cxnLst/>
            <a:rect l="l" t="t" r="r" b="b"/>
            <a:pathLst>
              <a:path w="1216660" h="692785">
                <a:moveTo>
                  <a:pt x="1216179" y="668529"/>
                </a:moveTo>
                <a:lnTo>
                  <a:pt x="1216179" y="692764"/>
                </a:lnTo>
                <a:lnTo>
                  <a:pt x="0" y="692764"/>
                </a:lnTo>
                <a:lnTo>
                  <a:pt x="0" y="671858"/>
                </a:lnTo>
                <a:lnTo>
                  <a:pt x="609599" y="0"/>
                </a:lnTo>
                <a:lnTo>
                  <a:pt x="1216179" y="668529"/>
                </a:lnTo>
                <a:close/>
              </a:path>
            </a:pathLst>
          </a:custGeom>
          <a:solidFill>
            <a:srgbClr val="4BB8B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76425" y="0"/>
            <a:ext cx="7864474" cy="7315200"/>
          </a:xfrm>
          <a:custGeom>
            <a:avLst/>
            <a:gdLst/>
            <a:ahLst/>
            <a:cxnLst/>
            <a:rect l="l" t="t" r="r" b="b"/>
            <a:pathLst>
              <a:path w="7877175" h="7315200">
                <a:moveTo>
                  <a:pt x="0" y="7315200"/>
                </a:moveTo>
                <a:lnTo>
                  <a:pt x="7877175" y="7315200"/>
                </a:lnTo>
                <a:lnTo>
                  <a:pt x="7877175" y="0"/>
                </a:lnTo>
                <a:lnTo>
                  <a:pt x="0" y="0"/>
                </a:lnTo>
                <a:lnTo>
                  <a:pt x="0" y="7315200"/>
                </a:lnTo>
                <a:close/>
              </a:path>
            </a:pathLst>
          </a:custGeom>
          <a:solidFill>
            <a:srgbClr val="4BB8B4"/>
          </a:solidFill>
        </p:spPr>
        <p:txBody>
          <a:bodyPr wrap="square" lIns="0" tIns="0" rIns="0" bIns="0" rtlCol="0"/>
          <a:lstStyle/>
          <a:p>
            <a:r>
              <a:rPr lang="en-US" dirty="0"/>
              <a:t>                   </a:t>
            </a:r>
          </a:p>
          <a:p>
            <a:r>
              <a:rPr lang="en-US" dirty="0"/>
              <a:t>                                   </a:t>
            </a:r>
            <a:endParaRPr dirty="0"/>
          </a:p>
        </p:txBody>
      </p:sp>
      <p:sp>
        <p:nvSpPr>
          <p:cNvPr id="3" name="object 3"/>
          <p:cNvSpPr/>
          <p:nvPr/>
        </p:nvSpPr>
        <p:spPr>
          <a:xfrm>
            <a:off x="0" y="0"/>
            <a:ext cx="1876425" cy="7315200"/>
          </a:xfrm>
          <a:custGeom>
            <a:avLst/>
            <a:gdLst/>
            <a:ahLst/>
            <a:cxnLst/>
            <a:rect l="l" t="t" r="r" b="b"/>
            <a:pathLst>
              <a:path w="1876425" h="7315200">
                <a:moveTo>
                  <a:pt x="0" y="7315199"/>
                </a:moveTo>
                <a:lnTo>
                  <a:pt x="1876424" y="7315199"/>
                </a:lnTo>
                <a:lnTo>
                  <a:pt x="1876424" y="0"/>
                </a:lnTo>
                <a:lnTo>
                  <a:pt x="0" y="0"/>
                </a:lnTo>
                <a:lnTo>
                  <a:pt x="0" y="7315199"/>
                </a:lnTo>
                <a:close/>
              </a:path>
            </a:pathLst>
          </a:custGeom>
          <a:solidFill>
            <a:srgbClr val="FF7477"/>
          </a:solidFill>
        </p:spPr>
        <p:txBody>
          <a:bodyPr wrap="square" lIns="0" tIns="0" rIns="0" bIns="0" rtlCol="0"/>
          <a:lstStyle/>
          <a:p>
            <a:pPr algn="ctr"/>
            <a:endParaRPr lang="en-US" sz="4800" dirty="0" smtClean="0">
              <a:solidFill>
                <a:schemeClr val="bg1"/>
              </a:solidFill>
              <a:latin typeface="Footlight MT Light" panose="0204060206030A020304" pitchFamily="18" charset="0"/>
            </a:endParaRPr>
          </a:p>
          <a:p>
            <a:pPr algn="ctr"/>
            <a:r>
              <a:rPr lang="en-US" sz="4800" dirty="0" smtClean="0">
                <a:solidFill>
                  <a:srgbClr val="002060"/>
                </a:solidFill>
                <a:latin typeface="Footlight MT Light" panose="0204060206030A020304" pitchFamily="18" charset="0"/>
              </a:rPr>
              <a:t>C</a:t>
            </a:r>
          </a:p>
          <a:p>
            <a:pPr algn="ctr"/>
            <a:r>
              <a:rPr lang="en-US" sz="4800" dirty="0" smtClean="0">
                <a:solidFill>
                  <a:srgbClr val="002060"/>
                </a:solidFill>
                <a:latin typeface="Footlight MT Light" panose="0204060206030A020304" pitchFamily="18" charset="0"/>
              </a:rPr>
              <a:t>O</a:t>
            </a:r>
          </a:p>
          <a:p>
            <a:pPr algn="ctr"/>
            <a:r>
              <a:rPr lang="en-US" sz="4800" dirty="0" smtClean="0">
                <a:solidFill>
                  <a:srgbClr val="002060"/>
                </a:solidFill>
                <a:latin typeface="Footlight MT Light" panose="0204060206030A020304" pitchFamily="18" charset="0"/>
              </a:rPr>
              <a:t>N</a:t>
            </a:r>
          </a:p>
          <a:p>
            <a:pPr algn="ctr"/>
            <a:r>
              <a:rPr lang="en-US" sz="4800" dirty="0" smtClean="0">
                <a:solidFill>
                  <a:srgbClr val="002060"/>
                </a:solidFill>
                <a:latin typeface="Footlight MT Light" panose="0204060206030A020304" pitchFamily="18" charset="0"/>
              </a:rPr>
              <a:t>T</a:t>
            </a:r>
          </a:p>
          <a:p>
            <a:pPr algn="ctr"/>
            <a:r>
              <a:rPr lang="en-US" sz="4800" dirty="0" smtClean="0">
                <a:solidFill>
                  <a:srgbClr val="002060"/>
                </a:solidFill>
                <a:latin typeface="Footlight MT Light" panose="0204060206030A020304" pitchFamily="18" charset="0"/>
              </a:rPr>
              <a:t>E</a:t>
            </a:r>
          </a:p>
          <a:p>
            <a:pPr algn="ctr"/>
            <a:r>
              <a:rPr lang="en-US" sz="4800" dirty="0">
                <a:solidFill>
                  <a:srgbClr val="002060"/>
                </a:solidFill>
                <a:latin typeface="Footlight MT Light" panose="0204060206030A020304" pitchFamily="18" charset="0"/>
              </a:rPr>
              <a:t>N</a:t>
            </a:r>
            <a:endParaRPr lang="en-US" sz="4800" dirty="0" smtClean="0">
              <a:solidFill>
                <a:srgbClr val="002060"/>
              </a:solidFill>
              <a:latin typeface="Footlight MT Light" panose="0204060206030A020304" pitchFamily="18" charset="0"/>
            </a:endParaRPr>
          </a:p>
          <a:p>
            <a:pPr algn="ctr"/>
            <a:r>
              <a:rPr lang="en-US" sz="4800" dirty="0" smtClean="0">
                <a:solidFill>
                  <a:srgbClr val="002060"/>
                </a:solidFill>
                <a:latin typeface="Footlight MT Light" panose="0204060206030A020304" pitchFamily="18" charset="0"/>
              </a:rPr>
              <a:t>T</a:t>
            </a:r>
          </a:p>
          <a:p>
            <a:pPr algn="ctr"/>
            <a:r>
              <a:rPr lang="en-US" sz="4800" dirty="0">
                <a:solidFill>
                  <a:srgbClr val="002060"/>
                </a:solidFill>
                <a:latin typeface="Footlight MT Light" panose="0204060206030A020304" pitchFamily="18" charset="0"/>
              </a:rPr>
              <a:t>S</a:t>
            </a:r>
            <a:endParaRPr sz="4800" dirty="0">
              <a:solidFill>
                <a:srgbClr val="002060"/>
              </a:solidFill>
              <a:latin typeface="Footlight MT Light" panose="0204060206030A020304" pitchFamily="18" charset="0"/>
            </a:endParaRPr>
          </a:p>
        </p:txBody>
      </p:sp>
      <p:sp>
        <p:nvSpPr>
          <p:cNvPr id="14" name="object 14"/>
          <p:cNvSpPr txBox="1"/>
          <p:nvPr/>
        </p:nvSpPr>
        <p:spPr>
          <a:xfrm>
            <a:off x="7871899" y="6119494"/>
            <a:ext cx="1184275" cy="201337"/>
          </a:xfrm>
          <a:prstGeom prst="rect">
            <a:avLst/>
          </a:prstGeom>
        </p:spPr>
        <p:txBody>
          <a:bodyPr vert="horz" wrap="square" lIns="0" tIns="16510" rIns="0" bIns="0" rtlCol="0">
            <a:spAutoFit/>
          </a:bodyPr>
          <a:lstStyle/>
          <a:p>
            <a:pPr marL="12700">
              <a:lnSpc>
                <a:spcPct val="100000"/>
              </a:lnSpc>
              <a:spcBef>
                <a:spcPts val="130"/>
              </a:spcBef>
            </a:pPr>
            <a:endParaRPr lang="en-IN" sz="1200" dirty="0">
              <a:latin typeface="Footlight MT Light" panose="0204060206030A020304" pitchFamily="18" charset="0"/>
              <a:cs typeface="Trebuchet MS"/>
            </a:endParaRPr>
          </a:p>
        </p:txBody>
      </p:sp>
      <p:sp>
        <p:nvSpPr>
          <p:cNvPr id="28" name="object 28"/>
          <p:cNvSpPr txBox="1"/>
          <p:nvPr/>
        </p:nvSpPr>
        <p:spPr>
          <a:xfrm>
            <a:off x="4725082" y="3296190"/>
            <a:ext cx="3509531" cy="426912"/>
          </a:xfrm>
          <a:prstGeom prst="rect">
            <a:avLst/>
          </a:prstGeom>
        </p:spPr>
        <p:txBody>
          <a:bodyPr vert="horz" wrap="square" lIns="0" tIns="12065" rIns="0" bIns="0" rtlCol="0">
            <a:spAutoFit/>
          </a:bodyPr>
          <a:lstStyle/>
          <a:p>
            <a:pPr marL="12700" marR="5080">
              <a:lnSpc>
                <a:spcPct val="109700"/>
              </a:lnSpc>
              <a:spcBef>
                <a:spcPts val="95"/>
              </a:spcBef>
            </a:pPr>
            <a:r>
              <a:rPr lang="en-US" sz="2450" spc="700" dirty="0">
                <a:solidFill>
                  <a:srgbClr val="FFFFFF"/>
                </a:solidFill>
                <a:latin typeface="Lucida Sans Unicode"/>
                <a:cs typeface="Lucida Sans Unicode"/>
              </a:rPr>
              <a:t> </a:t>
            </a:r>
            <a:endParaRPr sz="2450" dirty="0">
              <a:latin typeface="Lucida Sans Unicode"/>
              <a:cs typeface="Lucida Sans Unicode"/>
            </a:endParaRPr>
          </a:p>
        </p:txBody>
      </p:sp>
      <p:sp>
        <p:nvSpPr>
          <p:cNvPr id="5" name="Text Placeholder 4">
            <a:extLst>
              <a:ext uri="{FF2B5EF4-FFF2-40B4-BE49-F238E27FC236}">
                <a16:creationId xmlns:a16="http://schemas.microsoft.com/office/drawing/2014/main" id="{48186204-3190-4545-89F5-614E219669CD}"/>
              </a:ext>
            </a:extLst>
          </p:cNvPr>
          <p:cNvSpPr>
            <a:spLocks noGrp="1"/>
          </p:cNvSpPr>
          <p:nvPr>
            <p:ph type="body" idx="1"/>
          </p:nvPr>
        </p:nvSpPr>
        <p:spPr>
          <a:xfrm>
            <a:off x="2057400" y="814613"/>
            <a:ext cx="6010702" cy="5816977"/>
          </a:xfrm>
        </p:spPr>
        <p:txBody>
          <a:bodyPr/>
          <a:lstStyle/>
          <a:p>
            <a:pPr>
              <a:lnSpc>
                <a:spcPct val="150000"/>
              </a:lnSpc>
            </a:pPr>
            <a:r>
              <a:rPr lang="en-US" sz="2100" dirty="0" smtClean="0">
                <a:solidFill>
                  <a:schemeClr val="bg1"/>
                </a:solidFill>
                <a:latin typeface="Footlight MT Light" panose="0204060206030A020304" pitchFamily="18" charset="0"/>
              </a:rPr>
              <a:t>1. Literature Survey</a:t>
            </a:r>
          </a:p>
          <a:p>
            <a:pPr>
              <a:lnSpc>
                <a:spcPct val="150000"/>
              </a:lnSpc>
            </a:pPr>
            <a:r>
              <a:rPr lang="en-US" sz="2100" dirty="0" smtClean="0">
                <a:solidFill>
                  <a:schemeClr val="bg1"/>
                </a:solidFill>
                <a:latin typeface="Footlight MT Light" panose="0204060206030A020304" pitchFamily="18" charset="0"/>
              </a:rPr>
              <a:t>2. Objective</a:t>
            </a:r>
          </a:p>
          <a:p>
            <a:pPr>
              <a:lnSpc>
                <a:spcPct val="150000"/>
              </a:lnSpc>
            </a:pPr>
            <a:r>
              <a:rPr lang="en-US" sz="2100" dirty="0" smtClean="0">
                <a:solidFill>
                  <a:schemeClr val="bg1"/>
                </a:solidFill>
                <a:latin typeface="Footlight MT Light" panose="0204060206030A020304" pitchFamily="18" charset="0"/>
              </a:rPr>
              <a:t>3. Flowchart</a:t>
            </a:r>
          </a:p>
          <a:p>
            <a:pPr>
              <a:lnSpc>
                <a:spcPct val="150000"/>
              </a:lnSpc>
            </a:pPr>
            <a:r>
              <a:rPr lang="en-US" sz="2100" dirty="0" smtClean="0">
                <a:solidFill>
                  <a:schemeClr val="bg1"/>
                </a:solidFill>
                <a:latin typeface="Footlight MT Light" panose="0204060206030A020304" pitchFamily="18" charset="0"/>
              </a:rPr>
              <a:t>4. Hardware/Software Tools</a:t>
            </a:r>
          </a:p>
          <a:p>
            <a:pPr>
              <a:lnSpc>
                <a:spcPct val="150000"/>
              </a:lnSpc>
            </a:pPr>
            <a:r>
              <a:rPr lang="en-US" sz="2100" dirty="0" smtClean="0">
                <a:solidFill>
                  <a:schemeClr val="bg1"/>
                </a:solidFill>
                <a:latin typeface="Footlight MT Light" panose="0204060206030A020304" pitchFamily="18" charset="0"/>
              </a:rPr>
              <a:t>5. Work done so far</a:t>
            </a:r>
          </a:p>
          <a:p>
            <a:pPr>
              <a:lnSpc>
                <a:spcPct val="150000"/>
              </a:lnSpc>
            </a:pPr>
            <a:r>
              <a:rPr lang="en-US" sz="2100" dirty="0" smtClean="0">
                <a:solidFill>
                  <a:schemeClr val="bg1"/>
                </a:solidFill>
                <a:latin typeface="Footlight MT Light" panose="0204060206030A020304" pitchFamily="18" charset="0"/>
              </a:rPr>
              <a:t>6. Methodology</a:t>
            </a:r>
          </a:p>
          <a:p>
            <a:pPr>
              <a:lnSpc>
                <a:spcPct val="150000"/>
              </a:lnSpc>
            </a:pPr>
            <a:r>
              <a:rPr lang="en-US" sz="2100" dirty="0" smtClean="0">
                <a:solidFill>
                  <a:schemeClr val="bg1"/>
                </a:solidFill>
                <a:latin typeface="Footlight MT Light" panose="0204060206030A020304" pitchFamily="18" charset="0"/>
              </a:rPr>
              <a:t>7. Results</a:t>
            </a:r>
          </a:p>
          <a:p>
            <a:pPr>
              <a:lnSpc>
                <a:spcPct val="150000"/>
              </a:lnSpc>
            </a:pPr>
            <a:r>
              <a:rPr lang="en-US" sz="2100" dirty="0" smtClean="0">
                <a:solidFill>
                  <a:schemeClr val="bg1"/>
                </a:solidFill>
                <a:latin typeface="Footlight MT Light" panose="0204060206030A020304" pitchFamily="18" charset="0"/>
              </a:rPr>
              <a:t>8. Work to be done</a:t>
            </a:r>
          </a:p>
          <a:p>
            <a:pPr>
              <a:lnSpc>
                <a:spcPct val="150000"/>
              </a:lnSpc>
            </a:pPr>
            <a:r>
              <a:rPr lang="en-US" sz="2100" dirty="0" smtClean="0">
                <a:solidFill>
                  <a:schemeClr val="bg1"/>
                </a:solidFill>
                <a:latin typeface="Footlight MT Light" panose="0204060206030A020304" pitchFamily="18" charset="0"/>
              </a:rPr>
              <a:t>9. Conclusion</a:t>
            </a:r>
          </a:p>
          <a:p>
            <a:pPr>
              <a:lnSpc>
                <a:spcPct val="150000"/>
              </a:lnSpc>
            </a:pPr>
            <a:r>
              <a:rPr lang="en-US" sz="2100" dirty="0" smtClean="0">
                <a:solidFill>
                  <a:schemeClr val="bg1"/>
                </a:solidFill>
                <a:latin typeface="Footlight MT Light" panose="0204060206030A020304" pitchFamily="18" charset="0"/>
              </a:rPr>
              <a:t>10. Scope for </a:t>
            </a:r>
            <a:r>
              <a:rPr lang="en-US" sz="2100" dirty="0" err="1" smtClean="0">
                <a:solidFill>
                  <a:schemeClr val="bg1"/>
                </a:solidFill>
                <a:latin typeface="Footlight MT Light" panose="0204060206030A020304" pitchFamily="18" charset="0"/>
              </a:rPr>
              <a:t>Improvent</a:t>
            </a:r>
            <a:endParaRPr lang="en-US" sz="2100" dirty="0" smtClean="0">
              <a:solidFill>
                <a:schemeClr val="bg1"/>
              </a:solidFill>
              <a:latin typeface="Footlight MT Light" panose="0204060206030A020304" pitchFamily="18" charset="0"/>
            </a:endParaRPr>
          </a:p>
          <a:p>
            <a:pPr>
              <a:lnSpc>
                <a:spcPct val="150000"/>
              </a:lnSpc>
            </a:pPr>
            <a:r>
              <a:rPr lang="en-US" sz="2100" dirty="0" smtClean="0">
                <a:solidFill>
                  <a:schemeClr val="bg1"/>
                </a:solidFill>
                <a:latin typeface="Footlight MT Light" panose="0204060206030A020304" pitchFamily="18" charset="0"/>
              </a:rPr>
              <a:t>11. Timeline</a:t>
            </a:r>
          </a:p>
          <a:p>
            <a:pPr>
              <a:lnSpc>
                <a:spcPct val="150000"/>
              </a:lnSpc>
            </a:pPr>
            <a:r>
              <a:rPr lang="en-US" sz="2100" dirty="0" smtClean="0">
                <a:solidFill>
                  <a:schemeClr val="bg1"/>
                </a:solidFill>
                <a:latin typeface="Footlight MT Light" panose="0204060206030A020304" pitchFamily="18" charset="0"/>
              </a:rPr>
              <a:t>12. References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325715" y="315535"/>
            <a:ext cx="5677751" cy="630942"/>
          </a:xfrm>
          <a:prstGeom prst="rect">
            <a:avLst/>
          </a:prstGeom>
        </p:spPr>
        <p:txBody>
          <a:bodyPr vert="horz" wrap="square" lIns="0" tIns="15240" rIns="0" bIns="0" rtlCol="0">
            <a:spAutoFit/>
          </a:bodyPr>
          <a:lstStyle/>
          <a:p>
            <a:r>
              <a:rPr lang="en-IN" sz="4000" b="1" dirty="0">
                <a:solidFill>
                  <a:schemeClr val="accent5"/>
                </a:solidFill>
                <a:latin typeface="Footlight MT Light" panose="0204060206030A020304" pitchFamily="18" charset="0"/>
              </a:rPr>
              <a:t>LITERATURE SURVEY</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260243" y="1179813"/>
            <a:ext cx="7285524" cy="5552161"/>
          </a:xfrm>
          <a:prstGeom prst="rect">
            <a:avLst/>
          </a:prstGeom>
        </p:spPr>
        <p:txBody>
          <a:bodyPr vert="horz" wrap="square" lIns="0" tIns="12065" rIns="0" bIns="0" rtlCol="0">
            <a:spAutoFit/>
          </a:bodyPr>
          <a:lstStyle/>
          <a:p>
            <a:pPr marL="457200" indent="-457200">
              <a:buAutoNum type="arabicPeriod"/>
            </a:pPr>
            <a:r>
              <a:rPr lang="en-IN" sz="2400" b="1" dirty="0">
                <a:latin typeface="Footlight MT Light" pitchFamily="18" charset="0"/>
              </a:rPr>
              <a:t>N. N. </a:t>
            </a:r>
            <a:r>
              <a:rPr lang="en-IN" sz="2400" b="1" dirty="0" err="1">
                <a:latin typeface="Footlight MT Light" pitchFamily="18" charset="0"/>
              </a:rPr>
              <a:t>Khin</a:t>
            </a:r>
            <a:r>
              <a:rPr lang="en-IN" sz="2400" b="1" dirty="0">
                <a:latin typeface="Footlight MT Light" pitchFamily="18" charset="0"/>
              </a:rPr>
              <a:t> and K. M. </a:t>
            </a:r>
            <a:r>
              <a:rPr lang="en-IN" sz="2400" b="1" dirty="0" err="1">
                <a:latin typeface="Footlight MT Light" pitchFamily="18" charset="0"/>
              </a:rPr>
              <a:t>Soe</a:t>
            </a:r>
            <a:r>
              <a:rPr lang="en-IN" sz="2400" b="1" dirty="0">
                <a:latin typeface="Footlight MT Light" pitchFamily="18" charset="0"/>
              </a:rPr>
              <a:t>, "Question Answering based University Chatbot using Sequence to Sequence Model," 2020 23rd Conference of the Oriental COCOSDA International Committee for the Co-ordination and Standardisation of Speech Databases and Assessment Techniques (O-COCOSDA), Yangon, Myanmar, 2020, pp. 55-59.</a:t>
            </a:r>
          </a:p>
          <a:p>
            <a:pPr marL="457200" indent="-457200">
              <a:buAutoNum type="arabicPeriod"/>
            </a:pPr>
            <a:endParaRPr lang="en-IN" sz="2400" b="1" dirty="0">
              <a:latin typeface="Footlight MT Light" pitchFamily="18" charset="0"/>
            </a:endParaRPr>
          </a:p>
          <a:p>
            <a:pPr marL="342900" indent="-342900">
              <a:buFont typeface="Arial" panose="020B0604020202020204" pitchFamily="34" charset="0"/>
              <a:buChar char="•"/>
            </a:pPr>
            <a:r>
              <a:rPr lang="en-US" sz="2400" dirty="0">
                <a:latin typeface="Footlight MT Light" pitchFamily="18" charset="0"/>
              </a:rPr>
              <a:t>In the paper, the authors </a:t>
            </a:r>
            <a:r>
              <a:rPr lang="en-IN" sz="2400" dirty="0">
                <a:latin typeface="Footlight MT Light" pitchFamily="18" charset="0"/>
              </a:rPr>
              <a:t>explored the ways of communication through neural network chatbot by using the Sequence to Sequence model with Attention Mechanism based on RNN encoder decoder model.</a:t>
            </a:r>
            <a:endParaRPr lang="en-US" sz="2400" dirty="0">
              <a:latin typeface="Footlight MT Light" pitchFamily="18" charset="0"/>
            </a:endParaRPr>
          </a:p>
          <a:p>
            <a:pPr marL="342900" indent="-342900">
              <a:buFont typeface="Arial" panose="020B0604020202020204" pitchFamily="34" charset="0"/>
              <a:buChar char="•"/>
            </a:pPr>
            <a:r>
              <a:rPr lang="en-IN" sz="2400" dirty="0">
                <a:latin typeface="Footlight MT Light" pitchFamily="18" charset="0"/>
              </a:rPr>
              <a:t>This chatbot is intended to be used in university education sector for frequently asked questions about the university and its related information.</a:t>
            </a:r>
            <a:endParaRPr lang="en-IN" sz="2400" b="1" spc="90" dirty="0">
              <a:latin typeface="Footlight MT Light"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spTree>
    <p:extLst>
      <p:ext uri="{BB962C8B-B14F-4D97-AF65-F5344CB8AC3E}">
        <p14:creationId xmlns:p14="http://schemas.microsoft.com/office/powerpoint/2010/main" val="3726282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185248" y="342574"/>
            <a:ext cx="5677751" cy="630942"/>
          </a:xfrm>
          <a:prstGeom prst="rect">
            <a:avLst/>
          </a:prstGeom>
        </p:spPr>
        <p:txBody>
          <a:bodyPr vert="horz" wrap="square" lIns="0" tIns="15240" rIns="0" bIns="0" rtlCol="0">
            <a:spAutoFit/>
          </a:bodyPr>
          <a:lstStyle/>
          <a:p>
            <a:r>
              <a:rPr lang="en-IN" sz="4000" b="1" dirty="0">
                <a:solidFill>
                  <a:schemeClr val="accent5"/>
                </a:solidFill>
                <a:latin typeface="Footlight MT Light" panose="0204060206030A020304" pitchFamily="18" charset="0"/>
              </a:rPr>
              <a:t>LITERATURE SURVEY</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209286" y="1267196"/>
            <a:ext cx="7285524" cy="5429050"/>
          </a:xfrm>
          <a:prstGeom prst="rect">
            <a:avLst/>
          </a:prstGeom>
        </p:spPr>
        <p:txBody>
          <a:bodyPr vert="horz" wrap="square" lIns="0" tIns="12065" rIns="0" bIns="0" rtlCol="0">
            <a:spAutoFit/>
          </a:bodyPr>
          <a:lstStyle/>
          <a:p>
            <a:pPr marL="457200" indent="-457200" algn="l">
              <a:buAutoNum type="arabicPeriod" startAt="2"/>
            </a:pPr>
            <a:r>
              <a:rPr lang="en-IN" sz="2200" b="1" dirty="0">
                <a:latin typeface="Footlight MT Light" pitchFamily="18" charset="0"/>
              </a:rPr>
              <a:t>B. Setiaji and F. W. Wibowo, "Chatbot Using a Knowledge in Database: Human-to-Machine Conversation Modeling," 2016 7th International Conference on Intelligent Systems, Modelling and Simulation (ISMS), Bangkok, 2016, pp. 72-77.</a:t>
            </a:r>
          </a:p>
          <a:p>
            <a:pPr marL="457200" indent="-457200" algn="l">
              <a:buAutoNum type="arabicPeriod" startAt="2"/>
            </a:pPr>
            <a:endParaRPr lang="en-US" sz="2200" b="1" dirty="0">
              <a:latin typeface="Footlight MT Light" pitchFamily="18" charset="0"/>
            </a:endParaRPr>
          </a:p>
          <a:p>
            <a:pPr marL="342900" indent="-342900">
              <a:buFont typeface="Arial" panose="020B0604020202020204" pitchFamily="34" charset="0"/>
              <a:buChar char="•"/>
            </a:pPr>
            <a:r>
              <a:rPr lang="en-IN" sz="2200" dirty="0">
                <a:latin typeface="Footlight MT Light" pitchFamily="18" charset="0"/>
              </a:rPr>
              <a:t>In this paper the machine has been embedded knowledge to identify the sentences and make a decision itself as response to answer a question. </a:t>
            </a:r>
            <a:endParaRPr lang="en-US" sz="2200" dirty="0">
              <a:latin typeface="Footlight MT Light" pitchFamily="18" charset="0"/>
            </a:endParaRPr>
          </a:p>
          <a:p>
            <a:pPr marL="342900" indent="-342900">
              <a:buFont typeface="Arial" panose="020B0604020202020204" pitchFamily="34" charset="0"/>
              <a:buChar char="•"/>
            </a:pPr>
            <a:r>
              <a:rPr lang="en-IN" sz="2200" dirty="0">
                <a:latin typeface="Footlight MT Light" pitchFamily="18" charset="0"/>
              </a:rPr>
              <a:t>This work uses bigram for sentence similarity calculation which divides input sentence as two letters of input sentence. The higher the score obtained the more is the similarity of reference sentences.</a:t>
            </a:r>
          </a:p>
          <a:p>
            <a:pPr marL="342900" indent="-342900">
              <a:buFont typeface="Arial" panose="020B0604020202020204" pitchFamily="34" charset="0"/>
              <a:buChar char="•"/>
            </a:pPr>
            <a:r>
              <a:rPr lang="en-IN" sz="2200" dirty="0">
                <a:latin typeface="Footlight MT Light" pitchFamily="18" charset="0"/>
              </a:rPr>
              <a:t>The knowledge of chatbot is stored in the database. The chatbot consists of core and interface that is accessing that core in relational database management systems (RDBMS). </a:t>
            </a: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spTree>
    <p:extLst>
      <p:ext uri="{BB962C8B-B14F-4D97-AF65-F5344CB8AC3E}">
        <p14:creationId xmlns:p14="http://schemas.microsoft.com/office/powerpoint/2010/main" val="2764468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314173" y="72382"/>
            <a:ext cx="5677751"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OBJECTIVE</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314173" y="781910"/>
            <a:ext cx="7285524" cy="5963877"/>
          </a:xfrm>
          <a:prstGeom prst="rect">
            <a:avLst/>
          </a:prstGeom>
        </p:spPr>
        <p:txBody>
          <a:bodyPr vert="horz" wrap="square" lIns="0" tIns="12065" rIns="0" bIns="0" rtlCol="0">
            <a:spAutoFit/>
          </a:bodyPr>
          <a:lstStyle/>
          <a:p>
            <a:pPr marL="342900" indent="-342900">
              <a:lnSpc>
                <a:spcPct val="150000"/>
              </a:lnSpc>
              <a:buFont typeface="Wingdings" panose="05000000000000000000" pitchFamily="2" charset="2"/>
              <a:buChar char="Ø"/>
            </a:pPr>
            <a:r>
              <a:rPr lang="en-US" sz="2000" dirty="0" smtClean="0">
                <a:solidFill>
                  <a:schemeClr val="accent5"/>
                </a:solidFill>
                <a:latin typeface="Footlight MT Light" pitchFamily="18" charset="0"/>
              </a:rPr>
              <a:t>I </a:t>
            </a:r>
            <a:r>
              <a:rPr lang="en-US" sz="2000" dirty="0">
                <a:solidFill>
                  <a:schemeClr val="accent5"/>
                </a:solidFill>
                <a:latin typeface="Footlight MT Light" pitchFamily="18" charset="0"/>
              </a:rPr>
              <a:t>will create a dialogue Chatbot, which will be able to:</a:t>
            </a:r>
          </a:p>
          <a:p>
            <a:pPr marL="800100" lvl="1" indent="-342900">
              <a:lnSpc>
                <a:spcPct val="150000"/>
              </a:lnSpc>
              <a:buFont typeface="Arial" panose="020B0604020202020204" pitchFamily="34" charset="0"/>
              <a:buChar char="•"/>
            </a:pPr>
            <a:r>
              <a:rPr lang="en-US" sz="2000" dirty="0">
                <a:solidFill>
                  <a:schemeClr val="accent5"/>
                </a:solidFill>
                <a:latin typeface="Footlight MT Light" pitchFamily="18" charset="0"/>
              </a:rPr>
              <a:t>Answer programming-related questions (using StackOverflow dataset)</a:t>
            </a:r>
          </a:p>
          <a:p>
            <a:pPr marL="800100" lvl="1" indent="-342900">
              <a:lnSpc>
                <a:spcPct val="150000"/>
              </a:lnSpc>
              <a:buFont typeface="Arial" panose="020B0604020202020204" pitchFamily="34" charset="0"/>
              <a:buChar char="•"/>
            </a:pPr>
            <a:r>
              <a:rPr lang="en-US" sz="2000" dirty="0">
                <a:solidFill>
                  <a:schemeClr val="accent5"/>
                </a:solidFill>
                <a:latin typeface="Footlight MT Light" pitchFamily="18" charset="0"/>
              </a:rPr>
              <a:t>Chit-Chat and simulate dialogue on all non-programming related questions</a:t>
            </a:r>
          </a:p>
          <a:p>
            <a:pPr marL="342900" indent="-342900">
              <a:lnSpc>
                <a:spcPct val="150000"/>
              </a:lnSpc>
              <a:buFont typeface="Wingdings" panose="05000000000000000000" pitchFamily="2" charset="2"/>
              <a:buChar char="Ø"/>
            </a:pPr>
            <a:r>
              <a:rPr lang="en-IN" sz="2000" dirty="0" smtClean="0">
                <a:solidFill>
                  <a:schemeClr val="accent5"/>
                </a:solidFill>
                <a:latin typeface="Footlight MT Light" pitchFamily="18" charset="0"/>
              </a:rPr>
              <a:t>The bot will be integrated with Telegram </a:t>
            </a:r>
            <a:r>
              <a:rPr lang="en-IN" sz="2000" dirty="0">
                <a:solidFill>
                  <a:schemeClr val="accent5"/>
                </a:solidFill>
                <a:latin typeface="Footlight MT Light" pitchFamily="18" charset="0"/>
              </a:rPr>
              <a:t>messenger so that we can now talk to this bot in </a:t>
            </a:r>
            <a:r>
              <a:rPr lang="en-IN" sz="2000" dirty="0" smtClean="0">
                <a:solidFill>
                  <a:schemeClr val="accent5"/>
                </a:solidFill>
                <a:latin typeface="Footlight MT Light" pitchFamily="18" charset="0"/>
              </a:rPr>
              <a:t>Telegram and it’ll also be hosted on AWS.</a:t>
            </a:r>
            <a:endParaRPr lang="en-IN" sz="2000" dirty="0">
              <a:solidFill>
                <a:schemeClr val="accent5"/>
              </a:solidFill>
              <a:latin typeface="Footlight MT Light" pitchFamily="18" charset="0"/>
            </a:endParaRPr>
          </a:p>
          <a:p>
            <a:pPr marL="342900" indent="-342900">
              <a:lnSpc>
                <a:spcPct val="150000"/>
              </a:lnSpc>
              <a:buFont typeface="Wingdings" panose="05000000000000000000" pitchFamily="2" charset="2"/>
              <a:buChar char="Ø"/>
            </a:pPr>
            <a:r>
              <a:rPr lang="en-IN" sz="2000" dirty="0">
                <a:solidFill>
                  <a:schemeClr val="accent5"/>
                </a:solidFill>
                <a:latin typeface="Footlight MT Light" pitchFamily="18" charset="0"/>
              </a:rPr>
              <a:t>The bot will determine the intent and distinguish programming related questions from general </a:t>
            </a:r>
            <a:r>
              <a:rPr lang="en-IN" sz="2000" dirty="0" smtClean="0">
                <a:solidFill>
                  <a:schemeClr val="accent5"/>
                </a:solidFill>
                <a:latin typeface="Footlight MT Light" pitchFamily="18" charset="0"/>
              </a:rPr>
              <a:t>ones.</a:t>
            </a:r>
            <a:endParaRPr lang="en-US" sz="2000" dirty="0">
              <a:solidFill>
                <a:schemeClr val="accent5"/>
              </a:solidFill>
              <a:latin typeface="Footlight MT Light" pitchFamily="18" charset="0"/>
            </a:endParaRPr>
          </a:p>
          <a:p>
            <a:pPr marL="342900" indent="-342900">
              <a:lnSpc>
                <a:spcPct val="150000"/>
              </a:lnSpc>
              <a:buFont typeface="Wingdings" panose="05000000000000000000" pitchFamily="2" charset="2"/>
              <a:buChar char="Ø"/>
            </a:pPr>
            <a:r>
              <a:rPr lang="en-US" sz="2000" dirty="0">
                <a:solidFill>
                  <a:schemeClr val="accent5"/>
                </a:solidFill>
                <a:latin typeface="Footlight MT Light" pitchFamily="18" charset="0"/>
              </a:rPr>
              <a:t>The bot will respond to the programming question asked by tagging it with the corresponding programming language and find the most relevant Stack-Overflow Link.</a:t>
            </a:r>
          </a:p>
          <a:p>
            <a:pPr marL="342900" indent="-342900">
              <a:lnSpc>
                <a:spcPct val="150000"/>
              </a:lnSpc>
              <a:buFont typeface="Wingdings" panose="05000000000000000000" pitchFamily="2" charset="2"/>
              <a:buChar char="Ø"/>
            </a:pPr>
            <a:r>
              <a:rPr lang="en-US" sz="2000" dirty="0">
                <a:solidFill>
                  <a:schemeClr val="accent5"/>
                </a:solidFill>
                <a:latin typeface="Footlight MT Light" pitchFamily="18" charset="0"/>
              </a:rPr>
              <a:t>For general questions, the chatterbot will handle it.</a:t>
            </a: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spTree>
    <p:extLst>
      <p:ext uri="{BB962C8B-B14F-4D97-AF65-F5344CB8AC3E}">
        <p14:creationId xmlns:p14="http://schemas.microsoft.com/office/powerpoint/2010/main" val="120868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325715" y="329494"/>
            <a:ext cx="5677751"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FLOWCHART</a:t>
            </a:r>
            <a:endParaRPr lang="en-US" sz="4000" b="1" dirty="0">
              <a:solidFill>
                <a:schemeClr val="accent5"/>
              </a:solidFill>
              <a:latin typeface="Footlight MT Light" panose="0204060206030A020304"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pic>
        <p:nvPicPr>
          <p:cNvPr id="20" name="Picture 2" descr="Image for 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063" y="1288335"/>
            <a:ext cx="6709043" cy="5335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279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185248" y="72382"/>
            <a:ext cx="7415952"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HARDWARE/SOFTWARE TOOLS</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223432" y="772467"/>
            <a:ext cx="7413371" cy="6590907"/>
          </a:xfrm>
          <a:prstGeom prst="rect">
            <a:avLst/>
          </a:prstGeom>
        </p:spPr>
        <p:txBody>
          <a:bodyPr vert="horz" wrap="square" lIns="0" tIns="12065" rIns="0" bIns="0" rtlCol="0">
            <a:spAutoFit/>
          </a:bodyPr>
          <a:lstStyle/>
          <a:p>
            <a:pPr marL="342900" indent="-342900">
              <a:lnSpc>
                <a:spcPct val="150000"/>
              </a:lnSpc>
            </a:pPr>
            <a:r>
              <a:rPr lang="en-US" sz="1900" u="sng" dirty="0" smtClean="0">
                <a:solidFill>
                  <a:schemeClr val="accent5"/>
                </a:solidFill>
                <a:latin typeface="Footlight MT Light" pitchFamily="18" charset="0"/>
              </a:rPr>
              <a:t>Dataset</a:t>
            </a:r>
          </a:p>
          <a:p>
            <a:pPr marL="342900" indent="-342900">
              <a:lnSpc>
                <a:spcPct val="150000"/>
              </a:lnSpc>
            </a:pPr>
            <a:r>
              <a:rPr lang="en-IN" sz="1900" dirty="0">
                <a:solidFill>
                  <a:schemeClr val="accent5"/>
                </a:solidFill>
                <a:latin typeface="Footlight MT Light" panose="0204060206030A020304" pitchFamily="18" charset="0"/>
              </a:rPr>
              <a:t>To detect intent of users questions we will </a:t>
            </a:r>
            <a:r>
              <a:rPr lang="en-IN" sz="1900" dirty="0" smtClean="0">
                <a:solidFill>
                  <a:schemeClr val="accent5"/>
                </a:solidFill>
                <a:latin typeface="Footlight MT Light" panose="0204060206030A020304" pitchFamily="18" charset="0"/>
              </a:rPr>
              <a:t>use:</a:t>
            </a:r>
          </a:p>
          <a:p>
            <a:pPr marL="800100" lvl="1" indent="-342900">
              <a:lnSpc>
                <a:spcPct val="150000"/>
              </a:lnSpc>
              <a:buFont typeface="Wingdings" panose="05000000000000000000" pitchFamily="2" charset="2"/>
              <a:buChar char="Ø"/>
            </a:pPr>
            <a:r>
              <a:rPr lang="fr-FR" sz="1900" b="1" dirty="0" err="1">
                <a:solidFill>
                  <a:schemeClr val="accent5"/>
                </a:solidFill>
                <a:latin typeface="Footlight MT Light" pitchFamily="18" charset="0"/>
              </a:rPr>
              <a:t>dialogues.tsv</a:t>
            </a:r>
            <a:r>
              <a:rPr lang="fr-FR" sz="1900" dirty="0">
                <a:solidFill>
                  <a:schemeClr val="accent5"/>
                </a:solidFill>
                <a:latin typeface="Footlight MT Light" pitchFamily="18" charset="0"/>
              </a:rPr>
              <a:t> — dialogue phrases </a:t>
            </a:r>
            <a:r>
              <a:rPr lang="fr-FR" sz="1900" dirty="0" err="1">
                <a:solidFill>
                  <a:schemeClr val="accent5"/>
                </a:solidFill>
                <a:latin typeface="Footlight MT Light" pitchFamily="18" charset="0"/>
              </a:rPr>
              <a:t>from</a:t>
            </a:r>
            <a:r>
              <a:rPr lang="fr-FR" sz="1900" dirty="0">
                <a:solidFill>
                  <a:schemeClr val="accent5"/>
                </a:solidFill>
                <a:latin typeface="Footlight MT Light" pitchFamily="18" charset="0"/>
              </a:rPr>
              <a:t> moves </a:t>
            </a:r>
            <a:r>
              <a:rPr lang="fr-FR" sz="1900" dirty="0" err="1">
                <a:solidFill>
                  <a:schemeClr val="accent5"/>
                </a:solidFill>
                <a:latin typeface="Footlight MT Light" pitchFamily="18" charset="0"/>
              </a:rPr>
              <a:t>subtitles</a:t>
            </a:r>
            <a:r>
              <a:rPr lang="fr-FR" sz="1900" dirty="0">
                <a:solidFill>
                  <a:schemeClr val="accent5"/>
                </a:solidFill>
                <a:latin typeface="Footlight MT Light" pitchFamily="18" charset="0"/>
              </a:rPr>
              <a:t> (</a:t>
            </a:r>
            <a:r>
              <a:rPr lang="fr-FR" sz="1900" dirty="0" err="1">
                <a:solidFill>
                  <a:schemeClr val="accent5"/>
                </a:solidFill>
                <a:latin typeface="Footlight MT Light" pitchFamily="18" charset="0"/>
              </a:rPr>
              <a:t>negative</a:t>
            </a:r>
            <a:r>
              <a:rPr lang="fr-FR" sz="1900" dirty="0">
                <a:solidFill>
                  <a:schemeClr val="accent5"/>
                </a:solidFill>
                <a:latin typeface="Footlight MT Light" pitchFamily="18" charset="0"/>
              </a:rPr>
              <a:t> </a:t>
            </a:r>
            <a:r>
              <a:rPr lang="fr-FR" sz="1900" dirty="0" err="1">
                <a:solidFill>
                  <a:schemeClr val="accent5"/>
                </a:solidFill>
                <a:latin typeface="Footlight MT Light" pitchFamily="18" charset="0"/>
              </a:rPr>
              <a:t>samples</a:t>
            </a:r>
            <a:r>
              <a:rPr lang="fr-FR" sz="1900" dirty="0" smtClean="0">
                <a:solidFill>
                  <a:schemeClr val="accent5"/>
                </a:solidFill>
                <a:latin typeface="Footlight MT Light" pitchFamily="18" charset="0"/>
              </a:rPr>
              <a:t>). </a:t>
            </a:r>
            <a:endParaRPr lang="en-IN" sz="1900" b="1" dirty="0" smtClean="0">
              <a:solidFill>
                <a:schemeClr val="accent5"/>
              </a:solidFill>
              <a:latin typeface="Footlight MT Light" pitchFamily="18" charset="0"/>
            </a:endParaRPr>
          </a:p>
          <a:p>
            <a:pPr marL="800100" lvl="1" indent="-342900">
              <a:lnSpc>
                <a:spcPct val="150000"/>
              </a:lnSpc>
              <a:buFont typeface="Wingdings" panose="05000000000000000000" pitchFamily="2" charset="2"/>
              <a:buChar char="Ø"/>
            </a:pPr>
            <a:r>
              <a:rPr lang="en-IN" sz="1900" b="1" dirty="0" err="1" smtClean="0">
                <a:solidFill>
                  <a:schemeClr val="accent5"/>
                </a:solidFill>
                <a:latin typeface="Footlight MT Light" pitchFamily="18" charset="0"/>
              </a:rPr>
              <a:t>tagged_posts.tsv</a:t>
            </a:r>
            <a:r>
              <a:rPr lang="en-IN" sz="1900" dirty="0" smtClean="0">
                <a:solidFill>
                  <a:schemeClr val="accent5"/>
                </a:solidFill>
                <a:latin typeface="Footlight MT Light" pitchFamily="18" charset="0"/>
              </a:rPr>
              <a:t> </a:t>
            </a:r>
            <a:r>
              <a:rPr lang="en-IN" sz="1900" dirty="0">
                <a:solidFill>
                  <a:schemeClr val="accent5"/>
                </a:solidFill>
                <a:latin typeface="Footlight MT Light" pitchFamily="18" charset="0"/>
              </a:rPr>
              <a:t>— StackOverflow posts, tagged with one programming language (positive samples</a:t>
            </a:r>
            <a:r>
              <a:rPr lang="en-IN" sz="1900" dirty="0" smtClean="0">
                <a:solidFill>
                  <a:schemeClr val="accent5"/>
                </a:solidFill>
                <a:latin typeface="Footlight MT Light" pitchFamily="18" charset="0"/>
              </a:rPr>
              <a:t>).</a:t>
            </a:r>
          </a:p>
          <a:p>
            <a:pPr marL="342900" indent="-342900">
              <a:lnSpc>
                <a:spcPct val="150000"/>
              </a:lnSpc>
            </a:pPr>
            <a:r>
              <a:rPr lang="en-US" sz="1900" u="sng" dirty="0" smtClean="0">
                <a:solidFill>
                  <a:schemeClr val="accent5"/>
                </a:solidFill>
                <a:latin typeface="Footlight MT Light" pitchFamily="18" charset="0"/>
              </a:rPr>
              <a:t>Resources </a:t>
            </a:r>
            <a:r>
              <a:rPr lang="en-US" sz="1900" u="sng" dirty="0">
                <a:solidFill>
                  <a:schemeClr val="accent5"/>
                </a:solidFill>
                <a:latin typeface="Footlight MT Light" pitchFamily="18" charset="0"/>
              </a:rPr>
              <a:t>to build our Chatbot.</a:t>
            </a:r>
          </a:p>
          <a:p>
            <a:pPr marL="800100" lvl="1" indent="-342900">
              <a:lnSpc>
                <a:spcPct val="150000"/>
              </a:lnSpc>
              <a:buFont typeface="Wingdings" pitchFamily="2" charset="2"/>
              <a:buChar char="Ø"/>
            </a:pPr>
            <a:r>
              <a:rPr lang="en-IN" sz="1900" b="1" dirty="0">
                <a:solidFill>
                  <a:schemeClr val="accent5"/>
                </a:solidFill>
                <a:latin typeface="Footlight MT Light" pitchFamily="18" charset="0"/>
              </a:rPr>
              <a:t>GOOGLE COLAB </a:t>
            </a:r>
            <a:r>
              <a:rPr lang="en-IN" sz="1900" dirty="0">
                <a:solidFill>
                  <a:schemeClr val="accent5"/>
                </a:solidFill>
                <a:latin typeface="Footlight MT Light" pitchFamily="18" charset="0"/>
              </a:rPr>
              <a:t>to train the model.</a:t>
            </a:r>
          </a:p>
          <a:p>
            <a:pPr marL="800100" lvl="1" indent="-342900">
              <a:lnSpc>
                <a:spcPct val="150000"/>
              </a:lnSpc>
              <a:buFont typeface="Wingdings" pitchFamily="2" charset="2"/>
              <a:buChar char="Ø"/>
            </a:pPr>
            <a:r>
              <a:rPr lang="en-IN" sz="1900" b="1" dirty="0">
                <a:solidFill>
                  <a:schemeClr val="accent5"/>
                </a:solidFill>
                <a:latin typeface="Footlight MT Light" pitchFamily="18" charset="0"/>
              </a:rPr>
              <a:t>STACKOVERFLOW</a:t>
            </a:r>
            <a:r>
              <a:rPr lang="en-IN" sz="1900" dirty="0">
                <a:solidFill>
                  <a:schemeClr val="accent5"/>
                </a:solidFill>
                <a:latin typeface="Footlight MT Light" pitchFamily="18" charset="0"/>
              </a:rPr>
              <a:t> dataset.</a:t>
            </a:r>
          </a:p>
          <a:p>
            <a:pPr marL="800100" lvl="1" indent="-342900">
              <a:lnSpc>
                <a:spcPct val="150000"/>
              </a:lnSpc>
              <a:buFont typeface="Wingdings" pitchFamily="2" charset="2"/>
              <a:buChar char="Ø"/>
            </a:pPr>
            <a:r>
              <a:rPr lang="en-US" sz="1900" b="1" dirty="0">
                <a:solidFill>
                  <a:schemeClr val="accent5"/>
                </a:solidFill>
                <a:latin typeface="Footlight MT Light" pitchFamily="18" charset="0"/>
              </a:rPr>
              <a:t>CHATTERBOT</a:t>
            </a:r>
            <a:r>
              <a:rPr lang="en-US" sz="1900" dirty="0">
                <a:solidFill>
                  <a:schemeClr val="accent5"/>
                </a:solidFill>
                <a:latin typeface="Footlight MT Light" pitchFamily="18" charset="0"/>
              </a:rPr>
              <a:t>, a Python library to generate automated responses to a user’s input for Chitchat type questions for our Chatbot.</a:t>
            </a:r>
            <a:endParaRPr lang="en-IN" sz="1900" dirty="0">
              <a:solidFill>
                <a:schemeClr val="accent5"/>
              </a:solidFill>
              <a:latin typeface="Footlight MT Light" pitchFamily="18" charset="0"/>
            </a:endParaRPr>
          </a:p>
          <a:p>
            <a:pPr marL="800100" lvl="1" indent="-342900">
              <a:lnSpc>
                <a:spcPct val="150000"/>
              </a:lnSpc>
              <a:buFont typeface="Wingdings" pitchFamily="2" charset="2"/>
              <a:buChar char="Ø"/>
            </a:pPr>
            <a:r>
              <a:rPr lang="en-IN" sz="1900" b="1" dirty="0">
                <a:solidFill>
                  <a:schemeClr val="accent5"/>
                </a:solidFill>
                <a:latin typeface="Footlight MT Light" pitchFamily="18" charset="0"/>
              </a:rPr>
              <a:t>TELEGRAM</a:t>
            </a:r>
            <a:r>
              <a:rPr lang="en-IN" sz="1900" dirty="0">
                <a:solidFill>
                  <a:schemeClr val="accent5"/>
                </a:solidFill>
                <a:latin typeface="Footlight MT Light" pitchFamily="18" charset="0"/>
              </a:rPr>
              <a:t> to instantiate the bot, by creating a Chatbot UI and connecting it to telegram app backend and run our Chatbot logic.</a:t>
            </a:r>
          </a:p>
          <a:p>
            <a:pPr marL="800100" lvl="1" indent="-342900">
              <a:lnSpc>
                <a:spcPct val="150000"/>
              </a:lnSpc>
              <a:buFont typeface="Wingdings" pitchFamily="2" charset="2"/>
              <a:buChar char="Ø"/>
            </a:pPr>
            <a:r>
              <a:rPr lang="en-IN" sz="1900" b="1" dirty="0">
                <a:solidFill>
                  <a:schemeClr val="accent5"/>
                </a:solidFill>
                <a:latin typeface="Footlight MT Light" pitchFamily="18" charset="0"/>
              </a:rPr>
              <a:t>AWS</a:t>
            </a:r>
            <a:r>
              <a:rPr lang="en-IN" sz="1900" dirty="0">
                <a:solidFill>
                  <a:schemeClr val="accent5"/>
                </a:solidFill>
                <a:latin typeface="Footlight MT Light" pitchFamily="18" charset="0"/>
              </a:rPr>
              <a:t> to host the Chatbot.</a:t>
            </a:r>
          </a:p>
          <a:p>
            <a:pPr marL="342900" indent="-342900">
              <a:lnSpc>
                <a:spcPct val="150000"/>
              </a:lnSpc>
            </a:pPr>
            <a:endParaRPr lang="en-IN" sz="1900" spc="90" dirty="0">
              <a:solidFill>
                <a:schemeClr val="accent5"/>
              </a:solidFill>
              <a:latin typeface="Footlight MT Light"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spTree>
    <p:extLst>
      <p:ext uri="{BB962C8B-B14F-4D97-AF65-F5344CB8AC3E}">
        <p14:creationId xmlns:p14="http://schemas.microsoft.com/office/powerpoint/2010/main" val="1229606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112880" y="160399"/>
            <a:ext cx="5677751"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WORK DONE SO FAR	</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169331" y="857740"/>
            <a:ext cx="7542766" cy="5598327"/>
          </a:xfrm>
          <a:prstGeom prst="rect">
            <a:avLst/>
          </a:prstGeom>
        </p:spPr>
        <p:txBody>
          <a:bodyPr vert="horz" wrap="square" lIns="0" tIns="12065" rIns="0" bIns="0" rtlCol="0">
            <a:spAutoFit/>
          </a:bodyPr>
          <a:lstStyle/>
          <a:p>
            <a:pPr>
              <a:lnSpc>
                <a:spcPct val="150000"/>
              </a:lnSpc>
            </a:pPr>
            <a:r>
              <a:rPr lang="en-IN" sz="2200" dirty="0" smtClean="0">
                <a:solidFill>
                  <a:schemeClr val="accent5"/>
                </a:solidFill>
                <a:latin typeface="Footlight MT Light" panose="0204060206030A020304" pitchFamily="18" charset="0"/>
              </a:rPr>
              <a:t>Have created two </a:t>
            </a:r>
            <a:r>
              <a:rPr lang="en-IN" sz="2200" dirty="0">
                <a:solidFill>
                  <a:schemeClr val="accent5"/>
                </a:solidFill>
                <a:latin typeface="Footlight MT Light" panose="0204060206030A020304" pitchFamily="18" charset="0"/>
              </a:rPr>
              <a:t>classifiers and </a:t>
            </a:r>
            <a:r>
              <a:rPr lang="en-IN" sz="2200" dirty="0" smtClean="0">
                <a:solidFill>
                  <a:schemeClr val="accent5"/>
                </a:solidFill>
                <a:latin typeface="Footlight MT Light" panose="0204060206030A020304" pitchFamily="18" charset="0"/>
              </a:rPr>
              <a:t>saved </a:t>
            </a:r>
            <a:r>
              <a:rPr lang="en-IN" sz="2200" dirty="0">
                <a:solidFill>
                  <a:schemeClr val="accent5"/>
                </a:solidFill>
                <a:latin typeface="Footlight MT Light" panose="0204060206030A020304" pitchFamily="18" charset="0"/>
              </a:rPr>
              <a:t>them as .</a:t>
            </a:r>
            <a:r>
              <a:rPr lang="en-IN" sz="2200" dirty="0" err="1">
                <a:solidFill>
                  <a:schemeClr val="accent5"/>
                </a:solidFill>
                <a:latin typeface="Footlight MT Light" panose="0204060206030A020304" pitchFamily="18" charset="0"/>
              </a:rPr>
              <a:t>pkl</a:t>
            </a:r>
            <a:r>
              <a:rPr lang="en-IN" sz="2200" dirty="0">
                <a:solidFill>
                  <a:schemeClr val="accent5"/>
                </a:solidFill>
                <a:latin typeface="Footlight MT Light" panose="0204060206030A020304" pitchFamily="18" charset="0"/>
              </a:rPr>
              <a:t> files. </a:t>
            </a:r>
            <a:endParaRPr lang="en-IN" sz="2200" dirty="0" smtClean="0">
              <a:solidFill>
                <a:schemeClr val="accent5"/>
              </a:solidFill>
              <a:latin typeface="Footlight MT Light" panose="0204060206030A020304" pitchFamily="18" charset="0"/>
            </a:endParaRPr>
          </a:p>
          <a:p>
            <a:pPr marL="457200" indent="-457200">
              <a:lnSpc>
                <a:spcPct val="150000"/>
              </a:lnSpc>
              <a:buAutoNum type="arabicPeriod"/>
            </a:pPr>
            <a:r>
              <a:rPr lang="en-IN" sz="2200" dirty="0" smtClean="0">
                <a:solidFill>
                  <a:schemeClr val="accent5"/>
                </a:solidFill>
                <a:latin typeface="Footlight MT Light" panose="0204060206030A020304" pitchFamily="18" charset="0"/>
              </a:rPr>
              <a:t>Intent-Classifier: </a:t>
            </a:r>
            <a:r>
              <a:rPr lang="en-IN" sz="2200" dirty="0">
                <a:solidFill>
                  <a:schemeClr val="accent5"/>
                </a:solidFill>
                <a:latin typeface="Footlight MT Light" panose="0204060206030A020304" pitchFamily="18" charset="0"/>
              </a:rPr>
              <a:t>This classifier will predict if </a:t>
            </a:r>
            <a:r>
              <a:rPr lang="en-IN" sz="2200" dirty="0" smtClean="0">
                <a:solidFill>
                  <a:schemeClr val="accent5"/>
                </a:solidFill>
                <a:latin typeface="Footlight MT Light" panose="0204060206030A020304" pitchFamily="18" charset="0"/>
              </a:rPr>
              <a:t>a </a:t>
            </a:r>
            <a:r>
              <a:rPr lang="en-IN" sz="2200" dirty="0">
                <a:solidFill>
                  <a:schemeClr val="accent5"/>
                </a:solidFill>
                <a:latin typeface="Footlight MT Light" panose="0204060206030A020304" pitchFamily="18" charset="0"/>
              </a:rPr>
              <a:t>question is a Stack-Overflow question or not. If it is not a Stack-overflow question, we let Chatterbot handle it. </a:t>
            </a:r>
            <a:endParaRPr lang="en-IN" sz="2200" dirty="0" smtClean="0">
              <a:solidFill>
                <a:schemeClr val="accent5"/>
              </a:solidFill>
              <a:latin typeface="Footlight MT Light" panose="0204060206030A020304" pitchFamily="18" charset="0"/>
            </a:endParaRPr>
          </a:p>
          <a:p>
            <a:pPr marL="457200" indent="-457200">
              <a:lnSpc>
                <a:spcPct val="150000"/>
              </a:lnSpc>
              <a:buAutoNum type="arabicPeriod"/>
            </a:pPr>
            <a:r>
              <a:rPr lang="en-IN" sz="2200" dirty="0" smtClean="0">
                <a:solidFill>
                  <a:schemeClr val="accent5"/>
                </a:solidFill>
                <a:latin typeface="Footlight MT Light" panose="0204060206030A020304" pitchFamily="18" charset="0"/>
              </a:rPr>
              <a:t>Programming-Language(Tag</a:t>
            </a:r>
            <a:r>
              <a:rPr lang="en-IN" sz="2200" dirty="0">
                <a:solidFill>
                  <a:schemeClr val="accent5"/>
                </a:solidFill>
                <a:latin typeface="Footlight MT Light" panose="0204060206030A020304" pitchFamily="18" charset="0"/>
              </a:rPr>
              <a:t>) Classifier: This classifier will predict which </a:t>
            </a:r>
            <a:r>
              <a:rPr lang="en-IN" sz="2200" dirty="0" smtClean="0">
                <a:solidFill>
                  <a:schemeClr val="accent5"/>
                </a:solidFill>
                <a:latin typeface="Footlight MT Light" panose="0204060206030A020304" pitchFamily="18" charset="0"/>
              </a:rPr>
              <a:t>language(tag) </a:t>
            </a:r>
            <a:r>
              <a:rPr lang="en-IN" sz="2200" dirty="0">
                <a:solidFill>
                  <a:schemeClr val="accent5"/>
                </a:solidFill>
                <a:latin typeface="Footlight MT Light" panose="0204060206030A020304" pitchFamily="18" charset="0"/>
              </a:rPr>
              <a:t>a question belongs to if the question is a Stack-Overflow question. We do this so we can search for those language questions in our database only</a:t>
            </a:r>
            <a:r>
              <a:rPr lang="en-IN" sz="2200" dirty="0" smtClean="0">
                <a:solidFill>
                  <a:schemeClr val="accent5"/>
                </a:solidFill>
                <a:latin typeface="Footlight MT Light" panose="0204060206030A020304" pitchFamily="18" charset="0"/>
              </a:rPr>
              <a:t>.</a:t>
            </a:r>
          </a:p>
          <a:p>
            <a:pPr marL="457200" indent="-457200">
              <a:lnSpc>
                <a:spcPct val="150000"/>
              </a:lnSpc>
              <a:buAutoNum type="arabicPeriod"/>
            </a:pPr>
            <a:endParaRPr lang="en-IN" sz="2200" dirty="0" smtClean="0">
              <a:solidFill>
                <a:schemeClr val="accent5"/>
              </a:solidFill>
              <a:latin typeface="Footlight MT Light" panose="0204060206030A020304" pitchFamily="18" charset="0"/>
            </a:endParaRPr>
          </a:p>
          <a:p>
            <a:pPr>
              <a:lnSpc>
                <a:spcPct val="150000"/>
              </a:lnSpc>
            </a:pPr>
            <a:r>
              <a:rPr lang="en-US" sz="2200" dirty="0" smtClean="0">
                <a:solidFill>
                  <a:schemeClr val="accent5"/>
                </a:solidFill>
                <a:latin typeface="Footlight MT Light" panose="0204060206030A020304" pitchFamily="18" charset="0"/>
              </a:rPr>
              <a:t>Have also setup Telegram </a:t>
            </a:r>
            <a:r>
              <a:rPr lang="en-IN" sz="2200" dirty="0">
                <a:solidFill>
                  <a:schemeClr val="accent5"/>
                </a:solidFill>
                <a:latin typeface="Footlight MT Light" panose="0204060206030A020304" pitchFamily="18" charset="0"/>
              </a:rPr>
              <a:t>to make our </a:t>
            </a:r>
            <a:r>
              <a:rPr lang="en-IN" sz="2200" dirty="0" err="1">
                <a:solidFill>
                  <a:schemeClr val="accent5"/>
                </a:solidFill>
                <a:latin typeface="Footlight MT Light" panose="0204060206030A020304" pitchFamily="18" charset="0"/>
              </a:rPr>
              <a:t>Chatbot</a:t>
            </a:r>
            <a:r>
              <a:rPr lang="en-IN" sz="2200" dirty="0">
                <a:solidFill>
                  <a:schemeClr val="accent5"/>
                </a:solidFill>
                <a:latin typeface="Footlight MT Light" panose="0204060206030A020304" pitchFamily="18" charset="0"/>
              </a:rPr>
              <a:t> </a:t>
            </a:r>
            <a:r>
              <a:rPr lang="en-IN" sz="2200" dirty="0" smtClean="0">
                <a:solidFill>
                  <a:schemeClr val="accent5"/>
                </a:solidFill>
                <a:latin typeface="Footlight MT Light" panose="0204060206030A020304" pitchFamily="18" charset="0"/>
              </a:rPr>
              <a:t>communicate with it using </a:t>
            </a:r>
            <a:r>
              <a:rPr lang="en-IN" sz="2200" dirty="0">
                <a:solidFill>
                  <a:schemeClr val="accent5"/>
                </a:solidFill>
                <a:latin typeface="Footlight MT Light" panose="0204060206030A020304" pitchFamily="18" charset="0"/>
              </a:rPr>
              <a:t>the Access token.</a:t>
            </a:r>
            <a:endParaRPr lang="en-US" sz="2200" dirty="0">
              <a:solidFill>
                <a:schemeClr val="accent5"/>
              </a:solidFill>
              <a:latin typeface="Footlight MT Light" panose="0204060206030A020304"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spTree>
    <p:extLst>
      <p:ext uri="{BB962C8B-B14F-4D97-AF65-F5344CB8AC3E}">
        <p14:creationId xmlns:p14="http://schemas.microsoft.com/office/powerpoint/2010/main" val="1086548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3835</TotalTime>
  <Words>2108</Words>
  <Application>Microsoft Office PowerPoint</Application>
  <PresentationFormat>Custom</PresentationFormat>
  <Paragraphs>163</Paragraphs>
  <Slides>20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Footlight MT Light</vt:lpstr>
      <vt:lpstr>Lucida Sans</vt:lpstr>
      <vt:lpstr>Lucida Sans Unicode</vt:lpstr>
      <vt:lpstr>Tahoma</vt:lpstr>
      <vt:lpstr>Times New Roman</vt:lpstr>
      <vt:lpstr>Trebuchet MS</vt:lpstr>
      <vt:lpstr>Verdana</vt:lpstr>
      <vt:lpstr>Wingdings</vt:lpstr>
      <vt:lpstr>Office Theme</vt:lpstr>
      <vt:lpstr>B.TECH ECE  FINAL YEAR PROJECT SECOND REVIEW</vt:lpstr>
      <vt:lpstr>  CHATBOT  A computer program that can talk to humans in natural language. It can understand human language, process it and interact back with humans while performing specific tasks.     </vt:lpstr>
      <vt:lpstr>PowerPoint Presentation</vt:lpstr>
      <vt:lpstr>LITERATURE SURVEY</vt:lpstr>
      <vt:lpstr>LITERATURE SURVEY</vt:lpstr>
      <vt:lpstr>OBJECTIVE</vt:lpstr>
      <vt:lpstr>FLOWCHART</vt:lpstr>
      <vt:lpstr>HARDWARE/SOFTWARE TOOLS</vt:lpstr>
      <vt:lpstr>WORK DONE SO FAR </vt:lpstr>
      <vt:lpstr>METHODOLOGY</vt:lpstr>
      <vt:lpstr>METHODOLOGY</vt:lpstr>
      <vt:lpstr>METHODOLOGY</vt:lpstr>
      <vt:lpstr>RESULTS</vt:lpstr>
      <vt:lpstr>WORK TO BE DONE</vt:lpstr>
      <vt:lpstr>CONCLUSION</vt:lpstr>
      <vt:lpstr>SCOPE FOR IMPROVEMMENT</vt:lpstr>
      <vt:lpstr>TIMELINE</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ShuttleEasy PPT</dc:title>
  <dc:creator>pvsmounish</dc:creator>
  <cp:keywords>DADDe323Dn8</cp:keywords>
  <cp:lastModifiedBy>Arun Karthik S</cp:lastModifiedBy>
  <cp:revision>162</cp:revision>
  <dcterms:created xsi:type="dcterms:W3CDTF">2019-09-21T07:15:26Z</dcterms:created>
  <dcterms:modified xsi:type="dcterms:W3CDTF">2021-05-08T14:03:59Z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2018-10-22T00:00:00Z</vt:filetime>
  </property>
  <property fmtid="{D5CDD505-2E9C-101B-9397-08002B2CF9AE}" pid="3" name="Creator">
    <vt:lpwstr>Canva</vt:lpwstr>
  </property>
  <property fmtid="{D5CDD505-2E9C-101B-9397-08002B2CF9AE}" pid="4" name="LastSaved">
    <vt:filetime>2019-09-21T00:00:00Z</vt:filetime>
  </property>
</Properties>
</file>