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7" r:id="rId3"/>
    <p:sldId id="266" r:id="rId4"/>
    <p:sldId id="358" r:id="rId5"/>
    <p:sldId id="360" r:id="rId6"/>
    <p:sldId id="312" r:id="rId7"/>
    <p:sldId id="319" r:id="rId8"/>
    <p:sldId id="350" r:id="rId9"/>
    <p:sldId id="333" r:id="rId10"/>
    <p:sldId id="331" r:id="rId11"/>
    <p:sldId id="352" r:id="rId12"/>
    <p:sldId id="335" r:id="rId13"/>
    <p:sldId id="353" r:id="rId14"/>
    <p:sldId id="357" r:id="rId15"/>
    <p:sldId id="355" r:id="rId16"/>
    <p:sldId id="356" r:id="rId17"/>
    <p:sldId id="345" r:id="rId18"/>
    <p:sldId id="361" r:id="rId19"/>
    <p:sldId id="363" r:id="rId20"/>
    <p:sldId id="364" r:id="rId21"/>
    <p:sldId id="365" r:id="rId22"/>
    <p:sldId id="346" r:id="rId23"/>
    <p:sldId id="347" r:id="rId24"/>
    <p:sldId id="341" r:id="rId25"/>
    <p:sldId id="332" r:id="rId26"/>
    <p:sldId id="348" r:id="rId27"/>
    <p:sldId id="349" r:id="rId28"/>
    <p:sldId id="328" r:id="rId29"/>
  </p:sldIdLst>
  <p:sldSz cx="9753600" cy="7315200"/>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8B4"/>
    <a:srgbClr val="F42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p:cViewPr varScale="1">
        <p:scale>
          <a:sx n="65" d="100"/>
          <a:sy n="65" d="100"/>
        </p:scale>
        <p:origin x="141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5925" cy="366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24500" y="0"/>
            <a:ext cx="4227513" cy="366713"/>
          </a:xfrm>
          <a:prstGeom prst="rect">
            <a:avLst/>
          </a:prstGeom>
        </p:spPr>
        <p:txBody>
          <a:bodyPr vert="horz" lIns="91440" tIns="45720" rIns="91440" bIns="45720" rtlCol="0"/>
          <a:lstStyle>
            <a:lvl1pPr algn="r">
              <a:defRPr sz="1200"/>
            </a:lvl1pPr>
          </a:lstStyle>
          <a:p>
            <a:fld id="{605C8A27-2033-4E9F-A60F-94F23353DBA1}" type="datetimeFigureOut">
              <a:rPr lang="en-IN" smtClean="0"/>
              <a:t>02-06-2021</a:t>
            </a:fld>
            <a:endParaRPr lang="en-IN"/>
          </a:p>
        </p:txBody>
      </p:sp>
      <p:sp>
        <p:nvSpPr>
          <p:cNvPr id="4" name="Slide Image Placeholder 3"/>
          <p:cNvSpPr>
            <a:spLocks noGrp="1" noRot="1" noChangeAspect="1"/>
          </p:cNvSpPr>
          <p:nvPr>
            <p:ph type="sldImg" idx="2"/>
          </p:nvPr>
        </p:nvSpPr>
        <p:spPr>
          <a:xfrm>
            <a:off x="3230563" y="914400"/>
            <a:ext cx="3292475" cy="24685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74725" y="3521075"/>
            <a:ext cx="7804150" cy="28797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948488"/>
            <a:ext cx="4225925" cy="366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24500" y="6948488"/>
            <a:ext cx="4227513" cy="366712"/>
          </a:xfrm>
          <a:prstGeom prst="rect">
            <a:avLst/>
          </a:prstGeom>
        </p:spPr>
        <p:txBody>
          <a:bodyPr vert="horz" lIns="91440" tIns="45720" rIns="91440" bIns="45720" rtlCol="0" anchor="b"/>
          <a:lstStyle>
            <a:lvl1pPr algn="r">
              <a:defRPr sz="1200"/>
            </a:lvl1pPr>
          </a:lstStyle>
          <a:p>
            <a:fld id="{F973D9E3-2DAD-4E73-B2B5-FD89311B332B}" type="slidenum">
              <a:rPr lang="en-IN" smtClean="0"/>
              <a:t>‹#›</a:t>
            </a:fld>
            <a:endParaRPr lang="en-IN"/>
          </a:p>
        </p:txBody>
      </p:sp>
    </p:spTree>
    <p:extLst>
      <p:ext uri="{BB962C8B-B14F-4D97-AF65-F5344CB8AC3E}">
        <p14:creationId xmlns:p14="http://schemas.microsoft.com/office/powerpoint/2010/main" val="157225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73D9E3-2DAD-4E73-B2B5-FD89311B332B}" type="slidenum">
              <a:rPr lang="en-IN" smtClean="0"/>
              <a:t>16</a:t>
            </a:fld>
            <a:endParaRPr lang="en-IN"/>
          </a:p>
        </p:txBody>
      </p:sp>
    </p:spTree>
    <p:extLst>
      <p:ext uri="{BB962C8B-B14F-4D97-AF65-F5344CB8AC3E}">
        <p14:creationId xmlns:p14="http://schemas.microsoft.com/office/powerpoint/2010/main" val="40920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54429" y="1650519"/>
            <a:ext cx="7444740" cy="24809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5628" y="4648200"/>
            <a:ext cx="8362343" cy="866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50" b="0" i="0">
                <a:solidFill>
                  <a:srgbClr val="4BB8B4"/>
                </a:solidFill>
                <a:latin typeface="Verdana"/>
                <a:cs typeface="Verdana"/>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rgbClr val="4BB8B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5166" y="1026168"/>
            <a:ext cx="7243266" cy="1505585"/>
          </a:xfrm>
          <a:prstGeom prst="rect">
            <a:avLst/>
          </a:prstGeom>
        </p:spPr>
        <p:txBody>
          <a:bodyPr wrap="square" lIns="0" tIns="0" rIns="0" bIns="0">
            <a:spAutoFit/>
          </a:bodyPr>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a:xfrm>
            <a:off x="1085284" y="3573170"/>
            <a:ext cx="7583031" cy="2311400"/>
          </a:xfrm>
          <a:prstGeom prst="rect">
            <a:avLst/>
          </a:prstGeom>
        </p:spPr>
        <p:txBody>
          <a:bodyPr wrap="square" lIns="0" tIns="0" rIns="0" bIns="0">
            <a:spAutoFit/>
          </a:bodyPr>
          <a:lstStyle>
            <a:lvl1pPr>
              <a:defRPr sz="2250" b="0" i="0">
                <a:solidFill>
                  <a:srgbClr val="4BB8B4"/>
                </a:solidFill>
                <a:latin typeface="Verdana"/>
                <a:cs typeface="Verdana"/>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6/2/2021</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questions/19547008"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stackoverflow.com/questions/7546170" TargetMode="External"/><Relationship Id="rId4" Type="http://schemas.openxmlformats.org/officeDocument/2006/relationships/hyperlink" Target="https://stackoverflow.com/questions/9321"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42C49">
            <a:alpha val="0"/>
          </a:srgb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365591" y="95272"/>
            <a:ext cx="4951870" cy="1665841"/>
          </a:xfrm>
          <a:prstGeom prst="rect">
            <a:avLst/>
          </a:prstGeom>
        </p:spPr>
        <p:txBody>
          <a:bodyPr vert="horz" wrap="square" lIns="0" tIns="186690" rIns="0" bIns="0" rtlCol="0">
            <a:spAutoFit/>
          </a:bodyPr>
          <a:lstStyle/>
          <a:p>
            <a:pPr algn="ctr" eaLnBrk="1" fontAlgn="auto" hangingPunct="1">
              <a:spcBef>
                <a:spcPts val="0"/>
              </a:spcBef>
              <a:spcAft>
                <a:spcPts val="0"/>
              </a:spcAft>
              <a:defRPr/>
            </a:pPr>
            <a:r>
              <a:rPr lang="en-US" sz="3200" b="1" spc="-50" dirty="0" smtClean="0">
                <a:solidFill>
                  <a:schemeClr val="accent5"/>
                </a:solidFill>
                <a:latin typeface="Footlight MT Light" panose="0204060206030A020304" pitchFamily="18" charset="0"/>
              </a:rPr>
              <a:t>B.TECH </a:t>
            </a:r>
            <a:r>
              <a:rPr lang="en-US" sz="3200" b="1" spc="-50" dirty="0">
                <a:solidFill>
                  <a:schemeClr val="accent5"/>
                </a:solidFill>
                <a:latin typeface="Footlight MT Light" panose="0204060206030A020304" pitchFamily="18" charset="0"/>
              </a:rPr>
              <a:t>ECE </a:t>
            </a:r>
            <a:r>
              <a:rPr lang="en-US" sz="3200" b="1" spc="-50" dirty="0" smtClean="0">
                <a:solidFill>
                  <a:schemeClr val="accent5"/>
                </a:solidFill>
                <a:latin typeface="Footlight MT Light" panose="0204060206030A020304" pitchFamily="18" charset="0"/>
              </a:rPr>
              <a:t/>
            </a:r>
            <a:br>
              <a:rPr lang="en-US" sz="3200" b="1" spc="-50" dirty="0" smtClean="0">
                <a:solidFill>
                  <a:schemeClr val="accent5"/>
                </a:solidFill>
                <a:latin typeface="Footlight MT Light" panose="0204060206030A020304" pitchFamily="18" charset="0"/>
              </a:rPr>
            </a:br>
            <a:r>
              <a:rPr lang="en-US" sz="3200" b="1" spc="-50" dirty="0" smtClean="0">
                <a:solidFill>
                  <a:schemeClr val="accent5"/>
                </a:solidFill>
                <a:latin typeface="Footlight MT Light" panose="0204060206030A020304" pitchFamily="18" charset="0"/>
              </a:rPr>
              <a:t>FINAL </a:t>
            </a:r>
            <a:r>
              <a:rPr lang="en-US" sz="3200" b="1" spc="-50" dirty="0">
                <a:solidFill>
                  <a:schemeClr val="accent5"/>
                </a:solidFill>
                <a:latin typeface="Footlight MT Light" panose="0204060206030A020304" pitchFamily="18" charset="0"/>
              </a:rPr>
              <a:t>YEAR </a:t>
            </a:r>
            <a:r>
              <a:rPr lang="en-US" sz="3200" b="1" spc="-50" dirty="0" smtClean="0">
                <a:solidFill>
                  <a:schemeClr val="accent5"/>
                </a:solidFill>
                <a:latin typeface="Footlight MT Light" panose="0204060206030A020304" pitchFamily="18" charset="0"/>
              </a:rPr>
              <a:t>PROJECT </a:t>
            </a:r>
            <a:r>
              <a:rPr lang="en-US" sz="3200" b="1" spc="-50" dirty="0">
                <a:solidFill>
                  <a:schemeClr val="accent5"/>
                </a:solidFill>
                <a:latin typeface="Footlight MT Light" panose="0204060206030A020304" pitchFamily="18" charset="0"/>
              </a:rPr>
              <a:t/>
            </a:r>
            <a:br>
              <a:rPr lang="en-US" sz="3200" b="1" spc="-50" dirty="0">
                <a:solidFill>
                  <a:schemeClr val="accent5"/>
                </a:solidFill>
                <a:latin typeface="Footlight MT Light" panose="0204060206030A020304" pitchFamily="18" charset="0"/>
              </a:rPr>
            </a:br>
            <a:r>
              <a:rPr lang="en-US" sz="3200" b="1" spc="-50" dirty="0" smtClean="0">
                <a:solidFill>
                  <a:schemeClr val="accent5"/>
                </a:solidFill>
                <a:latin typeface="Footlight MT Light" panose="0204060206030A020304" pitchFamily="18" charset="0"/>
              </a:rPr>
              <a:t>FINAL</a:t>
            </a:r>
            <a:r>
              <a:rPr lang="en-US" sz="3200" b="1" spc="-50" dirty="0" smtClean="0">
                <a:solidFill>
                  <a:schemeClr val="accent5"/>
                </a:solidFill>
                <a:latin typeface="Footlight MT Light" panose="0204060206030A020304" pitchFamily="18" charset="0"/>
              </a:rPr>
              <a:t> </a:t>
            </a:r>
            <a:r>
              <a:rPr lang="en-US" sz="3200" b="1" spc="-50" dirty="0">
                <a:solidFill>
                  <a:schemeClr val="accent5"/>
                </a:solidFill>
                <a:latin typeface="Footlight MT Light" panose="0204060206030A020304" pitchFamily="18" charset="0"/>
              </a:rPr>
              <a:t>REVIEW</a:t>
            </a:r>
          </a:p>
        </p:txBody>
      </p:sp>
      <p:sp>
        <p:nvSpPr>
          <p:cNvPr id="3" name="object 3"/>
          <p:cNvSpPr txBox="1"/>
          <p:nvPr/>
        </p:nvSpPr>
        <p:spPr>
          <a:xfrm>
            <a:off x="4602092" y="2198759"/>
            <a:ext cx="4550237" cy="1477328"/>
          </a:xfrm>
          <a:prstGeom prst="rect">
            <a:avLst/>
          </a:prstGeom>
          <a:solidFill>
            <a:srgbClr val="4BB8B4"/>
          </a:solidFill>
        </p:spPr>
        <p:txBody>
          <a:bodyPr vert="horz" wrap="square" lIns="0" tIns="0" rIns="0" bIns="0" rtlCol="0">
            <a:spAutoFit/>
          </a:bodyPr>
          <a:lstStyle/>
          <a:p>
            <a:pPr algn="ctr">
              <a:lnSpc>
                <a:spcPct val="100000"/>
              </a:lnSpc>
            </a:pPr>
            <a:r>
              <a:rPr lang="en-IN" sz="3200" b="1" dirty="0">
                <a:solidFill>
                  <a:schemeClr val="bg1"/>
                </a:solidFill>
                <a:latin typeface="Footlight MT Light" panose="0204060206030A020304" pitchFamily="18" charset="0"/>
                <a:cs typeface="Times New Roman"/>
              </a:rPr>
              <a:t>STACKOVERFLOW ASSISTANT CHATBOT USING NLP</a:t>
            </a:r>
            <a:endParaRPr lang="en-IN" sz="2400" b="1" dirty="0">
              <a:solidFill>
                <a:schemeClr val="bg1"/>
              </a:solidFill>
              <a:latin typeface="Footlight MT Light" panose="0204060206030A020304" pitchFamily="18" charset="0"/>
              <a:cs typeface="Verdana"/>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36" name="TextBox 35">
            <a:extLst>
              <a:ext uri="{FF2B5EF4-FFF2-40B4-BE49-F238E27FC236}">
                <a16:creationId xmlns:a16="http://schemas.microsoft.com/office/drawing/2014/main" id="{34E7AC72-0F3F-8047-B28D-575DD6859575}"/>
              </a:ext>
            </a:extLst>
          </p:cNvPr>
          <p:cNvSpPr txBox="1"/>
          <p:nvPr/>
        </p:nvSpPr>
        <p:spPr>
          <a:xfrm>
            <a:off x="4602092" y="4005208"/>
            <a:ext cx="4550237" cy="984885"/>
          </a:xfrm>
          <a:prstGeom prst="rect">
            <a:avLst/>
          </a:prstGeom>
          <a:solidFill>
            <a:schemeClr val="accent5">
              <a:lumMod val="75000"/>
            </a:schemeClr>
          </a:solidFill>
        </p:spPr>
        <p:txBody>
          <a:bodyPr wrap="square" rtlCol="0">
            <a:spAutoFit/>
          </a:bodyPr>
          <a:lstStyle/>
          <a:p>
            <a:r>
              <a:rPr lang="en-US" sz="2800" b="1" u="sng" dirty="0" smtClean="0">
                <a:solidFill>
                  <a:schemeClr val="bg1"/>
                </a:solidFill>
                <a:latin typeface="Footlight MT Light" panose="0204060206030A020304" pitchFamily="18" charset="0"/>
              </a:rPr>
              <a:t>TEAM</a:t>
            </a:r>
            <a:r>
              <a:rPr lang="en-US" sz="2800" dirty="0" smtClean="0">
                <a:solidFill>
                  <a:schemeClr val="bg1"/>
                </a:solidFill>
                <a:latin typeface="Footlight MT Light" panose="0204060206030A020304" pitchFamily="18" charset="0"/>
              </a:rPr>
              <a:t> </a:t>
            </a:r>
          </a:p>
          <a:p>
            <a:r>
              <a:rPr lang="en-US" sz="2800" dirty="0" smtClean="0">
                <a:solidFill>
                  <a:schemeClr val="bg1"/>
                </a:solidFill>
                <a:latin typeface="Footlight MT Light" panose="0204060206030A020304" pitchFamily="18" charset="0"/>
              </a:rPr>
              <a:t>17BEC0125 – Jasmine </a:t>
            </a:r>
            <a:r>
              <a:rPr lang="en-US" sz="2800" dirty="0" err="1" smtClean="0">
                <a:solidFill>
                  <a:schemeClr val="bg1"/>
                </a:solidFill>
                <a:latin typeface="Footlight MT Light" panose="0204060206030A020304" pitchFamily="18" charset="0"/>
              </a:rPr>
              <a:t>Batra</a:t>
            </a:r>
            <a:endParaRPr lang="en-US" sz="2800" dirty="0" smtClean="0">
              <a:solidFill>
                <a:schemeClr val="bg1"/>
              </a:solidFill>
              <a:latin typeface="Footlight MT Light" panose="0204060206030A020304" pitchFamily="18" charset="0"/>
            </a:endParaRPr>
          </a:p>
        </p:txBody>
      </p:sp>
      <p:sp>
        <p:nvSpPr>
          <p:cNvPr id="35" name="TextBox 34">
            <a:extLst>
              <a:ext uri="{FF2B5EF4-FFF2-40B4-BE49-F238E27FC236}">
                <a16:creationId xmlns:a16="http://schemas.microsoft.com/office/drawing/2014/main" id="{34E7AC72-0F3F-8047-B28D-575DD6859575}"/>
              </a:ext>
            </a:extLst>
          </p:cNvPr>
          <p:cNvSpPr txBox="1"/>
          <p:nvPr/>
        </p:nvSpPr>
        <p:spPr>
          <a:xfrm>
            <a:off x="4602092" y="5380435"/>
            <a:ext cx="4550237" cy="1569660"/>
          </a:xfrm>
          <a:prstGeom prst="rect">
            <a:avLst/>
          </a:prstGeom>
          <a:solidFill>
            <a:schemeClr val="accent5">
              <a:lumMod val="75000"/>
            </a:schemeClr>
          </a:solidFill>
        </p:spPr>
        <p:txBody>
          <a:bodyPr wrap="square" rtlCol="0">
            <a:spAutoFit/>
          </a:bodyPr>
          <a:lstStyle/>
          <a:p>
            <a:r>
              <a:rPr lang="en-US" sz="2400" b="1" u="sng" dirty="0" smtClean="0">
                <a:solidFill>
                  <a:schemeClr val="bg1"/>
                </a:solidFill>
                <a:latin typeface="Footlight MT Light" panose="0204060206030A020304" pitchFamily="18" charset="0"/>
              </a:rPr>
              <a:t>FACULTY GUIDE</a:t>
            </a:r>
          </a:p>
          <a:p>
            <a:r>
              <a:rPr lang="en-US" sz="2400" dirty="0" err="1" smtClean="0">
                <a:solidFill>
                  <a:schemeClr val="bg1"/>
                </a:solidFill>
                <a:latin typeface="Footlight MT Light" panose="0204060206030A020304" pitchFamily="18" charset="0"/>
              </a:rPr>
              <a:t>Sankar</a:t>
            </a:r>
            <a:r>
              <a:rPr lang="en-US" sz="2400" dirty="0" smtClean="0">
                <a:solidFill>
                  <a:schemeClr val="bg1"/>
                </a:solidFill>
                <a:latin typeface="Footlight MT Light" panose="0204060206030A020304" pitchFamily="18" charset="0"/>
              </a:rPr>
              <a:t> Ganesh S</a:t>
            </a:r>
          </a:p>
          <a:p>
            <a:r>
              <a:rPr lang="en-US" sz="2400" dirty="0" smtClean="0">
                <a:solidFill>
                  <a:schemeClr val="bg1"/>
                </a:solidFill>
                <a:latin typeface="Footlight MT Light" panose="0204060206030A020304" pitchFamily="18" charset="0"/>
              </a:rPr>
              <a:t>School Of Electronics Engineering</a:t>
            </a:r>
          </a:p>
          <a:p>
            <a:r>
              <a:rPr lang="en-US" sz="2400" dirty="0" smtClean="0">
                <a:solidFill>
                  <a:schemeClr val="bg1"/>
                </a:solidFill>
                <a:latin typeface="Footlight MT Light" panose="0204060206030A020304" pitchFamily="18" charset="0"/>
              </a:rPr>
              <a:t>Assistant Professor (Senior)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2074" y="791341"/>
            <a:ext cx="7542766" cy="6417783"/>
          </a:xfrm>
          <a:prstGeom prst="rect">
            <a:avLst/>
          </a:prstGeom>
        </p:spPr>
        <p:txBody>
          <a:bodyPr vert="horz" wrap="square" lIns="0" tIns="12065" rIns="0" bIns="0" rtlCol="0">
            <a:spAutoFit/>
          </a:bodyPr>
          <a:lstStyle/>
          <a:p>
            <a:pPr>
              <a:lnSpc>
                <a:spcPct val="150000"/>
              </a:lnSpc>
            </a:pPr>
            <a:r>
              <a:rPr lang="en-US" sz="1850" u="sng" dirty="0" smtClean="0">
                <a:solidFill>
                  <a:schemeClr val="accent5"/>
                </a:solidFill>
                <a:latin typeface="Footlight MT Light" panose="0204060206030A020304" pitchFamily="18" charset="0"/>
              </a:rPr>
              <a:t>Model Creation (</a:t>
            </a:r>
            <a:r>
              <a:rPr lang="en-US" sz="1850" u="sng" dirty="0" err="1" smtClean="0">
                <a:solidFill>
                  <a:schemeClr val="accent5"/>
                </a:solidFill>
                <a:latin typeface="Footlight MT Light" panose="0204060206030A020304" pitchFamily="18" charset="0"/>
              </a:rPr>
              <a:t>Model_Creation.ipynb</a:t>
            </a:r>
            <a:r>
              <a:rPr lang="en-US" sz="1850" u="sng" dirty="0" smtClean="0">
                <a:solidFill>
                  <a:schemeClr val="accent5"/>
                </a:solidFill>
                <a:latin typeface="Footlight MT Light" panose="0204060206030A020304" pitchFamily="18" charset="0"/>
              </a:rPr>
              <a:t>)</a:t>
            </a:r>
            <a:endParaRPr lang="en-IN" sz="1850" u="sng" dirty="0" smtClean="0">
              <a:solidFill>
                <a:schemeClr val="accent5"/>
              </a:solidFill>
              <a:latin typeface="Footlight MT Light" panose="0204060206030A020304" pitchFamily="18" charset="0"/>
            </a:endParaRPr>
          </a:p>
          <a:p>
            <a:pPr marL="342900" lvl="0" indent="-342900">
              <a:lnSpc>
                <a:spcPct val="150000"/>
              </a:lnSpc>
              <a:buFont typeface="Arial" panose="020B0604020202020204" pitchFamily="34" charset="0"/>
              <a:buChar char="•"/>
            </a:pPr>
            <a:r>
              <a:rPr lang="en-US" sz="1850" dirty="0" smtClean="0">
                <a:solidFill>
                  <a:schemeClr val="accent5"/>
                </a:solidFill>
                <a:latin typeface="Footlight MT Light" panose="0204060206030A020304" pitchFamily="18" charset="0"/>
              </a:rPr>
              <a:t>Our model creates TF-IDF </a:t>
            </a:r>
            <a:r>
              <a:rPr lang="en-US" sz="1850" dirty="0" err="1" smtClean="0">
                <a:solidFill>
                  <a:schemeClr val="accent5"/>
                </a:solidFill>
                <a:latin typeface="Footlight MT Light" panose="0204060206030A020304" pitchFamily="18" charset="0"/>
              </a:rPr>
              <a:t>Vectorizers</a:t>
            </a:r>
            <a:r>
              <a:rPr lang="en-US" sz="1850" dirty="0" smtClean="0">
                <a:solidFill>
                  <a:schemeClr val="accent5"/>
                </a:solidFill>
                <a:latin typeface="Footlight MT Light" panose="0204060206030A020304" pitchFamily="18" charset="0"/>
              </a:rPr>
              <a:t>, Intent-Classifier model, Programming Language-Classifier model, and </a:t>
            </a:r>
            <a:r>
              <a:rPr lang="en-US" sz="1850" dirty="0" err="1" smtClean="0">
                <a:solidFill>
                  <a:schemeClr val="accent5"/>
                </a:solidFill>
                <a:latin typeface="Footlight MT Light" panose="0204060206030A020304" pitchFamily="18" charset="0"/>
              </a:rPr>
              <a:t>embeddings</a:t>
            </a:r>
            <a:r>
              <a:rPr lang="en-US" sz="1850" dirty="0" smtClean="0">
                <a:solidFill>
                  <a:schemeClr val="accent5"/>
                </a:solidFill>
                <a:latin typeface="Footlight MT Light" panose="0204060206030A020304" pitchFamily="18" charset="0"/>
              </a:rPr>
              <a:t> for each programming language considered here.</a:t>
            </a:r>
            <a:endParaRPr lang="en-IN" sz="1850" dirty="0" smtClean="0">
              <a:solidFill>
                <a:schemeClr val="accent5"/>
              </a:solidFill>
              <a:latin typeface="Footlight MT Light" panose="0204060206030A020304" pitchFamily="18" charset="0"/>
            </a:endParaRPr>
          </a:p>
          <a:p>
            <a:pPr marL="342900" lvl="0" indent="-342900">
              <a:lnSpc>
                <a:spcPct val="150000"/>
              </a:lnSpc>
              <a:buFont typeface="Arial" panose="020B0604020202020204" pitchFamily="34" charset="0"/>
              <a:buChar char="•"/>
            </a:pPr>
            <a:r>
              <a:rPr lang="en-US" sz="1850" dirty="0" smtClean="0">
                <a:solidFill>
                  <a:schemeClr val="accent5"/>
                </a:solidFill>
                <a:latin typeface="Footlight MT Light" panose="0204060206030A020304" pitchFamily="18" charset="0"/>
              </a:rPr>
              <a:t>Texts are pre-processed, TF-IDF transformations are applied on them, and the TF-IDF </a:t>
            </a:r>
            <a:r>
              <a:rPr lang="en-US" sz="1850" dirty="0" err="1" smtClean="0">
                <a:solidFill>
                  <a:schemeClr val="accent5"/>
                </a:solidFill>
                <a:latin typeface="Footlight MT Light" panose="0204060206030A020304" pitchFamily="18" charset="0"/>
              </a:rPr>
              <a:t>vectorizer</a:t>
            </a:r>
            <a:r>
              <a:rPr lang="en-US" sz="1850" dirty="0" smtClean="0">
                <a:solidFill>
                  <a:schemeClr val="accent5"/>
                </a:solidFill>
                <a:latin typeface="Footlight MT Light" panose="0204060206030A020304" pitchFamily="18" charset="0"/>
              </a:rPr>
              <a:t> is dumped.</a:t>
            </a:r>
            <a:endParaRPr lang="en-IN" sz="1850" dirty="0" smtClean="0">
              <a:solidFill>
                <a:schemeClr val="accent5"/>
              </a:solidFill>
              <a:latin typeface="Footlight MT Light" panose="0204060206030A020304" pitchFamily="18" charset="0"/>
            </a:endParaRPr>
          </a:p>
          <a:p>
            <a:pPr marL="342900" lvl="0" indent="-342900">
              <a:lnSpc>
                <a:spcPct val="150000"/>
              </a:lnSpc>
              <a:buFont typeface="Arial" panose="020B0604020202020204" pitchFamily="34" charset="0"/>
              <a:buChar char="•"/>
            </a:pPr>
            <a:r>
              <a:rPr lang="en-US" sz="1850" dirty="0" smtClean="0">
                <a:solidFill>
                  <a:schemeClr val="accent5"/>
                </a:solidFill>
                <a:latin typeface="Footlight MT Light" panose="0204060206030A020304" pitchFamily="18" charset="0"/>
              </a:rPr>
              <a:t>To create our Intent-Classifier, we first prepare the data for it from </a:t>
            </a:r>
            <a:r>
              <a:rPr lang="en-US" sz="1850" dirty="0" err="1" smtClean="0">
                <a:solidFill>
                  <a:schemeClr val="accent5"/>
                </a:solidFill>
                <a:latin typeface="Footlight MT Light" panose="0204060206030A020304" pitchFamily="18" charset="0"/>
              </a:rPr>
              <a:t>dialogues.tsv</a:t>
            </a:r>
            <a:r>
              <a:rPr lang="en-US" sz="1850" dirty="0" smtClean="0">
                <a:solidFill>
                  <a:schemeClr val="accent5"/>
                </a:solidFill>
                <a:latin typeface="Footlight MT Light" panose="0204060206030A020304" pitchFamily="18" charset="0"/>
              </a:rPr>
              <a:t> and </a:t>
            </a:r>
            <a:r>
              <a:rPr lang="en-US" sz="1850" dirty="0" err="1" smtClean="0">
                <a:solidFill>
                  <a:schemeClr val="accent5"/>
                </a:solidFill>
                <a:latin typeface="Footlight MT Light" panose="0204060206030A020304" pitchFamily="18" charset="0"/>
              </a:rPr>
              <a:t>tagged_posts.tsv</a:t>
            </a:r>
            <a:r>
              <a:rPr lang="en-US" sz="1850" dirty="0" smtClean="0">
                <a:solidFill>
                  <a:schemeClr val="accent5"/>
                </a:solidFill>
                <a:latin typeface="Footlight MT Light" panose="0204060206030A020304" pitchFamily="18" charset="0"/>
              </a:rPr>
              <a:t>, create features with a TF-IDF </a:t>
            </a:r>
            <a:r>
              <a:rPr lang="en-US" sz="1850" dirty="0" err="1" smtClean="0">
                <a:solidFill>
                  <a:schemeClr val="accent5"/>
                </a:solidFill>
                <a:latin typeface="Footlight MT Light" panose="0204060206030A020304" pitchFamily="18" charset="0"/>
              </a:rPr>
              <a:t>Vectorizer</a:t>
            </a:r>
            <a:r>
              <a:rPr lang="en-US" sz="1850" dirty="0" smtClean="0">
                <a:solidFill>
                  <a:schemeClr val="accent5"/>
                </a:solidFill>
                <a:latin typeface="Footlight MT Light" panose="0204060206030A020304" pitchFamily="18" charset="0"/>
              </a:rPr>
              <a:t> and then train a Logistic Regression Model.</a:t>
            </a:r>
            <a:endParaRPr lang="en-IN" sz="1850" dirty="0" smtClean="0">
              <a:solidFill>
                <a:schemeClr val="accent5"/>
              </a:solidFill>
              <a:latin typeface="Footlight MT Light" panose="0204060206030A020304" pitchFamily="18" charset="0"/>
            </a:endParaRPr>
          </a:p>
          <a:p>
            <a:pPr marL="342900" lvl="0" indent="-342900">
              <a:lnSpc>
                <a:spcPct val="150000"/>
              </a:lnSpc>
              <a:buFont typeface="Arial" panose="020B0604020202020204" pitchFamily="34" charset="0"/>
              <a:buChar char="•"/>
            </a:pPr>
            <a:r>
              <a:rPr lang="en-US" sz="1850" dirty="0" smtClean="0">
                <a:solidFill>
                  <a:schemeClr val="accent5"/>
                </a:solidFill>
                <a:latin typeface="Footlight MT Light" panose="0204060206030A020304" pitchFamily="18" charset="0"/>
              </a:rPr>
              <a:t>To create our Programming Language-Classifier, we first prepare the data for it from </a:t>
            </a:r>
            <a:r>
              <a:rPr lang="en-US" sz="1850" dirty="0" err="1" smtClean="0">
                <a:solidFill>
                  <a:schemeClr val="accent5"/>
                </a:solidFill>
                <a:latin typeface="Footlight MT Light" panose="0204060206030A020304" pitchFamily="18" charset="0"/>
              </a:rPr>
              <a:t>tagged_posts.tsv</a:t>
            </a:r>
            <a:r>
              <a:rPr lang="en-US" sz="1850" dirty="0" smtClean="0">
                <a:solidFill>
                  <a:schemeClr val="accent5"/>
                </a:solidFill>
                <a:latin typeface="Footlight MT Light" panose="0204060206030A020304" pitchFamily="18" charset="0"/>
              </a:rPr>
              <a:t>, create features with a TF-IDF </a:t>
            </a:r>
            <a:r>
              <a:rPr lang="en-US" sz="1850" dirty="0" err="1" smtClean="0">
                <a:solidFill>
                  <a:schemeClr val="accent5"/>
                </a:solidFill>
                <a:latin typeface="Footlight MT Light" panose="0204060206030A020304" pitchFamily="18" charset="0"/>
              </a:rPr>
              <a:t>Vectorizer</a:t>
            </a:r>
            <a:r>
              <a:rPr lang="en-US" sz="1850" dirty="0" smtClean="0">
                <a:solidFill>
                  <a:schemeClr val="accent5"/>
                </a:solidFill>
                <a:latin typeface="Footlight MT Light" panose="0204060206030A020304" pitchFamily="18" charset="0"/>
              </a:rPr>
              <a:t> and then train a </a:t>
            </a:r>
            <a:r>
              <a:rPr lang="en-US" sz="1850" dirty="0" err="1" smtClean="0">
                <a:solidFill>
                  <a:schemeClr val="accent5"/>
                </a:solidFill>
                <a:latin typeface="Footlight MT Light" panose="0204060206030A020304" pitchFamily="18" charset="0"/>
              </a:rPr>
              <a:t>OneVsRestClassifier</a:t>
            </a:r>
            <a:r>
              <a:rPr lang="en-US" sz="1850" dirty="0" smtClean="0">
                <a:solidFill>
                  <a:schemeClr val="accent5"/>
                </a:solidFill>
                <a:latin typeface="Footlight MT Light" panose="0204060206030A020304" pitchFamily="18" charset="0"/>
              </a:rPr>
              <a:t> Logistic Regression model.</a:t>
            </a:r>
            <a:endParaRPr lang="en-IN" sz="1850" dirty="0" smtClean="0">
              <a:solidFill>
                <a:schemeClr val="accent5"/>
              </a:solidFill>
              <a:latin typeface="Footlight MT Light" panose="0204060206030A020304" pitchFamily="18" charset="0"/>
            </a:endParaRPr>
          </a:p>
          <a:p>
            <a:pPr marL="342900" lvl="0" indent="-342900">
              <a:lnSpc>
                <a:spcPct val="150000"/>
              </a:lnSpc>
              <a:buFont typeface="Arial" panose="020B0604020202020204" pitchFamily="34" charset="0"/>
              <a:buChar char="•"/>
            </a:pPr>
            <a:r>
              <a:rPr lang="en-US" sz="1850" dirty="0" smtClean="0">
                <a:solidFill>
                  <a:schemeClr val="accent5"/>
                </a:solidFill>
                <a:latin typeface="Footlight MT Light" panose="0204060206030A020304" pitchFamily="18" charset="0"/>
              </a:rPr>
              <a:t>Every question is converted to an embedding using pre-trained word vectors (word2vec model) from Google and stored that are </a:t>
            </a:r>
            <a:r>
              <a:rPr lang="en-IN" sz="1850" dirty="0" smtClean="0">
                <a:solidFill>
                  <a:schemeClr val="accent5"/>
                </a:solidFill>
                <a:latin typeface="Footlight MT Light" panose="0204060206030A020304" pitchFamily="18" charset="0"/>
              </a:rPr>
              <a:t>categorized by the programming language.</a:t>
            </a:r>
            <a:endParaRPr lang="en-IN" sz="185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131890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2783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10834" y="973516"/>
            <a:ext cx="7542766" cy="5543377"/>
          </a:xfrm>
          <a:prstGeom prst="rect">
            <a:avLst/>
          </a:prstGeom>
        </p:spPr>
        <p:txBody>
          <a:bodyPr vert="horz" wrap="square" lIns="0" tIns="12065" rIns="0" bIns="0" rtlCol="0">
            <a:spAutoFit/>
          </a:bodyPr>
          <a:lstStyle/>
          <a:p>
            <a:pPr lvl="0">
              <a:lnSpc>
                <a:spcPct val="150000"/>
              </a:lnSpc>
            </a:pPr>
            <a:r>
              <a:rPr lang="en-US" sz="2200" u="sng" dirty="0" smtClean="0">
                <a:solidFill>
                  <a:schemeClr val="accent5"/>
                </a:solidFill>
                <a:latin typeface="Footlight MT Light" panose="0204060206030A020304" pitchFamily="18" charset="0"/>
              </a:rPr>
              <a:t>Procedure</a:t>
            </a:r>
            <a:endParaRPr lang="en-IN" sz="2200" u="sng" dirty="0" smtClean="0">
              <a:solidFill>
                <a:schemeClr val="accent5"/>
              </a:solidFill>
              <a:latin typeface="Footlight MT Light" panose="0204060206030A020304" pitchFamily="18" charset="0"/>
            </a:endParaRPr>
          </a:p>
          <a:p>
            <a:pPr lvl="0">
              <a:lnSpc>
                <a:spcPct val="150000"/>
              </a:lnSpc>
            </a:pPr>
            <a:r>
              <a:rPr lang="en-IN" sz="2200" b="1" dirty="0" smtClean="0">
                <a:solidFill>
                  <a:schemeClr val="accent5"/>
                </a:solidFill>
                <a:latin typeface="Footlight MT Light" panose="0204060206030A020304" pitchFamily="18" charset="0"/>
              </a:rPr>
              <a:t>1. Import </a:t>
            </a:r>
            <a:r>
              <a:rPr lang="en-IN" sz="2200" b="1" dirty="0">
                <a:solidFill>
                  <a:schemeClr val="accent5"/>
                </a:solidFill>
                <a:latin typeface="Footlight MT Light" panose="0204060206030A020304" pitchFamily="18" charset="0"/>
              </a:rPr>
              <a:t>Libraries</a:t>
            </a:r>
          </a:p>
          <a:p>
            <a:pPr marL="800100" lvl="1" indent="-342900">
              <a:lnSpc>
                <a:spcPct val="150000"/>
              </a:lnSpc>
              <a:buFont typeface="Arial" panose="020B0604020202020204" pitchFamily="34" charset="0"/>
              <a:buChar char="•"/>
            </a:pPr>
            <a:r>
              <a:rPr lang="en-IN" sz="2200" dirty="0">
                <a:solidFill>
                  <a:schemeClr val="accent5"/>
                </a:solidFill>
                <a:latin typeface="Footlight MT Light" panose="0204060206030A020304" pitchFamily="18" charset="0"/>
              </a:rPr>
              <a:t>Import the required libraries.</a:t>
            </a:r>
          </a:p>
          <a:p>
            <a:pPr lvl="0">
              <a:lnSpc>
                <a:spcPct val="150000"/>
              </a:lnSpc>
            </a:pPr>
            <a:r>
              <a:rPr lang="en-IN" sz="2200" b="1" dirty="0" smtClean="0">
                <a:solidFill>
                  <a:schemeClr val="accent5"/>
                </a:solidFill>
                <a:latin typeface="Footlight MT Light" panose="0204060206030A020304" pitchFamily="18" charset="0"/>
              </a:rPr>
              <a:t>2. Read</a:t>
            </a:r>
            <a:r>
              <a:rPr lang="en-IN" sz="2200" b="1" dirty="0">
                <a:solidFill>
                  <a:schemeClr val="accent5"/>
                </a:solidFill>
                <a:latin typeface="Footlight MT Light" panose="0204060206030A020304" pitchFamily="18" charset="0"/>
              </a:rPr>
              <a:t> the Data </a:t>
            </a:r>
          </a:p>
          <a:p>
            <a:pPr marL="800100" lvl="1" indent="-342900">
              <a:lnSpc>
                <a:spcPct val="150000"/>
              </a:lnSpc>
              <a:buFont typeface="Arial" panose="020B0604020202020204" pitchFamily="34" charset="0"/>
              <a:buChar char="•"/>
            </a:pPr>
            <a:r>
              <a:rPr lang="en-IN" sz="2200" dirty="0">
                <a:solidFill>
                  <a:schemeClr val="accent5"/>
                </a:solidFill>
                <a:latin typeface="Footlight MT Light" panose="0204060206030A020304" pitchFamily="18" charset="0"/>
              </a:rPr>
              <a:t>Read the dataset files and store them as a data frame.</a:t>
            </a:r>
          </a:p>
          <a:p>
            <a:pPr lvl="0">
              <a:lnSpc>
                <a:spcPct val="150000"/>
              </a:lnSpc>
            </a:pPr>
            <a:r>
              <a:rPr lang="en-IN" sz="2200" b="1" dirty="0" smtClean="0">
                <a:solidFill>
                  <a:schemeClr val="accent5"/>
                </a:solidFill>
                <a:latin typeface="Footlight MT Light" panose="0204060206030A020304" pitchFamily="18" charset="0"/>
              </a:rPr>
              <a:t>3. Create </a:t>
            </a:r>
            <a:r>
              <a:rPr lang="en-IN" sz="2200" b="1" dirty="0">
                <a:solidFill>
                  <a:schemeClr val="accent5"/>
                </a:solidFill>
                <a:latin typeface="Footlight MT Light" panose="0204060206030A020304" pitchFamily="18" charset="0"/>
              </a:rPr>
              <a:t>training data for intent classifier</a:t>
            </a:r>
          </a:p>
          <a:p>
            <a:pPr marL="800100" lvl="1" indent="-342900">
              <a:lnSpc>
                <a:spcPct val="150000"/>
              </a:lnSpc>
              <a:buFont typeface="Arial" panose="020B0604020202020204" pitchFamily="34" charset="0"/>
              <a:buChar char="•"/>
            </a:pPr>
            <a:r>
              <a:rPr lang="en-IN" sz="2200" dirty="0">
                <a:solidFill>
                  <a:schemeClr val="accent5"/>
                </a:solidFill>
                <a:latin typeface="Footlight MT Light" panose="0204060206030A020304" pitchFamily="18" charset="0"/>
              </a:rPr>
              <a:t>Concatenate dialogue and Stack Overflow examples into one </a:t>
            </a:r>
            <a:r>
              <a:rPr lang="en-IN" sz="2200" dirty="0" smtClean="0">
                <a:solidFill>
                  <a:schemeClr val="accent5"/>
                </a:solidFill>
                <a:latin typeface="Footlight MT Light" panose="0204060206030A020304" pitchFamily="18" charset="0"/>
              </a:rPr>
              <a:t>sample.</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Pre-process </a:t>
            </a:r>
            <a:r>
              <a:rPr lang="en-IN" sz="2200" dirty="0">
                <a:solidFill>
                  <a:schemeClr val="accent5"/>
                </a:solidFill>
                <a:latin typeface="Footlight MT Light" panose="0204060206030A020304" pitchFamily="18" charset="0"/>
              </a:rPr>
              <a:t>the texts and split the data into a training set and test set in a 9:1 ratio.</a:t>
            </a:r>
          </a:p>
          <a:p>
            <a:pPr>
              <a:lnSpc>
                <a:spcPct val="150000"/>
              </a:lnSpc>
            </a:pPr>
            <a:endParaRPr lang="en-US" sz="22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732595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2783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5817" y="791341"/>
            <a:ext cx="7542766" cy="6167714"/>
          </a:xfrm>
          <a:prstGeom prst="rect">
            <a:avLst/>
          </a:prstGeom>
        </p:spPr>
        <p:txBody>
          <a:bodyPr vert="horz" wrap="square" lIns="0" tIns="12065" rIns="0" bIns="0" rtlCol="0">
            <a:spAutoFit/>
          </a:bodyPr>
          <a:lstStyle/>
          <a:p>
            <a:r>
              <a:rPr lang="en-US" sz="2000" b="1" spc="90" dirty="0" smtClean="0">
                <a:solidFill>
                  <a:schemeClr val="accent5"/>
                </a:solidFill>
                <a:latin typeface="Footlight MT Light" panose="0204060206030A020304" pitchFamily="18" charset="0"/>
              </a:rPr>
              <a:t>4. </a:t>
            </a:r>
            <a:r>
              <a:rPr lang="en-IN" sz="2000" b="1" dirty="0" smtClean="0">
                <a:solidFill>
                  <a:schemeClr val="accent5"/>
                </a:solidFill>
                <a:latin typeface="Footlight MT Light" panose="0204060206030A020304" pitchFamily="18" charset="0"/>
              </a:rPr>
              <a:t>Create Intent classifier</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T</a:t>
            </a:r>
            <a:r>
              <a:rPr lang="en-IN" sz="2000" dirty="0" smtClean="0">
                <a:solidFill>
                  <a:schemeClr val="accent5"/>
                </a:solidFill>
                <a:latin typeface="Footlight MT Light" panose="0204060206030A020304" pitchFamily="18" charset="0"/>
              </a:rPr>
              <a:t>ransform the train set and test set into TF-IDF features.</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D</a:t>
            </a:r>
            <a:r>
              <a:rPr lang="en-IN" sz="2000" dirty="0" smtClean="0">
                <a:solidFill>
                  <a:schemeClr val="accent5"/>
                </a:solidFill>
                <a:latin typeface="Footlight MT Light" panose="0204060206030A020304" pitchFamily="18" charset="0"/>
              </a:rPr>
              <a:t>o a binary classification on TF-IDF representations of texts</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Labels will be either dialogue for general questions or stackoverflow for programming-related questions.</a:t>
            </a:r>
            <a:endParaRPr lang="en-IN" sz="2000" dirty="0" smtClean="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Train the intent recognizer using Logistic Regression on the train set </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Check out the accuracy on the test set to check whether everything looks good.</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Dump the </a:t>
            </a:r>
            <a:r>
              <a:rPr lang="en-IN" sz="2000" dirty="0">
                <a:solidFill>
                  <a:schemeClr val="accent5"/>
                </a:solidFill>
                <a:latin typeface="Footlight MT Light" panose="0204060206030A020304" pitchFamily="18" charset="0"/>
              </a:rPr>
              <a:t>TF-IDF </a:t>
            </a:r>
            <a:r>
              <a:rPr lang="en-IN" sz="2000" dirty="0" err="1">
                <a:solidFill>
                  <a:schemeClr val="accent5"/>
                </a:solidFill>
                <a:latin typeface="Footlight MT Light" panose="0204060206030A020304" pitchFamily="18" charset="0"/>
              </a:rPr>
              <a:t>vectorizer</a:t>
            </a:r>
            <a:r>
              <a:rPr lang="en-IN" sz="2000" dirty="0">
                <a:solidFill>
                  <a:schemeClr val="accent5"/>
                </a:solidFill>
                <a:latin typeface="Footlight MT Light" panose="0204060206030A020304" pitchFamily="18" charset="0"/>
              </a:rPr>
              <a:t> </a:t>
            </a:r>
            <a:r>
              <a:rPr lang="en-IN" sz="2000" dirty="0" smtClean="0">
                <a:solidFill>
                  <a:schemeClr val="accent5"/>
                </a:solidFill>
                <a:latin typeface="Footlight MT Light" panose="0204060206030A020304" pitchFamily="18" charset="0"/>
              </a:rPr>
              <a:t>and the classifier with </a:t>
            </a:r>
            <a:r>
              <a:rPr lang="en-IN" sz="2000" dirty="0">
                <a:solidFill>
                  <a:schemeClr val="accent5"/>
                </a:solidFill>
                <a:latin typeface="Footlight MT Light" panose="0204060206030A020304" pitchFamily="18" charset="0"/>
              </a:rPr>
              <a:t>pickle to use it later in the running </a:t>
            </a:r>
            <a:r>
              <a:rPr lang="en-IN" sz="2000" dirty="0" smtClean="0">
                <a:solidFill>
                  <a:schemeClr val="accent5"/>
                </a:solidFill>
                <a:latin typeface="Footlight MT Light" panose="0204060206030A020304" pitchFamily="18" charset="0"/>
              </a:rPr>
              <a:t>bot. </a:t>
            </a:r>
          </a:p>
          <a:p>
            <a:pPr marL="800100" lvl="1" indent="-342900">
              <a:buFont typeface="Arial" panose="020B0604020202020204" pitchFamily="34" charset="0"/>
              <a:buChar char="•"/>
            </a:pPr>
            <a:endParaRPr lang="en-US" sz="2000" dirty="0">
              <a:solidFill>
                <a:schemeClr val="accent5"/>
              </a:solidFill>
              <a:latin typeface="Footlight MT Light" panose="0204060206030A020304" pitchFamily="18" charset="0"/>
            </a:endParaRPr>
          </a:p>
          <a:p>
            <a:r>
              <a:rPr lang="en-US" sz="2000" b="1" spc="90" dirty="0" smtClean="0">
                <a:solidFill>
                  <a:schemeClr val="accent5"/>
                </a:solidFill>
                <a:latin typeface="Footlight MT Light" panose="0204060206030A020304" pitchFamily="18" charset="0"/>
              </a:rPr>
              <a:t>5. </a:t>
            </a:r>
            <a:r>
              <a:rPr lang="en-IN" sz="2000" b="1" dirty="0" smtClean="0">
                <a:solidFill>
                  <a:schemeClr val="accent5"/>
                </a:solidFill>
                <a:latin typeface="Footlight MT Light" panose="0204060206030A020304" pitchFamily="18" charset="0"/>
              </a:rPr>
              <a:t>Create Programming Language classifier</a:t>
            </a:r>
          </a:p>
          <a:p>
            <a:pPr marL="800100" lvl="1" indent="-342900">
              <a:buFont typeface="Arial" panose="020B0604020202020204" pitchFamily="34" charset="0"/>
              <a:buChar char="•"/>
            </a:pPr>
            <a:r>
              <a:rPr lang="en-IN" sz="2000" dirty="0" smtClean="0">
                <a:solidFill>
                  <a:schemeClr val="accent5"/>
                </a:solidFill>
                <a:latin typeface="Footlight MT Light" panose="0204060206030A020304" pitchFamily="18" charset="0"/>
              </a:rPr>
              <a:t>Prepare </a:t>
            </a:r>
            <a:r>
              <a:rPr lang="en-IN" sz="2000" dirty="0">
                <a:solidFill>
                  <a:schemeClr val="accent5"/>
                </a:solidFill>
                <a:latin typeface="Footlight MT Light" panose="0204060206030A020304" pitchFamily="18" charset="0"/>
              </a:rPr>
              <a:t>the data for this task and split the data into training set and test set in </a:t>
            </a:r>
            <a:r>
              <a:rPr lang="en-IN" sz="2000" dirty="0" smtClean="0">
                <a:solidFill>
                  <a:schemeClr val="accent5"/>
                </a:solidFill>
                <a:latin typeface="Footlight MT Light" panose="0204060206030A020304" pitchFamily="18" charset="0"/>
              </a:rPr>
              <a:t>an 8:2 </a:t>
            </a:r>
            <a:r>
              <a:rPr lang="en-IN" sz="2000" dirty="0">
                <a:solidFill>
                  <a:schemeClr val="accent5"/>
                </a:solidFill>
                <a:latin typeface="Footlight MT Light" panose="0204060206030A020304" pitchFamily="18" charset="0"/>
              </a:rPr>
              <a:t>ratio.</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Reuse the TF-IDF vectorizer that </a:t>
            </a:r>
            <a:r>
              <a:rPr lang="en-IN" sz="2000" dirty="0">
                <a:solidFill>
                  <a:schemeClr val="accent5"/>
                </a:solidFill>
                <a:latin typeface="Footlight MT Light" panose="0204060206030A020304" pitchFamily="18" charset="0"/>
              </a:rPr>
              <a:t>I</a:t>
            </a:r>
            <a:r>
              <a:rPr lang="en-IN" sz="2000" dirty="0" smtClean="0">
                <a:solidFill>
                  <a:schemeClr val="accent5"/>
                </a:solidFill>
                <a:latin typeface="Footlight MT Light" panose="0204060206030A020304" pitchFamily="18" charset="0"/>
              </a:rPr>
              <a:t> </a:t>
            </a:r>
            <a:r>
              <a:rPr lang="en-IN" sz="2000" dirty="0">
                <a:solidFill>
                  <a:schemeClr val="accent5"/>
                </a:solidFill>
                <a:latin typeface="Footlight MT Light" panose="0204060206030A020304" pitchFamily="18" charset="0"/>
              </a:rPr>
              <a:t>have already created.</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Train the tag classifier using OneVsRestClassifier wrapper over LogisticRegression.</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Check out the accuracy on the test set. </a:t>
            </a:r>
          </a:p>
          <a:p>
            <a:pPr marL="800100" lvl="1" indent="-342900">
              <a:buFont typeface="Arial" panose="020B0604020202020204" pitchFamily="34" charset="0"/>
              <a:buChar char="•"/>
            </a:pPr>
            <a:r>
              <a:rPr lang="en-IN" sz="2000" dirty="0">
                <a:solidFill>
                  <a:schemeClr val="accent5"/>
                </a:solidFill>
                <a:latin typeface="Footlight MT Light" panose="0204060206030A020304" pitchFamily="18" charset="0"/>
              </a:rPr>
              <a:t>Dump the classifier to use it in the running bot</a:t>
            </a:r>
            <a:r>
              <a:rPr lang="en-IN" sz="2000" dirty="0" smtClean="0">
                <a:solidFill>
                  <a:schemeClr val="accent5"/>
                </a:solidFill>
                <a:latin typeface="Footlight MT Light" panose="0204060206030A020304" pitchFamily="18" charset="0"/>
              </a:rPr>
              <a:t>.</a:t>
            </a:r>
            <a:endParaRPr lang="en-US" sz="2000" spc="90" dirty="0">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4640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59788" y="1953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9331" y="636393"/>
            <a:ext cx="7542766" cy="6737101"/>
          </a:xfrm>
          <a:prstGeom prst="rect">
            <a:avLst/>
          </a:prstGeom>
        </p:spPr>
        <p:txBody>
          <a:bodyPr vert="horz" wrap="square" lIns="0" tIns="12065" rIns="0" bIns="0" rtlCol="0">
            <a:spAutoFit/>
          </a:bodyPr>
          <a:lstStyle/>
          <a:p>
            <a:pPr lvl="0"/>
            <a:r>
              <a:rPr lang="en-US" sz="1900" b="1" dirty="0" smtClean="0">
                <a:solidFill>
                  <a:schemeClr val="accent5"/>
                </a:solidFill>
                <a:latin typeface="Footlight MT Light" panose="0204060206030A020304" pitchFamily="18" charset="0"/>
              </a:rPr>
              <a:t>6. Store </a:t>
            </a:r>
            <a:r>
              <a:rPr lang="en-US" sz="1900" b="1" dirty="0">
                <a:solidFill>
                  <a:schemeClr val="accent5"/>
                </a:solidFill>
                <a:latin typeface="Footlight MT Light" panose="0204060206030A020304" pitchFamily="18" charset="0"/>
              </a:rPr>
              <a:t>Question database </a:t>
            </a:r>
            <a:r>
              <a:rPr lang="en-US" sz="1900" b="1" dirty="0" err="1">
                <a:solidFill>
                  <a:schemeClr val="accent5"/>
                </a:solidFill>
                <a:latin typeface="Footlight MT Light" panose="0204060206030A020304" pitchFamily="18" charset="0"/>
              </a:rPr>
              <a:t>Embeddings</a:t>
            </a:r>
            <a:endParaRPr lang="en-IN" sz="1900" b="1"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IN" sz="1900" dirty="0">
                <a:solidFill>
                  <a:schemeClr val="accent5"/>
                </a:solidFill>
                <a:latin typeface="Footlight MT Light" panose="0204060206030A020304" pitchFamily="18" charset="0"/>
              </a:rPr>
              <a:t>Load GoogleNews-vectors-negative300.bin, a </a:t>
            </a:r>
            <a:r>
              <a:rPr lang="en-IN" sz="1900" dirty="0" smtClean="0">
                <a:solidFill>
                  <a:schemeClr val="accent5"/>
                </a:solidFill>
                <a:latin typeface="Footlight MT Light" panose="0204060206030A020304" pitchFamily="18" charset="0"/>
              </a:rPr>
              <a:t>pre-trained </a:t>
            </a:r>
            <a:r>
              <a:rPr lang="en-IN" sz="1900" dirty="0">
                <a:solidFill>
                  <a:schemeClr val="accent5"/>
                </a:solidFill>
                <a:latin typeface="Footlight MT Light" panose="0204060206030A020304" pitchFamily="18" charset="0"/>
              </a:rPr>
              <a:t>word2vec model from </a:t>
            </a:r>
            <a:r>
              <a:rPr lang="en-IN" sz="1900" dirty="0" smtClean="0">
                <a:solidFill>
                  <a:schemeClr val="accent5"/>
                </a:solidFill>
                <a:latin typeface="Footlight MT Light" panose="0204060206030A020304" pitchFamily="18" charset="0"/>
              </a:rPr>
              <a:t>Google.</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Each </a:t>
            </a:r>
            <a:r>
              <a:rPr lang="en-IN" sz="1900" dirty="0">
                <a:solidFill>
                  <a:schemeClr val="accent5"/>
                </a:solidFill>
                <a:latin typeface="Footlight MT Light" panose="0204060206030A020304" pitchFamily="18" charset="0"/>
              </a:rPr>
              <a:t>question is converted to an embedding and stored, so we don’t have to recalculate the </a:t>
            </a:r>
            <a:r>
              <a:rPr lang="en-IN" sz="1900" dirty="0" err="1">
                <a:solidFill>
                  <a:schemeClr val="accent5"/>
                </a:solidFill>
                <a:latin typeface="Footlight MT Light" panose="0204060206030A020304" pitchFamily="18" charset="0"/>
              </a:rPr>
              <a:t>embeddings</a:t>
            </a:r>
            <a:r>
              <a:rPr lang="en-IN" sz="1900" dirty="0">
                <a:solidFill>
                  <a:schemeClr val="accent5"/>
                </a:solidFill>
                <a:latin typeface="Footlight MT Light" panose="0204060206030A020304" pitchFamily="18" charset="0"/>
              </a:rPr>
              <a:t> for the entire dataset each </a:t>
            </a:r>
            <a:r>
              <a:rPr lang="en-IN" sz="1900" dirty="0" smtClean="0">
                <a:solidFill>
                  <a:schemeClr val="accent5"/>
                </a:solidFill>
                <a:latin typeface="Footlight MT Light" panose="0204060206030A020304" pitchFamily="18" charset="0"/>
              </a:rPr>
              <a:t>time.</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Whenever </a:t>
            </a:r>
            <a:r>
              <a:rPr lang="en-IN" sz="1900" dirty="0">
                <a:solidFill>
                  <a:schemeClr val="accent5"/>
                </a:solidFill>
                <a:latin typeface="Footlight MT Light" panose="0204060206030A020304" pitchFamily="18" charset="0"/>
              </a:rPr>
              <a:t>a Stack Overflow question is asked, use cosine similarity to find the most similar </a:t>
            </a:r>
            <a:r>
              <a:rPr lang="en-IN" sz="1900" dirty="0" smtClean="0">
                <a:solidFill>
                  <a:schemeClr val="accent5"/>
                </a:solidFill>
                <a:latin typeface="Footlight MT Light" panose="0204060206030A020304" pitchFamily="18" charset="0"/>
              </a:rPr>
              <a:t>question.</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For </a:t>
            </a:r>
            <a:r>
              <a:rPr lang="en-IN" sz="1900" dirty="0">
                <a:solidFill>
                  <a:schemeClr val="accent5"/>
                </a:solidFill>
                <a:latin typeface="Footlight MT Light" panose="0204060206030A020304" pitchFamily="18" charset="0"/>
              </a:rPr>
              <a:t>each programming language (tag), create a .</a:t>
            </a:r>
            <a:r>
              <a:rPr lang="en-IN" sz="1900" dirty="0" smtClean="0">
                <a:solidFill>
                  <a:schemeClr val="accent5"/>
                </a:solidFill>
                <a:latin typeface="Footlight MT Light" panose="0204060206030A020304" pitchFamily="18" charset="0"/>
              </a:rPr>
              <a:t>pkl (pickle) </a:t>
            </a:r>
            <a:r>
              <a:rPr lang="en-IN" sz="1900" dirty="0">
                <a:solidFill>
                  <a:schemeClr val="accent5"/>
                </a:solidFill>
                <a:latin typeface="Footlight MT Light" panose="0204060206030A020304" pitchFamily="18" charset="0"/>
              </a:rPr>
              <a:t>file with two data structures, which will serve as an online search index:</a:t>
            </a:r>
          </a:p>
          <a:p>
            <a:pPr marL="1257300" lvl="2" indent="-342900">
              <a:buFont typeface="Wingdings" panose="05000000000000000000" pitchFamily="2" charset="2"/>
              <a:buChar char="Ø"/>
            </a:pPr>
            <a:r>
              <a:rPr lang="en-IN" sz="1900" dirty="0" err="1" smtClean="0">
                <a:solidFill>
                  <a:schemeClr val="accent5"/>
                </a:solidFill>
                <a:latin typeface="Footlight MT Light" panose="0204060206030A020304" pitchFamily="18" charset="0"/>
              </a:rPr>
              <a:t>tag_post_ids</a:t>
            </a:r>
            <a:r>
              <a:rPr lang="en-IN" sz="1900" dirty="0" smtClean="0">
                <a:solidFill>
                  <a:schemeClr val="accent5"/>
                </a:solidFill>
                <a:latin typeface="Footlight MT Light" panose="0204060206030A020304" pitchFamily="18" charset="0"/>
              </a:rPr>
              <a:t> </a:t>
            </a:r>
            <a:r>
              <a:rPr lang="en-IN" sz="1900" dirty="0">
                <a:solidFill>
                  <a:schemeClr val="accent5"/>
                </a:solidFill>
                <a:latin typeface="Footlight MT Light" panose="0204060206030A020304" pitchFamily="18" charset="0"/>
              </a:rPr>
              <a:t>— a list of </a:t>
            </a:r>
            <a:r>
              <a:rPr lang="en-IN" sz="1900" dirty="0" err="1">
                <a:solidFill>
                  <a:schemeClr val="accent5"/>
                </a:solidFill>
                <a:latin typeface="Footlight MT Light" panose="0204060206030A020304" pitchFamily="18" charset="0"/>
              </a:rPr>
              <a:t>post_ids</a:t>
            </a:r>
            <a:r>
              <a:rPr lang="en-IN" sz="1900" dirty="0">
                <a:solidFill>
                  <a:schemeClr val="accent5"/>
                </a:solidFill>
                <a:latin typeface="Footlight MT Light" panose="0204060206030A020304" pitchFamily="18" charset="0"/>
              </a:rPr>
              <a:t> that will be needed to show the title and link to the </a:t>
            </a:r>
            <a:r>
              <a:rPr lang="en-IN" sz="1900" dirty="0" smtClean="0">
                <a:solidFill>
                  <a:schemeClr val="accent5"/>
                </a:solidFill>
                <a:latin typeface="Footlight MT Light" panose="0204060206030A020304" pitchFamily="18" charset="0"/>
              </a:rPr>
              <a:t>thread.</a:t>
            </a:r>
          </a:p>
          <a:p>
            <a:pPr marL="1257300" lvl="2" indent="-342900">
              <a:buFont typeface="Wingdings" panose="05000000000000000000" pitchFamily="2" charset="2"/>
              <a:buChar char="Ø"/>
            </a:pPr>
            <a:r>
              <a:rPr lang="en-IN" sz="1900" dirty="0" err="1" smtClean="0">
                <a:solidFill>
                  <a:schemeClr val="accent5"/>
                </a:solidFill>
                <a:latin typeface="Footlight MT Light" panose="0204060206030A020304" pitchFamily="18" charset="0"/>
              </a:rPr>
              <a:t>tag_vectors</a:t>
            </a:r>
            <a:r>
              <a:rPr lang="en-IN" sz="1900" dirty="0" smtClean="0">
                <a:solidFill>
                  <a:schemeClr val="accent5"/>
                </a:solidFill>
                <a:latin typeface="Footlight MT Light" panose="0204060206030A020304" pitchFamily="18" charset="0"/>
              </a:rPr>
              <a:t> </a:t>
            </a:r>
            <a:r>
              <a:rPr lang="en-IN" sz="1900" dirty="0">
                <a:solidFill>
                  <a:schemeClr val="accent5"/>
                </a:solidFill>
                <a:latin typeface="Footlight MT Light" panose="0204060206030A020304" pitchFamily="18" charset="0"/>
              </a:rPr>
              <a:t>— a matrix where </a:t>
            </a:r>
            <a:r>
              <a:rPr lang="en-IN" sz="1900" dirty="0" err="1">
                <a:solidFill>
                  <a:schemeClr val="accent5"/>
                </a:solidFill>
                <a:latin typeface="Footlight MT Light" panose="0204060206030A020304" pitchFamily="18" charset="0"/>
              </a:rPr>
              <a:t>embeddings</a:t>
            </a:r>
            <a:r>
              <a:rPr lang="en-IN" sz="1900" dirty="0">
                <a:solidFill>
                  <a:schemeClr val="accent5"/>
                </a:solidFill>
                <a:latin typeface="Footlight MT Light" panose="0204060206030A020304" pitchFamily="18" charset="0"/>
              </a:rPr>
              <a:t> for each question are stored</a:t>
            </a:r>
            <a:r>
              <a:rPr lang="en-IN" sz="1900" dirty="0" smtClean="0">
                <a:solidFill>
                  <a:schemeClr val="accent5"/>
                </a:solidFill>
                <a:latin typeface="Footlight MT Light" panose="0204060206030A020304" pitchFamily="18" charset="0"/>
              </a:rPr>
              <a:t>.</a:t>
            </a:r>
          </a:p>
          <a:p>
            <a:pPr marL="1257300" lvl="2" indent="-342900">
              <a:buFont typeface="Wingdings" panose="05000000000000000000" pitchFamily="2" charset="2"/>
              <a:buChar char="Ø"/>
            </a:pPr>
            <a:endParaRPr lang="en-IN" sz="1900" dirty="0">
              <a:solidFill>
                <a:schemeClr val="accent5"/>
              </a:solidFill>
              <a:latin typeface="Footlight MT Light" panose="0204060206030A020304" pitchFamily="18" charset="0"/>
            </a:endParaRPr>
          </a:p>
          <a:p>
            <a:pPr lvl="0"/>
            <a:r>
              <a:rPr lang="en-IN" sz="1900" b="1" dirty="0" smtClean="0">
                <a:solidFill>
                  <a:schemeClr val="accent5"/>
                </a:solidFill>
                <a:latin typeface="Footlight MT Light" panose="0204060206030A020304" pitchFamily="18" charset="0"/>
              </a:rPr>
              <a:t>7. Given </a:t>
            </a:r>
            <a:r>
              <a:rPr lang="en-IN" sz="1900" b="1" dirty="0">
                <a:solidFill>
                  <a:schemeClr val="accent5"/>
                </a:solidFill>
                <a:latin typeface="Footlight MT Light" panose="0204060206030A020304" pitchFamily="18" charset="0"/>
              </a:rPr>
              <a:t>a question and tag, to retrieve the most similar question’s </a:t>
            </a:r>
            <a:r>
              <a:rPr lang="en-IN" sz="1900" b="1" dirty="0" err="1">
                <a:solidFill>
                  <a:schemeClr val="accent5"/>
                </a:solidFill>
                <a:latin typeface="Footlight MT Light" panose="0204060206030A020304" pitchFamily="18" charset="0"/>
              </a:rPr>
              <a:t>post_id</a:t>
            </a:r>
            <a:endParaRPr lang="en-IN" sz="1900" b="1"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IN" sz="1900" dirty="0">
                <a:solidFill>
                  <a:schemeClr val="accent5"/>
                </a:solidFill>
                <a:latin typeface="Footlight MT Light" panose="0204060206030A020304" pitchFamily="18" charset="0"/>
              </a:rPr>
              <a:t>Load the question’s tag’s .pkl </a:t>
            </a:r>
            <a:r>
              <a:rPr lang="en-IN" sz="1900" dirty="0" smtClean="0">
                <a:solidFill>
                  <a:schemeClr val="accent5"/>
                </a:solidFill>
                <a:latin typeface="Footlight MT Light" panose="0204060206030A020304" pitchFamily="18" charset="0"/>
              </a:rPr>
              <a:t>file.</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Convert </a:t>
            </a:r>
            <a:r>
              <a:rPr lang="en-IN" sz="1900" dirty="0">
                <a:solidFill>
                  <a:schemeClr val="accent5"/>
                </a:solidFill>
                <a:latin typeface="Footlight MT Light" panose="0204060206030A020304" pitchFamily="18" charset="0"/>
              </a:rPr>
              <a:t>the question to a vector and compute the minimum distance between this vector and </a:t>
            </a:r>
            <a:r>
              <a:rPr lang="en-IN" sz="1900" dirty="0" err="1">
                <a:solidFill>
                  <a:schemeClr val="accent5"/>
                </a:solidFill>
                <a:latin typeface="Footlight MT Light" panose="0204060206030A020304" pitchFamily="18" charset="0"/>
              </a:rPr>
              <a:t>tag_vectors</a:t>
            </a:r>
            <a:r>
              <a:rPr lang="en-IN" sz="1900" dirty="0">
                <a:solidFill>
                  <a:schemeClr val="accent5"/>
                </a:solidFill>
                <a:latin typeface="Footlight MT Light" panose="0204060206030A020304" pitchFamily="18" charset="0"/>
              </a:rPr>
              <a:t> (set of vectors) to find the index of the most similar </a:t>
            </a:r>
            <a:r>
              <a:rPr lang="en-IN" sz="1900" dirty="0" smtClean="0">
                <a:solidFill>
                  <a:schemeClr val="accent5"/>
                </a:solidFill>
                <a:latin typeface="Footlight MT Light" panose="0204060206030A020304" pitchFamily="18" charset="0"/>
              </a:rPr>
              <a:t>post.</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In </a:t>
            </a:r>
            <a:r>
              <a:rPr lang="en-IN" sz="1900" dirty="0">
                <a:solidFill>
                  <a:schemeClr val="accent5"/>
                </a:solidFill>
                <a:latin typeface="Footlight MT Light" panose="0204060206030A020304" pitchFamily="18" charset="0"/>
              </a:rPr>
              <a:t>essence, to have a function that returns the post id of the most similar question in the dataset given that we know the question and the programming language of the question</a:t>
            </a:r>
            <a:r>
              <a:rPr lang="en-IN" sz="1900" dirty="0" smtClean="0">
                <a:solidFill>
                  <a:schemeClr val="accent5"/>
                </a:solidFill>
                <a:latin typeface="Footlight MT Light" panose="0204060206030A020304" pitchFamily="18" charset="0"/>
              </a:rPr>
              <a:t>.</a:t>
            </a:r>
            <a:endParaRPr lang="en-US" sz="19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982901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2880" y="160399"/>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2074" y="952436"/>
            <a:ext cx="7542766" cy="5598327"/>
          </a:xfrm>
          <a:prstGeom prst="rect">
            <a:avLst/>
          </a:prstGeom>
        </p:spPr>
        <p:txBody>
          <a:bodyPr vert="horz" wrap="square" lIns="0" tIns="12065" rIns="0" bIns="0" rtlCol="0">
            <a:spAutoFit/>
          </a:bodyPr>
          <a:lstStyle/>
          <a:p>
            <a:pPr>
              <a:lnSpc>
                <a:spcPct val="150000"/>
              </a:lnSpc>
            </a:pPr>
            <a:r>
              <a:rPr lang="en-US" sz="2200" u="sng" dirty="0">
                <a:solidFill>
                  <a:schemeClr val="accent5"/>
                </a:solidFill>
                <a:latin typeface="Footlight MT Light" panose="0204060206030A020304" pitchFamily="18" charset="0"/>
              </a:rPr>
              <a:t>Telegram Setup </a:t>
            </a:r>
            <a:r>
              <a:rPr lang="en-IN" sz="2200" u="sng" dirty="0">
                <a:solidFill>
                  <a:schemeClr val="accent5"/>
                </a:solidFill>
                <a:latin typeface="Footlight MT Light" panose="0204060206030A020304" pitchFamily="18" charset="0"/>
              </a:rPr>
              <a:t>(main.py)</a:t>
            </a:r>
          </a:p>
          <a:p>
            <a:pPr marL="800100" lvl="1" indent="-342900">
              <a:lnSpc>
                <a:spcPct val="150000"/>
              </a:lnSpc>
              <a:buFont typeface="Arial" panose="020B0604020202020204" pitchFamily="34" charset="0"/>
              <a:buChar char="•"/>
            </a:pPr>
            <a:r>
              <a:rPr lang="en-IN" sz="2200" dirty="0">
                <a:solidFill>
                  <a:schemeClr val="accent5"/>
                </a:solidFill>
                <a:latin typeface="Footlight MT Light" panose="0204060206030A020304" pitchFamily="18" charset="0"/>
              </a:rPr>
              <a:t>Telegram makes it simple to design a Chatbot UI. </a:t>
            </a:r>
            <a:endParaRPr lang="en-IN" sz="2200" dirty="0" smtClean="0">
              <a:solidFill>
                <a:schemeClr val="accent5"/>
              </a:solidFill>
              <a:latin typeface="Footlight MT Light" panose="0204060206030A020304" pitchFamily="18" charset="0"/>
            </a:endParaRP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It </a:t>
            </a:r>
            <a:r>
              <a:rPr lang="en-IN" sz="2200" dirty="0">
                <a:solidFill>
                  <a:schemeClr val="accent5"/>
                </a:solidFill>
                <a:latin typeface="Footlight MT Light" panose="0204060206030A020304" pitchFamily="18" charset="0"/>
              </a:rPr>
              <a:t>gives us an access token that we’ll use to connect to Telegram’s back-end using its API and run our Chatbot </a:t>
            </a:r>
            <a:r>
              <a:rPr lang="en-IN" sz="2200" dirty="0" smtClean="0">
                <a:solidFill>
                  <a:schemeClr val="accent5"/>
                </a:solidFill>
                <a:latin typeface="Footlight MT Light" panose="0204060206030A020304" pitchFamily="18" charset="0"/>
              </a:rPr>
              <a:t>logic.</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Naturally</a:t>
            </a:r>
            <a:r>
              <a:rPr lang="en-IN" sz="2200" dirty="0">
                <a:solidFill>
                  <a:schemeClr val="accent5"/>
                </a:solidFill>
                <a:latin typeface="Footlight MT Light" panose="0204060206030A020304" pitchFamily="18" charset="0"/>
              </a:rPr>
              <a:t>, we’ll need a window to type our questions to the Chatbot, which Telegram provides for us</a:t>
            </a:r>
            <a:r>
              <a:rPr lang="en-IN" sz="2200" dirty="0" smtClean="0">
                <a:solidFill>
                  <a:schemeClr val="accent5"/>
                </a:solidFill>
                <a:latin typeface="Footlight MT Light" panose="0204060206030A020304" pitchFamily="18" charset="0"/>
              </a:rPr>
              <a:t>.</a:t>
            </a:r>
          </a:p>
          <a:p>
            <a:pPr marL="800100" lvl="1" indent="-342900">
              <a:lnSpc>
                <a:spcPct val="150000"/>
              </a:lnSpc>
              <a:buFont typeface="Arial" panose="020B0604020202020204" pitchFamily="34" charset="0"/>
              <a:buChar char="•"/>
            </a:pPr>
            <a:r>
              <a:rPr lang="en-IN" sz="2200" dirty="0" smtClean="0">
                <a:solidFill>
                  <a:schemeClr val="accent5"/>
                </a:solidFill>
                <a:latin typeface="Footlight MT Light" panose="0204060206030A020304" pitchFamily="18" charset="0"/>
              </a:rPr>
              <a:t>Additionally</a:t>
            </a:r>
            <a:r>
              <a:rPr lang="en-IN" sz="2200" dirty="0">
                <a:solidFill>
                  <a:schemeClr val="accent5"/>
                </a:solidFill>
                <a:latin typeface="Footlight MT Light" panose="0204060206030A020304" pitchFamily="18" charset="0"/>
              </a:rPr>
              <a:t>, the Chatbot is powered by Telegram, which communicates with our Chatbot logic and the models created</a:t>
            </a:r>
            <a:r>
              <a:rPr lang="en-IN" sz="2200" dirty="0" smtClean="0">
                <a:solidFill>
                  <a:schemeClr val="accent5"/>
                </a:solidFill>
                <a:latin typeface="Footlight MT Light" panose="0204060206030A020304" pitchFamily="18" charset="0"/>
              </a:rPr>
              <a:t>.</a:t>
            </a:r>
          </a:p>
          <a:p>
            <a:pPr>
              <a:lnSpc>
                <a:spcPct val="150000"/>
              </a:lnSpc>
            </a:pPr>
            <a:endParaRPr lang="en-IN" sz="220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3586364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2783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9331" y="776402"/>
            <a:ext cx="7542766" cy="5776710"/>
          </a:xfrm>
          <a:prstGeom prst="rect">
            <a:avLst/>
          </a:prstGeom>
        </p:spPr>
        <p:txBody>
          <a:bodyPr vert="horz" wrap="square" lIns="0" tIns="12065" rIns="0" bIns="0" rtlCol="0">
            <a:spAutoFit/>
          </a:bodyPr>
          <a:lstStyle/>
          <a:p>
            <a:pPr lvl="0">
              <a:lnSpc>
                <a:spcPct val="150000"/>
              </a:lnSpc>
            </a:pPr>
            <a:r>
              <a:rPr lang="en-US" sz="2100" u="sng" dirty="0" smtClean="0">
                <a:solidFill>
                  <a:schemeClr val="accent5"/>
                </a:solidFill>
                <a:latin typeface="Footlight MT Light" panose="0204060206030A020304" pitchFamily="18" charset="0"/>
              </a:rPr>
              <a:t>Procedure</a:t>
            </a:r>
            <a:endParaRPr lang="en-IN" sz="2100" u="sng" dirty="0" smtClean="0">
              <a:solidFill>
                <a:schemeClr val="accent5"/>
              </a:solidFill>
              <a:latin typeface="Footlight MT Light" panose="0204060206030A020304" pitchFamily="18" charset="0"/>
            </a:endParaRPr>
          </a:p>
          <a:p>
            <a:pPr marL="742950" lvl="1" indent="-285750">
              <a:lnSpc>
                <a:spcPct val="150000"/>
              </a:lnSpc>
              <a:buFont typeface="Arial" panose="020B0604020202020204" pitchFamily="34" charset="0"/>
              <a:buChar char="•"/>
            </a:pPr>
            <a:r>
              <a:rPr lang="en-US" sz="2100" dirty="0">
                <a:solidFill>
                  <a:schemeClr val="accent5"/>
                </a:solidFill>
                <a:latin typeface="Footlight MT Light" panose="0204060206030A020304" pitchFamily="18" charset="0"/>
              </a:rPr>
              <a:t>Set up a bot by talking to the </a:t>
            </a:r>
            <a:r>
              <a:rPr lang="en-US" sz="2100" dirty="0" err="1">
                <a:solidFill>
                  <a:schemeClr val="accent5"/>
                </a:solidFill>
                <a:latin typeface="Footlight MT Light" panose="0204060206030A020304" pitchFamily="18" charset="0"/>
              </a:rPr>
              <a:t>BotFather</a:t>
            </a:r>
            <a:r>
              <a:rPr lang="en-US" sz="2100" dirty="0">
                <a:solidFill>
                  <a:schemeClr val="accent5"/>
                </a:solidFill>
                <a:latin typeface="Footlight MT Light" panose="0204060206030A020304" pitchFamily="18" charset="0"/>
              </a:rPr>
              <a:t> in Telegram and creating a name/user name for the </a:t>
            </a:r>
            <a:r>
              <a:rPr lang="en-US" sz="2100" dirty="0" smtClean="0">
                <a:solidFill>
                  <a:schemeClr val="accent5"/>
                </a:solidFill>
                <a:latin typeface="Footlight MT Light" panose="0204060206030A020304" pitchFamily="18" charset="0"/>
              </a:rPr>
              <a:t>bot.</a:t>
            </a:r>
          </a:p>
          <a:p>
            <a:pPr marL="742950" lvl="1" indent="-285750">
              <a:lnSpc>
                <a:spcPct val="150000"/>
              </a:lnSpc>
              <a:buFont typeface="Arial" panose="020B0604020202020204" pitchFamily="34" charset="0"/>
              <a:buChar char="•"/>
            </a:pPr>
            <a:r>
              <a:rPr lang="en-US" sz="2100" dirty="0" smtClean="0">
                <a:solidFill>
                  <a:schemeClr val="accent5"/>
                </a:solidFill>
                <a:latin typeface="Footlight MT Light" panose="0204060206030A020304" pitchFamily="18" charset="0"/>
              </a:rPr>
              <a:t>I </a:t>
            </a:r>
            <a:r>
              <a:rPr lang="en-US" sz="2100" dirty="0">
                <a:solidFill>
                  <a:schemeClr val="accent5"/>
                </a:solidFill>
                <a:latin typeface="Footlight MT Light" panose="0204060206030A020304" pitchFamily="18" charset="0"/>
              </a:rPr>
              <a:t>will use main.py to make our Chatbot communicate with Telegram using the access </a:t>
            </a:r>
            <a:r>
              <a:rPr lang="en-US" sz="2100" dirty="0" smtClean="0">
                <a:solidFill>
                  <a:schemeClr val="accent5"/>
                </a:solidFill>
                <a:latin typeface="Footlight MT Light" panose="0204060206030A020304" pitchFamily="18" charset="0"/>
              </a:rPr>
              <a:t>token.</a:t>
            </a:r>
          </a:p>
          <a:p>
            <a:pPr marL="742950" lvl="1" indent="-285750">
              <a:lnSpc>
                <a:spcPct val="150000"/>
              </a:lnSpc>
              <a:buFont typeface="Arial" panose="020B0604020202020204" pitchFamily="34" charset="0"/>
              <a:buChar char="•"/>
            </a:pPr>
            <a:r>
              <a:rPr lang="en-IN" sz="2100" dirty="0" err="1" smtClean="0">
                <a:solidFill>
                  <a:schemeClr val="accent5"/>
                </a:solidFill>
                <a:latin typeface="Footlight MT Light" panose="0204060206030A020304" pitchFamily="18" charset="0"/>
              </a:rPr>
              <a:t>BotHandler</a:t>
            </a:r>
            <a:r>
              <a:rPr lang="en-IN" sz="2100" dirty="0" smtClean="0">
                <a:solidFill>
                  <a:schemeClr val="accent5"/>
                </a:solidFill>
                <a:latin typeface="Footlight MT Light" panose="0204060206030A020304" pitchFamily="18" charset="0"/>
              </a:rPr>
              <a:t> </a:t>
            </a:r>
            <a:r>
              <a:rPr lang="en-IN" sz="2100" dirty="0">
                <a:solidFill>
                  <a:schemeClr val="accent5"/>
                </a:solidFill>
                <a:latin typeface="Footlight MT Light" panose="0204060206030A020304" pitchFamily="18" charset="0"/>
              </a:rPr>
              <a:t>class implements all back-end of the bot using Telegram’s API. It has three main functions:</a:t>
            </a:r>
          </a:p>
          <a:p>
            <a:pPr marL="1200150" lvl="2" indent="-285750">
              <a:lnSpc>
                <a:spcPct val="150000"/>
              </a:lnSpc>
              <a:buFont typeface="Wingdings" panose="05000000000000000000" pitchFamily="2" charset="2"/>
              <a:buChar char="Ø"/>
            </a:pPr>
            <a:r>
              <a:rPr lang="en-IN" sz="2100" dirty="0" err="1">
                <a:solidFill>
                  <a:schemeClr val="accent5"/>
                </a:solidFill>
                <a:latin typeface="Footlight MT Light" panose="0204060206030A020304" pitchFamily="18" charset="0"/>
              </a:rPr>
              <a:t>get_updates</a:t>
            </a:r>
            <a:r>
              <a:rPr lang="en-IN" sz="2100" dirty="0">
                <a:solidFill>
                  <a:schemeClr val="accent5"/>
                </a:solidFill>
                <a:latin typeface="Footlight MT Light" panose="0204060206030A020304" pitchFamily="18" charset="0"/>
              </a:rPr>
              <a:t> - checks for new messages sent by the </a:t>
            </a:r>
            <a:r>
              <a:rPr lang="en-IN" sz="2100" dirty="0" smtClean="0">
                <a:solidFill>
                  <a:schemeClr val="accent5"/>
                </a:solidFill>
                <a:latin typeface="Footlight MT Light" panose="0204060206030A020304" pitchFamily="18" charset="0"/>
              </a:rPr>
              <a:t>user.</a:t>
            </a:r>
          </a:p>
          <a:p>
            <a:pPr marL="1200150" lvl="2" indent="-285750">
              <a:lnSpc>
                <a:spcPct val="150000"/>
              </a:lnSpc>
              <a:buFont typeface="Wingdings" panose="05000000000000000000" pitchFamily="2" charset="2"/>
              <a:buChar char="Ø"/>
            </a:pPr>
            <a:r>
              <a:rPr lang="en-IN" sz="2100" dirty="0" err="1" smtClean="0">
                <a:solidFill>
                  <a:schemeClr val="accent5"/>
                </a:solidFill>
                <a:latin typeface="Footlight MT Light" panose="0204060206030A020304" pitchFamily="18" charset="0"/>
              </a:rPr>
              <a:t>get_answer</a:t>
            </a:r>
            <a:r>
              <a:rPr lang="en-IN" sz="2100" dirty="0" smtClean="0">
                <a:solidFill>
                  <a:schemeClr val="accent5"/>
                </a:solidFill>
                <a:latin typeface="Footlight MT Light" panose="0204060206030A020304" pitchFamily="18" charset="0"/>
              </a:rPr>
              <a:t> </a:t>
            </a:r>
            <a:r>
              <a:rPr lang="en-IN" sz="2100" dirty="0">
                <a:solidFill>
                  <a:schemeClr val="accent5"/>
                </a:solidFill>
                <a:latin typeface="Footlight MT Light" panose="0204060206030A020304" pitchFamily="18" charset="0"/>
              </a:rPr>
              <a:t>- computes the most relevant answer to a user’s question using a </a:t>
            </a:r>
            <a:r>
              <a:rPr lang="en-IN" sz="2100" dirty="0" err="1">
                <a:solidFill>
                  <a:schemeClr val="accent5"/>
                </a:solidFill>
                <a:latin typeface="Footlight MT Light" panose="0204060206030A020304" pitchFamily="18" charset="0"/>
              </a:rPr>
              <a:t>SimpleDialogueManager</a:t>
            </a:r>
            <a:r>
              <a:rPr lang="en-IN" sz="2100" dirty="0">
                <a:solidFill>
                  <a:schemeClr val="accent5"/>
                </a:solidFill>
                <a:latin typeface="Footlight MT Light" panose="0204060206030A020304" pitchFamily="18" charset="0"/>
              </a:rPr>
              <a:t> </a:t>
            </a:r>
            <a:r>
              <a:rPr lang="en-IN" sz="2100" dirty="0" smtClean="0">
                <a:solidFill>
                  <a:schemeClr val="accent5"/>
                </a:solidFill>
                <a:latin typeface="Footlight MT Light" panose="0204060206030A020304" pitchFamily="18" charset="0"/>
              </a:rPr>
              <a:t>class.</a:t>
            </a:r>
          </a:p>
          <a:p>
            <a:pPr marL="1200150" lvl="2" indent="-285750">
              <a:lnSpc>
                <a:spcPct val="150000"/>
              </a:lnSpc>
              <a:buFont typeface="Wingdings" panose="05000000000000000000" pitchFamily="2" charset="2"/>
              <a:buChar char="Ø"/>
            </a:pPr>
            <a:r>
              <a:rPr lang="en-IN" sz="2100" dirty="0" err="1" smtClean="0">
                <a:solidFill>
                  <a:schemeClr val="accent5"/>
                </a:solidFill>
                <a:latin typeface="Footlight MT Light" panose="0204060206030A020304" pitchFamily="18" charset="0"/>
              </a:rPr>
              <a:t>send_message</a:t>
            </a:r>
            <a:r>
              <a:rPr lang="en-IN" sz="2100" dirty="0" smtClean="0">
                <a:solidFill>
                  <a:schemeClr val="accent5"/>
                </a:solidFill>
                <a:latin typeface="Footlight MT Light" panose="0204060206030A020304" pitchFamily="18" charset="0"/>
              </a:rPr>
              <a:t> </a:t>
            </a:r>
            <a:r>
              <a:rPr lang="en-IN" sz="2100" dirty="0">
                <a:solidFill>
                  <a:schemeClr val="accent5"/>
                </a:solidFill>
                <a:latin typeface="Footlight MT Light" panose="0204060206030A020304" pitchFamily="18" charset="0"/>
              </a:rPr>
              <a:t>– posts the answer computed as a new message to the user</a:t>
            </a:r>
            <a:r>
              <a:rPr lang="en-IN" sz="2100" dirty="0" smtClean="0">
                <a:solidFill>
                  <a:schemeClr val="accent5"/>
                </a:solidFill>
                <a:latin typeface="Footlight MT Light" panose="0204060206030A020304" pitchFamily="18" charset="0"/>
              </a:rPr>
              <a:t>.</a:t>
            </a:r>
            <a:endParaRPr lang="en-US" sz="21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4040153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27833" y="35843"/>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METHODOLOGY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27833" y="662186"/>
            <a:ext cx="7542766" cy="6683240"/>
          </a:xfrm>
          <a:prstGeom prst="rect">
            <a:avLst/>
          </a:prstGeom>
        </p:spPr>
        <p:txBody>
          <a:bodyPr vert="horz" wrap="square" lIns="0" tIns="12065" rIns="0" bIns="0" rtlCol="0">
            <a:spAutoFit/>
          </a:bodyPr>
          <a:lstStyle/>
          <a:p>
            <a:pPr marL="742950" lvl="1" indent="-285750">
              <a:lnSpc>
                <a:spcPct val="150000"/>
              </a:lnSpc>
              <a:buFont typeface="Arial" panose="020B0604020202020204" pitchFamily="34" charset="0"/>
              <a:buChar char="•"/>
            </a:pPr>
            <a:r>
              <a:rPr lang="en-IN" sz="1700" dirty="0" err="1" smtClean="0">
                <a:solidFill>
                  <a:schemeClr val="accent5"/>
                </a:solidFill>
                <a:latin typeface="Footlight MT Light" panose="0204060206030A020304" pitchFamily="18" charset="0"/>
              </a:rPr>
              <a:t>SimpleDialogueManager</a:t>
            </a:r>
            <a:r>
              <a:rPr lang="en-IN" sz="1700" dirty="0" smtClean="0">
                <a:solidFill>
                  <a:schemeClr val="accent5"/>
                </a:solidFill>
                <a:latin typeface="Footlight MT Light" panose="0204060206030A020304" pitchFamily="18" charset="0"/>
              </a:rPr>
              <a:t> class is where we will write our bot logic that fits the pieces together to build one wholesome logic.</a:t>
            </a:r>
          </a:p>
          <a:p>
            <a:pPr marL="1200150" lvl="2" indent="-285750">
              <a:lnSpc>
                <a:spcPct val="150000"/>
              </a:lnSpc>
              <a:buFont typeface="Wingdings" panose="05000000000000000000" pitchFamily="2" charset="2"/>
              <a:buChar char="Ø"/>
            </a:pPr>
            <a:r>
              <a:rPr lang="en-IN" sz="1700" dirty="0" smtClean="0">
                <a:solidFill>
                  <a:schemeClr val="accent5"/>
                </a:solidFill>
                <a:latin typeface="Footlight MT Light" panose="0204060206030A020304" pitchFamily="18" charset="0"/>
              </a:rPr>
              <a:t>All the models and TFIDF objects are instantiated (.pkl files).</a:t>
            </a:r>
          </a:p>
          <a:p>
            <a:pPr marL="1200150" lvl="2" indent="-285750">
              <a:lnSpc>
                <a:spcPct val="150000"/>
              </a:lnSpc>
              <a:buFont typeface="Wingdings" panose="05000000000000000000" pitchFamily="2" charset="2"/>
              <a:buChar char="Ø"/>
            </a:pPr>
            <a:r>
              <a:rPr lang="en-IN" sz="1700" dirty="0" smtClean="0">
                <a:solidFill>
                  <a:schemeClr val="accent5"/>
                </a:solidFill>
                <a:latin typeface="Footlight MT Light" panose="0204060206030A020304" pitchFamily="18" charset="0"/>
              </a:rPr>
              <a:t>A Chatbot is instantiated using </a:t>
            </a:r>
            <a:r>
              <a:rPr lang="en-IN" sz="1700" dirty="0" err="1" smtClean="0">
                <a:solidFill>
                  <a:schemeClr val="accent5"/>
                </a:solidFill>
                <a:latin typeface="Footlight MT Light" panose="0204060206030A020304" pitchFamily="18" charset="0"/>
              </a:rPr>
              <a:t>ChatterBot</a:t>
            </a:r>
            <a:r>
              <a:rPr lang="en-IN" sz="1700" dirty="0" smtClean="0">
                <a:solidFill>
                  <a:schemeClr val="accent5"/>
                </a:solidFill>
                <a:latin typeface="Footlight MT Light" panose="0204060206030A020304" pitchFamily="18" charset="0"/>
              </a:rPr>
              <a:t> and trained on the provided English corpus data for chit-chat type questions. </a:t>
            </a:r>
          </a:p>
          <a:p>
            <a:pPr marL="1200150" lvl="2" indent="-285750">
              <a:lnSpc>
                <a:spcPct val="150000"/>
              </a:lnSpc>
              <a:buFont typeface="Wingdings" panose="05000000000000000000" pitchFamily="2" charset="2"/>
              <a:buChar char="Ø"/>
            </a:pPr>
            <a:r>
              <a:rPr lang="en-IN" sz="1700" dirty="0" err="1" smtClean="0">
                <a:solidFill>
                  <a:schemeClr val="accent5"/>
                </a:solidFill>
                <a:latin typeface="Footlight MT Light" panose="0204060206030A020304" pitchFamily="18" charset="0"/>
              </a:rPr>
              <a:t>get_similar_question</a:t>
            </a:r>
            <a:r>
              <a:rPr lang="en-IN" sz="1700" dirty="0" smtClean="0">
                <a:solidFill>
                  <a:schemeClr val="accent5"/>
                </a:solidFill>
                <a:latin typeface="Footlight MT Light" panose="0204060206030A020304" pitchFamily="18" charset="0"/>
              </a:rPr>
              <a:t> function - given the question and the question’s programming language (tag), loads the particular tag’s </a:t>
            </a:r>
            <a:r>
              <a:rPr lang="en-IN" sz="1700" dirty="0" err="1" smtClean="0">
                <a:solidFill>
                  <a:schemeClr val="accent5"/>
                </a:solidFill>
                <a:latin typeface="Footlight MT Light" panose="0204060206030A020304" pitchFamily="18" charset="0"/>
              </a:rPr>
              <a:t>post_ids</a:t>
            </a:r>
            <a:r>
              <a:rPr lang="en-IN" sz="1700" dirty="0" smtClean="0">
                <a:solidFill>
                  <a:schemeClr val="accent5"/>
                </a:solidFill>
                <a:latin typeface="Footlight MT Light" panose="0204060206030A020304" pitchFamily="18" charset="0"/>
              </a:rPr>
              <a:t> and </a:t>
            </a:r>
            <a:r>
              <a:rPr lang="en-IN" sz="1700" dirty="0" err="1" smtClean="0">
                <a:solidFill>
                  <a:schemeClr val="accent5"/>
                </a:solidFill>
                <a:latin typeface="Footlight MT Light" panose="0204060206030A020304" pitchFamily="18" charset="0"/>
              </a:rPr>
              <a:t>post_embeddings</a:t>
            </a:r>
            <a:r>
              <a:rPr lang="en-IN" sz="1700" dirty="0" smtClean="0">
                <a:solidFill>
                  <a:schemeClr val="accent5"/>
                </a:solidFill>
                <a:latin typeface="Footlight MT Light" panose="0204060206030A020304" pitchFamily="18" charset="0"/>
              </a:rPr>
              <a:t> from the .pkl file, converts the question to a vector and computes the minimum distance between this vector and </a:t>
            </a:r>
            <a:r>
              <a:rPr lang="en-IN" sz="1700" dirty="0" err="1" smtClean="0">
                <a:solidFill>
                  <a:schemeClr val="accent5"/>
                </a:solidFill>
                <a:latin typeface="Footlight MT Light" panose="0204060206030A020304" pitchFamily="18" charset="0"/>
              </a:rPr>
              <a:t>post_embeddings</a:t>
            </a:r>
            <a:r>
              <a:rPr lang="en-IN" sz="1700" dirty="0" smtClean="0">
                <a:solidFill>
                  <a:schemeClr val="accent5"/>
                </a:solidFill>
                <a:latin typeface="Footlight MT Light" panose="0204060206030A020304" pitchFamily="18" charset="0"/>
              </a:rPr>
              <a:t> (set of vectors) to find post id of the most similar question in the dataset. </a:t>
            </a:r>
          </a:p>
          <a:p>
            <a:pPr marL="1200150" lvl="2" indent="-285750">
              <a:lnSpc>
                <a:spcPct val="150000"/>
              </a:lnSpc>
              <a:buFont typeface="Wingdings" panose="05000000000000000000" pitchFamily="2" charset="2"/>
              <a:buChar char="Ø"/>
            </a:pPr>
            <a:r>
              <a:rPr lang="en-IN" sz="1700" dirty="0" err="1" smtClean="0">
                <a:solidFill>
                  <a:schemeClr val="accent5"/>
                </a:solidFill>
                <a:latin typeface="Footlight MT Light" panose="0204060206030A020304" pitchFamily="18" charset="0"/>
              </a:rPr>
              <a:t>generate_answer</a:t>
            </a:r>
            <a:r>
              <a:rPr lang="en-IN" sz="1700" dirty="0" smtClean="0">
                <a:solidFill>
                  <a:schemeClr val="accent5"/>
                </a:solidFill>
                <a:latin typeface="Footlight MT Light" panose="0204060206030A020304" pitchFamily="18" charset="0"/>
              </a:rPr>
              <a:t> function - transforms the question using the loaded </a:t>
            </a:r>
            <a:r>
              <a:rPr lang="en-IN" sz="1700" dirty="0" err="1" smtClean="0">
                <a:solidFill>
                  <a:schemeClr val="accent5"/>
                </a:solidFill>
                <a:latin typeface="Footlight MT Light" panose="0204060206030A020304" pitchFamily="18" charset="0"/>
              </a:rPr>
              <a:t>tfidf_vectorizer</a:t>
            </a:r>
            <a:r>
              <a:rPr lang="en-IN" sz="1700" dirty="0" smtClean="0">
                <a:solidFill>
                  <a:schemeClr val="accent5"/>
                </a:solidFill>
                <a:latin typeface="Footlight MT Light" panose="0204060206030A020304" pitchFamily="18" charset="0"/>
              </a:rPr>
              <a:t> and determines the intent of the question. For a dialogue question, it generates a response using </a:t>
            </a:r>
            <a:r>
              <a:rPr lang="en-IN" sz="1700" dirty="0" err="1" smtClean="0">
                <a:solidFill>
                  <a:schemeClr val="accent5"/>
                </a:solidFill>
                <a:latin typeface="Footlight MT Light" panose="0204060206030A020304" pitchFamily="18" charset="0"/>
              </a:rPr>
              <a:t>ChatterBot</a:t>
            </a:r>
            <a:r>
              <a:rPr lang="en-IN" sz="1700" dirty="0" smtClean="0">
                <a:solidFill>
                  <a:schemeClr val="accent5"/>
                </a:solidFill>
                <a:latin typeface="Footlight MT Light" panose="0204060206030A020304" pitchFamily="18" charset="0"/>
              </a:rPr>
              <a:t>. For a programming question, it finds the tag (programming language) and, using the </a:t>
            </a:r>
            <a:r>
              <a:rPr lang="en-IN" sz="1700" dirty="0" err="1" smtClean="0">
                <a:solidFill>
                  <a:schemeClr val="accent5"/>
                </a:solidFill>
                <a:latin typeface="Footlight MT Light" panose="0204060206030A020304" pitchFamily="18" charset="0"/>
              </a:rPr>
              <a:t>get_similar_question</a:t>
            </a:r>
            <a:r>
              <a:rPr lang="en-IN" sz="1700" dirty="0" smtClean="0">
                <a:solidFill>
                  <a:schemeClr val="accent5"/>
                </a:solidFill>
                <a:latin typeface="Footlight MT Light" panose="0204060206030A020304" pitchFamily="18" charset="0"/>
              </a:rPr>
              <a:t> function, generates the thread (Stack Overflow link) of the question that is the most similar as a response.</a:t>
            </a:r>
            <a:endParaRPr lang="en-US" sz="17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704036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560129"/>
          </a:xfrm>
          <a:prstGeom prst="rect">
            <a:avLst/>
          </a:prstGeom>
        </p:spPr>
        <p:txBody>
          <a:bodyPr vert="horz" wrap="square" lIns="0" tIns="12065" rIns="0" bIns="0" rtlCol="0">
            <a:spAutoFit/>
          </a:bodyPr>
          <a:lstStyle/>
          <a:p>
            <a:pPr marL="342900" indent="-342900">
              <a:buFont typeface="Wingdings" panose="05000000000000000000" pitchFamily="2" charset="2"/>
              <a:buChar char="Ø"/>
            </a:pPr>
            <a:r>
              <a:rPr lang="en-IN" sz="1850" dirty="0">
                <a:solidFill>
                  <a:schemeClr val="accent5"/>
                </a:solidFill>
                <a:latin typeface="Footlight MT Light" panose="0204060206030A020304" pitchFamily="18" charset="0"/>
              </a:rPr>
              <a:t>The bot responds to a programming question with a Stack Overflow link for the question asked and simulates dialogue for a non-programming question.</a:t>
            </a:r>
          </a:p>
          <a:p>
            <a:pPr marL="342900" indent="-342900">
              <a:buFont typeface="Wingdings" panose="05000000000000000000" pitchFamily="2" charset="2"/>
              <a:buChar char="Ø"/>
            </a:pPr>
            <a:r>
              <a:rPr lang="en-IN" sz="1850" dirty="0">
                <a:solidFill>
                  <a:schemeClr val="accent5"/>
                </a:solidFill>
                <a:latin typeface="Footlight MT Light" panose="0204060206030A020304" pitchFamily="18" charset="0"/>
              </a:rPr>
              <a:t>TFIDF </a:t>
            </a:r>
            <a:r>
              <a:rPr lang="en-IN" sz="1850" dirty="0" err="1">
                <a:solidFill>
                  <a:schemeClr val="accent5"/>
                </a:solidFill>
                <a:latin typeface="Footlight MT Light" panose="0204060206030A020304" pitchFamily="18" charset="0"/>
              </a:rPr>
              <a:t>vectorizers</a:t>
            </a:r>
            <a:r>
              <a:rPr lang="en-IN" sz="1850" dirty="0">
                <a:solidFill>
                  <a:schemeClr val="accent5"/>
                </a:solidFill>
                <a:latin typeface="Footlight MT Light" panose="0204060206030A020304" pitchFamily="18" charset="0"/>
              </a:rPr>
              <a:t> have been created and </a:t>
            </a:r>
            <a:r>
              <a:rPr lang="en-US" sz="1850" dirty="0">
                <a:solidFill>
                  <a:schemeClr val="accent5"/>
                </a:solidFill>
                <a:latin typeface="Footlight MT Light" panose="0204060206030A020304" pitchFamily="18" charset="0"/>
              </a:rPr>
              <a:t>saved as </a:t>
            </a:r>
            <a:r>
              <a:rPr lang="en-US" sz="1850" dirty="0" err="1">
                <a:solidFill>
                  <a:schemeClr val="accent5"/>
                </a:solidFill>
                <a:latin typeface="Footlight MT Light" panose="0204060206030A020304" pitchFamily="18" charset="0"/>
              </a:rPr>
              <a:t>tfidf.pkl</a:t>
            </a:r>
            <a:r>
              <a:rPr lang="en-US" sz="1850" dirty="0">
                <a:solidFill>
                  <a:schemeClr val="accent5"/>
                </a:solidFill>
                <a:latin typeface="Footlight MT Light" panose="0204060206030A020304" pitchFamily="18" charset="0"/>
              </a:rPr>
              <a:t> </a:t>
            </a:r>
            <a:r>
              <a:rPr lang="en-IN" sz="1850" dirty="0">
                <a:solidFill>
                  <a:schemeClr val="accent5"/>
                </a:solidFill>
                <a:latin typeface="Footlight MT Light" panose="0204060206030A020304" pitchFamily="18" charset="0"/>
              </a:rPr>
              <a:t>in my project repository (resources). </a:t>
            </a:r>
          </a:p>
          <a:p>
            <a:pPr marL="342900" indent="-342900">
              <a:buFont typeface="Wingdings" panose="05000000000000000000" pitchFamily="2" charset="2"/>
              <a:buChar char="Ø"/>
            </a:pPr>
            <a:r>
              <a:rPr lang="en-US" sz="1850" dirty="0">
                <a:solidFill>
                  <a:schemeClr val="accent5"/>
                </a:solidFill>
                <a:latin typeface="Footlight MT Light" panose="0204060206030A020304" pitchFamily="18" charset="0"/>
              </a:rPr>
              <a:t>Two classifiers have been created:</a:t>
            </a:r>
            <a:endParaRPr lang="en-IN" sz="1850" dirty="0">
              <a:solidFill>
                <a:schemeClr val="accent5"/>
              </a:solidFill>
              <a:latin typeface="Footlight MT Light" panose="0204060206030A020304" pitchFamily="18" charset="0"/>
            </a:endParaRPr>
          </a:p>
          <a:p>
            <a:pPr marL="914400" lvl="1" indent="-457200">
              <a:buFont typeface="+mj-lt"/>
              <a:buAutoNum type="arabicPeriod"/>
            </a:pPr>
            <a:r>
              <a:rPr lang="en-IN" sz="1850" dirty="0" smtClean="0">
                <a:solidFill>
                  <a:schemeClr val="accent5"/>
                </a:solidFill>
                <a:latin typeface="Footlight MT Light" panose="0204060206030A020304" pitchFamily="18" charset="0"/>
              </a:rPr>
              <a:t>Intent-Classifier</a:t>
            </a:r>
            <a:r>
              <a:rPr lang="en-US" sz="1850" dirty="0" smtClean="0">
                <a:solidFill>
                  <a:schemeClr val="accent5"/>
                </a:solidFill>
                <a:latin typeface="Footlight MT Light" panose="0204060206030A020304" pitchFamily="18" charset="0"/>
              </a:rPr>
              <a:t> </a:t>
            </a:r>
            <a:r>
              <a:rPr lang="en-US" sz="1850" dirty="0">
                <a:solidFill>
                  <a:schemeClr val="accent5"/>
                </a:solidFill>
                <a:latin typeface="Footlight MT Light" panose="0204060206030A020304" pitchFamily="18" charset="0"/>
              </a:rPr>
              <a:t>that will predict if a question is a dialogue question or a Stack Overflow question with a test accuracy of 98.98%. It is saved as </a:t>
            </a:r>
            <a:r>
              <a:rPr lang="en-US" sz="1850" dirty="0" err="1">
                <a:solidFill>
                  <a:schemeClr val="accent5"/>
                </a:solidFill>
                <a:latin typeface="Footlight MT Light" panose="0204060206030A020304" pitchFamily="18" charset="0"/>
              </a:rPr>
              <a:t>intent_clf.pkl</a:t>
            </a:r>
            <a:r>
              <a:rPr lang="en-US" sz="1850" dirty="0">
                <a:solidFill>
                  <a:schemeClr val="accent5"/>
                </a:solidFill>
                <a:latin typeface="Footlight MT Light" panose="0204060206030A020304" pitchFamily="18" charset="0"/>
              </a:rPr>
              <a:t> </a:t>
            </a:r>
            <a:r>
              <a:rPr lang="en-IN" sz="1850" dirty="0">
                <a:solidFill>
                  <a:schemeClr val="accent5"/>
                </a:solidFill>
                <a:latin typeface="Footlight MT Light" panose="0204060206030A020304" pitchFamily="18" charset="0"/>
              </a:rPr>
              <a:t>in my project repository (resources). </a:t>
            </a:r>
            <a:endParaRPr lang="en-IN" sz="1850" dirty="0" smtClean="0">
              <a:solidFill>
                <a:schemeClr val="accent5"/>
              </a:solidFill>
              <a:latin typeface="Footlight MT Light" panose="0204060206030A020304" pitchFamily="18" charset="0"/>
            </a:endParaRPr>
          </a:p>
          <a:p>
            <a:pPr marL="914400" lvl="1" indent="-457200">
              <a:buFont typeface="+mj-lt"/>
              <a:buAutoNum type="arabicPeriod"/>
            </a:pPr>
            <a:r>
              <a:rPr lang="en-IN" sz="1850" dirty="0" smtClean="0">
                <a:solidFill>
                  <a:schemeClr val="accent5"/>
                </a:solidFill>
                <a:latin typeface="Footlight MT Light" panose="0204060206030A020304" pitchFamily="18" charset="0"/>
              </a:rPr>
              <a:t>Programming </a:t>
            </a:r>
            <a:r>
              <a:rPr lang="en-IN" sz="1850" dirty="0">
                <a:solidFill>
                  <a:schemeClr val="accent5"/>
                </a:solidFill>
                <a:latin typeface="Footlight MT Light" panose="0204060206030A020304" pitchFamily="18" charset="0"/>
              </a:rPr>
              <a:t>Language (Tag)-Classifier that will predict the language of a Stack Overflow question with a test accuracy of 80.38%. It is saved as </a:t>
            </a:r>
            <a:r>
              <a:rPr lang="en-IN" sz="1850" dirty="0" err="1">
                <a:solidFill>
                  <a:schemeClr val="accent5"/>
                </a:solidFill>
                <a:latin typeface="Footlight MT Light" panose="0204060206030A020304" pitchFamily="18" charset="0"/>
              </a:rPr>
              <a:t>tag_clf.pkl</a:t>
            </a:r>
            <a:r>
              <a:rPr lang="en-IN" sz="1850" dirty="0">
                <a:solidFill>
                  <a:schemeClr val="accent5"/>
                </a:solidFill>
                <a:latin typeface="Footlight MT Light" panose="0204060206030A020304" pitchFamily="18" charset="0"/>
              </a:rPr>
              <a:t> in my project repository (resources).</a:t>
            </a:r>
          </a:p>
          <a:p>
            <a:pPr marL="342900" indent="-342900">
              <a:buFont typeface="Wingdings" panose="05000000000000000000" pitchFamily="2" charset="2"/>
              <a:buChar char="Ø"/>
            </a:pPr>
            <a:r>
              <a:rPr lang="en-IN" sz="1850" dirty="0">
                <a:solidFill>
                  <a:schemeClr val="accent5"/>
                </a:solidFill>
                <a:latin typeface="Footlight MT Light" panose="0204060206030A020304" pitchFamily="18" charset="0"/>
              </a:rPr>
              <a:t>A .pkl file for every programming language (tag) that contains the tag’s post IDs and the </a:t>
            </a:r>
            <a:r>
              <a:rPr lang="en-IN" sz="1850" dirty="0" err="1">
                <a:solidFill>
                  <a:schemeClr val="accent5"/>
                </a:solidFill>
                <a:latin typeface="Footlight MT Light" panose="0204060206030A020304" pitchFamily="18" charset="0"/>
              </a:rPr>
              <a:t>embeddings</a:t>
            </a:r>
            <a:r>
              <a:rPr lang="en-IN" sz="1850" dirty="0">
                <a:solidFill>
                  <a:schemeClr val="accent5"/>
                </a:solidFill>
                <a:latin typeface="Footlight MT Light" panose="0204060206030A020304" pitchFamily="18" charset="0"/>
              </a:rPr>
              <a:t> for each question of that tag are stored in my project repository (resources/</a:t>
            </a:r>
            <a:r>
              <a:rPr lang="en-IN" sz="1850" dirty="0" err="1">
                <a:solidFill>
                  <a:schemeClr val="accent5"/>
                </a:solidFill>
                <a:latin typeface="Footlight MT Light" panose="0204060206030A020304" pitchFamily="18" charset="0"/>
              </a:rPr>
              <a:t>embeddings_folder</a:t>
            </a:r>
            <a:r>
              <a:rPr lang="en-IN" sz="1850" dirty="0">
                <a:solidFill>
                  <a:schemeClr val="accent5"/>
                </a:solidFill>
                <a:latin typeface="Footlight MT Light" panose="0204060206030A020304" pitchFamily="18" charset="0"/>
              </a:rPr>
              <a:t>).</a:t>
            </a:r>
          </a:p>
          <a:p>
            <a:pPr marL="342900" indent="-342900">
              <a:buFont typeface="Wingdings" panose="05000000000000000000" pitchFamily="2" charset="2"/>
              <a:buChar char="Ø"/>
            </a:pPr>
            <a:r>
              <a:rPr lang="en-US" sz="1850" dirty="0" smtClean="0">
                <a:solidFill>
                  <a:schemeClr val="accent5"/>
                </a:solidFill>
                <a:latin typeface="Footlight MT Light" panose="0204060206030A020304" pitchFamily="18" charset="0"/>
              </a:rPr>
              <a:t>Telegram has been set up to show how our Chatbot responds to users’ queries. </a:t>
            </a:r>
          </a:p>
          <a:p>
            <a:pPr marL="342900" indent="-342900">
              <a:buFont typeface="Wingdings" panose="05000000000000000000" pitchFamily="2" charset="2"/>
              <a:buChar char="Ø"/>
            </a:pPr>
            <a:r>
              <a:rPr lang="en-US" sz="1850" dirty="0" smtClean="0">
                <a:solidFill>
                  <a:schemeClr val="accent5"/>
                </a:solidFill>
                <a:latin typeface="Footlight MT Light" panose="0204060206030A020304" pitchFamily="18" charset="0"/>
              </a:rPr>
              <a:t>In the </a:t>
            </a:r>
            <a:r>
              <a:rPr lang="en-IN" sz="1850" dirty="0" smtClean="0">
                <a:solidFill>
                  <a:schemeClr val="accent5"/>
                </a:solidFill>
                <a:latin typeface="Footlight MT Light" panose="0204060206030A020304" pitchFamily="18" charset="0"/>
              </a:rPr>
              <a:t>terminal window, we also get a dictionary about the message sent by the user (question) that contains a Unique Chat ID, Chat Text, User Information, etc., which we can use as per our requirements later.</a:t>
            </a:r>
          </a:p>
          <a:p>
            <a:pPr marL="342900" indent="-342900">
              <a:buFont typeface="Wingdings" panose="05000000000000000000" pitchFamily="2" charset="2"/>
              <a:buChar char="Ø"/>
            </a:pPr>
            <a:endParaRPr lang="en-US" sz="185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605572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383158"/>
          </a:xfrm>
          <a:prstGeom prst="rect">
            <a:avLst/>
          </a:prstGeom>
        </p:spPr>
        <p:txBody>
          <a:bodyPr vert="horz" wrap="square" lIns="0" tIns="12065" rIns="0" bIns="0" rtlCol="0">
            <a:spAutoFit/>
          </a:bodyPr>
          <a:lstStyle/>
          <a:p>
            <a:pPr>
              <a:lnSpc>
                <a:spcPct val="150000"/>
              </a:lnSpc>
            </a:pPr>
            <a:r>
              <a:rPr lang="en-US" sz="2000" u="sng" dirty="0" smtClean="0">
                <a:solidFill>
                  <a:schemeClr val="accent5"/>
                </a:solidFill>
                <a:latin typeface="Footlight MT Light" pitchFamily="18" charset="0"/>
              </a:rPr>
              <a:t>Intent-Classifier</a:t>
            </a:r>
          </a:p>
          <a:p>
            <a:pPr>
              <a:lnSpc>
                <a:spcPct val="150000"/>
              </a:lnSpc>
            </a:pPr>
            <a:r>
              <a:rPr lang="en-US" sz="2000" dirty="0" smtClean="0">
                <a:solidFill>
                  <a:schemeClr val="accent5"/>
                </a:solidFill>
                <a:latin typeface="Footlight MT Light" pitchFamily="18" charset="0"/>
              </a:rPr>
              <a:t>Testing Accuracy</a:t>
            </a:r>
          </a:p>
          <a:p>
            <a:pPr>
              <a:lnSpc>
                <a:spcPct val="150000"/>
              </a:lnSpc>
            </a:pPr>
            <a:endParaRPr lang="en-US" sz="2000" dirty="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gn="l">
              <a:lnSpc>
                <a:spcPct val="150000"/>
              </a:lnSpc>
            </a:pPr>
            <a:r>
              <a:rPr lang="en-IN" sz="1600" dirty="0" smtClean="0">
                <a:latin typeface="Footlight MT Light" panose="0204060206030A020304" pitchFamily="18" charset="0"/>
              </a:rPr>
              <a:t>                                 Figure 4. Accuracy </a:t>
            </a:r>
            <a:r>
              <a:rPr lang="en-IN" sz="1600" dirty="0">
                <a:latin typeface="Footlight MT Light" panose="0204060206030A020304" pitchFamily="18" charset="0"/>
              </a:rPr>
              <a:t>of </a:t>
            </a:r>
            <a:r>
              <a:rPr lang="en-IN" sz="1600" dirty="0" smtClean="0">
                <a:latin typeface="Footlight MT Light" panose="0204060206030A020304" pitchFamily="18" charset="0"/>
              </a:rPr>
              <a:t>Intent-Classifier</a:t>
            </a:r>
          </a:p>
          <a:p>
            <a:pPr algn="l">
              <a:lnSpc>
                <a:spcPct val="150000"/>
              </a:lnSpc>
            </a:pPr>
            <a:endParaRPr lang="en-US" sz="1600" dirty="0" smtClean="0">
              <a:solidFill>
                <a:schemeClr val="accent5"/>
              </a:solidFill>
              <a:latin typeface="Footlight MT Light" pitchFamily="18" charset="0"/>
            </a:endParaRPr>
          </a:p>
          <a:p>
            <a:pPr>
              <a:lnSpc>
                <a:spcPct val="150000"/>
              </a:lnSpc>
            </a:pPr>
            <a:r>
              <a:rPr lang="en-US" sz="2000" dirty="0" smtClean="0">
                <a:solidFill>
                  <a:schemeClr val="accent5"/>
                </a:solidFill>
                <a:latin typeface="Footlight MT Light" pitchFamily="18" charset="0"/>
              </a:rPr>
              <a:t>Sample Output</a:t>
            </a:r>
          </a:p>
          <a:p>
            <a:pPr>
              <a:lnSpc>
                <a:spcPct val="150000"/>
              </a:lnSpc>
            </a:pPr>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a:solidFill>
                <a:schemeClr val="accent5"/>
              </a:solidFill>
              <a:latin typeface="Footlight MT Light" pitchFamily="18" charset="0"/>
            </a:endParaRPr>
          </a:p>
          <a:p>
            <a:r>
              <a:rPr lang="en-IN" sz="1600" dirty="0" smtClean="0">
                <a:latin typeface="Footlight MT Light" panose="0204060206030A020304" pitchFamily="18" charset="0"/>
              </a:rPr>
              <a:t>                                 Figure 5. Sample </a:t>
            </a:r>
            <a:r>
              <a:rPr lang="en-IN" sz="1600" dirty="0">
                <a:latin typeface="Footlight MT Light" panose="0204060206030A020304" pitchFamily="18" charset="0"/>
              </a:rPr>
              <a:t>output of Intent-Classifier</a:t>
            </a:r>
            <a:endParaRPr lang="en-US" sz="160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20" name="Picture 19"/>
          <p:cNvPicPr/>
          <p:nvPr/>
        </p:nvPicPr>
        <p:blipFill>
          <a:blip r:embed="rId3"/>
          <a:stretch>
            <a:fillRect/>
          </a:stretch>
        </p:blipFill>
        <p:spPr>
          <a:xfrm>
            <a:off x="3352800" y="1796553"/>
            <a:ext cx="4639124" cy="1362724"/>
          </a:xfrm>
          <a:prstGeom prst="rect">
            <a:avLst/>
          </a:prstGeom>
        </p:spPr>
      </p:pic>
      <p:pic>
        <p:nvPicPr>
          <p:cNvPr id="21" name="Picture 20"/>
          <p:cNvPicPr/>
          <p:nvPr/>
        </p:nvPicPr>
        <p:blipFill>
          <a:blip r:embed="rId4"/>
          <a:stretch>
            <a:fillRect/>
          </a:stretch>
        </p:blipFill>
        <p:spPr>
          <a:xfrm>
            <a:off x="2680335" y="4419600"/>
            <a:ext cx="6553200" cy="2292350"/>
          </a:xfrm>
          <a:prstGeom prst="rect">
            <a:avLst/>
          </a:prstGeom>
        </p:spPr>
      </p:pic>
    </p:spTree>
    <p:extLst>
      <p:ext uri="{BB962C8B-B14F-4D97-AF65-F5344CB8AC3E}">
        <p14:creationId xmlns:p14="http://schemas.microsoft.com/office/powerpoint/2010/main" val="2367285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290825"/>
          </a:xfrm>
          <a:prstGeom prst="rect">
            <a:avLst/>
          </a:prstGeom>
        </p:spPr>
        <p:txBody>
          <a:bodyPr vert="horz" wrap="square" lIns="0" tIns="12065" rIns="0" bIns="0" rtlCol="0">
            <a:spAutoFit/>
          </a:bodyPr>
          <a:lstStyle/>
          <a:p>
            <a:pPr>
              <a:lnSpc>
                <a:spcPct val="150000"/>
              </a:lnSpc>
            </a:pPr>
            <a:r>
              <a:rPr lang="en-IN" sz="2000" u="sng" dirty="0">
                <a:solidFill>
                  <a:schemeClr val="accent5"/>
                </a:solidFill>
                <a:latin typeface="Footlight MT Light" panose="0204060206030A020304" pitchFamily="18" charset="0"/>
              </a:rPr>
              <a:t>Programming Language (Tag)-Classifier </a:t>
            </a:r>
            <a:endParaRPr lang="en-IN" sz="2000" u="sng" dirty="0" smtClean="0">
              <a:solidFill>
                <a:schemeClr val="accent5"/>
              </a:solidFill>
              <a:latin typeface="Footlight MT Light" panose="0204060206030A020304" pitchFamily="18" charset="0"/>
            </a:endParaRPr>
          </a:p>
          <a:p>
            <a:pPr>
              <a:lnSpc>
                <a:spcPct val="150000"/>
              </a:lnSpc>
            </a:pPr>
            <a:r>
              <a:rPr lang="en-US" sz="2000" dirty="0" smtClean="0">
                <a:solidFill>
                  <a:schemeClr val="accent5"/>
                </a:solidFill>
                <a:latin typeface="Footlight MT Light" pitchFamily="18" charset="0"/>
              </a:rPr>
              <a:t>Testing Accuracy</a:t>
            </a:r>
          </a:p>
          <a:p>
            <a:pPr>
              <a:lnSpc>
                <a:spcPct val="150000"/>
              </a:lnSpc>
            </a:pPr>
            <a:endParaRPr lang="en-US" sz="2000" dirty="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a:solidFill>
                <a:schemeClr val="accent5"/>
              </a:solidFill>
              <a:latin typeface="Footlight MT Light" pitchFamily="18" charset="0"/>
            </a:endParaRPr>
          </a:p>
          <a:p>
            <a:pPr algn="l">
              <a:lnSpc>
                <a:spcPct val="150000"/>
              </a:lnSpc>
            </a:pPr>
            <a:r>
              <a:rPr lang="en-IN" sz="1600" dirty="0" smtClean="0">
                <a:latin typeface="Footlight MT Light" panose="0204060206030A020304" pitchFamily="18" charset="0"/>
              </a:rPr>
              <a:t>                     Figure 6. </a:t>
            </a:r>
            <a:r>
              <a:rPr lang="en-IN" sz="1600" dirty="0">
                <a:latin typeface="Footlight MT Light" panose="0204060206030A020304" pitchFamily="18" charset="0"/>
              </a:rPr>
              <a:t>Accuracy of </a:t>
            </a:r>
            <a:r>
              <a:rPr lang="en-IN" sz="1600" dirty="0">
                <a:solidFill>
                  <a:schemeClr val="accent5"/>
                </a:solidFill>
                <a:latin typeface="Footlight MT Light" panose="0204060206030A020304" pitchFamily="18" charset="0"/>
              </a:rPr>
              <a:t>Programming Language </a:t>
            </a:r>
            <a:r>
              <a:rPr lang="en-IN" sz="1600" dirty="0" smtClean="0">
                <a:latin typeface="Footlight MT Light" panose="0204060206030A020304" pitchFamily="18" charset="0"/>
              </a:rPr>
              <a:t>–Classifier</a:t>
            </a:r>
          </a:p>
          <a:p>
            <a:pPr algn="l">
              <a:lnSpc>
                <a:spcPct val="150000"/>
              </a:lnSpc>
            </a:pPr>
            <a:endParaRPr lang="en-US" sz="2000" dirty="0" smtClean="0">
              <a:solidFill>
                <a:schemeClr val="accent5"/>
              </a:solidFill>
              <a:latin typeface="Footlight MT Light" pitchFamily="18" charset="0"/>
            </a:endParaRPr>
          </a:p>
          <a:p>
            <a:pPr>
              <a:lnSpc>
                <a:spcPct val="150000"/>
              </a:lnSpc>
            </a:pPr>
            <a:r>
              <a:rPr lang="en-US" sz="2000" dirty="0" smtClean="0">
                <a:solidFill>
                  <a:schemeClr val="accent5"/>
                </a:solidFill>
                <a:latin typeface="Footlight MT Light" pitchFamily="18" charset="0"/>
              </a:rPr>
              <a:t>Sample Output</a:t>
            </a:r>
          </a:p>
          <a:p>
            <a:pPr>
              <a:lnSpc>
                <a:spcPct val="150000"/>
              </a:lnSpc>
            </a:pPr>
            <a:endParaRPr lang="en-US" sz="2000" dirty="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a:solidFill>
                <a:schemeClr val="accent5"/>
              </a:solidFill>
              <a:latin typeface="Footlight MT Light" pitchFamily="18" charset="0"/>
            </a:endParaRPr>
          </a:p>
          <a:p>
            <a:pPr>
              <a:lnSpc>
                <a:spcPct val="150000"/>
              </a:lnSpc>
            </a:pPr>
            <a:r>
              <a:rPr lang="en-IN" sz="1600" dirty="0" smtClean="0">
                <a:latin typeface="Footlight MT Light" panose="0204060206030A020304" pitchFamily="18" charset="0"/>
              </a:rPr>
              <a:t>                    Figure 7. </a:t>
            </a:r>
            <a:r>
              <a:rPr lang="en-IN" sz="1600" dirty="0">
                <a:latin typeface="Footlight MT Light" panose="0204060206030A020304" pitchFamily="18" charset="0"/>
              </a:rPr>
              <a:t>Sample output of </a:t>
            </a:r>
            <a:r>
              <a:rPr lang="en-IN" sz="1600" dirty="0">
                <a:solidFill>
                  <a:schemeClr val="accent5"/>
                </a:solidFill>
                <a:latin typeface="Footlight MT Light" panose="0204060206030A020304" pitchFamily="18" charset="0"/>
              </a:rPr>
              <a:t>Programming Language </a:t>
            </a:r>
            <a:r>
              <a:rPr lang="en-IN" sz="1600" dirty="0" smtClean="0">
                <a:latin typeface="Footlight MT Light" panose="0204060206030A020304" pitchFamily="18" charset="0"/>
              </a:rPr>
              <a:t>-Classifier</a:t>
            </a:r>
            <a:endParaRPr lang="en-US" sz="200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22" name="Picture 21"/>
          <p:cNvPicPr/>
          <p:nvPr/>
        </p:nvPicPr>
        <p:blipFill>
          <a:blip r:embed="rId3"/>
          <a:stretch>
            <a:fillRect/>
          </a:stretch>
        </p:blipFill>
        <p:spPr>
          <a:xfrm>
            <a:off x="3419924" y="1767472"/>
            <a:ext cx="4572000" cy="1379689"/>
          </a:xfrm>
          <a:prstGeom prst="rect">
            <a:avLst/>
          </a:prstGeom>
        </p:spPr>
      </p:pic>
      <p:pic>
        <p:nvPicPr>
          <p:cNvPr id="29" name="Picture 28"/>
          <p:cNvPicPr/>
          <p:nvPr/>
        </p:nvPicPr>
        <p:blipFill>
          <a:blip r:embed="rId4"/>
          <a:stretch>
            <a:fillRect/>
          </a:stretch>
        </p:blipFill>
        <p:spPr>
          <a:xfrm>
            <a:off x="2721797" y="4350337"/>
            <a:ext cx="6422203" cy="2355263"/>
          </a:xfrm>
          <a:prstGeom prst="rect">
            <a:avLst/>
          </a:prstGeom>
        </p:spPr>
      </p:pic>
    </p:spTree>
    <p:extLst>
      <p:ext uri="{BB962C8B-B14F-4D97-AF65-F5344CB8AC3E}">
        <p14:creationId xmlns:p14="http://schemas.microsoft.com/office/powerpoint/2010/main" val="123979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6" y="0"/>
            <a:ext cx="9753600" cy="73152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45058" y="1977572"/>
            <a:ext cx="9477411" cy="4578818"/>
          </a:xfrm>
          <a:prstGeom prst="rect">
            <a:avLst/>
          </a:prstGeom>
        </p:spPr>
        <p:txBody>
          <a:bodyPr vert="horz" wrap="square" lIns="0" tIns="53975" rIns="0" bIns="0" rtlCol="0">
            <a:spAutoFit/>
          </a:bodyPr>
          <a:lstStyle/>
          <a:p>
            <a:pPr algn="ctr">
              <a:lnSpc>
                <a:spcPct val="150000"/>
              </a:lnSpc>
            </a:pPr>
            <a:r>
              <a:rPr lang="en-IN" sz="3200" b="1" spc="335" dirty="0" smtClean="0">
                <a:solidFill>
                  <a:srgbClr val="C00000"/>
                </a:solidFill>
                <a:latin typeface="Footlight MT Light" panose="0204060206030A020304" pitchFamily="18" charset="0"/>
              </a:rPr>
              <a:t>  </a:t>
            </a:r>
            <a:r>
              <a:rPr lang="en-IN" sz="3200" b="1" spc="335" dirty="0" smtClean="0">
                <a:solidFill>
                  <a:srgbClr val="C00000"/>
                </a:solidFill>
                <a:latin typeface="Footlight MT Light" panose="0204060206030A020304" pitchFamily="18" charset="0"/>
              </a:rPr>
              <a:t>STACKOVERFLOW ASSISTANT CHATBOT</a:t>
            </a:r>
            <a:r>
              <a:rPr lang="en-US" sz="2800" dirty="0" smtClean="0"/>
              <a:t/>
            </a:r>
            <a:br>
              <a:rPr lang="en-US" sz="2800" dirty="0" smtClean="0"/>
            </a:br>
            <a:r>
              <a:rPr lang="en-US" sz="2800" dirty="0" smtClean="0">
                <a:latin typeface="Footlight MT Light" panose="0204060206030A020304" pitchFamily="18" charset="0"/>
              </a:rPr>
              <a:t> </a:t>
            </a:r>
            <a:r>
              <a:rPr lang="en-US" altLang="en-US" sz="2800" dirty="0" smtClean="0">
                <a:latin typeface="Footlight MT Light" panose="0204060206030A020304" pitchFamily="18" charset="0"/>
              </a:rPr>
              <a:t>A </a:t>
            </a:r>
            <a:r>
              <a:rPr lang="en-US" altLang="en-US" sz="2800" dirty="0" smtClean="0">
                <a:latin typeface="Footlight MT Light" panose="0204060206030A020304" pitchFamily="18" charset="0"/>
              </a:rPr>
              <a:t>conversational Chatbot that assists with search on the </a:t>
            </a:r>
            <a:br>
              <a:rPr lang="en-US" altLang="en-US" sz="2800" dirty="0" smtClean="0">
                <a:latin typeface="Footlight MT Light" panose="0204060206030A020304" pitchFamily="18" charset="0"/>
              </a:rPr>
            </a:br>
            <a:r>
              <a:rPr lang="en-US" altLang="en-US" sz="2800" dirty="0" smtClean="0">
                <a:latin typeface="Footlight MT Light" panose="0204060206030A020304" pitchFamily="18" charset="0"/>
              </a:rPr>
              <a:t>Stack Overflow website</a:t>
            </a:r>
            <a:r>
              <a:rPr lang="en-US" sz="2800" dirty="0">
                <a:latin typeface="Footlight MT Light" panose="0204060206030A020304" pitchFamily="18" charset="0"/>
              </a:rPr>
              <a:t/>
            </a:r>
            <a:br>
              <a:rPr lang="en-US" sz="2800" dirty="0">
                <a:latin typeface="Footlight MT Light" panose="0204060206030A020304" pitchFamily="18" charset="0"/>
              </a:rPr>
            </a:br>
            <a:r>
              <a:rPr lang="en-US" altLang="en-US" sz="2800" dirty="0" smtClean="0">
                <a:latin typeface="Footlight MT Light" panose="0204060206030A020304" pitchFamily="18" charset="0"/>
              </a:rPr>
              <a:t/>
            </a:r>
            <a:br>
              <a:rPr lang="en-US" altLang="en-US" sz="28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r>
              <a:rPr lang="en-US" sz="2000" dirty="0" smtClean="0">
                <a:latin typeface="Footlight MT Light" panose="0204060206030A020304" pitchFamily="18" charset="0"/>
              </a:rPr>
              <a:t/>
            </a:r>
            <a:br>
              <a:rPr lang="en-US" sz="2000" dirty="0" smtClean="0">
                <a:latin typeface="Footlight MT Light" panose="0204060206030A020304" pitchFamily="18" charset="0"/>
              </a:rPr>
            </a:br>
            <a:endParaRPr lang="en-IN" sz="2000" spc="335" dirty="0">
              <a:latin typeface="Footlight MT Light" panose="0204060206030A020304" pitchFamily="18" charset="0"/>
            </a:endParaRPr>
          </a:p>
        </p:txBody>
      </p:sp>
      <p:sp>
        <p:nvSpPr>
          <p:cNvPr id="4" name="object 4"/>
          <p:cNvSpPr/>
          <p:nvPr/>
        </p:nvSpPr>
        <p:spPr>
          <a:xfrm>
            <a:off x="4885034" y="831718"/>
            <a:ext cx="182880" cy="295275"/>
          </a:xfrm>
          <a:custGeom>
            <a:avLst/>
            <a:gdLst/>
            <a:ahLst/>
            <a:cxnLst/>
            <a:rect l="l" t="t" r="r" b="b"/>
            <a:pathLst>
              <a:path w="182879" h="295275">
                <a:moveTo>
                  <a:pt x="81893" y="163622"/>
                </a:moveTo>
                <a:lnTo>
                  <a:pt x="50019" y="157194"/>
                </a:lnTo>
                <a:lnTo>
                  <a:pt x="23988" y="139663"/>
                </a:lnTo>
                <a:lnTo>
                  <a:pt x="6436" y="113658"/>
                </a:lnTo>
                <a:lnTo>
                  <a:pt x="0" y="81811"/>
                </a:lnTo>
                <a:lnTo>
                  <a:pt x="0" y="75474"/>
                </a:lnTo>
                <a:lnTo>
                  <a:pt x="12005" y="38653"/>
                </a:lnTo>
                <a:lnTo>
                  <a:pt x="45572" y="8496"/>
                </a:lnTo>
                <a:lnTo>
                  <a:pt x="81893" y="0"/>
                </a:lnTo>
                <a:lnTo>
                  <a:pt x="86568" y="0"/>
                </a:lnTo>
                <a:lnTo>
                  <a:pt x="91125" y="487"/>
                </a:lnTo>
                <a:lnTo>
                  <a:pt x="95590" y="1236"/>
                </a:lnTo>
                <a:lnTo>
                  <a:pt x="112978" y="3588"/>
                </a:lnTo>
                <a:lnTo>
                  <a:pt x="156190" y="28183"/>
                </a:lnTo>
                <a:lnTo>
                  <a:pt x="180715" y="80658"/>
                </a:lnTo>
                <a:lnTo>
                  <a:pt x="182353" y="103338"/>
                </a:lnTo>
                <a:lnTo>
                  <a:pt x="176717" y="144462"/>
                </a:lnTo>
                <a:lnTo>
                  <a:pt x="175545" y="147218"/>
                </a:lnTo>
                <a:lnTo>
                  <a:pt x="130954" y="147218"/>
                </a:lnTo>
                <a:lnTo>
                  <a:pt x="120102" y="154102"/>
                </a:lnTo>
                <a:lnTo>
                  <a:pt x="108201" y="159261"/>
                </a:lnTo>
                <a:lnTo>
                  <a:pt x="95411" y="162500"/>
                </a:lnTo>
                <a:lnTo>
                  <a:pt x="81893" y="163622"/>
                </a:lnTo>
                <a:close/>
              </a:path>
              <a:path w="182879" h="295275">
                <a:moveTo>
                  <a:pt x="41463" y="295274"/>
                </a:moveTo>
                <a:lnTo>
                  <a:pt x="31866" y="280339"/>
                </a:lnTo>
                <a:lnTo>
                  <a:pt x="75291" y="247823"/>
                </a:lnTo>
                <a:lnTo>
                  <a:pt x="106311" y="215309"/>
                </a:lnTo>
                <a:lnTo>
                  <a:pt x="124924" y="182792"/>
                </a:lnTo>
                <a:lnTo>
                  <a:pt x="131129" y="150267"/>
                </a:lnTo>
                <a:lnTo>
                  <a:pt x="131129" y="149194"/>
                </a:lnTo>
                <a:lnTo>
                  <a:pt x="130980" y="148246"/>
                </a:lnTo>
                <a:lnTo>
                  <a:pt x="130954" y="147218"/>
                </a:lnTo>
                <a:lnTo>
                  <a:pt x="175545" y="147218"/>
                </a:lnTo>
                <a:lnTo>
                  <a:pt x="159810" y="184217"/>
                </a:lnTo>
                <a:lnTo>
                  <a:pt x="131632" y="222603"/>
                </a:lnTo>
                <a:lnTo>
                  <a:pt x="92183" y="259622"/>
                </a:lnTo>
                <a:lnTo>
                  <a:pt x="41463" y="295274"/>
                </a:lnTo>
                <a:close/>
              </a:path>
            </a:pathLst>
          </a:custGeom>
          <a:solidFill>
            <a:srgbClr val="F1F1F1"/>
          </a:solidFill>
        </p:spPr>
        <p:txBody>
          <a:bodyPr wrap="square" lIns="0" tIns="0" rIns="0" bIns="0" rtlCol="0"/>
          <a:lstStyle/>
          <a:p>
            <a:endParaRPr dirty="0"/>
          </a:p>
        </p:txBody>
      </p:sp>
      <p:sp>
        <p:nvSpPr>
          <p:cNvPr id="5" name="object 5"/>
          <p:cNvSpPr/>
          <p:nvPr/>
        </p:nvSpPr>
        <p:spPr>
          <a:xfrm>
            <a:off x="4682182" y="831717"/>
            <a:ext cx="184150" cy="295275"/>
          </a:xfrm>
          <a:custGeom>
            <a:avLst/>
            <a:gdLst/>
            <a:ahLst/>
            <a:cxnLst/>
            <a:rect l="l" t="t" r="r" b="b"/>
            <a:pathLst>
              <a:path w="184150" h="295275">
                <a:moveTo>
                  <a:pt x="81893" y="163623"/>
                </a:moveTo>
                <a:lnTo>
                  <a:pt x="50019" y="157192"/>
                </a:lnTo>
                <a:lnTo>
                  <a:pt x="23988" y="139657"/>
                </a:lnTo>
                <a:lnTo>
                  <a:pt x="6436" y="113652"/>
                </a:lnTo>
                <a:lnTo>
                  <a:pt x="0" y="81811"/>
                </a:lnTo>
                <a:lnTo>
                  <a:pt x="6436" y="49968"/>
                </a:lnTo>
                <a:lnTo>
                  <a:pt x="23988" y="23963"/>
                </a:lnTo>
                <a:lnTo>
                  <a:pt x="50019" y="6429"/>
                </a:lnTo>
                <a:lnTo>
                  <a:pt x="81893" y="0"/>
                </a:lnTo>
                <a:lnTo>
                  <a:pt x="86412" y="0"/>
                </a:lnTo>
                <a:lnTo>
                  <a:pt x="90816" y="475"/>
                </a:lnTo>
                <a:lnTo>
                  <a:pt x="95125" y="1168"/>
                </a:lnTo>
                <a:lnTo>
                  <a:pt x="113030" y="3333"/>
                </a:lnTo>
                <a:lnTo>
                  <a:pt x="157379" y="28168"/>
                </a:lnTo>
                <a:lnTo>
                  <a:pt x="181895" y="80647"/>
                </a:lnTo>
                <a:lnTo>
                  <a:pt x="183530" y="103338"/>
                </a:lnTo>
                <a:lnTo>
                  <a:pt x="177894" y="144462"/>
                </a:lnTo>
                <a:lnTo>
                  <a:pt x="177085" y="146366"/>
                </a:lnTo>
                <a:lnTo>
                  <a:pt x="132078" y="146366"/>
                </a:lnTo>
                <a:lnTo>
                  <a:pt x="121038" y="153611"/>
                </a:lnTo>
                <a:lnTo>
                  <a:pt x="108871" y="159038"/>
                </a:lnTo>
                <a:lnTo>
                  <a:pt x="95762" y="162442"/>
                </a:lnTo>
                <a:lnTo>
                  <a:pt x="81893" y="163623"/>
                </a:lnTo>
                <a:close/>
              </a:path>
              <a:path w="184150" h="295275">
                <a:moveTo>
                  <a:pt x="42644" y="295275"/>
                </a:moveTo>
                <a:lnTo>
                  <a:pt x="33039" y="280339"/>
                </a:lnTo>
                <a:lnTo>
                  <a:pt x="76469" y="247823"/>
                </a:lnTo>
                <a:lnTo>
                  <a:pt x="107489" y="215309"/>
                </a:lnTo>
                <a:lnTo>
                  <a:pt x="126099" y="182792"/>
                </a:lnTo>
                <a:lnTo>
                  <a:pt x="132302" y="150267"/>
                </a:lnTo>
                <a:lnTo>
                  <a:pt x="132302" y="148885"/>
                </a:lnTo>
                <a:lnTo>
                  <a:pt x="132146" y="147664"/>
                </a:lnTo>
                <a:lnTo>
                  <a:pt x="132078" y="146366"/>
                </a:lnTo>
                <a:lnTo>
                  <a:pt x="177085" y="146366"/>
                </a:lnTo>
                <a:lnTo>
                  <a:pt x="160987" y="184217"/>
                </a:lnTo>
                <a:lnTo>
                  <a:pt x="132808" y="222603"/>
                </a:lnTo>
                <a:lnTo>
                  <a:pt x="93361" y="259622"/>
                </a:lnTo>
                <a:lnTo>
                  <a:pt x="42644" y="295275"/>
                </a:lnTo>
                <a:close/>
              </a:path>
            </a:pathLst>
          </a:custGeom>
          <a:solidFill>
            <a:srgbClr val="F1F1F1"/>
          </a:solidFill>
        </p:spPr>
        <p:txBody>
          <a:bodyPr wrap="square" lIns="0" tIns="0" rIns="0" bIns="0" rtlCol="0"/>
          <a:lstStyle/>
          <a:p>
            <a:endParaRPr/>
          </a:p>
        </p:txBody>
      </p:sp>
      <p:sp>
        <p:nvSpPr>
          <p:cNvPr id="6" name="object 6"/>
          <p:cNvSpPr/>
          <p:nvPr/>
        </p:nvSpPr>
        <p:spPr>
          <a:xfrm>
            <a:off x="4686304" y="5114925"/>
            <a:ext cx="182880" cy="295275"/>
          </a:xfrm>
          <a:custGeom>
            <a:avLst/>
            <a:gdLst/>
            <a:ahLst/>
            <a:cxnLst/>
            <a:rect l="l" t="t" r="r" b="b"/>
            <a:pathLst>
              <a:path w="182879" h="295275">
                <a:moveTo>
                  <a:pt x="100459" y="131651"/>
                </a:moveTo>
                <a:lnTo>
                  <a:pt x="132334" y="138080"/>
                </a:lnTo>
                <a:lnTo>
                  <a:pt x="158365" y="155611"/>
                </a:lnTo>
                <a:lnTo>
                  <a:pt x="175917" y="181616"/>
                </a:lnTo>
                <a:lnTo>
                  <a:pt x="182353" y="213463"/>
                </a:lnTo>
                <a:lnTo>
                  <a:pt x="182353" y="219800"/>
                </a:lnTo>
                <a:lnTo>
                  <a:pt x="170347" y="256621"/>
                </a:lnTo>
                <a:lnTo>
                  <a:pt x="136780" y="286778"/>
                </a:lnTo>
                <a:lnTo>
                  <a:pt x="100459" y="295274"/>
                </a:lnTo>
                <a:lnTo>
                  <a:pt x="95784" y="295274"/>
                </a:lnTo>
                <a:lnTo>
                  <a:pt x="91228" y="294787"/>
                </a:lnTo>
                <a:lnTo>
                  <a:pt x="86763" y="294038"/>
                </a:lnTo>
                <a:lnTo>
                  <a:pt x="69375" y="291686"/>
                </a:lnTo>
                <a:lnTo>
                  <a:pt x="26162" y="267091"/>
                </a:lnTo>
                <a:lnTo>
                  <a:pt x="1637" y="214616"/>
                </a:lnTo>
                <a:lnTo>
                  <a:pt x="0" y="191936"/>
                </a:lnTo>
                <a:lnTo>
                  <a:pt x="5635" y="150812"/>
                </a:lnTo>
                <a:lnTo>
                  <a:pt x="6807" y="148056"/>
                </a:lnTo>
                <a:lnTo>
                  <a:pt x="51399" y="148056"/>
                </a:lnTo>
                <a:lnTo>
                  <a:pt x="62250" y="141172"/>
                </a:lnTo>
                <a:lnTo>
                  <a:pt x="74152" y="136013"/>
                </a:lnTo>
                <a:lnTo>
                  <a:pt x="86942" y="132774"/>
                </a:lnTo>
                <a:lnTo>
                  <a:pt x="100459" y="131651"/>
                </a:lnTo>
                <a:close/>
              </a:path>
              <a:path w="182879" h="295275">
                <a:moveTo>
                  <a:pt x="140890" y="0"/>
                </a:moveTo>
                <a:lnTo>
                  <a:pt x="150487" y="14935"/>
                </a:lnTo>
                <a:lnTo>
                  <a:pt x="107061" y="47451"/>
                </a:lnTo>
                <a:lnTo>
                  <a:pt x="76041" y="79965"/>
                </a:lnTo>
                <a:lnTo>
                  <a:pt x="57428" y="112482"/>
                </a:lnTo>
                <a:lnTo>
                  <a:pt x="51224" y="145007"/>
                </a:lnTo>
                <a:lnTo>
                  <a:pt x="51224" y="146080"/>
                </a:lnTo>
                <a:lnTo>
                  <a:pt x="51372" y="147028"/>
                </a:lnTo>
                <a:lnTo>
                  <a:pt x="51399" y="148056"/>
                </a:lnTo>
                <a:lnTo>
                  <a:pt x="6807" y="148056"/>
                </a:lnTo>
                <a:lnTo>
                  <a:pt x="22542" y="111057"/>
                </a:lnTo>
                <a:lnTo>
                  <a:pt x="50721" y="72671"/>
                </a:lnTo>
                <a:lnTo>
                  <a:pt x="90170" y="35652"/>
                </a:lnTo>
                <a:lnTo>
                  <a:pt x="140890" y="0"/>
                </a:lnTo>
                <a:close/>
              </a:path>
            </a:pathLst>
          </a:custGeom>
          <a:solidFill>
            <a:srgbClr val="F1F1F1"/>
          </a:solidFill>
        </p:spPr>
        <p:txBody>
          <a:bodyPr wrap="square" lIns="0" tIns="0" rIns="0" bIns="0" rtlCol="0"/>
          <a:lstStyle/>
          <a:p>
            <a:endParaRPr/>
          </a:p>
        </p:txBody>
      </p:sp>
      <p:sp>
        <p:nvSpPr>
          <p:cNvPr id="7" name="object 7"/>
          <p:cNvSpPr/>
          <p:nvPr/>
        </p:nvSpPr>
        <p:spPr>
          <a:xfrm>
            <a:off x="4883764" y="5114925"/>
            <a:ext cx="184150" cy="295275"/>
          </a:xfrm>
          <a:custGeom>
            <a:avLst/>
            <a:gdLst/>
            <a:ahLst/>
            <a:cxnLst/>
            <a:rect l="l" t="t" r="r" b="b"/>
            <a:pathLst>
              <a:path w="184150" h="295275">
                <a:moveTo>
                  <a:pt x="101636" y="131652"/>
                </a:moveTo>
                <a:lnTo>
                  <a:pt x="133511" y="138082"/>
                </a:lnTo>
                <a:lnTo>
                  <a:pt x="159542" y="155617"/>
                </a:lnTo>
                <a:lnTo>
                  <a:pt x="177094" y="181622"/>
                </a:lnTo>
                <a:lnTo>
                  <a:pt x="183530" y="213463"/>
                </a:lnTo>
                <a:lnTo>
                  <a:pt x="177094" y="245306"/>
                </a:lnTo>
                <a:lnTo>
                  <a:pt x="159542" y="271311"/>
                </a:lnTo>
                <a:lnTo>
                  <a:pt x="133511" y="288845"/>
                </a:lnTo>
                <a:lnTo>
                  <a:pt x="101636" y="295275"/>
                </a:lnTo>
                <a:lnTo>
                  <a:pt x="97118" y="295275"/>
                </a:lnTo>
                <a:lnTo>
                  <a:pt x="92714" y="294799"/>
                </a:lnTo>
                <a:lnTo>
                  <a:pt x="88405" y="294106"/>
                </a:lnTo>
                <a:lnTo>
                  <a:pt x="70499" y="291941"/>
                </a:lnTo>
                <a:lnTo>
                  <a:pt x="26151" y="267106"/>
                </a:lnTo>
                <a:lnTo>
                  <a:pt x="1635" y="214627"/>
                </a:lnTo>
                <a:lnTo>
                  <a:pt x="0" y="191936"/>
                </a:lnTo>
                <a:lnTo>
                  <a:pt x="5636" y="150812"/>
                </a:lnTo>
                <a:lnTo>
                  <a:pt x="6445" y="148908"/>
                </a:lnTo>
                <a:lnTo>
                  <a:pt x="51452" y="148908"/>
                </a:lnTo>
                <a:lnTo>
                  <a:pt x="62492" y="141663"/>
                </a:lnTo>
                <a:lnTo>
                  <a:pt x="74658" y="136236"/>
                </a:lnTo>
                <a:lnTo>
                  <a:pt x="87768" y="132832"/>
                </a:lnTo>
                <a:lnTo>
                  <a:pt x="101636" y="131652"/>
                </a:lnTo>
                <a:close/>
              </a:path>
              <a:path w="184150" h="295275">
                <a:moveTo>
                  <a:pt x="140886" y="0"/>
                </a:moveTo>
                <a:lnTo>
                  <a:pt x="150491" y="14935"/>
                </a:lnTo>
                <a:lnTo>
                  <a:pt x="107060" y="47451"/>
                </a:lnTo>
                <a:lnTo>
                  <a:pt x="76041" y="79965"/>
                </a:lnTo>
                <a:lnTo>
                  <a:pt x="57431" y="112482"/>
                </a:lnTo>
                <a:lnTo>
                  <a:pt x="51228" y="145007"/>
                </a:lnTo>
                <a:lnTo>
                  <a:pt x="51228" y="146389"/>
                </a:lnTo>
                <a:lnTo>
                  <a:pt x="51384" y="147610"/>
                </a:lnTo>
                <a:lnTo>
                  <a:pt x="51452" y="148908"/>
                </a:lnTo>
                <a:lnTo>
                  <a:pt x="6445" y="148908"/>
                </a:lnTo>
                <a:lnTo>
                  <a:pt x="22543" y="111057"/>
                </a:lnTo>
                <a:lnTo>
                  <a:pt x="50721" y="72671"/>
                </a:lnTo>
                <a:lnTo>
                  <a:pt x="90169" y="35652"/>
                </a:lnTo>
                <a:lnTo>
                  <a:pt x="140886" y="0"/>
                </a:lnTo>
                <a:close/>
              </a:path>
            </a:pathLst>
          </a:custGeom>
          <a:solidFill>
            <a:srgbClr val="F1F1F1"/>
          </a:solidFill>
        </p:spPr>
        <p:txBody>
          <a:bodyPr wrap="square" lIns="0" tIns="0" rIns="0" bIns="0" rtlCol="0"/>
          <a:lstStyle/>
          <a:p>
            <a:endParaRPr/>
          </a:p>
        </p:txBody>
      </p:sp>
      <p:sp>
        <p:nvSpPr>
          <p:cNvPr id="8" name="object 8"/>
          <p:cNvSpPr/>
          <p:nvPr/>
        </p:nvSpPr>
        <p:spPr>
          <a:xfrm>
            <a:off x="0" y="6047104"/>
            <a:ext cx="120650" cy="1268095"/>
          </a:xfrm>
          <a:custGeom>
            <a:avLst/>
            <a:gdLst/>
            <a:ahLst/>
            <a:cxnLst/>
            <a:rect l="l" t="t" r="r" b="b"/>
            <a:pathLst>
              <a:path w="120650" h="1268095">
                <a:moveTo>
                  <a:pt x="0" y="1268095"/>
                </a:moveTo>
                <a:lnTo>
                  <a:pt x="120217" y="1268095"/>
                </a:lnTo>
                <a:lnTo>
                  <a:pt x="120217" y="0"/>
                </a:lnTo>
                <a:lnTo>
                  <a:pt x="0" y="0"/>
                </a:lnTo>
                <a:lnTo>
                  <a:pt x="0" y="1268095"/>
                </a:lnTo>
                <a:close/>
              </a:path>
            </a:pathLst>
          </a:custGeom>
          <a:solidFill>
            <a:srgbClr val="FF7477"/>
          </a:solidFill>
        </p:spPr>
        <p:txBody>
          <a:bodyPr wrap="square" lIns="0" tIns="0" rIns="0" bIns="0" rtlCol="0"/>
          <a:lstStyle/>
          <a:p>
            <a:endParaRPr/>
          </a:p>
        </p:txBody>
      </p:sp>
      <p:sp>
        <p:nvSpPr>
          <p:cNvPr id="9" name="object 9"/>
          <p:cNvSpPr/>
          <p:nvPr/>
        </p:nvSpPr>
        <p:spPr>
          <a:xfrm>
            <a:off x="116730" y="6047104"/>
            <a:ext cx="799465" cy="1268095"/>
          </a:xfrm>
          <a:custGeom>
            <a:avLst/>
            <a:gdLst/>
            <a:ahLst/>
            <a:cxnLst/>
            <a:rect l="l" t="t" r="r" b="b"/>
            <a:pathLst>
              <a:path w="799465" h="1268095">
                <a:moveTo>
                  <a:pt x="179756" y="1268095"/>
                </a:moveTo>
                <a:lnTo>
                  <a:pt x="0" y="1268095"/>
                </a:lnTo>
                <a:lnTo>
                  <a:pt x="0" y="0"/>
                </a:lnTo>
                <a:lnTo>
                  <a:pt x="24108" y="0"/>
                </a:lnTo>
                <a:lnTo>
                  <a:pt x="798862" y="704849"/>
                </a:lnTo>
                <a:lnTo>
                  <a:pt x="179756" y="1268095"/>
                </a:lnTo>
                <a:close/>
              </a:path>
            </a:pathLst>
          </a:custGeom>
          <a:solidFill>
            <a:srgbClr val="FF7477"/>
          </a:solidFill>
        </p:spPr>
        <p:txBody>
          <a:bodyPr wrap="square" lIns="0" tIns="0" rIns="0" bIns="0" rtlCol="0"/>
          <a:lstStyle/>
          <a:p>
            <a:endParaRPr/>
          </a:p>
        </p:txBody>
      </p:sp>
      <p:sp>
        <p:nvSpPr>
          <p:cNvPr id="10" name="object 10"/>
          <p:cNvSpPr/>
          <p:nvPr/>
        </p:nvSpPr>
        <p:spPr>
          <a:xfrm>
            <a:off x="1285694" y="6773712"/>
            <a:ext cx="0" cy="541655"/>
          </a:xfrm>
          <a:custGeom>
            <a:avLst/>
            <a:gdLst/>
            <a:ahLst/>
            <a:cxnLst/>
            <a:rect l="l" t="t" r="r" b="b"/>
            <a:pathLst>
              <a:path h="541654">
                <a:moveTo>
                  <a:pt x="0" y="0"/>
                </a:moveTo>
                <a:lnTo>
                  <a:pt x="0" y="541487"/>
                </a:lnTo>
              </a:path>
            </a:pathLst>
          </a:custGeom>
          <a:ln w="69111">
            <a:solidFill>
              <a:srgbClr val="FFCC57"/>
            </a:solidFill>
          </a:ln>
        </p:spPr>
        <p:txBody>
          <a:bodyPr wrap="square" lIns="0" tIns="0" rIns="0" bIns="0" rtlCol="0"/>
          <a:lstStyle/>
          <a:p>
            <a:endParaRPr/>
          </a:p>
        </p:txBody>
      </p:sp>
      <p:sp>
        <p:nvSpPr>
          <p:cNvPr id="11" name="object 11"/>
          <p:cNvSpPr/>
          <p:nvPr/>
        </p:nvSpPr>
        <p:spPr>
          <a:xfrm>
            <a:off x="977521" y="7063926"/>
            <a:ext cx="275590" cy="251460"/>
          </a:xfrm>
          <a:custGeom>
            <a:avLst/>
            <a:gdLst/>
            <a:ahLst/>
            <a:cxnLst/>
            <a:rect l="l" t="t" r="r" b="b"/>
            <a:pathLst>
              <a:path w="275590" h="251459">
                <a:moveTo>
                  <a:pt x="275046" y="251273"/>
                </a:moveTo>
                <a:lnTo>
                  <a:pt x="0" y="251273"/>
                </a:lnTo>
                <a:lnTo>
                  <a:pt x="275046" y="0"/>
                </a:lnTo>
                <a:lnTo>
                  <a:pt x="275046" y="251273"/>
                </a:lnTo>
                <a:close/>
              </a:path>
            </a:pathLst>
          </a:custGeom>
          <a:solidFill>
            <a:srgbClr val="FFCC57"/>
          </a:solidFill>
        </p:spPr>
        <p:txBody>
          <a:bodyPr wrap="square" lIns="0" tIns="0" rIns="0" bIns="0" rtlCol="0"/>
          <a:lstStyle/>
          <a:p>
            <a:endParaRPr/>
          </a:p>
        </p:txBody>
      </p:sp>
      <p:sp>
        <p:nvSpPr>
          <p:cNvPr id="12" name="object 12"/>
          <p:cNvSpPr/>
          <p:nvPr/>
        </p:nvSpPr>
        <p:spPr>
          <a:xfrm>
            <a:off x="934896" y="6773712"/>
            <a:ext cx="318135" cy="290830"/>
          </a:xfrm>
          <a:custGeom>
            <a:avLst/>
            <a:gdLst/>
            <a:ahLst/>
            <a:cxnLst/>
            <a:rect l="l" t="t" r="r" b="b"/>
            <a:pathLst>
              <a:path w="318134" h="290829">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13" name="object 13"/>
          <p:cNvSpPr/>
          <p:nvPr/>
        </p:nvSpPr>
        <p:spPr>
          <a:xfrm>
            <a:off x="1318821" y="6773712"/>
            <a:ext cx="327660" cy="541655"/>
          </a:xfrm>
          <a:custGeom>
            <a:avLst/>
            <a:gdLst/>
            <a:ahLst/>
            <a:cxnLst/>
            <a:rect l="l" t="t" r="r" b="b"/>
            <a:pathLst>
              <a:path w="327660" h="541654">
                <a:moveTo>
                  <a:pt x="52510" y="541487"/>
                </a:moveTo>
                <a:lnTo>
                  <a:pt x="0" y="541487"/>
                </a:lnTo>
                <a:lnTo>
                  <a:pt x="0" y="0"/>
                </a:lnTo>
                <a:lnTo>
                  <a:pt x="9885" y="0"/>
                </a:lnTo>
                <a:lnTo>
                  <a:pt x="327557" y="290214"/>
                </a:lnTo>
                <a:lnTo>
                  <a:pt x="52510" y="541487"/>
                </a:lnTo>
                <a:close/>
              </a:path>
            </a:pathLst>
          </a:custGeom>
          <a:solidFill>
            <a:srgbClr val="FFCC57"/>
          </a:solidFill>
        </p:spPr>
        <p:txBody>
          <a:bodyPr wrap="square" lIns="0" tIns="0" rIns="0" bIns="0" rtlCol="0"/>
          <a:lstStyle/>
          <a:p>
            <a:endParaRPr/>
          </a:p>
        </p:txBody>
      </p:sp>
      <p:sp>
        <p:nvSpPr>
          <p:cNvPr id="14" name="object 14"/>
          <p:cNvSpPr/>
          <p:nvPr/>
        </p:nvSpPr>
        <p:spPr>
          <a:xfrm>
            <a:off x="1205309" y="4832194"/>
            <a:ext cx="149860" cy="1216660"/>
          </a:xfrm>
          <a:custGeom>
            <a:avLst/>
            <a:gdLst/>
            <a:ahLst/>
            <a:cxnLst/>
            <a:rect l="l" t="t" r="r" b="b"/>
            <a:pathLst>
              <a:path w="149859" h="1216660">
                <a:moveTo>
                  <a:pt x="0" y="0"/>
                </a:moveTo>
                <a:lnTo>
                  <a:pt x="0" y="1216179"/>
                </a:lnTo>
                <a:lnTo>
                  <a:pt x="149750" y="1216179"/>
                </a:lnTo>
                <a:lnTo>
                  <a:pt x="149750" y="0"/>
                </a:lnTo>
                <a:lnTo>
                  <a:pt x="0" y="0"/>
                </a:lnTo>
                <a:close/>
              </a:path>
            </a:pathLst>
          </a:custGeom>
          <a:solidFill>
            <a:srgbClr val="F1F1F1"/>
          </a:solidFill>
        </p:spPr>
        <p:txBody>
          <a:bodyPr wrap="square" lIns="0" tIns="0" rIns="0" bIns="0" rtlCol="0"/>
          <a:lstStyle/>
          <a:p>
            <a:endParaRPr/>
          </a:p>
        </p:txBody>
      </p:sp>
      <p:sp>
        <p:nvSpPr>
          <p:cNvPr id="15" name="object 15"/>
          <p:cNvSpPr/>
          <p:nvPr/>
        </p:nvSpPr>
        <p:spPr>
          <a:xfrm>
            <a:off x="539802" y="5441794"/>
            <a:ext cx="668655" cy="607060"/>
          </a:xfrm>
          <a:custGeom>
            <a:avLst/>
            <a:gdLst/>
            <a:ahLst/>
            <a:cxnLst/>
            <a:rect l="l" t="t" r="r" b="b"/>
            <a:pathLst>
              <a:path w="668655" h="607060">
                <a:moveTo>
                  <a:pt x="668529" y="606579"/>
                </a:moveTo>
                <a:lnTo>
                  <a:pt x="0" y="606579"/>
                </a:lnTo>
                <a:lnTo>
                  <a:pt x="668529" y="0"/>
                </a:lnTo>
                <a:lnTo>
                  <a:pt x="668529" y="606579"/>
                </a:lnTo>
                <a:close/>
              </a:path>
            </a:pathLst>
          </a:custGeom>
          <a:solidFill>
            <a:srgbClr val="F1F1F1"/>
          </a:solidFill>
        </p:spPr>
        <p:txBody>
          <a:bodyPr wrap="square" lIns="0" tIns="0" rIns="0" bIns="0" rtlCol="0"/>
          <a:lstStyle/>
          <a:p>
            <a:endParaRPr/>
          </a:p>
        </p:txBody>
      </p:sp>
      <p:sp>
        <p:nvSpPr>
          <p:cNvPr id="16" name="object 16"/>
          <p:cNvSpPr/>
          <p:nvPr/>
        </p:nvSpPr>
        <p:spPr>
          <a:xfrm>
            <a:off x="536474" y="4832194"/>
            <a:ext cx="672465" cy="609600"/>
          </a:xfrm>
          <a:custGeom>
            <a:avLst/>
            <a:gdLst/>
            <a:ahLst/>
            <a:cxnLst/>
            <a:rect l="l" t="t" r="r" b="b"/>
            <a:pathLst>
              <a:path w="672465" h="609600">
                <a:moveTo>
                  <a:pt x="671858" y="609599"/>
                </a:moveTo>
                <a:lnTo>
                  <a:pt x="0" y="0"/>
                </a:lnTo>
                <a:lnTo>
                  <a:pt x="671858" y="0"/>
                </a:lnTo>
                <a:lnTo>
                  <a:pt x="671858" y="609599"/>
                </a:lnTo>
                <a:close/>
              </a:path>
            </a:pathLst>
          </a:custGeom>
          <a:solidFill>
            <a:srgbClr val="F1F1F1"/>
          </a:solidFill>
        </p:spPr>
        <p:txBody>
          <a:bodyPr wrap="square" lIns="0" tIns="0" rIns="0" bIns="0" rtlCol="0"/>
          <a:lstStyle/>
          <a:p>
            <a:endParaRPr/>
          </a:p>
        </p:txBody>
      </p:sp>
      <p:sp>
        <p:nvSpPr>
          <p:cNvPr id="17" name="object 17"/>
          <p:cNvSpPr/>
          <p:nvPr/>
        </p:nvSpPr>
        <p:spPr>
          <a:xfrm>
            <a:off x="1352036" y="48321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F1F1F1"/>
          </a:solidFill>
        </p:spPr>
        <p:txBody>
          <a:bodyPr wrap="square" lIns="0" tIns="0" rIns="0" bIns="0" rtlCol="0"/>
          <a:lstStyle/>
          <a:p>
            <a:endParaRPr/>
          </a:p>
        </p:txBody>
      </p:sp>
      <p:sp>
        <p:nvSpPr>
          <p:cNvPr id="18" name="object 18"/>
          <p:cNvSpPr/>
          <p:nvPr/>
        </p:nvSpPr>
        <p:spPr>
          <a:xfrm>
            <a:off x="8056699" y="0"/>
            <a:ext cx="179070" cy="1376680"/>
          </a:xfrm>
          <a:custGeom>
            <a:avLst/>
            <a:gdLst/>
            <a:ahLst/>
            <a:cxnLst/>
            <a:rect l="l" t="t" r="r" b="b"/>
            <a:pathLst>
              <a:path w="179070" h="1376680">
                <a:moveTo>
                  <a:pt x="178817" y="0"/>
                </a:moveTo>
                <a:lnTo>
                  <a:pt x="0" y="0"/>
                </a:lnTo>
                <a:lnTo>
                  <a:pt x="0" y="1376362"/>
                </a:lnTo>
                <a:lnTo>
                  <a:pt x="178817" y="1376362"/>
                </a:lnTo>
                <a:lnTo>
                  <a:pt x="178817" y="0"/>
                </a:lnTo>
                <a:close/>
              </a:path>
            </a:pathLst>
          </a:custGeom>
          <a:solidFill>
            <a:srgbClr val="FF7477"/>
          </a:solidFill>
        </p:spPr>
        <p:txBody>
          <a:bodyPr wrap="square" lIns="0" tIns="0" rIns="0" bIns="0" rtlCol="0"/>
          <a:lstStyle/>
          <a:p>
            <a:endParaRPr/>
          </a:p>
        </p:txBody>
      </p:sp>
      <p:sp>
        <p:nvSpPr>
          <p:cNvPr id="19" name="object 19"/>
          <p:cNvSpPr/>
          <p:nvPr/>
        </p:nvSpPr>
        <p:spPr>
          <a:xfrm>
            <a:off x="7289269" y="675004"/>
            <a:ext cx="771525" cy="701675"/>
          </a:xfrm>
          <a:custGeom>
            <a:avLst/>
            <a:gdLst/>
            <a:ahLst/>
            <a:cxnLst/>
            <a:rect l="l" t="t" r="r" b="b"/>
            <a:pathLst>
              <a:path w="771525" h="701675">
                <a:moveTo>
                  <a:pt x="770915" y="701357"/>
                </a:moveTo>
                <a:lnTo>
                  <a:pt x="0" y="701357"/>
                </a:lnTo>
                <a:lnTo>
                  <a:pt x="770915" y="0"/>
                </a:lnTo>
                <a:lnTo>
                  <a:pt x="770915" y="701357"/>
                </a:lnTo>
                <a:close/>
              </a:path>
            </a:pathLst>
          </a:custGeom>
          <a:solidFill>
            <a:srgbClr val="FF7477"/>
          </a:solidFill>
        </p:spPr>
        <p:txBody>
          <a:bodyPr wrap="square" lIns="0" tIns="0" rIns="0" bIns="0" rtlCol="0"/>
          <a:lstStyle/>
          <a:p>
            <a:endParaRPr/>
          </a:p>
        </p:txBody>
      </p:sp>
      <p:sp>
        <p:nvSpPr>
          <p:cNvPr id="20" name="object 20"/>
          <p:cNvSpPr/>
          <p:nvPr/>
        </p:nvSpPr>
        <p:spPr>
          <a:xfrm>
            <a:off x="7318236" y="0"/>
            <a:ext cx="742315" cy="675005"/>
          </a:xfrm>
          <a:custGeom>
            <a:avLst/>
            <a:gdLst/>
            <a:ahLst/>
            <a:cxnLst/>
            <a:rect l="l" t="t" r="r" b="b"/>
            <a:pathLst>
              <a:path w="742315" h="675005">
                <a:moveTo>
                  <a:pt x="741949" y="675004"/>
                </a:moveTo>
                <a:lnTo>
                  <a:pt x="0" y="0"/>
                </a:lnTo>
                <a:lnTo>
                  <a:pt x="741949" y="0"/>
                </a:lnTo>
                <a:lnTo>
                  <a:pt x="741949" y="675004"/>
                </a:lnTo>
                <a:close/>
              </a:path>
            </a:pathLst>
          </a:custGeom>
          <a:solidFill>
            <a:srgbClr val="FF7477"/>
          </a:solidFill>
        </p:spPr>
        <p:txBody>
          <a:bodyPr wrap="square" lIns="0" tIns="0" rIns="0" bIns="0" rtlCol="0"/>
          <a:lstStyle/>
          <a:p>
            <a:endParaRPr/>
          </a:p>
        </p:txBody>
      </p:sp>
      <p:sp>
        <p:nvSpPr>
          <p:cNvPr id="21" name="object 21"/>
          <p:cNvSpPr/>
          <p:nvPr/>
        </p:nvSpPr>
        <p:spPr>
          <a:xfrm>
            <a:off x="8232030" y="0"/>
            <a:ext cx="799465" cy="1376680"/>
          </a:xfrm>
          <a:custGeom>
            <a:avLst/>
            <a:gdLst/>
            <a:ahLst/>
            <a:cxnLst/>
            <a:rect l="l" t="t" r="r" b="b"/>
            <a:pathLst>
              <a:path w="799465" h="1376680">
                <a:moveTo>
                  <a:pt x="27947" y="1376362"/>
                </a:moveTo>
                <a:lnTo>
                  <a:pt x="0" y="1376362"/>
                </a:lnTo>
                <a:lnTo>
                  <a:pt x="0" y="0"/>
                </a:lnTo>
                <a:lnTo>
                  <a:pt x="56913" y="0"/>
                </a:lnTo>
                <a:lnTo>
                  <a:pt x="798862" y="675004"/>
                </a:lnTo>
                <a:lnTo>
                  <a:pt x="27947" y="1376362"/>
                </a:lnTo>
                <a:close/>
              </a:path>
            </a:pathLst>
          </a:custGeom>
          <a:solidFill>
            <a:srgbClr val="FF7477"/>
          </a:solidFill>
        </p:spPr>
        <p:txBody>
          <a:bodyPr wrap="square" lIns="0" tIns="0" rIns="0" bIns="0" rtlCol="0"/>
          <a:lstStyle/>
          <a:p>
            <a:endParaRPr/>
          </a:p>
        </p:txBody>
      </p:sp>
      <p:sp>
        <p:nvSpPr>
          <p:cNvPr id="22" name="object 22"/>
          <p:cNvSpPr/>
          <p:nvPr/>
        </p:nvSpPr>
        <p:spPr>
          <a:xfrm>
            <a:off x="9400994" y="696762"/>
            <a:ext cx="0" cy="570230"/>
          </a:xfrm>
          <a:custGeom>
            <a:avLst/>
            <a:gdLst/>
            <a:ahLst/>
            <a:cxnLst/>
            <a:rect l="l" t="t" r="r" b="b"/>
            <a:pathLst>
              <a:path h="570230">
                <a:moveTo>
                  <a:pt x="0" y="0"/>
                </a:moveTo>
                <a:lnTo>
                  <a:pt x="0" y="570062"/>
                </a:lnTo>
              </a:path>
            </a:pathLst>
          </a:custGeom>
          <a:ln w="69111">
            <a:solidFill>
              <a:srgbClr val="FFCC57"/>
            </a:solidFill>
          </a:ln>
        </p:spPr>
        <p:txBody>
          <a:bodyPr wrap="square" lIns="0" tIns="0" rIns="0" bIns="0" rtlCol="0"/>
          <a:lstStyle/>
          <a:p>
            <a:endParaRPr/>
          </a:p>
        </p:txBody>
      </p:sp>
      <p:sp>
        <p:nvSpPr>
          <p:cNvPr id="23" name="object 23"/>
          <p:cNvSpPr/>
          <p:nvPr/>
        </p:nvSpPr>
        <p:spPr>
          <a:xfrm>
            <a:off x="9061543" y="986976"/>
            <a:ext cx="306705" cy="280035"/>
          </a:xfrm>
          <a:custGeom>
            <a:avLst/>
            <a:gdLst/>
            <a:ahLst/>
            <a:cxnLst/>
            <a:rect l="l" t="t" r="r" b="b"/>
            <a:pathLst>
              <a:path w="306704" h="280034">
                <a:moveTo>
                  <a:pt x="306325" y="279848"/>
                </a:moveTo>
                <a:lnTo>
                  <a:pt x="0" y="279848"/>
                </a:lnTo>
                <a:lnTo>
                  <a:pt x="306325" y="0"/>
                </a:lnTo>
                <a:lnTo>
                  <a:pt x="306325" y="279848"/>
                </a:lnTo>
                <a:close/>
              </a:path>
            </a:pathLst>
          </a:custGeom>
          <a:solidFill>
            <a:srgbClr val="FFCC57"/>
          </a:solidFill>
        </p:spPr>
        <p:txBody>
          <a:bodyPr wrap="square" lIns="0" tIns="0" rIns="0" bIns="0" rtlCol="0"/>
          <a:lstStyle/>
          <a:p>
            <a:endParaRPr/>
          </a:p>
        </p:txBody>
      </p:sp>
      <p:sp>
        <p:nvSpPr>
          <p:cNvPr id="24" name="object 24"/>
          <p:cNvSpPr/>
          <p:nvPr/>
        </p:nvSpPr>
        <p:spPr>
          <a:xfrm>
            <a:off x="9050197" y="696762"/>
            <a:ext cx="318135" cy="290830"/>
          </a:xfrm>
          <a:custGeom>
            <a:avLst/>
            <a:gdLst/>
            <a:ahLst/>
            <a:cxnLst/>
            <a:rect l="l" t="t" r="r" b="b"/>
            <a:pathLst>
              <a:path w="318134"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5" name="object 25"/>
          <p:cNvSpPr/>
          <p:nvPr/>
        </p:nvSpPr>
        <p:spPr>
          <a:xfrm>
            <a:off x="9434121" y="696762"/>
            <a:ext cx="320040" cy="570230"/>
          </a:xfrm>
          <a:custGeom>
            <a:avLst/>
            <a:gdLst/>
            <a:ahLst/>
            <a:cxnLst/>
            <a:rect l="l" t="t" r="r" b="b"/>
            <a:pathLst>
              <a:path w="320040" h="570230">
                <a:moveTo>
                  <a:pt x="21232" y="570062"/>
                </a:moveTo>
                <a:lnTo>
                  <a:pt x="0" y="570062"/>
                </a:lnTo>
                <a:lnTo>
                  <a:pt x="0" y="0"/>
                </a:lnTo>
                <a:lnTo>
                  <a:pt x="9885" y="0"/>
                </a:lnTo>
                <a:lnTo>
                  <a:pt x="319479" y="282834"/>
                </a:lnTo>
                <a:lnTo>
                  <a:pt x="319479" y="297593"/>
                </a:lnTo>
                <a:lnTo>
                  <a:pt x="21232" y="570062"/>
                </a:lnTo>
                <a:close/>
              </a:path>
            </a:pathLst>
          </a:custGeom>
          <a:solidFill>
            <a:srgbClr val="FFCC57"/>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133089"/>
          </a:xfrm>
          <a:prstGeom prst="rect">
            <a:avLst/>
          </a:prstGeom>
        </p:spPr>
        <p:txBody>
          <a:bodyPr vert="horz" wrap="square" lIns="0" tIns="12065" rIns="0" bIns="0" rtlCol="0">
            <a:spAutoFit/>
          </a:bodyPr>
          <a:lstStyle/>
          <a:p>
            <a:pPr>
              <a:lnSpc>
                <a:spcPct val="150000"/>
              </a:lnSpc>
            </a:pPr>
            <a:r>
              <a:rPr lang="en-IN" u="sng" dirty="0">
                <a:solidFill>
                  <a:schemeClr val="accent5"/>
                </a:solidFill>
                <a:latin typeface="Footlight MT Light" panose="0204060206030A020304" pitchFamily="18" charset="0"/>
              </a:rPr>
              <a:t>Conversation with the bot in </a:t>
            </a:r>
            <a:r>
              <a:rPr lang="en-IN" u="sng" dirty="0" smtClean="0">
                <a:solidFill>
                  <a:schemeClr val="accent5"/>
                </a:solidFill>
                <a:latin typeface="Footlight MT Light" panose="0204060206030A020304" pitchFamily="18" charset="0"/>
              </a:rPr>
              <a:t>Telegram</a:t>
            </a:r>
          </a:p>
          <a:p>
            <a:pPr>
              <a:lnSpc>
                <a:spcPct val="150000"/>
              </a:lnSpc>
            </a:pPr>
            <a:endParaRPr lang="en-US" sz="2000" u="sng" dirty="0">
              <a:solidFill>
                <a:schemeClr val="accent5"/>
              </a:solidFill>
              <a:latin typeface="Footlight MT Light" panose="0204060206030A020304" pitchFamily="18" charset="0"/>
            </a:endParaRPr>
          </a:p>
          <a:p>
            <a:pPr>
              <a:lnSpc>
                <a:spcPct val="150000"/>
              </a:lnSpc>
            </a:pPr>
            <a:endParaRPr lang="en-US" sz="2000" u="sng" dirty="0" smtClean="0">
              <a:solidFill>
                <a:schemeClr val="accent5"/>
              </a:solidFill>
              <a:latin typeface="Footlight MT Light" panose="0204060206030A020304" pitchFamily="18" charset="0"/>
            </a:endParaRPr>
          </a:p>
          <a:p>
            <a:pPr>
              <a:lnSpc>
                <a:spcPct val="150000"/>
              </a:lnSpc>
            </a:pPr>
            <a:endParaRPr lang="en-US" sz="2000" u="sng" dirty="0">
              <a:solidFill>
                <a:schemeClr val="accent5"/>
              </a:solidFill>
              <a:latin typeface="Footlight MT Light" panose="0204060206030A020304" pitchFamily="18" charset="0"/>
            </a:endParaRPr>
          </a:p>
          <a:p>
            <a:pPr>
              <a:lnSpc>
                <a:spcPct val="150000"/>
              </a:lnSpc>
            </a:pPr>
            <a:endParaRPr lang="en-US" sz="2000" u="sng" dirty="0" smtClean="0">
              <a:solidFill>
                <a:schemeClr val="accent5"/>
              </a:solidFill>
              <a:latin typeface="Footlight MT Light" panose="0204060206030A020304" pitchFamily="18" charset="0"/>
            </a:endParaRPr>
          </a:p>
          <a:p>
            <a:pPr>
              <a:lnSpc>
                <a:spcPct val="150000"/>
              </a:lnSpc>
            </a:pPr>
            <a:endParaRPr lang="en-US" sz="2000" u="sng" dirty="0">
              <a:solidFill>
                <a:schemeClr val="accent5"/>
              </a:solidFill>
              <a:latin typeface="Footlight MT Light" panose="0204060206030A020304" pitchFamily="18" charset="0"/>
            </a:endParaRPr>
          </a:p>
          <a:p>
            <a:pPr>
              <a:lnSpc>
                <a:spcPct val="150000"/>
              </a:lnSpc>
            </a:pPr>
            <a:endParaRPr lang="en-US" sz="2000" u="sng" dirty="0" smtClean="0">
              <a:solidFill>
                <a:schemeClr val="accent5"/>
              </a:solidFill>
              <a:latin typeface="Footlight MT Light" panose="0204060206030A020304" pitchFamily="18" charset="0"/>
            </a:endParaRPr>
          </a:p>
          <a:p>
            <a:pPr>
              <a:lnSpc>
                <a:spcPct val="150000"/>
              </a:lnSpc>
            </a:pPr>
            <a:endParaRPr lang="en-US" sz="2000" u="sng" dirty="0">
              <a:solidFill>
                <a:schemeClr val="accent5"/>
              </a:solidFill>
              <a:latin typeface="Footlight MT Light" panose="0204060206030A020304" pitchFamily="18" charset="0"/>
            </a:endParaRPr>
          </a:p>
          <a:p>
            <a:pPr>
              <a:lnSpc>
                <a:spcPct val="150000"/>
              </a:lnSpc>
            </a:pPr>
            <a:endParaRPr lang="en-US" sz="2000" u="sng" dirty="0" smtClean="0">
              <a:solidFill>
                <a:schemeClr val="accent5"/>
              </a:solidFill>
              <a:latin typeface="Footlight MT Light" panose="0204060206030A020304" pitchFamily="18" charset="0"/>
            </a:endParaRPr>
          </a:p>
          <a:p>
            <a:pPr>
              <a:lnSpc>
                <a:spcPct val="150000"/>
              </a:lnSpc>
            </a:pPr>
            <a:endParaRPr lang="en-US" sz="2000" u="sng" dirty="0">
              <a:solidFill>
                <a:schemeClr val="accent5"/>
              </a:solidFill>
              <a:latin typeface="Footlight MT Light" panose="0204060206030A020304" pitchFamily="18" charset="0"/>
            </a:endParaRPr>
          </a:p>
          <a:p>
            <a:pPr>
              <a:lnSpc>
                <a:spcPct val="150000"/>
              </a:lnSpc>
            </a:pPr>
            <a:endParaRPr lang="en-US" sz="2000" u="sng" dirty="0" smtClean="0">
              <a:solidFill>
                <a:schemeClr val="accent5"/>
              </a:solidFill>
              <a:latin typeface="Footlight MT Light" panose="0204060206030A020304" pitchFamily="18" charset="0"/>
            </a:endParaRPr>
          </a:p>
          <a:p>
            <a:pPr>
              <a:lnSpc>
                <a:spcPct val="150000"/>
              </a:lnSpc>
            </a:pPr>
            <a:r>
              <a:rPr lang="en-US" sz="1600" dirty="0" smtClean="0">
                <a:solidFill>
                  <a:schemeClr val="accent5"/>
                </a:solidFill>
                <a:latin typeface="Footlight MT Light" panose="0204060206030A020304" pitchFamily="18" charset="0"/>
              </a:rPr>
              <a:t>                         Figure 8. </a:t>
            </a:r>
            <a:r>
              <a:rPr lang="en-IN" sz="1600" dirty="0">
                <a:latin typeface="Footlight MT Light" panose="0204060206030A020304" pitchFamily="18" charset="0"/>
              </a:rPr>
              <a:t>Conversation with the bot in </a:t>
            </a:r>
            <a:r>
              <a:rPr lang="en-IN" sz="1600" dirty="0" smtClean="0">
                <a:latin typeface="Footlight MT Light" panose="0204060206030A020304" pitchFamily="18" charset="0"/>
              </a:rPr>
              <a:t>Telegram</a:t>
            </a:r>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30" name="Picture 29"/>
          <p:cNvPicPr/>
          <p:nvPr/>
        </p:nvPicPr>
        <p:blipFill rotWithShape="1">
          <a:blip r:embed="rId3"/>
          <a:srcRect r="57267"/>
          <a:stretch/>
        </p:blipFill>
        <p:spPr bwMode="auto">
          <a:xfrm>
            <a:off x="2174783" y="1427398"/>
            <a:ext cx="3600125" cy="4490356"/>
          </a:xfrm>
          <a:prstGeom prst="rect">
            <a:avLst/>
          </a:prstGeom>
          <a:ln>
            <a:noFill/>
          </a:ln>
          <a:extLst>
            <a:ext uri="{53640926-AAD7-44D8-BBD7-CCE9431645EC}">
              <a14:shadowObscured xmlns:a14="http://schemas.microsoft.com/office/drawing/2010/main"/>
            </a:ext>
          </a:extLst>
        </p:spPr>
      </p:pic>
      <p:pic>
        <p:nvPicPr>
          <p:cNvPr id="31" name="Picture 30"/>
          <p:cNvPicPr/>
          <p:nvPr/>
        </p:nvPicPr>
        <p:blipFill rotWithShape="1">
          <a:blip r:embed="rId4"/>
          <a:srcRect t="6906" r="10187"/>
          <a:stretch/>
        </p:blipFill>
        <p:spPr bwMode="auto">
          <a:xfrm>
            <a:off x="5899549" y="1427398"/>
            <a:ext cx="3824789" cy="44903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7231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211347" y="10013"/>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RESULTS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2474395"/>
          </a:xfrm>
          <a:prstGeom prst="rect">
            <a:avLst/>
          </a:prstGeom>
        </p:spPr>
        <p:txBody>
          <a:bodyPr vert="horz" wrap="square" lIns="0" tIns="12065" rIns="0" bIns="0" rtlCol="0">
            <a:spAutoFit/>
          </a:bodyPr>
          <a:lstStyle/>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pPr>
              <a:lnSpc>
                <a:spcPct val="150000"/>
              </a:lnSpc>
            </a:pPr>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a:p>
            <a:endParaRPr lang="en-US" sz="2000" dirty="0" smtClean="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graphicFrame>
        <p:nvGraphicFramePr>
          <p:cNvPr id="13" name="Table 12"/>
          <p:cNvGraphicFramePr>
            <a:graphicFrameLocks noGrp="1"/>
          </p:cNvGraphicFramePr>
          <p:nvPr>
            <p:extLst>
              <p:ext uri="{D42A27DB-BD31-4B8C-83A1-F6EECF244321}">
                <p14:modId xmlns:p14="http://schemas.microsoft.com/office/powerpoint/2010/main" val="3305245381"/>
              </p:ext>
            </p:extLst>
          </p:nvPr>
        </p:nvGraphicFramePr>
        <p:xfrm>
          <a:off x="2184876" y="1248553"/>
          <a:ext cx="7481387" cy="5842602"/>
        </p:xfrm>
        <a:graphic>
          <a:graphicData uri="http://schemas.openxmlformats.org/drawingml/2006/table">
            <a:tbl>
              <a:tblPr firstRow="1" firstCol="1" bandRow="1">
                <a:tableStyleId>{BDBED569-4797-4DF1-A0F4-6AAB3CD982D8}</a:tableStyleId>
              </a:tblPr>
              <a:tblGrid>
                <a:gridCol w="1767890">
                  <a:extLst>
                    <a:ext uri="{9D8B030D-6E8A-4147-A177-3AD203B41FA5}">
                      <a16:colId xmlns:a16="http://schemas.microsoft.com/office/drawing/2014/main" val="514015970"/>
                    </a:ext>
                  </a:extLst>
                </a:gridCol>
                <a:gridCol w="1066800">
                  <a:extLst>
                    <a:ext uri="{9D8B030D-6E8A-4147-A177-3AD203B41FA5}">
                      <a16:colId xmlns:a16="http://schemas.microsoft.com/office/drawing/2014/main" val="632037757"/>
                    </a:ext>
                  </a:extLst>
                </a:gridCol>
                <a:gridCol w="1143000">
                  <a:extLst>
                    <a:ext uri="{9D8B030D-6E8A-4147-A177-3AD203B41FA5}">
                      <a16:colId xmlns:a16="http://schemas.microsoft.com/office/drawing/2014/main" val="2467323050"/>
                    </a:ext>
                  </a:extLst>
                </a:gridCol>
                <a:gridCol w="3503697">
                  <a:extLst>
                    <a:ext uri="{9D8B030D-6E8A-4147-A177-3AD203B41FA5}">
                      <a16:colId xmlns:a16="http://schemas.microsoft.com/office/drawing/2014/main" val="3541496719"/>
                    </a:ext>
                  </a:extLst>
                </a:gridCol>
              </a:tblGrid>
              <a:tr h="831483">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User Text</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Intent-Classifier</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Programming Language-Classifier</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Response</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3632773778"/>
                  </a:ext>
                </a:extLst>
              </a:tr>
              <a:tr h="554322">
                <a:tc>
                  <a:txBody>
                    <a:bodyPr/>
                    <a:lstStyle/>
                    <a:p>
                      <a:pPr marL="0" marR="0" algn="ctr">
                        <a:lnSpc>
                          <a:spcPct val="150000"/>
                        </a:lnSpc>
                        <a:spcBef>
                          <a:spcPts val="0"/>
                        </a:spcBef>
                        <a:spcAft>
                          <a:spcPts val="0"/>
                        </a:spcAft>
                      </a:pPr>
                      <a:r>
                        <a:rPr lang="en-IN" sz="1325" b="0" dirty="0">
                          <a:solidFill>
                            <a:srgbClr val="002060"/>
                          </a:solidFill>
                          <a:effectLst/>
                          <a:latin typeface="Footlight MT Light" panose="0204060206030A020304" pitchFamily="18" charset="0"/>
                        </a:rPr>
                        <a:t>Where are you from?</a:t>
                      </a:r>
                      <a:endParaRPr lang="en-IN" sz="1325" b="0"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dialogue</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 am from where all software programs are from; a galaxy far, far away.</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2538460008"/>
                  </a:ext>
                </a:extLst>
              </a:tr>
              <a:tr h="1108645">
                <a:tc>
                  <a:txBody>
                    <a:bodyPr/>
                    <a:lstStyle/>
                    <a:p>
                      <a:pPr marL="0" marR="0" algn="ctr">
                        <a:lnSpc>
                          <a:spcPct val="150000"/>
                        </a:lnSpc>
                        <a:spcBef>
                          <a:spcPts val="0"/>
                        </a:spcBef>
                        <a:spcAft>
                          <a:spcPts val="0"/>
                        </a:spcAft>
                      </a:pPr>
                      <a:r>
                        <a:rPr lang="en-IN" sz="1325" b="0" dirty="0">
                          <a:solidFill>
                            <a:srgbClr val="002060"/>
                          </a:solidFill>
                          <a:effectLst/>
                          <a:latin typeface="Footlight MT Light" panose="0204060206030A020304" pitchFamily="18" charset="0"/>
                        </a:rPr>
                        <a:t>Can I replace plain URLs with links?</a:t>
                      </a:r>
                      <a:endParaRPr lang="en-IN" sz="1325" b="0"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err="1">
                          <a:solidFill>
                            <a:srgbClr val="002060"/>
                          </a:solidFill>
                          <a:effectLst/>
                          <a:latin typeface="Footlight MT Light" panose="0204060206030A020304" pitchFamily="18" charset="0"/>
                        </a:rPr>
                        <a:t>stackoverflow</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err="1">
                          <a:solidFill>
                            <a:srgbClr val="002060"/>
                          </a:solidFill>
                          <a:effectLst/>
                          <a:latin typeface="Footlight MT Light" panose="0204060206030A020304" pitchFamily="18" charset="0"/>
                        </a:rPr>
                        <a:t>javascript</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 think it is about </a:t>
                      </a:r>
                      <a:r>
                        <a:rPr lang="en-IN" sz="1325" dirty="0" err="1">
                          <a:solidFill>
                            <a:srgbClr val="002060"/>
                          </a:solidFill>
                          <a:effectLst/>
                          <a:latin typeface="Footlight MT Light" panose="0204060206030A020304" pitchFamily="18" charset="0"/>
                        </a:rPr>
                        <a:t>javascript</a:t>
                      </a:r>
                      <a:endParaRPr lang="en-IN" sz="1325" dirty="0">
                        <a:solidFill>
                          <a:srgbClr val="002060"/>
                        </a:solidFill>
                        <a:effectLst/>
                        <a:latin typeface="Footlight MT Light" panose="0204060206030A020304" pitchFamily="18" charset="0"/>
                      </a:endParaRP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This thread might help you: </a:t>
                      </a:r>
                      <a:r>
                        <a:rPr lang="en-IN" sz="1325" u="sng" dirty="0">
                          <a:effectLst/>
                          <a:latin typeface="Footlight MT Light" panose="0204060206030A020304" pitchFamily="18" charset="0"/>
                          <a:hlinkClick r:id="rId3"/>
                        </a:rPr>
                        <a:t>https://stackoverflow.com/questions/19547008</a:t>
                      </a:r>
                      <a:endParaRPr lang="en-IN" sz="1325" dirty="0">
                        <a:effectLst/>
                        <a:latin typeface="Footlight MT Light" panose="0204060206030A020304" pitchFamily="18" charset="0"/>
                      </a:endParaRP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(How to replace plain URLs with links, with example?)</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3720523404"/>
                  </a:ext>
                </a:extLst>
              </a:tr>
              <a:tr h="277161">
                <a:tc>
                  <a:txBody>
                    <a:bodyPr/>
                    <a:lstStyle/>
                    <a:p>
                      <a:pPr marL="0" marR="0" algn="ctr">
                        <a:lnSpc>
                          <a:spcPct val="150000"/>
                        </a:lnSpc>
                        <a:spcBef>
                          <a:spcPts val="0"/>
                        </a:spcBef>
                        <a:spcAft>
                          <a:spcPts val="0"/>
                        </a:spcAft>
                      </a:pPr>
                      <a:r>
                        <a:rPr lang="en-IN" sz="1325" b="0">
                          <a:solidFill>
                            <a:srgbClr val="002060"/>
                          </a:solidFill>
                          <a:effectLst/>
                          <a:latin typeface="Footlight MT Light" panose="0204060206030A020304" pitchFamily="18" charset="0"/>
                        </a:rPr>
                        <a:t>Are you sentient?</a:t>
                      </a:r>
                      <a:endParaRPr lang="en-IN" sz="1325" b="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solidFill>
                            <a:srgbClr val="002060"/>
                          </a:solidFill>
                          <a:effectLst/>
                          <a:latin typeface="Footlight MT Light" panose="0204060206030A020304" pitchFamily="18" charset="0"/>
                        </a:rPr>
                        <a:t>dialogue</a:t>
                      </a:r>
                      <a:endParaRPr lang="en-IN" sz="1325">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effectLst/>
                          <a:latin typeface="Footlight MT Light" panose="0204060206030A020304" pitchFamily="18" charset="0"/>
                        </a:rPr>
                        <a:t>Sort of.</a:t>
                      </a:r>
                      <a:endParaRPr lang="en-IN" sz="1325">
                        <a:solidFill>
                          <a:srgbClr val="00000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3486022041"/>
                  </a:ext>
                </a:extLst>
              </a:tr>
              <a:tr h="1108645">
                <a:tc>
                  <a:txBody>
                    <a:bodyPr/>
                    <a:lstStyle/>
                    <a:p>
                      <a:pPr marL="0" marR="0" algn="ctr">
                        <a:lnSpc>
                          <a:spcPct val="150000"/>
                        </a:lnSpc>
                        <a:spcBef>
                          <a:spcPts val="0"/>
                        </a:spcBef>
                        <a:spcAft>
                          <a:spcPts val="0"/>
                        </a:spcAft>
                      </a:pPr>
                      <a:r>
                        <a:rPr lang="en-IN" sz="1325" b="0" dirty="0">
                          <a:solidFill>
                            <a:srgbClr val="002060"/>
                          </a:solidFill>
                          <a:effectLst/>
                          <a:latin typeface="Footlight MT Light" panose="0204060206030A020304" pitchFamily="18" charset="0"/>
                        </a:rPr>
                        <a:t>How to create a static class in </a:t>
                      </a:r>
                      <a:r>
                        <a:rPr lang="en-IN" sz="1325" b="0" dirty="0" err="1">
                          <a:solidFill>
                            <a:srgbClr val="002060"/>
                          </a:solidFill>
                          <a:effectLst/>
                          <a:latin typeface="Footlight MT Light" panose="0204060206030A020304" pitchFamily="18" charset="0"/>
                        </a:rPr>
                        <a:t>cpp</a:t>
                      </a:r>
                      <a:r>
                        <a:rPr lang="en-IN" sz="1325" b="0" dirty="0">
                          <a:solidFill>
                            <a:srgbClr val="002060"/>
                          </a:solidFill>
                          <a:effectLst/>
                          <a:latin typeface="Footlight MT Light" panose="0204060206030A020304" pitchFamily="18" charset="0"/>
                        </a:rPr>
                        <a:t>?</a:t>
                      </a:r>
                      <a:endParaRPr lang="en-IN" sz="1325" b="0"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solidFill>
                            <a:srgbClr val="002060"/>
                          </a:solidFill>
                          <a:effectLst/>
                          <a:latin typeface="Footlight MT Light" panose="0204060206030A020304" pitchFamily="18" charset="0"/>
                        </a:rPr>
                        <a:t>stackoverflow</a:t>
                      </a:r>
                      <a:endParaRPr lang="en-IN" sz="1325">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err="1">
                          <a:solidFill>
                            <a:srgbClr val="002060"/>
                          </a:solidFill>
                          <a:effectLst/>
                          <a:latin typeface="Footlight MT Light" panose="0204060206030A020304" pitchFamily="18" charset="0"/>
                        </a:rPr>
                        <a:t>c_cpp</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 think it is about </a:t>
                      </a:r>
                      <a:r>
                        <a:rPr lang="en-IN" sz="1325" dirty="0" err="1">
                          <a:solidFill>
                            <a:srgbClr val="002060"/>
                          </a:solidFill>
                          <a:effectLst/>
                          <a:latin typeface="Footlight MT Light" panose="0204060206030A020304" pitchFamily="18" charset="0"/>
                        </a:rPr>
                        <a:t>c_cpp</a:t>
                      </a:r>
                      <a:endParaRPr lang="en-IN" sz="1325" dirty="0">
                        <a:solidFill>
                          <a:srgbClr val="002060"/>
                        </a:solidFill>
                        <a:effectLst/>
                        <a:latin typeface="Footlight MT Light" panose="0204060206030A020304" pitchFamily="18" charset="0"/>
                      </a:endParaRP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This thread might help you: </a:t>
                      </a:r>
                      <a:r>
                        <a:rPr lang="en-IN" sz="1325" u="sng" dirty="0">
                          <a:effectLst/>
                          <a:latin typeface="Footlight MT Light" panose="0204060206030A020304" pitchFamily="18" charset="0"/>
                          <a:hlinkClick r:id="rId4"/>
                        </a:rPr>
                        <a:t>https://stackoverflow.com/questions/9321</a:t>
                      </a:r>
                      <a:endParaRPr lang="en-IN" sz="1325" dirty="0">
                        <a:effectLst/>
                        <a:latin typeface="Footlight MT Light" panose="0204060206030A020304" pitchFamily="18" charset="0"/>
                      </a:endParaRP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(How do you create a static class in C++?)</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166230131"/>
                  </a:ext>
                </a:extLst>
              </a:tr>
              <a:tr h="277161">
                <a:tc>
                  <a:txBody>
                    <a:bodyPr/>
                    <a:lstStyle/>
                    <a:p>
                      <a:pPr marL="0" marR="0" algn="ctr">
                        <a:lnSpc>
                          <a:spcPct val="150000"/>
                        </a:lnSpc>
                        <a:spcBef>
                          <a:spcPts val="0"/>
                        </a:spcBef>
                        <a:spcAft>
                          <a:spcPts val="0"/>
                        </a:spcAft>
                      </a:pPr>
                      <a:r>
                        <a:rPr lang="en-IN" sz="1325" b="0">
                          <a:solidFill>
                            <a:srgbClr val="002060"/>
                          </a:solidFill>
                          <a:effectLst/>
                          <a:latin typeface="Footlight MT Light" panose="0204060206030A020304" pitchFamily="18" charset="0"/>
                        </a:rPr>
                        <a:t>How are you doing?</a:t>
                      </a:r>
                      <a:endParaRPr lang="en-IN" sz="1325" b="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solidFill>
                            <a:srgbClr val="002060"/>
                          </a:solidFill>
                          <a:effectLst/>
                          <a:latin typeface="Footlight MT Light" panose="0204060206030A020304" pitchFamily="18" charset="0"/>
                        </a:rPr>
                        <a:t>dialogue</a:t>
                      </a:r>
                      <a:endParaRPr lang="en-IN" sz="1325">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solidFill>
                            <a:srgbClr val="002060"/>
                          </a:solidFill>
                          <a:effectLst/>
                          <a:latin typeface="Footlight MT Light" panose="0204060206030A020304" pitchFamily="18" charset="0"/>
                        </a:rPr>
                        <a:t>-</a:t>
                      </a:r>
                      <a:endParaRPr lang="en-IN" sz="1325">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 am doing well.</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1319514164"/>
                  </a:ext>
                </a:extLst>
              </a:tr>
              <a:tr h="1108645">
                <a:tc>
                  <a:txBody>
                    <a:bodyPr/>
                    <a:lstStyle/>
                    <a:p>
                      <a:pPr marL="0" marR="0" algn="ctr">
                        <a:lnSpc>
                          <a:spcPct val="150000"/>
                        </a:lnSpc>
                        <a:spcBef>
                          <a:spcPts val="0"/>
                        </a:spcBef>
                        <a:spcAft>
                          <a:spcPts val="0"/>
                        </a:spcAft>
                      </a:pPr>
                      <a:r>
                        <a:rPr lang="en-IN" sz="1325" b="0" dirty="0">
                          <a:solidFill>
                            <a:srgbClr val="002060"/>
                          </a:solidFill>
                          <a:effectLst/>
                          <a:latin typeface="Footlight MT Light" panose="0204060206030A020304" pitchFamily="18" charset="0"/>
                        </a:rPr>
                        <a:t>Sorting a dictionary in python</a:t>
                      </a:r>
                      <a:endParaRPr lang="en-IN" sz="1325" b="0"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a:solidFill>
                            <a:srgbClr val="002060"/>
                          </a:solidFill>
                          <a:effectLst/>
                          <a:latin typeface="Footlight MT Light" panose="0204060206030A020304" pitchFamily="18" charset="0"/>
                        </a:rPr>
                        <a:t>stackoverflow</a:t>
                      </a:r>
                      <a:endParaRPr lang="en-IN" sz="1325">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python</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tc>
                  <a:txBody>
                    <a:bodyPr/>
                    <a:lstStyle/>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I think it is about python</a:t>
                      </a: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This thread might help you: </a:t>
                      </a:r>
                      <a:r>
                        <a:rPr lang="en-IN" sz="1325" u="sng" dirty="0">
                          <a:effectLst/>
                          <a:latin typeface="Footlight MT Light" panose="0204060206030A020304" pitchFamily="18" charset="0"/>
                          <a:hlinkClick r:id="rId5"/>
                        </a:rPr>
                        <a:t>https://stackoverflow.com/questions/7546170</a:t>
                      </a:r>
                      <a:endParaRPr lang="en-IN" sz="1325" dirty="0">
                        <a:effectLst/>
                        <a:latin typeface="Footlight MT Light" panose="0204060206030A020304" pitchFamily="18" charset="0"/>
                      </a:endParaRPr>
                    </a:p>
                    <a:p>
                      <a:pPr marL="0" marR="0" algn="ctr">
                        <a:lnSpc>
                          <a:spcPct val="150000"/>
                        </a:lnSpc>
                        <a:spcBef>
                          <a:spcPts val="0"/>
                        </a:spcBef>
                        <a:spcAft>
                          <a:spcPts val="0"/>
                        </a:spcAft>
                      </a:pPr>
                      <a:r>
                        <a:rPr lang="en-IN" sz="1325" dirty="0">
                          <a:solidFill>
                            <a:srgbClr val="002060"/>
                          </a:solidFill>
                          <a:effectLst/>
                          <a:latin typeface="Footlight MT Light" panose="0204060206030A020304" pitchFamily="18" charset="0"/>
                        </a:rPr>
                        <a:t>(Sorting a dictionary in python)</a:t>
                      </a:r>
                      <a:endParaRPr lang="en-IN" sz="1325" dirty="0">
                        <a:solidFill>
                          <a:srgbClr val="002060"/>
                        </a:solidFill>
                        <a:effectLst/>
                        <a:latin typeface="Footlight MT Light" panose="0204060206030A020304" pitchFamily="18" charset="0"/>
                        <a:ea typeface="Calibri" panose="020F0502020204030204" pitchFamily="34" charset="0"/>
                        <a:cs typeface="Times New Roman" panose="02020603050405020304" pitchFamily="18" charset="0"/>
                      </a:endParaRPr>
                    </a:p>
                  </a:txBody>
                  <a:tcPr marL="18058" marR="18058" marT="0" marB="0"/>
                </a:tc>
                <a:extLst>
                  <a:ext uri="{0D108BD9-81ED-4DB2-BD59-A6C34878D82A}">
                    <a16:rowId xmlns:a16="http://schemas.microsoft.com/office/drawing/2014/main" val="197217390"/>
                  </a:ext>
                </a:extLst>
              </a:tr>
            </a:tbl>
          </a:graphicData>
        </a:graphic>
      </p:graphicFrame>
      <p:sp>
        <p:nvSpPr>
          <p:cNvPr id="29" name="object 12"/>
          <p:cNvSpPr txBox="1">
            <a:spLocks/>
          </p:cNvSpPr>
          <p:nvPr/>
        </p:nvSpPr>
        <p:spPr>
          <a:xfrm>
            <a:off x="2173706" y="702039"/>
            <a:ext cx="5677751" cy="323165"/>
          </a:xfrm>
          <a:prstGeom prst="rect">
            <a:avLst/>
          </a:prstGeom>
        </p:spPr>
        <p:txBody>
          <a:bodyPr vert="horz" wrap="square" lIns="0" tIns="15240" rIns="0" bIns="0" rtlCol="0">
            <a:spAutoFit/>
          </a:bodyPr>
          <a:lstStyle>
            <a:lvl1pPr>
              <a:defRPr sz="3400" b="0" i="0">
                <a:solidFill>
                  <a:schemeClr val="bg1"/>
                </a:solidFill>
                <a:latin typeface="Verdana"/>
                <a:ea typeface="+mj-ea"/>
                <a:cs typeface="Verdana"/>
              </a:defRPr>
            </a:lvl1pPr>
          </a:lstStyle>
          <a:p>
            <a:r>
              <a:rPr lang="en-IN" sz="2000" u="sng" dirty="0">
                <a:solidFill>
                  <a:schemeClr val="accent5"/>
                </a:solidFill>
                <a:latin typeface="Footlight MT Light" panose="0204060206030A020304" pitchFamily="18" charset="0"/>
              </a:rPr>
              <a:t>Sample output of Chatbot</a:t>
            </a:r>
            <a:endParaRPr lang="en-US" sz="2000" u="sng" kern="0" dirty="0">
              <a:solidFill>
                <a:schemeClr val="accent5"/>
              </a:solidFill>
              <a:latin typeface="Footlight MT Light" panose="0204060206030A020304" pitchFamily="18" charset="0"/>
            </a:endParaRPr>
          </a:p>
        </p:txBody>
      </p:sp>
    </p:spTree>
    <p:extLst>
      <p:ext uri="{BB962C8B-B14F-4D97-AF65-F5344CB8AC3E}">
        <p14:creationId xmlns:p14="http://schemas.microsoft.com/office/powerpoint/2010/main" val="399570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CONCLUSION</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81910"/>
            <a:ext cx="7285524" cy="6475491"/>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sz="2000" dirty="0">
                <a:solidFill>
                  <a:schemeClr val="accent5"/>
                </a:solidFill>
                <a:latin typeface="Footlight MT Light" panose="0204060206030A020304" pitchFamily="18" charset="0"/>
              </a:rPr>
              <a:t>In this project, I’ve proposed an approach for designing and building an interactive Chatbot that does question-answering.</a:t>
            </a:r>
            <a:endParaRPr lang="en-IN" sz="2000" dirty="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r>
              <a:rPr lang="en-IN" sz="2000" dirty="0">
                <a:solidFill>
                  <a:schemeClr val="accent5"/>
                </a:solidFill>
                <a:latin typeface="Footlight MT Light" panose="0204060206030A020304" pitchFamily="18" charset="0"/>
              </a:rPr>
              <a:t>The proposed approach includes different classifiers, </a:t>
            </a:r>
            <a:r>
              <a:rPr lang="en-US" sz="2000" dirty="0">
                <a:solidFill>
                  <a:schemeClr val="accent5"/>
                </a:solidFill>
                <a:latin typeface="Footlight MT Light" panose="0204060206030A020304" pitchFamily="18" charset="0"/>
              </a:rPr>
              <a:t>stored question database </a:t>
            </a:r>
            <a:r>
              <a:rPr lang="en-US" sz="2000" dirty="0" err="1">
                <a:solidFill>
                  <a:schemeClr val="accent5"/>
                </a:solidFill>
                <a:latin typeface="Footlight MT Light" panose="0204060206030A020304" pitchFamily="18" charset="0"/>
              </a:rPr>
              <a:t>embeddings</a:t>
            </a:r>
            <a:r>
              <a:rPr lang="en-US" sz="2000" dirty="0">
                <a:solidFill>
                  <a:schemeClr val="accent5"/>
                </a:solidFill>
                <a:latin typeface="Footlight MT Light" panose="0204060206030A020304" pitchFamily="18" charset="0"/>
              </a:rPr>
              <a:t>, telegram bot handler</a:t>
            </a:r>
            <a:r>
              <a:rPr lang="en-IN" sz="2000" dirty="0">
                <a:solidFill>
                  <a:schemeClr val="accent5"/>
                </a:solidFill>
                <a:latin typeface="Footlight MT Light" panose="0204060206030A020304" pitchFamily="18" charset="0"/>
              </a:rPr>
              <a:t> and their implementations. </a:t>
            </a:r>
          </a:p>
          <a:p>
            <a:pPr marL="342900" indent="-342900">
              <a:lnSpc>
                <a:spcPct val="150000"/>
              </a:lnSpc>
              <a:buFont typeface="Wingdings" panose="05000000000000000000" pitchFamily="2" charset="2"/>
              <a:buChar char="Ø"/>
            </a:pPr>
            <a:r>
              <a:rPr lang="en-IN" sz="2000" dirty="0">
                <a:solidFill>
                  <a:schemeClr val="accent5"/>
                </a:solidFill>
                <a:latin typeface="Footlight MT Light" panose="0204060206030A020304" pitchFamily="18" charset="0"/>
              </a:rPr>
              <a:t>Experimental results show that the selected algorithms are in accordance with the implementation of the Chatbot approach with good test accuracies. </a:t>
            </a:r>
          </a:p>
          <a:p>
            <a:pPr marL="342900" indent="-342900">
              <a:lnSpc>
                <a:spcPct val="150000"/>
              </a:lnSpc>
              <a:buFont typeface="Wingdings" panose="05000000000000000000" pitchFamily="2" charset="2"/>
              <a:buChar char="Ø"/>
            </a:pPr>
            <a:r>
              <a:rPr lang="en-US" sz="2000" dirty="0">
                <a:solidFill>
                  <a:schemeClr val="accent5"/>
                </a:solidFill>
                <a:latin typeface="Footlight MT Light" panose="0204060206030A020304" pitchFamily="18" charset="0"/>
              </a:rPr>
              <a:t>Telegram is used as a frontend medium to ask questions to the bot, which then responds back using the trained models in its back-end.</a:t>
            </a:r>
            <a:endParaRPr lang="en-IN" sz="2000" dirty="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r>
              <a:rPr lang="en-IN" sz="2000" dirty="0">
                <a:solidFill>
                  <a:schemeClr val="accent5"/>
                </a:solidFill>
                <a:latin typeface="Footlight MT Light" panose="0204060206030A020304" pitchFamily="18" charset="0"/>
              </a:rPr>
              <a:t>The Chatbot will assist people in searching for solutions to programming questions that they would need (at work or study) and also hold conversations with the user</a:t>
            </a:r>
            <a:r>
              <a:rPr lang="en-IN" sz="2000" dirty="0" smtClean="0">
                <a:solidFill>
                  <a:schemeClr val="accent5"/>
                </a:solidFill>
                <a:latin typeface="Footlight MT Light" panose="0204060206030A020304" pitchFamily="18" charset="0"/>
              </a:rPr>
              <a:t>.</a:t>
            </a:r>
            <a:endParaRPr lang="en-US" sz="200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129858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121022"/>
            <a:ext cx="6448827"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SCOPE FOR IMPROVEMMENT</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3432" y="973516"/>
            <a:ext cx="7285524" cy="5776710"/>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IN" sz="2100" dirty="0">
                <a:solidFill>
                  <a:schemeClr val="accent5"/>
                </a:solidFill>
                <a:latin typeface="Footlight MT Light" panose="0204060206030A020304" pitchFamily="18" charset="0"/>
              </a:rPr>
              <a:t>We can increase the accuracy of the classifier, handle edge cases, make it reply faster, or add more logic to handle more use cases to improve on this Chatbot.</a:t>
            </a:r>
          </a:p>
          <a:p>
            <a:pPr marL="342900" indent="-342900">
              <a:lnSpc>
                <a:spcPct val="150000"/>
              </a:lnSpc>
              <a:buFont typeface="Wingdings" panose="05000000000000000000" pitchFamily="2" charset="2"/>
              <a:buChar char="Ø"/>
            </a:pPr>
            <a:r>
              <a:rPr lang="en-IN" sz="2100" dirty="0">
                <a:solidFill>
                  <a:schemeClr val="accent5"/>
                </a:solidFill>
                <a:latin typeface="Footlight MT Light" panose="0204060206030A020304" pitchFamily="18" charset="0"/>
              </a:rPr>
              <a:t>For a chit-chat mode, I have used a pre-trained neural network engine available from </a:t>
            </a:r>
            <a:r>
              <a:rPr lang="en-IN" sz="2100" dirty="0" err="1">
                <a:solidFill>
                  <a:schemeClr val="accent5"/>
                </a:solidFill>
                <a:latin typeface="Footlight MT Light" panose="0204060206030A020304" pitchFamily="18" charset="0"/>
              </a:rPr>
              <a:t>ChatterBot</a:t>
            </a:r>
            <a:r>
              <a:rPr lang="en-IN" sz="2100" dirty="0">
                <a:solidFill>
                  <a:schemeClr val="accent5"/>
                </a:solidFill>
                <a:latin typeface="Footlight MT Light" panose="0204060206030A020304" pitchFamily="18" charset="0"/>
              </a:rPr>
              <a:t>. We can also use Seq-2-Seq models or train our own models to create such bots.</a:t>
            </a:r>
          </a:p>
          <a:p>
            <a:pPr marL="342900" indent="-342900">
              <a:lnSpc>
                <a:spcPct val="150000"/>
              </a:lnSpc>
              <a:buFont typeface="Wingdings" panose="05000000000000000000" pitchFamily="2" charset="2"/>
              <a:buChar char="Ø"/>
            </a:pPr>
            <a:r>
              <a:rPr lang="en-IN" sz="2100" dirty="0" smtClean="0">
                <a:solidFill>
                  <a:schemeClr val="accent5"/>
                </a:solidFill>
                <a:latin typeface="Footlight MT Light" panose="0204060206030A020304" pitchFamily="18" charset="0"/>
              </a:rPr>
              <a:t>I’ve used </a:t>
            </a:r>
            <a:r>
              <a:rPr lang="en-IN" sz="2100" dirty="0" err="1" smtClean="0">
                <a:solidFill>
                  <a:schemeClr val="accent5"/>
                </a:solidFill>
                <a:latin typeface="Footlight MT Light" panose="0204060206030A020304" pitchFamily="18" charset="0"/>
              </a:rPr>
              <a:t>GoogleNews</a:t>
            </a:r>
            <a:r>
              <a:rPr lang="en-IN" sz="2100" dirty="0" smtClean="0">
                <a:solidFill>
                  <a:schemeClr val="accent5"/>
                </a:solidFill>
                <a:latin typeface="Footlight MT Light" panose="0204060206030A020304" pitchFamily="18" charset="0"/>
              </a:rPr>
              <a:t>-vectors to convert every question to a vector. We can also use </a:t>
            </a:r>
            <a:r>
              <a:rPr lang="en-IN" sz="2100" dirty="0" err="1" smtClean="0">
                <a:solidFill>
                  <a:schemeClr val="accent5"/>
                </a:solidFill>
                <a:latin typeface="Footlight MT Light" panose="0204060206030A020304" pitchFamily="18" charset="0"/>
              </a:rPr>
              <a:t>StarSpace</a:t>
            </a:r>
            <a:r>
              <a:rPr lang="en-IN" sz="2100" dirty="0" smtClean="0">
                <a:solidFill>
                  <a:schemeClr val="accent5"/>
                </a:solidFill>
                <a:latin typeface="Footlight MT Light" panose="0204060206030A020304" pitchFamily="18" charset="0"/>
              </a:rPr>
              <a:t> </a:t>
            </a:r>
            <a:r>
              <a:rPr lang="en-IN" sz="2100" dirty="0" err="1" smtClean="0">
                <a:solidFill>
                  <a:schemeClr val="accent5"/>
                </a:solidFill>
                <a:latin typeface="Footlight MT Light" panose="0204060206030A020304" pitchFamily="18" charset="0"/>
              </a:rPr>
              <a:t>embeddings</a:t>
            </a:r>
            <a:r>
              <a:rPr lang="en-IN" sz="2100" dirty="0" smtClean="0">
                <a:solidFill>
                  <a:schemeClr val="accent5"/>
                </a:solidFill>
                <a:latin typeface="Footlight MT Light" panose="0204060206030A020304" pitchFamily="18" charset="0"/>
              </a:rPr>
              <a:t> for the same.</a:t>
            </a:r>
            <a:endParaRPr lang="en-IN" sz="2100" dirty="0">
              <a:solidFill>
                <a:schemeClr val="accent5"/>
              </a:solidFill>
              <a:latin typeface="Footlight MT Light" panose="0204060206030A020304" pitchFamily="18" charset="0"/>
            </a:endParaRPr>
          </a:p>
          <a:p>
            <a:pPr marL="342900" indent="-342900">
              <a:lnSpc>
                <a:spcPct val="150000"/>
              </a:lnSpc>
              <a:buFont typeface="Wingdings" panose="05000000000000000000" pitchFamily="2" charset="2"/>
              <a:buChar char="Ø"/>
            </a:pPr>
            <a:r>
              <a:rPr lang="en-IN" sz="2100" dirty="0" smtClean="0">
                <a:solidFill>
                  <a:schemeClr val="accent5"/>
                </a:solidFill>
                <a:latin typeface="Footlight MT Light" panose="0204060206030A020304" pitchFamily="18" charset="0"/>
              </a:rPr>
              <a:t>In </a:t>
            </a:r>
            <a:r>
              <a:rPr lang="en-IN" sz="2100" dirty="0">
                <a:solidFill>
                  <a:schemeClr val="accent5"/>
                </a:solidFill>
                <a:latin typeface="Footlight MT Light" panose="0204060206030A020304" pitchFamily="18" charset="0"/>
              </a:rPr>
              <a:t>the near future, I plan to extend my work on a large-scale study to answer questions from all domains, i.e., open-domain question answering. </a:t>
            </a:r>
          </a:p>
          <a:p>
            <a:pPr marL="342900" indent="-342900">
              <a:lnSpc>
                <a:spcPct val="150000"/>
              </a:lnSpc>
              <a:buFont typeface="Wingdings" panose="05000000000000000000" pitchFamily="2" charset="2"/>
              <a:buChar char="Ø"/>
            </a:pPr>
            <a:endParaRPr lang="en-US" sz="2100" dirty="0">
              <a:solidFill>
                <a:schemeClr val="accent5"/>
              </a:solidFill>
              <a:latin typeface="Footlight MT Light" panose="0204060206030A020304" pitchFamily="18" charset="0"/>
              <a:ea typeface="Tahoma" panose="020B0604030504040204" pitchFamily="34" charset="0"/>
              <a:cs typeface="Tahoma" panose="020B0604030504040204" pitchFamily="34"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668467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10422" y="0"/>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TIMELINE</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69331" y="703324"/>
            <a:ext cx="7626206" cy="6444713"/>
          </a:xfrm>
          <a:prstGeom prst="rect">
            <a:avLst/>
          </a:prstGeom>
        </p:spPr>
        <p:txBody>
          <a:bodyPr vert="horz" wrap="square" lIns="0" tIns="12065" rIns="0" bIns="0" rtlCol="0">
            <a:spAutoFit/>
          </a:bodyPr>
          <a:lstStyle/>
          <a:p>
            <a:r>
              <a:rPr lang="en-US" sz="1900" u="sng" dirty="0">
                <a:solidFill>
                  <a:schemeClr val="accent5"/>
                </a:solidFill>
                <a:latin typeface="Footlight MT Light" panose="0204060206030A020304" pitchFamily="18" charset="0"/>
              </a:rPr>
              <a:t>Review-1</a:t>
            </a:r>
            <a:r>
              <a:rPr lang="en-US" sz="1900" dirty="0">
                <a:solidFill>
                  <a:schemeClr val="accent5"/>
                </a:solidFill>
                <a:latin typeface="Footlight MT Light" panose="0204060206030A020304" pitchFamily="18" charset="0"/>
              </a:rPr>
              <a:t> (Feb 2021)</a:t>
            </a:r>
            <a:endParaRPr lang="en-IN" sz="1900"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US" sz="1900" dirty="0" smtClean="0">
                <a:solidFill>
                  <a:schemeClr val="accent5"/>
                </a:solidFill>
                <a:latin typeface="Footlight MT Light" panose="0204060206030A020304" pitchFamily="18" charset="0"/>
              </a:rPr>
              <a:t>Understanding </a:t>
            </a:r>
            <a:r>
              <a:rPr lang="en-US" sz="1900" dirty="0">
                <a:solidFill>
                  <a:schemeClr val="accent5"/>
                </a:solidFill>
                <a:latin typeface="Footlight MT Light" panose="0204060206030A020304" pitchFamily="18" charset="0"/>
              </a:rPr>
              <a:t>of the project, the objective and tool requirements, and the formulation of the project plan</a:t>
            </a:r>
            <a:r>
              <a:rPr lang="en-US" sz="1900" dirty="0" smtClean="0">
                <a:solidFill>
                  <a:schemeClr val="accent5"/>
                </a:solidFill>
                <a:latin typeface="Footlight MT Light" panose="0204060206030A020304" pitchFamily="18" charset="0"/>
              </a:rPr>
              <a:t>.</a:t>
            </a:r>
          </a:p>
          <a:p>
            <a:pPr lvl="0"/>
            <a:endParaRPr lang="en-IN" sz="1900" dirty="0">
              <a:solidFill>
                <a:schemeClr val="accent5"/>
              </a:solidFill>
              <a:latin typeface="Footlight MT Light" panose="0204060206030A020304" pitchFamily="18" charset="0"/>
            </a:endParaRPr>
          </a:p>
          <a:p>
            <a:r>
              <a:rPr lang="en-US" sz="1900" u="sng" dirty="0">
                <a:solidFill>
                  <a:schemeClr val="accent5"/>
                </a:solidFill>
                <a:latin typeface="Footlight MT Light" panose="0204060206030A020304" pitchFamily="18" charset="0"/>
              </a:rPr>
              <a:t>Review-2</a:t>
            </a:r>
            <a:r>
              <a:rPr lang="en-US" sz="1900" dirty="0">
                <a:solidFill>
                  <a:schemeClr val="accent5"/>
                </a:solidFill>
                <a:latin typeface="Footlight MT Light" panose="0204060206030A020304" pitchFamily="18" charset="0"/>
              </a:rPr>
              <a:t> (Feb-Mar 2021)</a:t>
            </a:r>
            <a:endParaRPr lang="en-IN" sz="1900"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US" sz="1900" dirty="0">
                <a:solidFill>
                  <a:schemeClr val="accent5"/>
                </a:solidFill>
                <a:latin typeface="Footlight MT Light" panose="0204060206030A020304" pitchFamily="18" charset="0"/>
              </a:rPr>
              <a:t>Creation of </a:t>
            </a:r>
            <a:r>
              <a:rPr lang="en-IN" sz="1900" dirty="0">
                <a:solidFill>
                  <a:schemeClr val="accent5"/>
                </a:solidFill>
                <a:latin typeface="Footlight MT Light" panose="0204060206030A020304" pitchFamily="18" charset="0"/>
              </a:rPr>
              <a:t>Intent-Classifier and Programming </a:t>
            </a:r>
            <a:r>
              <a:rPr lang="en-IN" sz="1900" dirty="0" smtClean="0">
                <a:solidFill>
                  <a:schemeClr val="accent5"/>
                </a:solidFill>
                <a:latin typeface="Footlight MT Light" panose="0204060206030A020304" pitchFamily="18" charset="0"/>
              </a:rPr>
              <a:t>Language-Classifier.</a:t>
            </a:r>
          </a:p>
          <a:p>
            <a:pPr marL="800100" lvl="1" indent="-342900">
              <a:buFont typeface="Arial" panose="020B0604020202020204" pitchFamily="34" charset="0"/>
              <a:buChar char="•"/>
            </a:pPr>
            <a:r>
              <a:rPr lang="en-US" sz="1900" dirty="0" smtClean="0">
                <a:solidFill>
                  <a:schemeClr val="accent5"/>
                </a:solidFill>
                <a:latin typeface="Footlight MT Light" panose="0204060206030A020304" pitchFamily="18" charset="0"/>
              </a:rPr>
              <a:t>Setting </a:t>
            </a:r>
            <a:r>
              <a:rPr lang="en-US" sz="1900" dirty="0">
                <a:solidFill>
                  <a:schemeClr val="accent5"/>
                </a:solidFill>
                <a:latin typeface="Footlight MT Light" panose="0204060206030A020304" pitchFamily="18" charset="0"/>
              </a:rPr>
              <a:t>up of Telegram </a:t>
            </a:r>
            <a:r>
              <a:rPr lang="en-IN" sz="1900" dirty="0">
                <a:solidFill>
                  <a:schemeClr val="accent5"/>
                </a:solidFill>
                <a:latin typeface="Footlight MT Light" panose="0204060206030A020304" pitchFamily="18" charset="0"/>
              </a:rPr>
              <a:t>to make the Chatbot communicate with it using </a:t>
            </a:r>
            <a:r>
              <a:rPr lang="en-US" sz="1900" dirty="0" err="1">
                <a:solidFill>
                  <a:schemeClr val="accent5"/>
                </a:solidFill>
                <a:latin typeface="Footlight MT Light" panose="0204060206030A020304" pitchFamily="18" charset="0"/>
              </a:rPr>
              <a:t>BotHandler</a:t>
            </a:r>
            <a:r>
              <a:rPr lang="en-US" sz="1900" dirty="0">
                <a:solidFill>
                  <a:schemeClr val="accent5"/>
                </a:solidFill>
                <a:latin typeface="Footlight MT Light" panose="0204060206030A020304" pitchFamily="18" charset="0"/>
              </a:rPr>
              <a:t> class</a:t>
            </a:r>
            <a:r>
              <a:rPr lang="en-IN" sz="1900" dirty="0" smtClean="0">
                <a:solidFill>
                  <a:schemeClr val="accent5"/>
                </a:solidFill>
                <a:latin typeface="Footlight MT Light" panose="0204060206030A020304" pitchFamily="18" charset="0"/>
              </a:rPr>
              <a:t>.</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Demonstration </a:t>
            </a:r>
            <a:r>
              <a:rPr lang="en-IN" sz="1900" dirty="0">
                <a:solidFill>
                  <a:schemeClr val="accent5"/>
                </a:solidFill>
                <a:latin typeface="Footlight MT Light" panose="0204060206030A020304" pitchFamily="18" charset="0"/>
              </a:rPr>
              <a:t>of a simple Chatbot using Telegram and testing for the accuracies of the classifiers created</a:t>
            </a:r>
            <a:r>
              <a:rPr lang="en-IN" sz="1900" dirty="0" smtClean="0">
                <a:solidFill>
                  <a:schemeClr val="accent5"/>
                </a:solidFill>
                <a:latin typeface="Footlight MT Light" panose="0204060206030A020304" pitchFamily="18" charset="0"/>
              </a:rPr>
              <a:t>.</a:t>
            </a:r>
          </a:p>
          <a:p>
            <a:pPr lvl="0"/>
            <a:endParaRPr lang="en-IN" sz="1900" dirty="0">
              <a:solidFill>
                <a:schemeClr val="accent5"/>
              </a:solidFill>
              <a:latin typeface="Footlight MT Light" panose="0204060206030A020304" pitchFamily="18" charset="0"/>
            </a:endParaRPr>
          </a:p>
          <a:p>
            <a:r>
              <a:rPr lang="en-US" sz="1900" u="sng" dirty="0">
                <a:solidFill>
                  <a:schemeClr val="accent5"/>
                </a:solidFill>
                <a:latin typeface="Footlight MT Light" panose="0204060206030A020304" pitchFamily="18" charset="0"/>
              </a:rPr>
              <a:t>Review-3</a:t>
            </a:r>
            <a:r>
              <a:rPr lang="en-US" sz="1900" dirty="0">
                <a:solidFill>
                  <a:schemeClr val="accent5"/>
                </a:solidFill>
                <a:latin typeface="Footlight MT Light" panose="0204060206030A020304" pitchFamily="18" charset="0"/>
              </a:rPr>
              <a:t> (Apr-May 2021)</a:t>
            </a:r>
            <a:endParaRPr lang="en-IN" sz="1900"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IN" sz="1900" dirty="0">
                <a:solidFill>
                  <a:schemeClr val="accent5"/>
                </a:solidFill>
                <a:latin typeface="Footlight MT Light" panose="0204060206030A020304" pitchFamily="18" charset="0"/>
              </a:rPr>
              <a:t>Instantiation of a Chatbot using </a:t>
            </a:r>
            <a:r>
              <a:rPr lang="en-IN" sz="1900" dirty="0" err="1">
                <a:solidFill>
                  <a:schemeClr val="accent5"/>
                </a:solidFill>
                <a:latin typeface="Footlight MT Light" panose="0204060206030A020304" pitchFamily="18" charset="0"/>
              </a:rPr>
              <a:t>ChatterBot</a:t>
            </a:r>
            <a:r>
              <a:rPr lang="en-IN" sz="1900" dirty="0">
                <a:solidFill>
                  <a:schemeClr val="accent5"/>
                </a:solidFill>
                <a:latin typeface="Footlight MT Light" panose="0204060206030A020304" pitchFamily="18" charset="0"/>
              </a:rPr>
              <a:t> for chit-chat type </a:t>
            </a:r>
            <a:r>
              <a:rPr lang="en-IN" sz="1900" dirty="0" smtClean="0">
                <a:solidFill>
                  <a:schemeClr val="accent5"/>
                </a:solidFill>
                <a:latin typeface="Footlight MT Light" panose="0204060206030A020304" pitchFamily="18" charset="0"/>
              </a:rPr>
              <a:t>questions.</a:t>
            </a:r>
          </a:p>
          <a:p>
            <a:pPr marL="800100" lvl="1" indent="-342900">
              <a:buFont typeface="Arial" panose="020B0604020202020204" pitchFamily="34" charset="0"/>
              <a:buChar char="•"/>
            </a:pPr>
            <a:r>
              <a:rPr lang="en-US" sz="1900" dirty="0" smtClean="0">
                <a:solidFill>
                  <a:schemeClr val="accent5"/>
                </a:solidFill>
                <a:latin typeface="Footlight MT Light" panose="0204060206030A020304" pitchFamily="18" charset="0"/>
              </a:rPr>
              <a:t>Storage </a:t>
            </a:r>
            <a:r>
              <a:rPr lang="en-US" sz="1900" dirty="0">
                <a:solidFill>
                  <a:schemeClr val="accent5"/>
                </a:solidFill>
                <a:latin typeface="Footlight MT Light" panose="0204060206030A020304" pitchFamily="18" charset="0"/>
              </a:rPr>
              <a:t>of question database </a:t>
            </a:r>
            <a:r>
              <a:rPr lang="en-US" sz="1900" dirty="0" err="1">
                <a:solidFill>
                  <a:schemeClr val="accent5"/>
                </a:solidFill>
                <a:latin typeface="Footlight MT Light" panose="0204060206030A020304" pitchFamily="18" charset="0"/>
              </a:rPr>
              <a:t>embeddings</a:t>
            </a:r>
            <a:r>
              <a:rPr lang="en-US" sz="1900" dirty="0">
                <a:solidFill>
                  <a:schemeClr val="accent5"/>
                </a:solidFill>
                <a:latin typeface="Footlight MT Light" panose="0204060206030A020304" pitchFamily="18" charset="0"/>
              </a:rPr>
              <a:t> for each programming language </a:t>
            </a:r>
            <a:r>
              <a:rPr lang="en-IN" sz="1900" dirty="0">
                <a:solidFill>
                  <a:schemeClr val="accent5"/>
                </a:solidFill>
                <a:latin typeface="Footlight MT Light" panose="0204060206030A020304" pitchFamily="18" charset="0"/>
              </a:rPr>
              <a:t>to get the most similar question to the one the user has </a:t>
            </a:r>
            <a:r>
              <a:rPr lang="en-IN" sz="1900" dirty="0" smtClean="0">
                <a:solidFill>
                  <a:schemeClr val="accent5"/>
                </a:solidFill>
                <a:latin typeface="Footlight MT Light" panose="0204060206030A020304" pitchFamily="18" charset="0"/>
              </a:rPr>
              <a:t>asked.</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Fitting </a:t>
            </a:r>
            <a:r>
              <a:rPr lang="en-IN" sz="1900" dirty="0">
                <a:solidFill>
                  <a:schemeClr val="accent5"/>
                </a:solidFill>
                <a:latin typeface="Footlight MT Light" panose="0204060206030A020304" pitchFamily="18" charset="0"/>
              </a:rPr>
              <a:t>all the pieces in our </a:t>
            </a:r>
            <a:r>
              <a:rPr lang="en-IN" sz="1900" dirty="0" err="1">
                <a:solidFill>
                  <a:schemeClr val="accent5"/>
                </a:solidFill>
                <a:latin typeface="Footlight MT Light" panose="0204060206030A020304" pitchFamily="18" charset="0"/>
              </a:rPr>
              <a:t>SimpleDialogueManager</a:t>
            </a:r>
            <a:r>
              <a:rPr lang="en-IN" sz="1900" dirty="0">
                <a:solidFill>
                  <a:schemeClr val="accent5"/>
                </a:solidFill>
                <a:latin typeface="Footlight MT Light" panose="0204060206030A020304" pitchFamily="18" charset="0"/>
              </a:rPr>
              <a:t> Class in our Telegram Bot Handler that responds to the questions the user has </a:t>
            </a:r>
            <a:r>
              <a:rPr lang="en-IN" sz="1900" dirty="0" smtClean="0">
                <a:solidFill>
                  <a:schemeClr val="accent5"/>
                </a:solidFill>
                <a:latin typeface="Footlight MT Light" panose="0204060206030A020304" pitchFamily="18" charset="0"/>
              </a:rPr>
              <a:t>asked.</a:t>
            </a:r>
          </a:p>
          <a:p>
            <a:pPr marL="800100" lvl="1" indent="-342900">
              <a:buFont typeface="Arial" panose="020B0604020202020204" pitchFamily="34" charset="0"/>
              <a:buChar char="•"/>
            </a:pPr>
            <a:r>
              <a:rPr lang="en-IN" sz="1900" dirty="0" smtClean="0">
                <a:solidFill>
                  <a:schemeClr val="accent5"/>
                </a:solidFill>
                <a:latin typeface="Footlight MT Light" panose="0204060206030A020304" pitchFamily="18" charset="0"/>
              </a:rPr>
              <a:t>Demonstration </a:t>
            </a:r>
            <a:r>
              <a:rPr lang="en-IN" sz="1900" dirty="0">
                <a:solidFill>
                  <a:schemeClr val="accent5"/>
                </a:solidFill>
                <a:latin typeface="Footlight MT Light" panose="0204060206030A020304" pitchFamily="18" charset="0"/>
              </a:rPr>
              <a:t>of the complete working project of the bot responding to a user’s queries via Telegram</a:t>
            </a:r>
            <a:r>
              <a:rPr lang="en-IN" sz="1900" dirty="0" smtClean="0">
                <a:solidFill>
                  <a:schemeClr val="accent5"/>
                </a:solidFill>
                <a:latin typeface="Footlight MT Light" panose="0204060206030A020304" pitchFamily="18" charset="0"/>
              </a:rPr>
              <a:t>.</a:t>
            </a:r>
            <a:endParaRPr lang="en-US" sz="19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677736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2171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40638" y="736548"/>
            <a:ext cx="7285524" cy="6475491"/>
          </a:xfrm>
          <a:prstGeom prst="rect">
            <a:avLst/>
          </a:prstGeom>
        </p:spPr>
        <p:txBody>
          <a:bodyPr vert="horz" wrap="square" lIns="0" tIns="12065" rIns="0" bIns="0" rtlCol="0">
            <a:spAutoFit/>
          </a:bodyPr>
          <a:lstStyle/>
          <a:p>
            <a:r>
              <a:rPr lang="en-US" sz="2000" dirty="0">
                <a:solidFill>
                  <a:schemeClr val="accent5"/>
                </a:solidFill>
                <a:latin typeface="Footlight MT Light" panose="0204060206030A020304" pitchFamily="18" charset="0"/>
              </a:rPr>
              <a:t>[1] </a:t>
            </a:r>
            <a:r>
              <a:rPr lang="en-IN" sz="2000" dirty="0">
                <a:solidFill>
                  <a:schemeClr val="accent5"/>
                </a:solidFill>
                <a:latin typeface="Footlight MT Light" panose="0204060206030A020304" pitchFamily="18" charset="0"/>
              </a:rPr>
              <a:t>N. N. </a:t>
            </a:r>
            <a:r>
              <a:rPr lang="en-IN" sz="2000" dirty="0" err="1">
                <a:solidFill>
                  <a:schemeClr val="accent5"/>
                </a:solidFill>
                <a:latin typeface="Footlight MT Light" panose="0204060206030A020304" pitchFamily="18" charset="0"/>
              </a:rPr>
              <a:t>Khin</a:t>
            </a:r>
            <a:r>
              <a:rPr lang="en-IN" sz="2000" dirty="0">
                <a:solidFill>
                  <a:schemeClr val="accent5"/>
                </a:solidFill>
                <a:latin typeface="Footlight MT Light" panose="0204060206030A020304" pitchFamily="18" charset="0"/>
              </a:rPr>
              <a:t> and K. M. </a:t>
            </a:r>
            <a:r>
              <a:rPr lang="en-IN" sz="2000" dirty="0" err="1">
                <a:solidFill>
                  <a:schemeClr val="accent5"/>
                </a:solidFill>
                <a:latin typeface="Footlight MT Light" panose="0204060206030A020304" pitchFamily="18" charset="0"/>
              </a:rPr>
              <a:t>Soe</a:t>
            </a:r>
            <a:r>
              <a:rPr lang="en-IN" sz="2000" dirty="0">
                <a:solidFill>
                  <a:schemeClr val="accent5"/>
                </a:solidFill>
                <a:latin typeface="Footlight MT Light" panose="0204060206030A020304" pitchFamily="18" charset="0"/>
              </a:rPr>
              <a:t>, “Question Answering based University Chatbot using Sequence to Sequence Model,” 2020 23rd Conference of the Oriental COCOSDA International Committee for the Co-ordination and Standardization of Speech Databases and Assessment Techniques (O-COCOSDA), Yangon, Myanmar, 2020, pp. 55-59.</a:t>
            </a:r>
            <a:r>
              <a:rPr lang="en-US" sz="2000" dirty="0">
                <a:solidFill>
                  <a:schemeClr val="accent5"/>
                </a:solidFill>
                <a:latin typeface="Footlight MT Light" panose="0204060206030A020304" pitchFamily="18" charset="0"/>
              </a:rPr>
              <a:t> </a:t>
            </a:r>
            <a:endParaRPr lang="en-IN" sz="2000" dirty="0" smtClean="0">
              <a:solidFill>
                <a:schemeClr val="accent5"/>
              </a:solidFill>
              <a:latin typeface="Footlight MT Light" panose="0204060206030A020304" pitchFamily="18" charset="0"/>
            </a:endParaRPr>
          </a:p>
          <a:p>
            <a:endParaRPr lang="en-IN" sz="2000" dirty="0">
              <a:solidFill>
                <a:schemeClr val="accent5"/>
              </a:solidFill>
              <a:latin typeface="Footlight MT Light" panose="0204060206030A020304" pitchFamily="18" charset="0"/>
            </a:endParaRPr>
          </a:p>
          <a:p>
            <a:r>
              <a:rPr lang="en-US" sz="2000" dirty="0" smtClean="0">
                <a:solidFill>
                  <a:schemeClr val="accent5"/>
                </a:solidFill>
                <a:latin typeface="Footlight MT Light" panose="0204060206030A020304" pitchFamily="18" charset="0"/>
              </a:rPr>
              <a:t>[</a:t>
            </a:r>
            <a:r>
              <a:rPr lang="en-US" sz="2000" dirty="0">
                <a:solidFill>
                  <a:schemeClr val="accent5"/>
                </a:solidFill>
                <a:latin typeface="Footlight MT Light" panose="0204060206030A020304" pitchFamily="18" charset="0"/>
              </a:rPr>
              <a:t>2] </a:t>
            </a:r>
            <a:r>
              <a:rPr lang="en-IN" sz="2000" dirty="0">
                <a:solidFill>
                  <a:schemeClr val="accent5"/>
                </a:solidFill>
                <a:latin typeface="Footlight MT Light" panose="0204060206030A020304" pitchFamily="18" charset="0"/>
              </a:rPr>
              <a:t>B. </a:t>
            </a:r>
            <a:r>
              <a:rPr lang="en-IN" sz="2000" dirty="0" err="1">
                <a:solidFill>
                  <a:schemeClr val="accent5"/>
                </a:solidFill>
                <a:latin typeface="Footlight MT Light" panose="0204060206030A020304" pitchFamily="18" charset="0"/>
              </a:rPr>
              <a:t>Setiaji</a:t>
            </a:r>
            <a:r>
              <a:rPr lang="en-IN" sz="2000" dirty="0">
                <a:solidFill>
                  <a:schemeClr val="accent5"/>
                </a:solidFill>
                <a:latin typeface="Footlight MT Light" panose="0204060206030A020304" pitchFamily="18" charset="0"/>
              </a:rPr>
              <a:t> and F. W. </a:t>
            </a:r>
            <a:r>
              <a:rPr lang="en-IN" sz="2000" dirty="0" err="1">
                <a:solidFill>
                  <a:schemeClr val="accent5"/>
                </a:solidFill>
                <a:latin typeface="Footlight MT Light" panose="0204060206030A020304" pitchFamily="18" charset="0"/>
              </a:rPr>
              <a:t>Wibowo</a:t>
            </a:r>
            <a:r>
              <a:rPr lang="en-IN" sz="2000" dirty="0">
                <a:solidFill>
                  <a:schemeClr val="accent5"/>
                </a:solidFill>
                <a:latin typeface="Footlight MT Light" panose="0204060206030A020304" pitchFamily="18" charset="0"/>
              </a:rPr>
              <a:t>, “Chatbot Using a Knowledge in Database: Human-to-Machine Conversation </a:t>
            </a:r>
            <a:r>
              <a:rPr lang="en-IN" sz="2000" dirty="0" err="1">
                <a:solidFill>
                  <a:schemeClr val="accent5"/>
                </a:solidFill>
                <a:latin typeface="Footlight MT Light" panose="0204060206030A020304" pitchFamily="18" charset="0"/>
              </a:rPr>
              <a:t>Modeling</a:t>
            </a:r>
            <a:r>
              <a:rPr lang="en-IN" sz="2000" dirty="0">
                <a:solidFill>
                  <a:schemeClr val="accent5"/>
                </a:solidFill>
                <a:latin typeface="Footlight MT Light" panose="0204060206030A020304" pitchFamily="18" charset="0"/>
              </a:rPr>
              <a:t>,” 2016 7th International Conference on Intelligent Systems, Modelling and Simulation (ISMS), Bangkok, 2016, pp. 72-77.</a:t>
            </a:r>
            <a:r>
              <a:rPr lang="en-US" sz="2000" dirty="0">
                <a:solidFill>
                  <a:schemeClr val="accent5"/>
                </a:solidFill>
                <a:latin typeface="Footlight MT Light" panose="0204060206030A020304" pitchFamily="18" charset="0"/>
              </a:rPr>
              <a:t> </a:t>
            </a:r>
            <a:endParaRPr lang="en-US" sz="2000" dirty="0" smtClean="0">
              <a:solidFill>
                <a:schemeClr val="accent5"/>
              </a:solidFill>
              <a:latin typeface="Footlight MT Light" panose="0204060206030A020304" pitchFamily="18" charset="0"/>
            </a:endParaRPr>
          </a:p>
          <a:p>
            <a:endParaRPr lang="en-IN" sz="2000" dirty="0">
              <a:solidFill>
                <a:schemeClr val="accent5"/>
              </a:solidFill>
              <a:latin typeface="Footlight MT Light" panose="0204060206030A020304" pitchFamily="18" charset="0"/>
            </a:endParaRPr>
          </a:p>
          <a:p>
            <a:r>
              <a:rPr lang="en-IN" sz="2000" dirty="0">
                <a:solidFill>
                  <a:schemeClr val="accent5"/>
                </a:solidFill>
                <a:latin typeface="Footlight MT Light" panose="0204060206030A020304" pitchFamily="18" charset="0"/>
              </a:rPr>
              <a:t>[3] Shen, M. and Huang, R., 2018, July. A personal conversation assistant based on Seq2seq with Word2vec cognitive map. In 2018 7th International Congress on Advanced Applied Informatics (IIAI-AAI) (pp. 649-654). IEEE</a:t>
            </a:r>
            <a:r>
              <a:rPr lang="en-IN"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IN" sz="2000" dirty="0">
                <a:solidFill>
                  <a:schemeClr val="accent5"/>
                </a:solidFill>
                <a:latin typeface="Footlight MT Light" panose="0204060206030A020304" pitchFamily="18" charset="0"/>
              </a:rPr>
              <a:t>[4] </a:t>
            </a:r>
            <a:r>
              <a:rPr lang="en-IN" sz="2000" dirty="0" err="1">
                <a:solidFill>
                  <a:schemeClr val="accent5"/>
                </a:solidFill>
                <a:latin typeface="Footlight MT Light" panose="0204060206030A020304" pitchFamily="18" charset="0"/>
              </a:rPr>
              <a:t>Setyawan</a:t>
            </a:r>
            <a:r>
              <a:rPr lang="en-IN" sz="2000" dirty="0">
                <a:solidFill>
                  <a:schemeClr val="accent5"/>
                </a:solidFill>
                <a:latin typeface="Footlight MT Light" panose="0204060206030A020304" pitchFamily="18" charset="0"/>
              </a:rPr>
              <a:t>, M.Y.H., </a:t>
            </a:r>
            <a:r>
              <a:rPr lang="en-IN" sz="2000" dirty="0" err="1">
                <a:solidFill>
                  <a:schemeClr val="accent5"/>
                </a:solidFill>
                <a:latin typeface="Footlight MT Light" panose="0204060206030A020304" pitchFamily="18" charset="0"/>
              </a:rPr>
              <a:t>Awangga</a:t>
            </a:r>
            <a:r>
              <a:rPr lang="en-IN" sz="2000" dirty="0">
                <a:solidFill>
                  <a:schemeClr val="accent5"/>
                </a:solidFill>
                <a:latin typeface="Footlight MT Light" panose="0204060206030A020304" pitchFamily="18" charset="0"/>
              </a:rPr>
              <a:t>, R.M. and Efendi, S.R., 2018, October. Comparison of multinomial naive </a:t>
            </a:r>
            <a:r>
              <a:rPr lang="en-IN" sz="2000" dirty="0" err="1">
                <a:solidFill>
                  <a:schemeClr val="accent5"/>
                </a:solidFill>
                <a:latin typeface="Footlight MT Light" panose="0204060206030A020304" pitchFamily="18" charset="0"/>
              </a:rPr>
              <a:t>bayes</a:t>
            </a:r>
            <a:r>
              <a:rPr lang="en-IN" sz="2000" dirty="0">
                <a:solidFill>
                  <a:schemeClr val="accent5"/>
                </a:solidFill>
                <a:latin typeface="Footlight MT Light" panose="0204060206030A020304" pitchFamily="18" charset="0"/>
              </a:rPr>
              <a:t> algorithm and logistic regression for intent classification in Chatbot. In 2018 International Conference on Applied Engineering (ICAE) (pp. 1-5). IEEE.</a:t>
            </a:r>
          </a:p>
          <a:p>
            <a:endParaRPr lang="en-IN" sz="20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3965247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2171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21799"/>
            <a:ext cx="7285524" cy="6167714"/>
          </a:xfrm>
          <a:prstGeom prst="rect">
            <a:avLst/>
          </a:prstGeom>
        </p:spPr>
        <p:txBody>
          <a:bodyPr vert="horz" wrap="square" lIns="0" tIns="12065" rIns="0" bIns="0" rtlCol="0">
            <a:spAutoFit/>
          </a:bodyPr>
          <a:lstStyle/>
          <a:p>
            <a:r>
              <a:rPr lang="en-US" sz="2000" dirty="0">
                <a:solidFill>
                  <a:schemeClr val="accent5"/>
                </a:solidFill>
                <a:latin typeface="Footlight MT Light" panose="0204060206030A020304" pitchFamily="18" charset="0"/>
              </a:rPr>
              <a:t>[5] L. T. </a:t>
            </a:r>
            <a:r>
              <a:rPr lang="en-US" sz="2000" dirty="0" err="1">
                <a:solidFill>
                  <a:schemeClr val="accent5"/>
                </a:solidFill>
                <a:latin typeface="Footlight MT Light" panose="0204060206030A020304" pitchFamily="18" charset="0"/>
              </a:rPr>
              <a:t>Hien</a:t>
            </a:r>
            <a:r>
              <a:rPr lang="en-US" sz="2000" dirty="0">
                <a:solidFill>
                  <a:schemeClr val="accent5"/>
                </a:solidFill>
                <a:latin typeface="Footlight MT Light" panose="0204060206030A020304" pitchFamily="18" charset="0"/>
              </a:rPr>
              <a:t>, L. Tran </a:t>
            </a:r>
            <a:r>
              <a:rPr lang="en-US" sz="2000" dirty="0" err="1">
                <a:solidFill>
                  <a:schemeClr val="accent5"/>
                </a:solidFill>
                <a:latin typeface="Footlight MT Light" panose="0204060206030A020304" pitchFamily="18" charset="0"/>
              </a:rPr>
              <a:t>Thi</a:t>
            </a:r>
            <a:r>
              <a:rPr lang="en-US" sz="2000" dirty="0">
                <a:solidFill>
                  <a:schemeClr val="accent5"/>
                </a:solidFill>
                <a:latin typeface="Footlight MT Light" panose="0204060206030A020304" pitchFamily="18" charset="0"/>
              </a:rPr>
              <a:t> Ly, C. Pham-Nguyen, T. Le </a:t>
            </a:r>
            <a:r>
              <a:rPr lang="en-US" sz="2000" dirty="0" err="1">
                <a:solidFill>
                  <a:schemeClr val="accent5"/>
                </a:solidFill>
                <a:latin typeface="Footlight MT Light" panose="0204060206030A020304" pitchFamily="18" charset="0"/>
              </a:rPr>
              <a:t>Dinh</a:t>
            </a:r>
            <a:r>
              <a:rPr lang="en-US" sz="2000" dirty="0">
                <a:solidFill>
                  <a:schemeClr val="accent5"/>
                </a:solidFill>
                <a:latin typeface="Footlight MT Light" panose="0204060206030A020304" pitchFamily="18" charset="0"/>
              </a:rPr>
              <a:t>, H. </a:t>
            </a:r>
            <a:r>
              <a:rPr lang="en-US" sz="2000" dirty="0" err="1">
                <a:solidFill>
                  <a:schemeClr val="accent5"/>
                </a:solidFill>
                <a:latin typeface="Footlight MT Light" panose="0204060206030A020304" pitchFamily="18" charset="0"/>
              </a:rPr>
              <a:t>Tiet</a:t>
            </a:r>
            <a:r>
              <a:rPr lang="en-US" sz="2000" dirty="0">
                <a:solidFill>
                  <a:schemeClr val="accent5"/>
                </a:solidFill>
                <a:latin typeface="Footlight MT Light" panose="0204060206030A020304" pitchFamily="18" charset="0"/>
              </a:rPr>
              <a:t> </a:t>
            </a:r>
            <a:r>
              <a:rPr lang="en-US" sz="2000" dirty="0" err="1">
                <a:solidFill>
                  <a:schemeClr val="accent5"/>
                </a:solidFill>
                <a:latin typeface="Footlight MT Light" panose="0204060206030A020304" pitchFamily="18" charset="0"/>
              </a:rPr>
              <a:t>Gia</a:t>
            </a:r>
            <a:r>
              <a:rPr lang="en-US" sz="2000" dirty="0">
                <a:solidFill>
                  <a:schemeClr val="accent5"/>
                </a:solidFill>
                <a:latin typeface="Footlight MT Light" panose="0204060206030A020304" pitchFamily="18" charset="0"/>
              </a:rPr>
              <a:t> and L. N. </a:t>
            </a:r>
            <a:r>
              <a:rPr lang="en-US" sz="2000" dirty="0" err="1">
                <a:solidFill>
                  <a:schemeClr val="accent5"/>
                </a:solidFill>
                <a:latin typeface="Footlight MT Light" panose="0204060206030A020304" pitchFamily="18" charset="0"/>
              </a:rPr>
              <a:t>Hoai</a:t>
            </a:r>
            <a:r>
              <a:rPr lang="en-US" sz="2000" dirty="0">
                <a:solidFill>
                  <a:schemeClr val="accent5"/>
                </a:solidFill>
                <a:latin typeface="Footlight MT Light" panose="0204060206030A020304" pitchFamily="18" charset="0"/>
              </a:rPr>
              <a:t> Nam, “Towards Chatbot-based Interactive What- and How-Question Answering Systems: the </a:t>
            </a:r>
            <a:r>
              <a:rPr lang="en-US" sz="2000" dirty="0" err="1">
                <a:solidFill>
                  <a:schemeClr val="accent5"/>
                </a:solidFill>
                <a:latin typeface="Footlight MT Light" panose="0204060206030A020304" pitchFamily="18" charset="0"/>
              </a:rPr>
              <a:t>Adobot</a:t>
            </a:r>
            <a:r>
              <a:rPr lang="en-US" sz="2000" dirty="0">
                <a:solidFill>
                  <a:schemeClr val="accent5"/>
                </a:solidFill>
                <a:latin typeface="Footlight MT Light" panose="0204060206030A020304" pitchFamily="18" charset="0"/>
              </a:rPr>
              <a:t> Approach,” 2020 RIVF International Conference on Computing and Communication Technologies (RIVF), Ho Chi Minh, Vietnam, 2020, pp. 1-3, </a:t>
            </a:r>
            <a:r>
              <a:rPr lang="en-US" sz="2000" dirty="0" err="1">
                <a:solidFill>
                  <a:schemeClr val="accent5"/>
                </a:solidFill>
                <a:latin typeface="Footlight MT Light" panose="0204060206030A020304" pitchFamily="18" charset="0"/>
              </a:rPr>
              <a:t>doi</a:t>
            </a:r>
            <a:r>
              <a:rPr lang="en-US" sz="2000" dirty="0">
                <a:solidFill>
                  <a:schemeClr val="accent5"/>
                </a:solidFill>
                <a:latin typeface="Footlight MT Light" panose="0204060206030A020304" pitchFamily="18" charset="0"/>
              </a:rPr>
              <a:t>: 10.1109/RIVF48685.2020.9140742</a:t>
            </a:r>
            <a:r>
              <a:rPr lang="en-US"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[6] </a:t>
            </a:r>
            <a:r>
              <a:rPr lang="en-IN" sz="2000" dirty="0" err="1">
                <a:solidFill>
                  <a:schemeClr val="accent5"/>
                </a:solidFill>
                <a:latin typeface="Footlight MT Light" panose="0204060206030A020304" pitchFamily="18" charset="0"/>
              </a:rPr>
              <a:t>Quarteroni</a:t>
            </a:r>
            <a:r>
              <a:rPr lang="en-IN" sz="2000" dirty="0">
                <a:solidFill>
                  <a:schemeClr val="accent5"/>
                </a:solidFill>
                <a:latin typeface="Footlight MT Light" panose="0204060206030A020304" pitchFamily="18" charset="0"/>
              </a:rPr>
              <a:t>, S. and </a:t>
            </a:r>
            <a:r>
              <a:rPr lang="en-IN" sz="2000" dirty="0" err="1">
                <a:solidFill>
                  <a:schemeClr val="accent5"/>
                </a:solidFill>
                <a:latin typeface="Footlight MT Light" panose="0204060206030A020304" pitchFamily="18" charset="0"/>
              </a:rPr>
              <a:t>Manandhar</a:t>
            </a:r>
            <a:r>
              <a:rPr lang="en-IN" sz="2000" dirty="0">
                <a:solidFill>
                  <a:schemeClr val="accent5"/>
                </a:solidFill>
                <a:latin typeface="Footlight MT Light" panose="0204060206030A020304" pitchFamily="18" charset="0"/>
              </a:rPr>
              <a:t>, S., 2007. A chatbot-based interactive question answering system. </a:t>
            </a:r>
            <a:r>
              <a:rPr lang="en-IN" sz="2000" i="1" dirty="0" err="1">
                <a:solidFill>
                  <a:schemeClr val="accent5"/>
                </a:solidFill>
                <a:latin typeface="Footlight MT Light" panose="0204060206030A020304" pitchFamily="18" charset="0"/>
              </a:rPr>
              <a:t>Decalog</a:t>
            </a:r>
            <a:r>
              <a:rPr lang="en-IN" sz="2000" i="1" dirty="0">
                <a:solidFill>
                  <a:schemeClr val="accent5"/>
                </a:solidFill>
                <a:latin typeface="Footlight MT Light" panose="0204060206030A020304" pitchFamily="18" charset="0"/>
              </a:rPr>
              <a:t> 2007</a:t>
            </a:r>
            <a:r>
              <a:rPr lang="en-IN" sz="2000" dirty="0">
                <a:solidFill>
                  <a:schemeClr val="accent5"/>
                </a:solidFill>
                <a:latin typeface="Footlight MT Light" panose="0204060206030A020304" pitchFamily="18" charset="0"/>
              </a:rPr>
              <a:t>, </a:t>
            </a:r>
            <a:r>
              <a:rPr lang="en-IN" sz="2000" i="1" dirty="0">
                <a:solidFill>
                  <a:schemeClr val="accent5"/>
                </a:solidFill>
                <a:latin typeface="Footlight MT Light" panose="0204060206030A020304" pitchFamily="18" charset="0"/>
              </a:rPr>
              <a:t>83</a:t>
            </a:r>
            <a:r>
              <a:rPr lang="en-IN"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[7] </a:t>
            </a:r>
            <a:r>
              <a:rPr lang="en-IN" sz="2000" dirty="0" err="1">
                <a:solidFill>
                  <a:schemeClr val="accent5"/>
                </a:solidFill>
                <a:latin typeface="Footlight MT Light" panose="0204060206030A020304" pitchFamily="18" charset="0"/>
              </a:rPr>
              <a:t>Mutiwokuziva</a:t>
            </a:r>
            <a:r>
              <a:rPr lang="en-IN" sz="2000" dirty="0">
                <a:solidFill>
                  <a:schemeClr val="accent5"/>
                </a:solidFill>
                <a:latin typeface="Footlight MT Light" panose="0204060206030A020304" pitchFamily="18" charset="0"/>
              </a:rPr>
              <a:t>, M.T., </a:t>
            </a:r>
            <a:r>
              <a:rPr lang="en-IN" sz="2000" dirty="0" err="1">
                <a:solidFill>
                  <a:schemeClr val="accent5"/>
                </a:solidFill>
                <a:latin typeface="Footlight MT Light" panose="0204060206030A020304" pitchFamily="18" charset="0"/>
              </a:rPr>
              <a:t>Chanda</a:t>
            </a:r>
            <a:r>
              <a:rPr lang="en-IN" sz="2000" dirty="0">
                <a:solidFill>
                  <a:schemeClr val="accent5"/>
                </a:solidFill>
                <a:latin typeface="Footlight MT Light" panose="0204060206030A020304" pitchFamily="18" charset="0"/>
              </a:rPr>
              <a:t>, M.W., </a:t>
            </a:r>
            <a:r>
              <a:rPr lang="en-IN" sz="2000" dirty="0" err="1">
                <a:solidFill>
                  <a:schemeClr val="accent5"/>
                </a:solidFill>
                <a:latin typeface="Footlight MT Light" panose="0204060206030A020304" pitchFamily="18" charset="0"/>
              </a:rPr>
              <a:t>Kadebu</a:t>
            </a:r>
            <a:r>
              <a:rPr lang="en-IN" sz="2000" dirty="0">
                <a:solidFill>
                  <a:schemeClr val="accent5"/>
                </a:solidFill>
                <a:latin typeface="Footlight MT Light" panose="0204060206030A020304" pitchFamily="18" charset="0"/>
              </a:rPr>
              <a:t>, P., </a:t>
            </a:r>
            <a:r>
              <a:rPr lang="en-IN" sz="2000" dirty="0" err="1">
                <a:solidFill>
                  <a:schemeClr val="accent5"/>
                </a:solidFill>
                <a:latin typeface="Footlight MT Light" panose="0204060206030A020304" pitchFamily="18" charset="0"/>
              </a:rPr>
              <a:t>Mukwazvure</a:t>
            </a:r>
            <a:r>
              <a:rPr lang="en-IN" sz="2000" dirty="0">
                <a:solidFill>
                  <a:schemeClr val="accent5"/>
                </a:solidFill>
                <a:latin typeface="Footlight MT Light" panose="0204060206030A020304" pitchFamily="18" charset="0"/>
              </a:rPr>
              <a:t>, A. and </a:t>
            </a:r>
            <a:r>
              <a:rPr lang="en-IN" sz="2000" dirty="0" err="1">
                <a:solidFill>
                  <a:schemeClr val="accent5"/>
                </a:solidFill>
                <a:latin typeface="Footlight MT Light" panose="0204060206030A020304" pitchFamily="18" charset="0"/>
              </a:rPr>
              <a:t>Gotora</a:t>
            </a:r>
            <a:r>
              <a:rPr lang="en-IN" sz="2000" dirty="0">
                <a:solidFill>
                  <a:schemeClr val="accent5"/>
                </a:solidFill>
                <a:latin typeface="Footlight MT Light" panose="0204060206030A020304" pitchFamily="18" charset="0"/>
              </a:rPr>
              <a:t>, T.T., 2017, October. A neural-network based chat bot. In </a:t>
            </a:r>
            <a:r>
              <a:rPr lang="en-IN" sz="2000" i="1" dirty="0">
                <a:solidFill>
                  <a:schemeClr val="accent5"/>
                </a:solidFill>
                <a:latin typeface="Footlight MT Light" panose="0204060206030A020304" pitchFamily="18" charset="0"/>
              </a:rPr>
              <a:t>2017 2nd International Conference on Communication and Electronics Systems (ICCES)</a:t>
            </a:r>
            <a:r>
              <a:rPr lang="en-IN" sz="2000" dirty="0">
                <a:solidFill>
                  <a:schemeClr val="accent5"/>
                </a:solidFill>
                <a:latin typeface="Footlight MT Light" panose="0204060206030A020304" pitchFamily="18" charset="0"/>
              </a:rPr>
              <a:t> (pp. 212-217). IEEE.</a:t>
            </a:r>
            <a:r>
              <a:rPr lang="en-US" sz="2000" dirty="0">
                <a:solidFill>
                  <a:schemeClr val="accent5"/>
                </a:solidFill>
                <a:latin typeface="Footlight MT Light" panose="0204060206030A020304" pitchFamily="18" charset="0"/>
              </a:rPr>
              <a:t> </a:t>
            </a:r>
            <a:endParaRPr lang="en-US" sz="2000" dirty="0" smtClean="0">
              <a:solidFill>
                <a:schemeClr val="accent5"/>
              </a:solidFill>
              <a:latin typeface="Footlight MT Light" panose="0204060206030A020304" pitchFamily="18" charset="0"/>
            </a:endParaRP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[8] </a:t>
            </a:r>
            <a:r>
              <a:rPr lang="en-IN" sz="2000" dirty="0" err="1">
                <a:solidFill>
                  <a:schemeClr val="accent5"/>
                </a:solidFill>
                <a:latin typeface="Footlight MT Light" panose="0204060206030A020304" pitchFamily="18" charset="0"/>
              </a:rPr>
              <a:t>Ranoliya</a:t>
            </a:r>
            <a:r>
              <a:rPr lang="en-IN" sz="2000" dirty="0">
                <a:solidFill>
                  <a:schemeClr val="accent5"/>
                </a:solidFill>
                <a:latin typeface="Footlight MT Light" panose="0204060206030A020304" pitchFamily="18" charset="0"/>
              </a:rPr>
              <a:t>, B.R., </a:t>
            </a:r>
            <a:r>
              <a:rPr lang="en-IN" sz="2000" dirty="0" err="1">
                <a:solidFill>
                  <a:schemeClr val="accent5"/>
                </a:solidFill>
                <a:latin typeface="Footlight MT Light" panose="0204060206030A020304" pitchFamily="18" charset="0"/>
              </a:rPr>
              <a:t>Raghuwanshi</a:t>
            </a:r>
            <a:r>
              <a:rPr lang="en-IN" sz="2000" dirty="0">
                <a:solidFill>
                  <a:schemeClr val="accent5"/>
                </a:solidFill>
                <a:latin typeface="Footlight MT Light" panose="0204060206030A020304" pitchFamily="18" charset="0"/>
              </a:rPr>
              <a:t>, N. and Singh, S., 2017, September. Chatbot for university related FAQs. In </a:t>
            </a:r>
            <a:r>
              <a:rPr lang="en-IN" sz="2000" i="1" dirty="0">
                <a:solidFill>
                  <a:schemeClr val="accent5"/>
                </a:solidFill>
                <a:latin typeface="Footlight MT Light" panose="0204060206030A020304" pitchFamily="18" charset="0"/>
              </a:rPr>
              <a:t>2017 International Conference on Advances in Computing, Communications and Informatics (ICACCI)</a:t>
            </a:r>
            <a:r>
              <a:rPr lang="en-IN" sz="2000" dirty="0">
                <a:solidFill>
                  <a:schemeClr val="accent5"/>
                </a:solidFill>
                <a:latin typeface="Footlight MT Light" panose="0204060206030A020304" pitchFamily="18" charset="0"/>
              </a:rPr>
              <a:t> (pp. 1525-1530). IEEE.</a:t>
            </a:r>
          </a:p>
          <a:p>
            <a:endParaRPr lang="en-IN" sz="20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342331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2171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21799"/>
            <a:ext cx="7285524" cy="6167714"/>
          </a:xfrm>
          <a:prstGeom prst="rect">
            <a:avLst/>
          </a:prstGeom>
        </p:spPr>
        <p:txBody>
          <a:bodyPr vert="horz" wrap="square" lIns="0" tIns="12065" rIns="0" bIns="0" rtlCol="0">
            <a:spAutoFit/>
          </a:bodyPr>
          <a:lstStyle/>
          <a:p>
            <a:r>
              <a:rPr lang="en-IN" sz="2000" dirty="0">
                <a:solidFill>
                  <a:schemeClr val="accent5"/>
                </a:solidFill>
                <a:latin typeface="Footlight MT Light" panose="0204060206030A020304" pitchFamily="18" charset="0"/>
              </a:rPr>
              <a:t>[9] </a:t>
            </a:r>
            <a:r>
              <a:rPr lang="en-IN" sz="2000" dirty="0" err="1">
                <a:solidFill>
                  <a:schemeClr val="accent5"/>
                </a:solidFill>
                <a:latin typeface="Footlight MT Light" panose="0204060206030A020304" pitchFamily="18" charset="0"/>
              </a:rPr>
              <a:t>Palasundram</a:t>
            </a:r>
            <a:r>
              <a:rPr lang="en-IN" sz="2000" dirty="0">
                <a:solidFill>
                  <a:schemeClr val="accent5"/>
                </a:solidFill>
                <a:latin typeface="Footlight MT Light" panose="0204060206030A020304" pitchFamily="18" charset="0"/>
              </a:rPr>
              <a:t>, K., </a:t>
            </a:r>
            <a:r>
              <a:rPr lang="en-IN" sz="2000" dirty="0" err="1">
                <a:solidFill>
                  <a:schemeClr val="accent5"/>
                </a:solidFill>
                <a:latin typeface="Footlight MT Light" panose="0204060206030A020304" pitchFamily="18" charset="0"/>
              </a:rPr>
              <a:t>Sharef</a:t>
            </a:r>
            <a:r>
              <a:rPr lang="en-IN" sz="2000" dirty="0">
                <a:solidFill>
                  <a:schemeClr val="accent5"/>
                </a:solidFill>
                <a:latin typeface="Footlight MT Light" panose="0204060206030A020304" pitchFamily="18" charset="0"/>
              </a:rPr>
              <a:t>, N.M., </a:t>
            </a:r>
            <a:r>
              <a:rPr lang="en-IN" sz="2000" dirty="0" err="1">
                <a:solidFill>
                  <a:schemeClr val="accent5"/>
                </a:solidFill>
                <a:latin typeface="Footlight MT Light" panose="0204060206030A020304" pitchFamily="18" charset="0"/>
              </a:rPr>
              <a:t>Nasharuddin</a:t>
            </a:r>
            <a:r>
              <a:rPr lang="en-IN" sz="2000" dirty="0">
                <a:solidFill>
                  <a:schemeClr val="accent5"/>
                </a:solidFill>
                <a:latin typeface="Footlight MT Light" panose="0204060206030A020304" pitchFamily="18" charset="0"/>
              </a:rPr>
              <a:t>, N., </a:t>
            </a:r>
            <a:r>
              <a:rPr lang="en-IN" sz="2000" dirty="0" err="1">
                <a:solidFill>
                  <a:schemeClr val="accent5"/>
                </a:solidFill>
                <a:latin typeface="Footlight MT Light" panose="0204060206030A020304" pitchFamily="18" charset="0"/>
              </a:rPr>
              <a:t>Kasmiran</a:t>
            </a:r>
            <a:r>
              <a:rPr lang="en-IN" sz="2000" dirty="0">
                <a:solidFill>
                  <a:schemeClr val="accent5"/>
                </a:solidFill>
                <a:latin typeface="Footlight MT Light" panose="0204060206030A020304" pitchFamily="18" charset="0"/>
              </a:rPr>
              <a:t>, K. and </a:t>
            </a:r>
            <a:r>
              <a:rPr lang="en-IN" sz="2000" dirty="0" err="1">
                <a:solidFill>
                  <a:schemeClr val="accent5"/>
                </a:solidFill>
                <a:latin typeface="Footlight MT Light" panose="0204060206030A020304" pitchFamily="18" charset="0"/>
              </a:rPr>
              <a:t>Azman</a:t>
            </a:r>
            <a:r>
              <a:rPr lang="en-IN" sz="2000" dirty="0">
                <a:solidFill>
                  <a:schemeClr val="accent5"/>
                </a:solidFill>
                <a:latin typeface="Footlight MT Light" panose="0204060206030A020304" pitchFamily="18" charset="0"/>
              </a:rPr>
              <a:t>, A., 2019. Sequence to sequence model performance for education chatbot. </a:t>
            </a:r>
            <a:r>
              <a:rPr lang="en-IN" sz="2000" i="1" dirty="0">
                <a:solidFill>
                  <a:schemeClr val="accent5"/>
                </a:solidFill>
                <a:latin typeface="Footlight MT Light" panose="0204060206030A020304" pitchFamily="18" charset="0"/>
              </a:rPr>
              <a:t>International Journal of Emerging Technologies in Learning (</a:t>
            </a:r>
            <a:r>
              <a:rPr lang="en-IN" sz="2000" i="1" dirty="0" err="1">
                <a:solidFill>
                  <a:schemeClr val="accent5"/>
                </a:solidFill>
                <a:latin typeface="Footlight MT Light" panose="0204060206030A020304" pitchFamily="18" charset="0"/>
              </a:rPr>
              <a:t>iJET</a:t>
            </a:r>
            <a:r>
              <a:rPr lang="en-IN" sz="2000" i="1" dirty="0">
                <a:solidFill>
                  <a:schemeClr val="accent5"/>
                </a:solidFill>
                <a:latin typeface="Footlight MT Light" panose="0204060206030A020304" pitchFamily="18" charset="0"/>
              </a:rPr>
              <a:t>)</a:t>
            </a:r>
            <a:r>
              <a:rPr lang="en-IN" sz="2000" dirty="0">
                <a:solidFill>
                  <a:schemeClr val="accent5"/>
                </a:solidFill>
                <a:latin typeface="Footlight MT Light" panose="0204060206030A020304" pitchFamily="18" charset="0"/>
              </a:rPr>
              <a:t>, </a:t>
            </a:r>
            <a:r>
              <a:rPr lang="en-IN" sz="2000" i="1" dirty="0">
                <a:solidFill>
                  <a:schemeClr val="accent5"/>
                </a:solidFill>
                <a:latin typeface="Footlight MT Light" panose="0204060206030A020304" pitchFamily="18" charset="0"/>
              </a:rPr>
              <a:t>14</a:t>
            </a:r>
            <a:r>
              <a:rPr lang="en-IN" sz="2000" dirty="0">
                <a:solidFill>
                  <a:schemeClr val="accent5"/>
                </a:solidFill>
                <a:latin typeface="Footlight MT Light" panose="0204060206030A020304" pitchFamily="18" charset="0"/>
              </a:rPr>
              <a:t>(24), pp.56-68</a:t>
            </a:r>
            <a:r>
              <a:rPr lang="en-IN"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[10] </a:t>
            </a:r>
            <a:r>
              <a:rPr lang="en-IN" sz="2000" dirty="0">
                <a:solidFill>
                  <a:schemeClr val="accent5"/>
                </a:solidFill>
                <a:latin typeface="Footlight MT Light" panose="0204060206030A020304" pitchFamily="18" charset="0"/>
              </a:rPr>
              <a:t>El </a:t>
            </a:r>
            <a:r>
              <a:rPr lang="en-IN" sz="2000" dirty="0" err="1">
                <a:solidFill>
                  <a:schemeClr val="accent5"/>
                </a:solidFill>
                <a:latin typeface="Footlight MT Light" panose="0204060206030A020304" pitchFamily="18" charset="0"/>
              </a:rPr>
              <a:t>Zini</a:t>
            </a:r>
            <a:r>
              <a:rPr lang="en-IN" sz="2000" dirty="0">
                <a:solidFill>
                  <a:schemeClr val="accent5"/>
                </a:solidFill>
                <a:latin typeface="Footlight MT Light" panose="0204060206030A020304" pitchFamily="18" charset="0"/>
              </a:rPr>
              <a:t>, J., </a:t>
            </a:r>
            <a:r>
              <a:rPr lang="en-IN" sz="2000" dirty="0" err="1">
                <a:solidFill>
                  <a:schemeClr val="accent5"/>
                </a:solidFill>
                <a:latin typeface="Footlight MT Light" panose="0204060206030A020304" pitchFamily="18" charset="0"/>
              </a:rPr>
              <a:t>Rizk</a:t>
            </a:r>
            <a:r>
              <a:rPr lang="en-IN" sz="2000" dirty="0">
                <a:solidFill>
                  <a:schemeClr val="accent5"/>
                </a:solidFill>
                <a:latin typeface="Footlight MT Light" panose="0204060206030A020304" pitchFamily="18" charset="0"/>
              </a:rPr>
              <a:t>, Y., </a:t>
            </a:r>
            <a:r>
              <a:rPr lang="en-IN" sz="2000" dirty="0" err="1">
                <a:solidFill>
                  <a:schemeClr val="accent5"/>
                </a:solidFill>
                <a:latin typeface="Footlight MT Light" panose="0204060206030A020304" pitchFamily="18" charset="0"/>
              </a:rPr>
              <a:t>Awad</a:t>
            </a:r>
            <a:r>
              <a:rPr lang="en-IN" sz="2000" dirty="0">
                <a:solidFill>
                  <a:schemeClr val="accent5"/>
                </a:solidFill>
                <a:latin typeface="Footlight MT Light" panose="0204060206030A020304" pitchFamily="18" charset="0"/>
              </a:rPr>
              <a:t>, M. and </a:t>
            </a:r>
            <a:r>
              <a:rPr lang="en-IN" sz="2000" dirty="0" err="1">
                <a:solidFill>
                  <a:schemeClr val="accent5"/>
                </a:solidFill>
                <a:latin typeface="Footlight MT Light" panose="0204060206030A020304" pitchFamily="18" charset="0"/>
              </a:rPr>
              <a:t>Antoun</a:t>
            </a:r>
            <a:r>
              <a:rPr lang="en-IN" sz="2000" dirty="0">
                <a:solidFill>
                  <a:schemeClr val="accent5"/>
                </a:solidFill>
                <a:latin typeface="Footlight MT Light" panose="0204060206030A020304" pitchFamily="18" charset="0"/>
              </a:rPr>
              <a:t>, J., 2019, July. Towards a deep learning question-answering specialized chatbot for objective structured clinical examinations. In </a:t>
            </a:r>
            <a:r>
              <a:rPr lang="en-IN" sz="2000" i="1" dirty="0">
                <a:solidFill>
                  <a:schemeClr val="accent5"/>
                </a:solidFill>
                <a:latin typeface="Footlight MT Light" panose="0204060206030A020304" pitchFamily="18" charset="0"/>
              </a:rPr>
              <a:t>2019 International Joint Conference on Neural Networks (IJCNN)</a:t>
            </a:r>
            <a:r>
              <a:rPr lang="en-IN" sz="2000" dirty="0">
                <a:solidFill>
                  <a:schemeClr val="accent5"/>
                </a:solidFill>
                <a:latin typeface="Footlight MT Light" panose="0204060206030A020304" pitchFamily="18" charset="0"/>
              </a:rPr>
              <a:t> (pp. 1-9). IEEE</a:t>
            </a:r>
            <a:r>
              <a:rPr lang="en-IN"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[11] </a:t>
            </a:r>
            <a:r>
              <a:rPr lang="en-IN" sz="2000" dirty="0" err="1">
                <a:solidFill>
                  <a:schemeClr val="accent5"/>
                </a:solidFill>
                <a:latin typeface="Footlight MT Light" panose="0204060206030A020304" pitchFamily="18" charset="0"/>
              </a:rPr>
              <a:t>Sreelakshmi</a:t>
            </a:r>
            <a:r>
              <a:rPr lang="en-IN" sz="2000" dirty="0">
                <a:solidFill>
                  <a:schemeClr val="accent5"/>
                </a:solidFill>
                <a:latin typeface="Footlight MT Light" panose="0204060206030A020304" pitchFamily="18" charset="0"/>
              </a:rPr>
              <a:t>, A.S., </a:t>
            </a:r>
            <a:r>
              <a:rPr lang="en-IN" sz="2000" dirty="0" err="1">
                <a:solidFill>
                  <a:schemeClr val="accent5"/>
                </a:solidFill>
                <a:latin typeface="Footlight MT Light" panose="0204060206030A020304" pitchFamily="18" charset="0"/>
              </a:rPr>
              <a:t>Abhinaya</a:t>
            </a:r>
            <a:r>
              <a:rPr lang="en-IN" sz="2000" dirty="0">
                <a:solidFill>
                  <a:schemeClr val="accent5"/>
                </a:solidFill>
                <a:latin typeface="Footlight MT Light" panose="0204060206030A020304" pitchFamily="18" charset="0"/>
              </a:rPr>
              <a:t>, S.B., Nair, A. and Nirmala, S.J., 2019, November. A Question Answering and Quiz Generation Chatbot for Education. In </a:t>
            </a:r>
            <a:r>
              <a:rPr lang="en-IN" sz="2000" i="1" dirty="0">
                <a:solidFill>
                  <a:schemeClr val="accent5"/>
                </a:solidFill>
                <a:latin typeface="Footlight MT Light" panose="0204060206030A020304" pitchFamily="18" charset="0"/>
              </a:rPr>
              <a:t>2019 Grace Hopper Celebration India (GHCI)</a:t>
            </a:r>
            <a:r>
              <a:rPr lang="en-IN" sz="2000" dirty="0">
                <a:solidFill>
                  <a:schemeClr val="accent5"/>
                </a:solidFill>
                <a:latin typeface="Footlight MT Light" panose="0204060206030A020304" pitchFamily="18" charset="0"/>
              </a:rPr>
              <a:t> (pp. 1-6). IEEE</a:t>
            </a:r>
            <a:r>
              <a:rPr lang="en-IN" sz="2000" dirty="0" smtClean="0">
                <a:solidFill>
                  <a:schemeClr val="accent5"/>
                </a:solidFill>
                <a:latin typeface="Footlight MT Light" panose="0204060206030A020304" pitchFamily="18" charset="0"/>
              </a:rPr>
              <a:t>.</a:t>
            </a:r>
          </a:p>
          <a:p>
            <a:endParaRPr lang="en-IN" sz="2000" dirty="0">
              <a:solidFill>
                <a:schemeClr val="accent5"/>
              </a:solidFill>
              <a:latin typeface="Footlight MT Light" panose="0204060206030A020304" pitchFamily="18" charset="0"/>
            </a:endParaRPr>
          </a:p>
          <a:p>
            <a:r>
              <a:rPr lang="en-US" sz="2000" dirty="0">
                <a:solidFill>
                  <a:schemeClr val="accent5"/>
                </a:solidFill>
                <a:latin typeface="Footlight MT Light" panose="0204060206030A020304" pitchFamily="18" charset="0"/>
              </a:rPr>
              <a:t>[12] </a:t>
            </a:r>
            <a:r>
              <a:rPr lang="en-IN" sz="2000" dirty="0">
                <a:solidFill>
                  <a:schemeClr val="accent5"/>
                </a:solidFill>
                <a:latin typeface="Footlight MT Light" panose="0204060206030A020304" pitchFamily="18" charset="0"/>
              </a:rPr>
              <a:t>Akhtar, M., </a:t>
            </a:r>
            <a:r>
              <a:rPr lang="en-IN" sz="2000" dirty="0" err="1">
                <a:solidFill>
                  <a:schemeClr val="accent5"/>
                </a:solidFill>
                <a:latin typeface="Footlight MT Light" panose="0204060206030A020304" pitchFamily="18" charset="0"/>
              </a:rPr>
              <a:t>Neidhardt</a:t>
            </a:r>
            <a:r>
              <a:rPr lang="en-IN" sz="2000" dirty="0">
                <a:solidFill>
                  <a:schemeClr val="accent5"/>
                </a:solidFill>
                <a:latin typeface="Footlight MT Light" panose="0204060206030A020304" pitchFamily="18" charset="0"/>
              </a:rPr>
              <a:t>, J. and </a:t>
            </a:r>
            <a:r>
              <a:rPr lang="en-IN" sz="2000" dirty="0" err="1">
                <a:solidFill>
                  <a:schemeClr val="accent5"/>
                </a:solidFill>
                <a:latin typeface="Footlight MT Light" panose="0204060206030A020304" pitchFamily="18" charset="0"/>
              </a:rPr>
              <a:t>Werthner</a:t>
            </a:r>
            <a:r>
              <a:rPr lang="en-IN" sz="2000" dirty="0">
                <a:solidFill>
                  <a:schemeClr val="accent5"/>
                </a:solidFill>
                <a:latin typeface="Footlight MT Light" panose="0204060206030A020304" pitchFamily="18" charset="0"/>
              </a:rPr>
              <a:t>, H., 2019, July. The potential of chatbots: analysis of chatbot conversations. In </a:t>
            </a:r>
            <a:r>
              <a:rPr lang="en-IN" sz="2000" i="1" dirty="0">
                <a:solidFill>
                  <a:schemeClr val="accent5"/>
                </a:solidFill>
                <a:latin typeface="Footlight MT Light" panose="0204060206030A020304" pitchFamily="18" charset="0"/>
              </a:rPr>
              <a:t>2019 IEEE 21st Conference on Business Informatics (CBI)</a:t>
            </a:r>
            <a:r>
              <a:rPr lang="en-IN" sz="2000" dirty="0">
                <a:solidFill>
                  <a:schemeClr val="accent5"/>
                </a:solidFill>
                <a:latin typeface="Footlight MT Light" panose="0204060206030A020304" pitchFamily="18" charset="0"/>
              </a:rPr>
              <a:t> (Vol. 1, pp. 397-404). IEEE.</a:t>
            </a:r>
          </a:p>
          <a:p>
            <a:endParaRPr lang="en-IN" sz="2000" spc="90"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664341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object 2"/>
          <p:cNvSpPr txBox="1"/>
          <p:nvPr/>
        </p:nvSpPr>
        <p:spPr>
          <a:xfrm>
            <a:off x="4493779" y="2198759"/>
            <a:ext cx="4504581" cy="2487219"/>
          </a:xfrm>
          <a:prstGeom prst="rect">
            <a:avLst/>
          </a:prstGeom>
        </p:spPr>
        <p:txBody>
          <a:bodyPr vert="horz" wrap="square" lIns="0" tIns="253365" rIns="0" bIns="0" rtlCol="0">
            <a:spAutoFit/>
          </a:bodyPr>
          <a:lstStyle/>
          <a:p>
            <a:pPr marL="12700" marR="5080" lvl="0" indent="0" algn="ctr" defTabSz="914400" rtl="0" eaLnBrk="1" fontAlgn="auto" latinLnBrk="0" hangingPunct="1">
              <a:lnSpc>
                <a:spcPts val="8700"/>
              </a:lnSpc>
              <a:spcBef>
                <a:spcPts val="1995"/>
              </a:spcBef>
              <a:spcAft>
                <a:spcPts val="0"/>
              </a:spcAft>
              <a:buClrTx/>
              <a:buSzTx/>
              <a:buFontTx/>
              <a:buNone/>
              <a:tabLst/>
              <a:defRPr/>
            </a:pPr>
            <a:r>
              <a:rPr kumimoji="0" lang="en-US" sz="8850" b="1" i="0" u="none" strike="noStrike" kern="1200" cap="none" spc="590" normalizeH="0" baseline="0" noProof="0" dirty="0">
                <a:ln>
                  <a:noFill/>
                </a:ln>
                <a:solidFill>
                  <a:srgbClr val="4BB8B4"/>
                </a:solidFill>
                <a:effectLst/>
                <a:uLnTx/>
                <a:uFillTx/>
                <a:latin typeface="Footlight MT Light" panose="0204060206030A020304" pitchFamily="18" charset="0"/>
                <a:ea typeface="+mn-ea"/>
                <a:cs typeface="Verdana"/>
              </a:rPr>
              <a:t>T</a:t>
            </a:r>
            <a:r>
              <a:rPr kumimoji="0" lang="en-US" sz="8850" b="1" i="0" u="none" strike="noStrike" kern="1200" cap="none" spc="655" normalizeH="0" baseline="0" noProof="0" dirty="0">
                <a:ln>
                  <a:noFill/>
                </a:ln>
                <a:solidFill>
                  <a:srgbClr val="4BB8B4"/>
                </a:solidFill>
                <a:effectLst/>
                <a:uLnTx/>
                <a:uFillTx/>
                <a:latin typeface="Footlight MT Light" panose="0204060206030A020304" pitchFamily="18" charset="0"/>
                <a:ea typeface="+mn-ea"/>
                <a:cs typeface="Verdana"/>
              </a:rPr>
              <a:t>H</a:t>
            </a:r>
            <a:r>
              <a:rPr kumimoji="0" lang="en-US" sz="8850" b="1" i="0" u="none" strike="noStrike" kern="1200" cap="none" spc="240" normalizeH="0" baseline="0" noProof="0" dirty="0">
                <a:ln>
                  <a:noFill/>
                </a:ln>
                <a:solidFill>
                  <a:srgbClr val="4BB8B4"/>
                </a:solidFill>
                <a:effectLst/>
                <a:uLnTx/>
                <a:uFillTx/>
                <a:latin typeface="Footlight MT Light" panose="0204060206030A020304" pitchFamily="18" charset="0"/>
                <a:ea typeface="+mn-ea"/>
                <a:cs typeface="Verdana"/>
              </a:rPr>
              <a:t>A</a:t>
            </a:r>
            <a:r>
              <a:rPr kumimoji="0" lang="en-US" sz="8850" b="1" i="0" u="none" strike="noStrike" kern="1200" cap="none" spc="615" normalizeH="0" baseline="0" noProof="0" dirty="0">
                <a:ln>
                  <a:noFill/>
                </a:ln>
                <a:solidFill>
                  <a:srgbClr val="4BB8B4"/>
                </a:solidFill>
                <a:effectLst/>
                <a:uLnTx/>
                <a:uFillTx/>
                <a:latin typeface="Footlight MT Light" panose="0204060206030A020304" pitchFamily="18" charset="0"/>
                <a:ea typeface="+mn-ea"/>
                <a:cs typeface="Verdana"/>
              </a:rPr>
              <a:t>N</a:t>
            </a:r>
            <a:r>
              <a:rPr kumimoji="0" lang="en-US" sz="8850" b="1" i="0" u="none" strike="noStrike" kern="1200" cap="none" spc="300" normalizeH="0" baseline="0" noProof="0" dirty="0">
                <a:ln>
                  <a:noFill/>
                </a:ln>
                <a:solidFill>
                  <a:srgbClr val="4BB8B4"/>
                </a:solidFill>
                <a:effectLst/>
                <a:uLnTx/>
                <a:uFillTx/>
                <a:latin typeface="Footlight MT Light" panose="0204060206030A020304" pitchFamily="18" charset="0"/>
                <a:ea typeface="+mn-ea"/>
                <a:cs typeface="Verdana"/>
              </a:rPr>
              <a:t>K  </a:t>
            </a:r>
            <a:r>
              <a:rPr kumimoji="0" lang="en-US" sz="8850" b="1" i="0" u="none" strike="noStrike" kern="1200" cap="none" spc="345" normalizeH="0" baseline="0" noProof="0" dirty="0">
                <a:ln>
                  <a:noFill/>
                </a:ln>
                <a:solidFill>
                  <a:srgbClr val="4BB8B4"/>
                </a:solidFill>
                <a:effectLst/>
                <a:uLnTx/>
                <a:uFillTx/>
                <a:latin typeface="Footlight MT Light" panose="0204060206030A020304" pitchFamily="18" charset="0"/>
                <a:ea typeface="+mn-ea"/>
                <a:cs typeface="Verdana"/>
              </a:rPr>
              <a:t>YOU</a:t>
            </a:r>
            <a:endParaRPr kumimoji="0" lang="en-US" sz="6600" b="1" i="0" u="none" strike="noStrike" kern="1200" cap="none" spc="0" normalizeH="0" baseline="0" noProof="0" dirty="0">
              <a:ln>
                <a:noFill/>
              </a:ln>
              <a:solidFill>
                <a:prstClr val="black"/>
              </a:solidFill>
              <a:effectLst/>
              <a:uLnTx/>
              <a:uFillTx/>
              <a:latin typeface="Footlight MT Light" panose="0204060206030A020304" pitchFamily="18" charset="0"/>
              <a:ea typeface="+mn-ea"/>
              <a:cs typeface="Lucida Sans"/>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76425" y="0"/>
            <a:ext cx="7864474" cy="7315200"/>
          </a:xfrm>
          <a:custGeom>
            <a:avLst/>
            <a:gdLst/>
            <a:ahLst/>
            <a:cxnLst/>
            <a:rect l="l" t="t" r="r" b="b"/>
            <a:pathLst>
              <a:path w="7877175" h="7315200">
                <a:moveTo>
                  <a:pt x="0" y="7315200"/>
                </a:moveTo>
                <a:lnTo>
                  <a:pt x="7877175" y="7315200"/>
                </a:lnTo>
                <a:lnTo>
                  <a:pt x="7877175" y="0"/>
                </a:lnTo>
                <a:lnTo>
                  <a:pt x="0" y="0"/>
                </a:lnTo>
                <a:lnTo>
                  <a:pt x="0" y="7315200"/>
                </a:lnTo>
                <a:close/>
              </a:path>
            </a:pathLst>
          </a:custGeom>
          <a:solidFill>
            <a:srgbClr val="4BB8B4"/>
          </a:solidFill>
        </p:spPr>
        <p:txBody>
          <a:bodyPr wrap="square" lIns="0" tIns="0" rIns="0" bIns="0" rtlCol="0"/>
          <a:lstStyle/>
          <a:p>
            <a:r>
              <a:rPr lang="en-US" dirty="0"/>
              <a:t>                   </a:t>
            </a:r>
          </a:p>
          <a:p>
            <a:r>
              <a:rPr lang="en-US" dirty="0"/>
              <a:t>                                   </a:t>
            </a:r>
            <a:endParaRPr dirty="0"/>
          </a:p>
        </p:txBody>
      </p:sp>
      <p:sp>
        <p:nvSpPr>
          <p:cNvPr id="3" name="object 3"/>
          <p:cNvSpPr/>
          <p:nvPr/>
        </p:nvSpPr>
        <p:spPr>
          <a:xfrm>
            <a:off x="0" y="0"/>
            <a:ext cx="1876425" cy="7315200"/>
          </a:xfrm>
          <a:custGeom>
            <a:avLst/>
            <a:gdLst/>
            <a:ahLst/>
            <a:cxnLst/>
            <a:rect l="l" t="t" r="r" b="b"/>
            <a:pathLst>
              <a:path w="1876425" h="7315200">
                <a:moveTo>
                  <a:pt x="0" y="7315199"/>
                </a:moveTo>
                <a:lnTo>
                  <a:pt x="1876424" y="7315199"/>
                </a:lnTo>
                <a:lnTo>
                  <a:pt x="1876424" y="0"/>
                </a:lnTo>
                <a:lnTo>
                  <a:pt x="0" y="0"/>
                </a:lnTo>
                <a:lnTo>
                  <a:pt x="0" y="7315199"/>
                </a:lnTo>
                <a:close/>
              </a:path>
            </a:pathLst>
          </a:custGeom>
          <a:solidFill>
            <a:srgbClr val="FF7477"/>
          </a:solidFill>
        </p:spPr>
        <p:txBody>
          <a:bodyPr wrap="square" lIns="0" tIns="0" rIns="0" bIns="0" rtlCol="0"/>
          <a:lstStyle/>
          <a:p>
            <a:pPr algn="ctr"/>
            <a:endParaRPr lang="en-US" sz="4800" dirty="0" smtClean="0">
              <a:solidFill>
                <a:schemeClr val="bg1"/>
              </a:solidFill>
              <a:latin typeface="Footlight MT Light" panose="0204060206030A020304" pitchFamily="18" charset="0"/>
            </a:endParaRPr>
          </a:p>
          <a:p>
            <a:pPr algn="ctr"/>
            <a:r>
              <a:rPr lang="en-US" sz="4800" dirty="0" smtClean="0">
                <a:solidFill>
                  <a:srgbClr val="002060"/>
                </a:solidFill>
                <a:latin typeface="Footlight MT Light" panose="0204060206030A020304" pitchFamily="18" charset="0"/>
              </a:rPr>
              <a:t>C</a:t>
            </a:r>
          </a:p>
          <a:p>
            <a:pPr algn="ctr"/>
            <a:r>
              <a:rPr lang="en-US" sz="4800" dirty="0" smtClean="0">
                <a:solidFill>
                  <a:srgbClr val="002060"/>
                </a:solidFill>
                <a:latin typeface="Footlight MT Light" panose="0204060206030A020304" pitchFamily="18" charset="0"/>
              </a:rPr>
              <a:t>O</a:t>
            </a:r>
          </a:p>
          <a:p>
            <a:pPr algn="ctr"/>
            <a:r>
              <a:rPr lang="en-US" sz="4800" dirty="0" smtClean="0">
                <a:solidFill>
                  <a:srgbClr val="002060"/>
                </a:solidFill>
                <a:latin typeface="Footlight MT Light" panose="0204060206030A020304" pitchFamily="18" charset="0"/>
              </a:rPr>
              <a:t>N</a:t>
            </a:r>
          </a:p>
          <a:p>
            <a:pPr algn="ctr"/>
            <a:r>
              <a:rPr lang="en-US" sz="4800" dirty="0" smtClean="0">
                <a:solidFill>
                  <a:srgbClr val="002060"/>
                </a:solidFill>
                <a:latin typeface="Footlight MT Light" panose="0204060206030A020304" pitchFamily="18" charset="0"/>
              </a:rPr>
              <a:t>T</a:t>
            </a:r>
          </a:p>
          <a:p>
            <a:pPr algn="ctr"/>
            <a:r>
              <a:rPr lang="en-US" sz="4800" dirty="0" smtClean="0">
                <a:solidFill>
                  <a:srgbClr val="002060"/>
                </a:solidFill>
                <a:latin typeface="Footlight MT Light" panose="0204060206030A020304" pitchFamily="18" charset="0"/>
              </a:rPr>
              <a:t>E</a:t>
            </a:r>
          </a:p>
          <a:p>
            <a:pPr algn="ctr"/>
            <a:r>
              <a:rPr lang="en-US" sz="4800" dirty="0">
                <a:solidFill>
                  <a:srgbClr val="002060"/>
                </a:solidFill>
                <a:latin typeface="Footlight MT Light" panose="0204060206030A020304" pitchFamily="18" charset="0"/>
              </a:rPr>
              <a:t>N</a:t>
            </a:r>
            <a:endParaRPr lang="en-US" sz="4800" dirty="0" smtClean="0">
              <a:solidFill>
                <a:srgbClr val="002060"/>
              </a:solidFill>
              <a:latin typeface="Footlight MT Light" panose="0204060206030A020304" pitchFamily="18" charset="0"/>
            </a:endParaRPr>
          </a:p>
          <a:p>
            <a:pPr algn="ctr"/>
            <a:r>
              <a:rPr lang="en-US" sz="4800" dirty="0" smtClean="0">
                <a:solidFill>
                  <a:srgbClr val="002060"/>
                </a:solidFill>
                <a:latin typeface="Footlight MT Light" panose="0204060206030A020304" pitchFamily="18" charset="0"/>
              </a:rPr>
              <a:t>T</a:t>
            </a:r>
          </a:p>
          <a:p>
            <a:pPr algn="ctr"/>
            <a:r>
              <a:rPr lang="en-US" sz="4800" dirty="0">
                <a:solidFill>
                  <a:srgbClr val="002060"/>
                </a:solidFill>
                <a:latin typeface="Footlight MT Light" panose="0204060206030A020304" pitchFamily="18" charset="0"/>
              </a:rPr>
              <a:t>S</a:t>
            </a:r>
            <a:endParaRPr sz="4800" dirty="0">
              <a:solidFill>
                <a:srgbClr val="002060"/>
              </a:solidFill>
              <a:latin typeface="Footlight MT Light" panose="0204060206030A020304" pitchFamily="18" charset="0"/>
            </a:endParaRPr>
          </a:p>
        </p:txBody>
      </p:sp>
      <p:sp>
        <p:nvSpPr>
          <p:cNvPr id="14" name="object 14"/>
          <p:cNvSpPr txBox="1"/>
          <p:nvPr/>
        </p:nvSpPr>
        <p:spPr>
          <a:xfrm>
            <a:off x="7871899" y="6119494"/>
            <a:ext cx="1184275" cy="201337"/>
          </a:xfrm>
          <a:prstGeom prst="rect">
            <a:avLst/>
          </a:prstGeom>
        </p:spPr>
        <p:txBody>
          <a:bodyPr vert="horz" wrap="square" lIns="0" tIns="16510" rIns="0" bIns="0" rtlCol="0">
            <a:spAutoFit/>
          </a:bodyPr>
          <a:lstStyle/>
          <a:p>
            <a:pPr marL="12700">
              <a:lnSpc>
                <a:spcPct val="100000"/>
              </a:lnSpc>
              <a:spcBef>
                <a:spcPts val="130"/>
              </a:spcBef>
            </a:pPr>
            <a:endParaRPr lang="en-IN" sz="1200" dirty="0">
              <a:latin typeface="Footlight MT Light" panose="0204060206030A020304" pitchFamily="18" charset="0"/>
              <a:cs typeface="Trebuchet MS"/>
            </a:endParaRPr>
          </a:p>
        </p:txBody>
      </p:sp>
      <p:sp>
        <p:nvSpPr>
          <p:cNvPr id="28" name="object 28"/>
          <p:cNvSpPr txBox="1"/>
          <p:nvPr/>
        </p:nvSpPr>
        <p:spPr>
          <a:xfrm>
            <a:off x="4725082" y="3296190"/>
            <a:ext cx="3509531" cy="426912"/>
          </a:xfrm>
          <a:prstGeom prst="rect">
            <a:avLst/>
          </a:prstGeom>
        </p:spPr>
        <p:txBody>
          <a:bodyPr vert="horz" wrap="square" lIns="0" tIns="12065" rIns="0" bIns="0" rtlCol="0">
            <a:spAutoFit/>
          </a:bodyPr>
          <a:lstStyle/>
          <a:p>
            <a:pPr marL="12700" marR="5080">
              <a:lnSpc>
                <a:spcPct val="109700"/>
              </a:lnSpc>
              <a:spcBef>
                <a:spcPts val="95"/>
              </a:spcBef>
            </a:pPr>
            <a:r>
              <a:rPr lang="en-US" sz="2450" spc="700" dirty="0">
                <a:solidFill>
                  <a:srgbClr val="FFFFFF"/>
                </a:solidFill>
                <a:latin typeface="Lucida Sans Unicode"/>
                <a:cs typeface="Lucida Sans Unicode"/>
              </a:rPr>
              <a:t> </a:t>
            </a:r>
            <a:endParaRPr sz="2450" dirty="0">
              <a:latin typeface="Lucida Sans Unicode"/>
              <a:cs typeface="Lucida Sans Unicode"/>
            </a:endParaRPr>
          </a:p>
        </p:txBody>
      </p:sp>
      <p:sp>
        <p:nvSpPr>
          <p:cNvPr id="5" name="Text Placeholder 4">
            <a:extLst>
              <a:ext uri="{FF2B5EF4-FFF2-40B4-BE49-F238E27FC236}">
                <a16:creationId xmlns:a16="http://schemas.microsoft.com/office/drawing/2014/main" id="{48186204-3190-4545-89F5-614E219669CD}"/>
              </a:ext>
            </a:extLst>
          </p:cNvPr>
          <p:cNvSpPr>
            <a:spLocks noGrp="1"/>
          </p:cNvSpPr>
          <p:nvPr>
            <p:ph type="body" idx="1"/>
          </p:nvPr>
        </p:nvSpPr>
        <p:spPr>
          <a:xfrm>
            <a:off x="2057400" y="917587"/>
            <a:ext cx="6010702" cy="5539978"/>
          </a:xfrm>
        </p:spPr>
        <p:txBody>
          <a:bodyPr/>
          <a:lstStyle/>
          <a:p>
            <a:pPr>
              <a:lnSpc>
                <a:spcPct val="150000"/>
              </a:lnSpc>
            </a:pPr>
            <a:r>
              <a:rPr lang="en-US" sz="2400" dirty="0" smtClean="0">
                <a:solidFill>
                  <a:schemeClr val="bg1"/>
                </a:solidFill>
                <a:latin typeface="Footlight MT Light" panose="0204060206030A020304" pitchFamily="18" charset="0"/>
              </a:rPr>
              <a:t>1. Literature Survey</a:t>
            </a:r>
          </a:p>
          <a:p>
            <a:pPr>
              <a:lnSpc>
                <a:spcPct val="150000"/>
              </a:lnSpc>
            </a:pPr>
            <a:r>
              <a:rPr lang="en-US" sz="2400" dirty="0" smtClean="0">
                <a:solidFill>
                  <a:schemeClr val="bg1"/>
                </a:solidFill>
                <a:latin typeface="Footlight MT Light" panose="0204060206030A020304" pitchFamily="18" charset="0"/>
              </a:rPr>
              <a:t>2. Objective</a:t>
            </a:r>
          </a:p>
          <a:p>
            <a:pPr>
              <a:lnSpc>
                <a:spcPct val="150000"/>
              </a:lnSpc>
            </a:pPr>
            <a:r>
              <a:rPr lang="en-US" sz="2400" dirty="0" smtClean="0">
                <a:solidFill>
                  <a:schemeClr val="bg1"/>
                </a:solidFill>
                <a:latin typeface="Footlight MT Light" panose="0204060206030A020304" pitchFamily="18" charset="0"/>
              </a:rPr>
              <a:t>3. Flowchart</a:t>
            </a:r>
          </a:p>
          <a:p>
            <a:pPr>
              <a:lnSpc>
                <a:spcPct val="150000"/>
              </a:lnSpc>
            </a:pPr>
            <a:r>
              <a:rPr lang="en-US" sz="2400" dirty="0" smtClean="0">
                <a:solidFill>
                  <a:schemeClr val="bg1"/>
                </a:solidFill>
                <a:latin typeface="Footlight MT Light" panose="0204060206030A020304" pitchFamily="18" charset="0"/>
              </a:rPr>
              <a:t>4. Hardware/Software Tools</a:t>
            </a:r>
          </a:p>
          <a:p>
            <a:pPr>
              <a:lnSpc>
                <a:spcPct val="150000"/>
              </a:lnSpc>
            </a:pPr>
            <a:r>
              <a:rPr lang="en-US" sz="2400" dirty="0" smtClean="0">
                <a:solidFill>
                  <a:schemeClr val="bg1"/>
                </a:solidFill>
                <a:latin typeface="Footlight MT Light" panose="0204060206030A020304" pitchFamily="18" charset="0"/>
              </a:rPr>
              <a:t>5. Methodology</a:t>
            </a:r>
          </a:p>
          <a:p>
            <a:pPr>
              <a:lnSpc>
                <a:spcPct val="150000"/>
              </a:lnSpc>
            </a:pPr>
            <a:r>
              <a:rPr lang="en-US" sz="2400" dirty="0" smtClean="0">
                <a:solidFill>
                  <a:schemeClr val="bg1"/>
                </a:solidFill>
                <a:latin typeface="Footlight MT Light" panose="0204060206030A020304" pitchFamily="18" charset="0"/>
              </a:rPr>
              <a:t>6</a:t>
            </a:r>
            <a:r>
              <a:rPr lang="en-US" sz="2400" dirty="0" smtClean="0">
                <a:solidFill>
                  <a:schemeClr val="bg1"/>
                </a:solidFill>
                <a:latin typeface="Footlight MT Light" panose="0204060206030A020304" pitchFamily="18" charset="0"/>
              </a:rPr>
              <a:t>. Results</a:t>
            </a:r>
          </a:p>
          <a:p>
            <a:pPr>
              <a:lnSpc>
                <a:spcPct val="150000"/>
              </a:lnSpc>
            </a:pPr>
            <a:r>
              <a:rPr lang="en-US" sz="2400" dirty="0" smtClean="0">
                <a:solidFill>
                  <a:schemeClr val="bg1"/>
                </a:solidFill>
                <a:latin typeface="Footlight MT Light" panose="0204060206030A020304" pitchFamily="18" charset="0"/>
              </a:rPr>
              <a:t>7. Conclusion</a:t>
            </a:r>
          </a:p>
          <a:p>
            <a:pPr>
              <a:lnSpc>
                <a:spcPct val="150000"/>
              </a:lnSpc>
            </a:pPr>
            <a:r>
              <a:rPr lang="en-US" sz="2400" dirty="0" smtClean="0">
                <a:solidFill>
                  <a:schemeClr val="bg1"/>
                </a:solidFill>
                <a:latin typeface="Footlight MT Light" panose="0204060206030A020304" pitchFamily="18" charset="0"/>
              </a:rPr>
              <a:t>8</a:t>
            </a:r>
            <a:r>
              <a:rPr lang="en-US" sz="2400" dirty="0" smtClean="0">
                <a:solidFill>
                  <a:schemeClr val="bg1"/>
                </a:solidFill>
                <a:latin typeface="Footlight MT Light" panose="0204060206030A020304" pitchFamily="18" charset="0"/>
              </a:rPr>
              <a:t>. Scope for Improvement</a:t>
            </a:r>
          </a:p>
          <a:p>
            <a:pPr>
              <a:lnSpc>
                <a:spcPct val="150000"/>
              </a:lnSpc>
            </a:pPr>
            <a:r>
              <a:rPr lang="en-US" sz="2400" dirty="0" smtClean="0">
                <a:solidFill>
                  <a:schemeClr val="bg1"/>
                </a:solidFill>
                <a:latin typeface="Footlight MT Light" panose="0204060206030A020304" pitchFamily="18" charset="0"/>
              </a:rPr>
              <a:t>9</a:t>
            </a:r>
            <a:r>
              <a:rPr lang="en-US" sz="2400" dirty="0" smtClean="0">
                <a:solidFill>
                  <a:schemeClr val="bg1"/>
                </a:solidFill>
                <a:latin typeface="Footlight MT Light" panose="0204060206030A020304" pitchFamily="18" charset="0"/>
              </a:rPr>
              <a:t>. Timeline</a:t>
            </a:r>
          </a:p>
          <a:p>
            <a:pPr>
              <a:lnSpc>
                <a:spcPct val="150000"/>
              </a:lnSpc>
            </a:pPr>
            <a:r>
              <a:rPr lang="en-US" sz="2400" dirty="0" smtClean="0">
                <a:solidFill>
                  <a:schemeClr val="bg1"/>
                </a:solidFill>
                <a:latin typeface="Footlight MT Light" panose="0204060206030A020304" pitchFamily="18" charset="0"/>
              </a:rPr>
              <a:t>10. References</a:t>
            </a:r>
            <a:endParaRPr lang="en-US" sz="2400" dirty="0" smtClean="0">
              <a:solidFill>
                <a:schemeClr val="bg1"/>
              </a:solidFill>
              <a:latin typeface="Footlight MT Light" panose="0204060206030A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255990" y="0"/>
            <a:ext cx="5677751" cy="630942"/>
          </a:xfrm>
          <a:prstGeom prst="rect">
            <a:avLst/>
          </a:prstGeom>
        </p:spPr>
        <p:txBody>
          <a:bodyPr vert="horz" wrap="square" lIns="0" tIns="15240" rIns="0" bIns="0" rtlCol="0">
            <a:spAutoFit/>
          </a:bodyPr>
          <a:lstStyle/>
          <a:p>
            <a:r>
              <a:rPr lang="en-IN" sz="4000" b="1" dirty="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graphicFrame>
        <p:nvGraphicFramePr>
          <p:cNvPr id="15" name="Table 14"/>
          <p:cNvGraphicFramePr>
            <a:graphicFrameLocks noGrp="1"/>
          </p:cNvGraphicFramePr>
          <p:nvPr>
            <p:extLst>
              <p:ext uri="{D42A27DB-BD31-4B8C-83A1-F6EECF244321}">
                <p14:modId xmlns:p14="http://schemas.microsoft.com/office/powerpoint/2010/main" val="788488267"/>
              </p:ext>
            </p:extLst>
          </p:nvPr>
        </p:nvGraphicFramePr>
        <p:xfrm>
          <a:off x="2223432" y="630942"/>
          <a:ext cx="7285524" cy="6588760"/>
        </p:xfrm>
        <a:graphic>
          <a:graphicData uri="http://schemas.openxmlformats.org/drawingml/2006/table">
            <a:tbl>
              <a:tblPr firstRow="1" bandRow="1">
                <a:tableStyleId>{BDBED569-4797-4DF1-A0F4-6AAB3CD982D8}</a:tableStyleId>
              </a:tblPr>
              <a:tblGrid>
                <a:gridCol w="1244958">
                  <a:extLst>
                    <a:ext uri="{9D8B030D-6E8A-4147-A177-3AD203B41FA5}">
                      <a16:colId xmlns:a16="http://schemas.microsoft.com/office/drawing/2014/main" val="1147916786"/>
                    </a:ext>
                  </a:extLst>
                </a:gridCol>
                <a:gridCol w="710320">
                  <a:extLst>
                    <a:ext uri="{9D8B030D-6E8A-4147-A177-3AD203B41FA5}">
                      <a16:colId xmlns:a16="http://schemas.microsoft.com/office/drawing/2014/main" val="2935797828"/>
                    </a:ext>
                  </a:extLst>
                </a:gridCol>
                <a:gridCol w="1600200">
                  <a:extLst>
                    <a:ext uri="{9D8B030D-6E8A-4147-A177-3AD203B41FA5}">
                      <a16:colId xmlns:a16="http://schemas.microsoft.com/office/drawing/2014/main" val="412011465"/>
                    </a:ext>
                  </a:extLst>
                </a:gridCol>
                <a:gridCol w="3730046">
                  <a:extLst>
                    <a:ext uri="{9D8B030D-6E8A-4147-A177-3AD203B41FA5}">
                      <a16:colId xmlns:a16="http://schemas.microsoft.com/office/drawing/2014/main" val="374693748"/>
                    </a:ext>
                  </a:extLst>
                </a:gridCol>
              </a:tblGrid>
              <a:tr h="370840">
                <a:tc>
                  <a:txBody>
                    <a:bodyPr/>
                    <a:lstStyle/>
                    <a:p>
                      <a:r>
                        <a:rPr lang="en-US" sz="1650" b="1" dirty="0" smtClean="0">
                          <a:solidFill>
                            <a:srgbClr val="002060"/>
                          </a:solidFill>
                          <a:latin typeface="Footlight MT Light" panose="0204060206030A020304" pitchFamily="18" charset="0"/>
                        </a:rPr>
                        <a:t>Authors</a:t>
                      </a:r>
                      <a:endParaRPr lang="en-IN" sz="1650" b="1" dirty="0">
                        <a:solidFill>
                          <a:srgbClr val="002060"/>
                        </a:solidFill>
                        <a:latin typeface="Footlight MT Light" panose="0204060206030A020304" pitchFamily="18" charset="0"/>
                      </a:endParaRPr>
                    </a:p>
                  </a:txBody>
                  <a:tcPr/>
                </a:tc>
                <a:tc>
                  <a:txBody>
                    <a:bodyPr/>
                    <a:lstStyle/>
                    <a:p>
                      <a:r>
                        <a:rPr lang="en-US" sz="1650" b="1" dirty="0" smtClean="0">
                          <a:solidFill>
                            <a:srgbClr val="002060"/>
                          </a:solidFill>
                          <a:latin typeface="Footlight MT Light" panose="0204060206030A020304" pitchFamily="18" charset="0"/>
                        </a:rPr>
                        <a:t>Year</a:t>
                      </a:r>
                      <a:endParaRPr lang="en-IN" sz="1650" b="1" dirty="0">
                        <a:solidFill>
                          <a:srgbClr val="002060"/>
                        </a:solidFill>
                        <a:latin typeface="Footlight MT Light" panose="0204060206030A020304" pitchFamily="18" charset="0"/>
                      </a:endParaRPr>
                    </a:p>
                  </a:txBody>
                  <a:tcPr/>
                </a:tc>
                <a:tc>
                  <a:txBody>
                    <a:bodyPr/>
                    <a:lstStyle/>
                    <a:p>
                      <a:r>
                        <a:rPr lang="en-US" sz="1650" b="1" dirty="0" smtClean="0">
                          <a:solidFill>
                            <a:srgbClr val="002060"/>
                          </a:solidFill>
                          <a:latin typeface="Footlight MT Light" panose="0204060206030A020304" pitchFamily="18" charset="0"/>
                        </a:rPr>
                        <a:t>Title</a:t>
                      </a:r>
                      <a:endParaRPr lang="en-IN" sz="1650" b="1" dirty="0">
                        <a:solidFill>
                          <a:srgbClr val="002060"/>
                        </a:solidFill>
                        <a:latin typeface="Footlight MT Light" panose="0204060206030A020304" pitchFamily="18" charset="0"/>
                      </a:endParaRPr>
                    </a:p>
                  </a:txBody>
                  <a:tcPr/>
                </a:tc>
                <a:tc>
                  <a:txBody>
                    <a:bodyPr/>
                    <a:lstStyle/>
                    <a:p>
                      <a:r>
                        <a:rPr lang="en-US" sz="1650" b="1" dirty="0" smtClean="0">
                          <a:solidFill>
                            <a:srgbClr val="002060"/>
                          </a:solidFill>
                          <a:latin typeface="Footlight MT Light" panose="0204060206030A020304" pitchFamily="18" charset="0"/>
                        </a:rPr>
                        <a:t>Review</a:t>
                      </a:r>
                      <a:endParaRPr lang="en-IN" sz="1650" b="1" dirty="0">
                        <a:solidFill>
                          <a:srgbClr val="002060"/>
                        </a:solidFill>
                        <a:latin typeface="Footlight MT Light" panose="0204060206030A020304" pitchFamily="18" charset="0"/>
                      </a:endParaRPr>
                    </a:p>
                  </a:txBody>
                  <a:tcPr/>
                </a:tc>
                <a:extLst>
                  <a:ext uri="{0D108BD9-81ED-4DB2-BD59-A6C34878D82A}">
                    <a16:rowId xmlns:a16="http://schemas.microsoft.com/office/drawing/2014/main" val="1389446889"/>
                  </a:ext>
                </a:extLst>
              </a:tr>
              <a:tr h="370840">
                <a:tc>
                  <a:txBody>
                    <a:bodyPr/>
                    <a:lstStyle/>
                    <a:p>
                      <a:r>
                        <a:rPr lang="en-IN" sz="1650" b="0" dirty="0" smtClean="0">
                          <a:solidFill>
                            <a:srgbClr val="002060"/>
                          </a:solidFill>
                          <a:latin typeface="Footlight MT Light" pitchFamily="18" charset="0"/>
                        </a:rPr>
                        <a:t>N. N. </a:t>
                      </a:r>
                      <a:r>
                        <a:rPr lang="en-IN" sz="1650" b="0" dirty="0" err="1" smtClean="0">
                          <a:solidFill>
                            <a:srgbClr val="002060"/>
                          </a:solidFill>
                          <a:latin typeface="Footlight MT Light" pitchFamily="18" charset="0"/>
                        </a:rPr>
                        <a:t>Khin</a:t>
                      </a:r>
                      <a:r>
                        <a:rPr lang="en-IN" sz="1650" b="0" dirty="0" smtClean="0">
                          <a:solidFill>
                            <a:srgbClr val="002060"/>
                          </a:solidFill>
                          <a:latin typeface="Footlight MT Light" pitchFamily="18" charset="0"/>
                        </a:rPr>
                        <a:t> and K. M. </a:t>
                      </a:r>
                      <a:r>
                        <a:rPr lang="en-IN" sz="1650" b="0" dirty="0" err="1" smtClean="0">
                          <a:solidFill>
                            <a:srgbClr val="002060"/>
                          </a:solidFill>
                          <a:latin typeface="Footlight MT Light" pitchFamily="18" charset="0"/>
                        </a:rPr>
                        <a:t>Soe</a:t>
                      </a:r>
                      <a:endParaRPr lang="en-IN" sz="1650" b="0" dirty="0">
                        <a:solidFill>
                          <a:srgbClr val="002060"/>
                        </a:solidFill>
                        <a:latin typeface="Footlight MT Light" panose="0204060206030A020304" pitchFamily="18" charset="0"/>
                      </a:endParaRPr>
                    </a:p>
                  </a:txBody>
                  <a:tcPr/>
                </a:tc>
                <a:tc>
                  <a:txBody>
                    <a:bodyPr/>
                    <a:lstStyle/>
                    <a:p>
                      <a:r>
                        <a:rPr lang="en-US" sz="1650" b="0" dirty="0" smtClean="0">
                          <a:solidFill>
                            <a:srgbClr val="002060"/>
                          </a:solidFill>
                          <a:latin typeface="Footlight MT Light" panose="0204060206030A020304" pitchFamily="18" charset="0"/>
                        </a:rPr>
                        <a:t>2020</a:t>
                      </a:r>
                      <a:endParaRPr lang="en-IN" sz="1650" b="0" dirty="0">
                        <a:solidFill>
                          <a:srgbClr val="002060"/>
                        </a:solidFill>
                        <a:latin typeface="Footlight MT Light" panose="0204060206030A020304" pitchFamily="18" charset="0"/>
                      </a:endParaRPr>
                    </a:p>
                  </a:txBody>
                  <a:tcPr/>
                </a:tc>
                <a:tc>
                  <a:txBody>
                    <a:bodyPr/>
                    <a:lstStyle/>
                    <a:p>
                      <a:r>
                        <a:rPr lang="en-IN" sz="1650" b="0" dirty="0" smtClean="0">
                          <a:solidFill>
                            <a:srgbClr val="002060"/>
                          </a:solidFill>
                          <a:latin typeface="Footlight MT Light" pitchFamily="18" charset="0"/>
                        </a:rPr>
                        <a:t>Question Answering based University Chatbot using Sequence to Sequence Model</a:t>
                      </a:r>
                      <a:endParaRPr lang="en-IN" sz="1650" b="0" dirty="0">
                        <a:solidFill>
                          <a:srgbClr val="002060"/>
                        </a:solidFill>
                        <a:latin typeface="Footlight MT Light" panose="0204060206030A020304"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50" b="0" dirty="0" smtClean="0">
                          <a:solidFill>
                            <a:srgbClr val="002060"/>
                          </a:solidFill>
                          <a:effectLst/>
                          <a:latin typeface="Footlight MT Light" panose="0204060206030A020304" pitchFamily="18" charset="0"/>
                          <a:ea typeface="+mn-ea"/>
                          <a:cs typeface="+mn-cs"/>
                        </a:rPr>
                        <a:t>N. N. </a:t>
                      </a:r>
                      <a:r>
                        <a:rPr lang="en-IN" sz="1650" b="0" dirty="0" err="1" smtClean="0">
                          <a:solidFill>
                            <a:srgbClr val="002060"/>
                          </a:solidFill>
                          <a:effectLst/>
                          <a:latin typeface="Footlight MT Light" panose="0204060206030A020304" pitchFamily="18" charset="0"/>
                          <a:ea typeface="+mn-ea"/>
                          <a:cs typeface="+mn-cs"/>
                        </a:rPr>
                        <a:t>Khin</a:t>
                      </a:r>
                      <a:r>
                        <a:rPr lang="en-IN" sz="1650" b="0" dirty="0" smtClean="0">
                          <a:solidFill>
                            <a:srgbClr val="002060"/>
                          </a:solidFill>
                          <a:effectLst/>
                          <a:latin typeface="Footlight MT Light" panose="0204060206030A020304" pitchFamily="18" charset="0"/>
                          <a:ea typeface="+mn-ea"/>
                          <a:cs typeface="+mn-cs"/>
                        </a:rPr>
                        <a:t> and K. M. </a:t>
                      </a:r>
                      <a:r>
                        <a:rPr lang="en-IN" sz="1650" b="0" dirty="0" err="1" smtClean="0">
                          <a:solidFill>
                            <a:srgbClr val="002060"/>
                          </a:solidFill>
                          <a:effectLst/>
                          <a:latin typeface="Footlight MT Light" panose="0204060206030A020304" pitchFamily="18" charset="0"/>
                          <a:ea typeface="+mn-ea"/>
                          <a:cs typeface="+mn-cs"/>
                        </a:rPr>
                        <a:t>Soe</a:t>
                      </a:r>
                      <a:r>
                        <a:rPr lang="en-IN" sz="1650" b="0" dirty="0" smtClean="0">
                          <a:solidFill>
                            <a:srgbClr val="002060"/>
                          </a:solidFill>
                          <a:effectLst/>
                          <a:latin typeface="Footlight MT Light" panose="0204060206030A020304" pitchFamily="18" charset="0"/>
                          <a:ea typeface="+mn-ea"/>
                          <a:cs typeface="+mn-cs"/>
                        </a:rPr>
                        <a:t> used the Sequence to Sequence model with Attention Mechanism based on the RNN encoder-decoder model to explore ways of communication by neural network Chatbots. This Chatbot is designed for use in the university education sector to answer frequently asked questions about the university and its related details.</a:t>
                      </a:r>
                    </a:p>
                    <a:p>
                      <a:endParaRPr lang="en-IN" sz="1650" b="0" dirty="0">
                        <a:solidFill>
                          <a:srgbClr val="002060"/>
                        </a:solidFill>
                        <a:latin typeface="Footlight MT Light" panose="0204060206030A020304" pitchFamily="18" charset="0"/>
                      </a:endParaRPr>
                    </a:p>
                  </a:txBody>
                  <a:tcPr/>
                </a:tc>
                <a:extLst>
                  <a:ext uri="{0D108BD9-81ED-4DB2-BD59-A6C34878D82A}">
                    <a16:rowId xmlns:a16="http://schemas.microsoft.com/office/drawing/2014/main" val="3703634231"/>
                  </a:ext>
                </a:extLst>
              </a:tr>
              <a:tr h="370840">
                <a:tc>
                  <a:txBody>
                    <a:bodyPr/>
                    <a:lstStyle/>
                    <a:p>
                      <a:r>
                        <a:rPr lang="en-IN" sz="1650" b="0" dirty="0" smtClean="0">
                          <a:solidFill>
                            <a:srgbClr val="002060"/>
                          </a:solidFill>
                          <a:latin typeface="Footlight MT Light" pitchFamily="18" charset="0"/>
                        </a:rPr>
                        <a:t>B. </a:t>
                      </a:r>
                      <a:r>
                        <a:rPr lang="en-IN" sz="1650" b="0" dirty="0" err="1" smtClean="0">
                          <a:solidFill>
                            <a:srgbClr val="002060"/>
                          </a:solidFill>
                          <a:latin typeface="Footlight MT Light" pitchFamily="18" charset="0"/>
                        </a:rPr>
                        <a:t>Setiaji</a:t>
                      </a:r>
                      <a:r>
                        <a:rPr lang="en-IN" sz="1650" b="0" dirty="0" smtClean="0">
                          <a:solidFill>
                            <a:srgbClr val="002060"/>
                          </a:solidFill>
                          <a:latin typeface="Footlight MT Light" pitchFamily="18" charset="0"/>
                        </a:rPr>
                        <a:t> and F. W. </a:t>
                      </a:r>
                      <a:r>
                        <a:rPr lang="en-IN" sz="1650" b="0" dirty="0" err="1" smtClean="0">
                          <a:solidFill>
                            <a:srgbClr val="002060"/>
                          </a:solidFill>
                          <a:latin typeface="Footlight MT Light" pitchFamily="18" charset="0"/>
                        </a:rPr>
                        <a:t>Wibowo</a:t>
                      </a:r>
                      <a:endParaRPr lang="en-IN" sz="1650" b="0" dirty="0">
                        <a:solidFill>
                          <a:srgbClr val="002060"/>
                        </a:solidFill>
                        <a:latin typeface="Footlight MT Light" panose="0204060206030A020304" pitchFamily="18" charset="0"/>
                      </a:endParaRPr>
                    </a:p>
                  </a:txBody>
                  <a:tcPr/>
                </a:tc>
                <a:tc>
                  <a:txBody>
                    <a:bodyPr/>
                    <a:lstStyle/>
                    <a:p>
                      <a:r>
                        <a:rPr lang="en-US" sz="1650" b="0" dirty="0" smtClean="0">
                          <a:solidFill>
                            <a:srgbClr val="002060"/>
                          </a:solidFill>
                          <a:latin typeface="Footlight MT Light" panose="0204060206030A020304" pitchFamily="18" charset="0"/>
                        </a:rPr>
                        <a:t>2016</a:t>
                      </a:r>
                      <a:endParaRPr lang="en-IN" sz="1650" b="0" dirty="0">
                        <a:solidFill>
                          <a:srgbClr val="002060"/>
                        </a:solidFill>
                        <a:latin typeface="Footlight MT Light" panose="0204060206030A020304" pitchFamily="18" charset="0"/>
                      </a:endParaRPr>
                    </a:p>
                  </a:txBody>
                  <a:tcPr/>
                </a:tc>
                <a:tc>
                  <a:txBody>
                    <a:bodyPr/>
                    <a:lstStyle/>
                    <a:p>
                      <a:r>
                        <a:rPr lang="en-IN" sz="1650" b="0" dirty="0" smtClean="0">
                          <a:solidFill>
                            <a:srgbClr val="002060"/>
                          </a:solidFill>
                          <a:latin typeface="Footlight MT Light" pitchFamily="18" charset="0"/>
                        </a:rPr>
                        <a:t>Chatbot Using a Knowledge in Database: Human-to-Machine Conversation </a:t>
                      </a:r>
                      <a:r>
                        <a:rPr lang="en-IN" sz="1650" b="0" dirty="0" err="1" smtClean="0">
                          <a:solidFill>
                            <a:srgbClr val="002060"/>
                          </a:solidFill>
                          <a:latin typeface="Footlight MT Light" pitchFamily="18" charset="0"/>
                        </a:rPr>
                        <a:t>Modeling</a:t>
                      </a:r>
                      <a:endParaRPr lang="en-IN" sz="1650" b="0" dirty="0">
                        <a:solidFill>
                          <a:srgbClr val="002060"/>
                        </a:solidFill>
                        <a:latin typeface="Footlight MT Light" panose="0204060206030A020304"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50" b="0" dirty="0" smtClean="0">
                          <a:solidFill>
                            <a:srgbClr val="002060"/>
                          </a:solidFill>
                          <a:effectLst/>
                          <a:latin typeface="Footlight MT Light" panose="0204060206030A020304" pitchFamily="18" charset="0"/>
                          <a:ea typeface="+mn-ea"/>
                          <a:cs typeface="+mn-cs"/>
                        </a:rPr>
                        <a:t>B. </a:t>
                      </a:r>
                      <a:r>
                        <a:rPr lang="en-IN" sz="1650" b="0" dirty="0" err="1" smtClean="0">
                          <a:solidFill>
                            <a:srgbClr val="002060"/>
                          </a:solidFill>
                          <a:effectLst/>
                          <a:latin typeface="Footlight MT Light" panose="0204060206030A020304" pitchFamily="18" charset="0"/>
                          <a:ea typeface="+mn-ea"/>
                          <a:cs typeface="+mn-cs"/>
                        </a:rPr>
                        <a:t>Setiaji</a:t>
                      </a:r>
                      <a:r>
                        <a:rPr lang="en-IN" sz="1650" b="0" dirty="0" smtClean="0">
                          <a:solidFill>
                            <a:srgbClr val="002060"/>
                          </a:solidFill>
                          <a:effectLst/>
                          <a:latin typeface="Footlight MT Light" panose="0204060206030A020304" pitchFamily="18" charset="0"/>
                          <a:ea typeface="+mn-ea"/>
                          <a:cs typeface="+mn-cs"/>
                        </a:rPr>
                        <a:t> and F. W. </a:t>
                      </a:r>
                      <a:r>
                        <a:rPr lang="en-IN" sz="1650" b="0" dirty="0" err="1" smtClean="0">
                          <a:solidFill>
                            <a:srgbClr val="002060"/>
                          </a:solidFill>
                          <a:effectLst/>
                          <a:latin typeface="Footlight MT Light" panose="0204060206030A020304" pitchFamily="18" charset="0"/>
                          <a:ea typeface="+mn-ea"/>
                          <a:cs typeface="+mn-cs"/>
                        </a:rPr>
                        <a:t>Wibowo</a:t>
                      </a:r>
                      <a:r>
                        <a:rPr lang="en-IN" sz="1650" b="0" dirty="0" smtClean="0">
                          <a:solidFill>
                            <a:srgbClr val="002060"/>
                          </a:solidFill>
                          <a:effectLst/>
                          <a:latin typeface="Footlight MT Light" panose="0204060206030A020304" pitchFamily="18" charset="0"/>
                          <a:ea typeface="+mn-ea"/>
                          <a:cs typeface="+mn-cs"/>
                        </a:rPr>
                        <a:t> focused on the machine being programmed with the ability to recognize sentences and make decisions on its own in response to a question. This work employs bigram to calculate sentence similarity, which divides the input sentence into two characters. The higher the score, the more similar the reference sentences are. </a:t>
                      </a:r>
                      <a:r>
                        <a:rPr lang="en-IN" sz="1650" b="0" dirty="0" err="1" smtClean="0">
                          <a:solidFill>
                            <a:srgbClr val="002060"/>
                          </a:solidFill>
                          <a:effectLst/>
                          <a:latin typeface="Footlight MT Light" panose="0204060206030A020304" pitchFamily="18" charset="0"/>
                          <a:ea typeface="+mn-ea"/>
                          <a:cs typeface="+mn-cs"/>
                        </a:rPr>
                        <a:t>Chatbot’s</a:t>
                      </a:r>
                      <a:r>
                        <a:rPr lang="en-IN" sz="1650" b="0" dirty="0" smtClean="0">
                          <a:solidFill>
                            <a:srgbClr val="002060"/>
                          </a:solidFill>
                          <a:effectLst/>
                          <a:latin typeface="Footlight MT Light" panose="0204060206030A020304" pitchFamily="18" charset="0"/>
                          <a:ea typeface="+mn-ea"/>
                          <a:cs typeface="+mn-cs"/>
                        </a:rPr>
                        <a:t> knowledge is stored in a database. In relational database management systems (RDBMS), the Chatbot comprises a core and an interface that accesses that core.</a:t>
                      </a:r>
                      <a:endParaRPr lang="en-IN" sz="1650" b="0" dirty="0">
                        <a:solidFill>
                          <a:srgbClr val="002060"/>
                        </a:solidFill>
                        <a:latin typeface="Footlight MT Light" panose="0204060206030A020304" pitchFamily="18" charset="0"/>
                      </a:endParaRPr>
                    </a:p>
                  </a:txBody>
                  <a:tcPr/>
                </a:tc>
                <a:extLst>
                  <a:ext uri="{0D108BD9-81ED-4DB2-BD59-A6C34878D82A}">
                    <a16:rowId xmlns:a16="http://schemas.microsoft.com/office/drawing/2014/main" val="264024366"/>
                  </a:ext>
                </a:extLst>
              </a:tr>
            </a:tbl>
          </a:graphicData>
        </a:graphic>
      </p:graphicFrame>
    </p:spTree>
    <p:extLst>
      <p:ext uri="{BB962C8B-B14F-4D97-AF65-F5344CB8AC3E}">
        <p14:creationId xmlns:p14="http://schemas.microsoft.com/office/powerpoint/2010/main" val="288856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255990" y="0"/>
            <a:ext cx="5677751" cy="630942"/>
          </a:xfrm>
          <a:prstGeom prst="rect">
            <a:avLst/>
          </a:prstGeom>
        </p:spPr>
        <p:txBody>
          <a:bodyPr vert="horz" wrap="square" lIns="0" tIns="15240" rIns="0" bIns="0" rtlCol="0">
            <a:spAutoFit/>
          </a:bodyPr>
          <a:lstStyle/>
          <a:p>
            <a:r>
              <a:rPr lang="en-IN" sz="4000" b="1" dirty="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graphicFrame>
        <p:nvGraphicFramePr>
          <p:cNvPr id="15" name="Table 14"/>
          <p:cNvGraphicFramePr>
            <a:graphicFrameLocks noGrp="1"/>
          </p:cNvGraphicFramePr>
          <p:nvPr>
            <p:extLst>
              <p:ext uri="{D42A27DB-BD31-4B8C-83A1-F6EECF244321}">
                <p14:modId xmlns:p14="http://schemas.microsoft.com/office/powerpoint/2010/main" val="1566198261"/>
              </p:ext>
            </p:extLst>
          </p:nvPr>
        </p:nvGraphicFramePr>
        <p:xfrm>
          <a:off x="2223432" y="630942"/>
          <a:ext cx="7285524" cy="6520180"/>
        </p:xfrm>
        <a:graphic>
          <a:graphicData uri="http://schemas.openxmlformats.org/drawingml/2006/table">
            <a:tbl>
              <a:tblPr firstRow="1" bandRow="1">
                <a:tableStyleId>{BDBED569-4797-4DF1-A0F4-6AAB3CD982D8}</a:tableStyleId>
              </a:tblPr>
              <a:tblGrid>
                <a:gridCol w="1244958">
                  <a:extLst>
                    <a:ext uri="{9D8B030D-6E8A-4147-A177-3AD203B41FA5}">
                      <a16:colId xmlns:a16="http://schemas.microsoft.com/office/drawing/2014/main" val="1147916786"/>
                    </a:ext>
                  </a:extLst>
                </a:gridCol>
                <a:gridCol w="710320">
                  <a:extLst>
                    <a:ext uri="{9D8B030D-6E8A-4147-A177-3AD203B41FA5}">
                      <a16:colId xmlns:a16="http://schemas.microsoft.com/office/drawing/2014/main" val="2935797828"/>
                    </a:ext>
                  </a:extLst>
                </a:gridCol>
                <a:gridCol w="1600200">
                  <a:extLst>
                    <a:ext uri="{9D8B030D-6E8A-4147-A177-3AD203B41FA5}">
                      <a16:colId xmlns:a16="http://schemas.microsoft.com/office/drawing/2014/main" val="412011465"/>
                    </a:ext>
                  </a:extLst>
                </a:gridCol>
                <a:gridCol w="3730046">
                  <a:extLst>
                    <a:ext uri="{9D8B030D-6E8A-4147-A177-3AD203B41FA5}">
                      <a16:colId xmlns:a16="http://schemas.microsoft.com/office/drawing/2014/main" val="374693748"/>
                    </a:ext>
                  </a:extLst>
                </a:gridCol>
              </a:tblGrid>
              <a:tr h="370840">
                <a:tc>
                  <a:txBody>
                    <a:bodyPr/>
                    <a:lstStyle/>
                    <a:p>
                      <a:r>
                        <a:rPr lang="en-US" sz="1450" b="1" dirty="0" smtClean="0">
                          <a:solidFill>
                            <a:srgbClr val="002060"/>
                          </a:solidFill>
                          <a:latin typeface="Footlight MT Light" panose="0204060206030A020304" pitchFamily="18" charset="0"/>
                        </a:rPr>
                        <a:t>Authors</a:t>
                      </a:r>
                      <a:endParaRPr lang="en-IN" sz="1450" b="1" dirty="0">
                        <a:solidFill>
                          <a:srgbClr val="002060"/>
                        </a:solidFill>
                        <a:latin typeface="Footlight MT Light" panose="0204060206030A020304" pitchFamily="18" charset="0"/>
                      </a:endParaRPr>
                    </a:p>
                  </a:txBody>
                  <a:tcPr/>
                </a:tc>
                <a:tc>
                  <a:txBody>
                    <a:bodyPr/>
                    <a:lstStyle/>
                    <a:p>
                      <a:r>
                        <a:rPr lang="en-US" sz="1450" b="1" dirty="0" smtClean="0">
                          <a:solidFill>
                            <a:srgbClr val="002060"/>
                          </a:solidFill>
                          <a:latin typeface="Footlight MT Light" panose="0204060206030A020304" pitchFamily="18" charset="0"/>
                        </a:rPr>
                        <a:t>Year</a:t>
                      </a:r>
                      <a:endParaRPr lang="en-IN" sz="1450" b="1" dirty="0">
                        <a:solidFill>
                          <a:srgbClr val="002060"/>
                        </a:solidFill>
                        <a:latin typeface="Footlight MT Light" panose="0204060206030A020304" pitchFamily="18" charset="0"/>
                      </a:endParaRPr>
                    </a:p>
                  </a:txBody>
                  <a:tcPr/>
                </a:tc>
                <a:tc>
                  <a:txBody>
                    <a:bodyPr/>
                    <a:lstStyle/>
                    <a:p>
                      <a:r>
                        <a:rPr lang="en-US" sz="1450" b="1" dirty="0" smtClean="0">
                          <a:solidFill>
                            <a:srgbClr val="002060"/>
                          </a:solidFill>
                          <a:latin typeface="Footlight MT Light" panose="0204060206030A020304" pitchFamily="18" charset="0"/>
                        </a:rPr>
                        <a:t>Title</a:t>
                      </a:r>
                      <a:endParaRPr lang="en-IN" sz="1450" b="1" dirty="0">
                        <a:solidFill>
                          <a:srgbClr val="002060"/>
                        </a:solidFill>
                        <a:latin typeface="Footlight MT Light" panose="0204060206030A020304" pitchFamily="18" charset="0"/>
                      </a:endParaRPr>
                    </a:p>
                  </a:txBody>
                  <a:tcPr/>
                </a:tc>
                <a:tc>
                  <a:txBody>
                    <a:bodyPr/>
                    <a:lstStyle/>
                    <a:p>
                      <a:r>
                        <a:rPr lang="en-US" sz="1450" b="1" dirty="0" smtClean="0">
                          <a:solidFill>
                            <a:srgbClr val="002060"/>
                          </a:solidFill>
                          <a:latin typeface="Footlight MT Light" panose="0204060206030A020304" pitchFamily="18" charset="0"/>
                        </a:rPr>
                        <a:t>Review</a:t>
                      </a:r>
                      <a:endParaRPr lang="en-IN" sz="1450" b="1" dirty="0">
                        <a:solidFill>
                          <a:srgbClr val="002060"/>
                        </a:solidFill>
                        <a:latin typeface="Footlight MT Light" panose="0204060206030A020304" pitchFamily="18" charset="0"/>
                      </a:endParaRPr>
                    </a:p>
                  </a:txBody>
                  <a:tcPr/>
                </a:tc>
                <a:extLst>
                  <a:ext uri="{0D108BD9-81ED-4DB2-BD59-A6C34878D82A}">
                    <a16:rowId xmlns:a16="http://schemas.microsoft.com/office/drawing/2014/main" val="1389446889"/>
                  </a:ext>
                </a:extLst>
              </a:tr>
              <a:tr h="370840">
                <a:tc>
                  <a:txBody>
                    <a:bodyPr/>
                    <a:lstStyle/>
                    <a:p>
                      <a:r>
                        <a:rPr lang="en-IN" sz="1450" dirty="0" smtClean="0">
                          <a:solidFill>
                            <a:srgbClr val="002060"/>
                          </a:solidFill>
                          <a:effectLst/>
                          <a:latin typeface="Footlight MT Light" panose="0204060206030A020304" pitchFamily="18" charset="0"/>
                          <a:ea typeface="+mn-ea"/>
                          <a:cs typeface="+mn-cs"/>
                        </a:rPr>
                        <a:t>M. Shen and R. Huang </a:t>
                      </a:r>
                      <a:endParaRPr lang="en-IN" sz="1450" b="0" dirty="0">
                        <a:solidFill>
                          <a:srgbClr val="002060"/>
                        </a:solidFill>
                        <a:latin typeface="Footlight MT Light" panose="0204060206030A020304" pitchFamily="18" charset="0"/>
                      </a:endParaRPr>
                    </a:p>
                  </a:txBody>
                  <a:tcPr/>
                </a:tc>
                <a:tc>
                  <a:txBody>
                    <a:bodyPr/>
                    <a:lstStyle/>
                    <a:p>
                      <a:r>
                        <a:rPr lang="en-US" sz="1450" b="0" dirty="0" smtClean="0">
                          <a:solidFill>
                            <a:srgbClr val="002060"/>
                          </a:solidFill>
                          <a:latin typeface="Footlight MT Light" panose="0204060206030A020304" pitchFamily="18" charset="0"/>
                        </a:rPr>
                        <a:t>2018</a:t>
                      </a:r>
                      <a:endParaRPr lang="en-IN" sz="1450" b="0" dirty="0">
                        <a:solidFill>
                          <a:srgbClr val="002060"/>
                        </a:solidFill>
                        <a:latin typeface="Footlight MT Light" panose="0204060206030A020304" pitchFamily="18" charset="0"/>
                      </a:endParaRPr>
                    </a:p>
                  </a:txBody>
                  <a:tcPr/>
                </a:tc>
                <a:tc>
                  <a:txBody>
                    <a:bodyPr/>
                    <a:lstStyle/>
                    <a:p>
                      <a:r>
                        <a:rPr lang="en-IN" sz="1450" dirty="0" smtClean="0">
                          <a:solidFill>
                            <a:srgbClr val="002060"/>
                          </a:solidFill>
                          <a:effectLst/>
                          <a:latin typeface="Footlight MT Light" panose="0204060206030A020304" pitchFamily="18" charset="0"/>
                          <a:ea typeface="+mn-ea"/>
                          <a:cs typeface="+mn-cs"/>
                        </a:rPr>
                        <a:t>A personal conversation assistant based on Seq2seq with Word2vec cognitive map</a:t>
                      </a:r>
                      <a:endParaRPr lang="en-IN" sz="1450" b="0" dirty="0">
                        <a:solidFill>
                          <a:srgbClr val="002060"/>
                        </a:solidFill>
                        <a:latin typeface="Footlight MT Light" panose="0204060206030A020304" pitchFamily="18" charset="0"/>
                      </a:endParaRPr>
                    </a:p>
                  </a:txBody>
                  <a:tcPr/>
                </a:tc>
                <a:tc>
                  <a:txBody>
                    <a:bodyPr/>
                    <a:lstStyle/>
                    <a:p>
                      <a:r>
                        <a:rPr lang="en-IN" sz="1450" dirty="0" smtClean="0">
                          <a:solidFill>
                            <a:srgbClr val="002060"/>
                          </a:solidFill>
                          <a:effectLst/>
                          <a:latin typeface="Footlight MT Light" panose="0204060206030A020304" pitchFamily="18" charset="0"/>
                          <a:ea typeface="+mn-ea"/>
                          <a:cs typeface="+mn-cs"/>
                        </a:rPr>
                        <a:t>M. Shen and R. Huang describe how data collected when users conduct conversations using WeChat social network application can be used to enhance people’s lives as well as build a customized Chatbot based on personal conversation history. This work uses a cognitive map based on the word2vec model to learn and store the relationship between each word in the chatting records. A vector in a continuous high-dimensional vector space will be used to represent each word. They used the sequence-to-sequence method (seq2seq) on all pairs of chatting sentences to learn chatting styles.</a:t>
                      </a:r>
                    </a:p>
                    <a:p>
                      <a:endParaRPr lang="en-IN" sz="1450" b="0" dirty="0">
                        <a:solidFill>
                          <a:srgbClr val="002060"/>
                        </a:solidFill>
                        <a:latin typeface="Footlight MT Light" panose="0204060206030A020304" pitchFamily="18" charset="0"/>
                      </a:endParaRPr>
                    </a:p>
                  </a:txBody>
                  <a:tcPr/>
                </a:tc>
                <a:extLst>
                  <a:ext uri="{0D108BD9-81ED-4DB2-BD59-A6C34878D82A}">
                    <a16:rowId xmlns:a16="http://schemas.microsoft.com/office/drawing/2014/main" val="3703634231"/>
                  </a:ext>
                </a:extLst>
              </a:tr>
              <a:tr h="370840">
                <a:tc>
                  <a:txBody>
                    <a:bodyPr/>
                    <a:lstStyle/>
                    <a:p>
                      <a:r>
                        <a:rPr lang="en-IN" sz="1450" dirty="0" smtClean="0">
                          <a:solidFill>
                            <a:srgbClr val="002060"/>
                          </a:solidFill>
                          <a:effectLst/>
                          <a:latin typeface="Footlight MT Light" panose="0204060206030A020304" pitchFamily="18" charset="0"/>
                          <a:ea typeface="+mn-ea"/>
                          <a:cs typeface="+mn-cs"/>
                        </a:rPr>
                        <a:t>M.Y.H. </a:t>
                      </a:r>
                      <a:r>
                        <a:rPr lang="en-IN" sz="1450" dirty="0" err="1" smtClean="0">
                          <a:solidFill>
                            <a:srgbClr val="002060"/>
                          </a:solidFill>
                          <a:effectLst/>
                          <a:latin typeface="Footlight MT Light" panose="0204060206030A020304" pitchFamily="18" charset="0"/>
                          <a:ea typeface="+mn-ea"/>
                          <a:cs typeface="+mn-cs"/>
                        </a:rPr>
                        <a:t>Setyawan</a:t>
                      </a:r>
                      <a:r>
                        <a:rPr lang="en-IN" sz="1450" dirty="0" smtClean="0">
                          <a:solidFill>
                            <a:srgbClr val="002060"/>
                          </a:solidFill>
                          <a:effectLst/>
                          <a:latin typeface="Footlight MT Light" panose="0204060206030A020304" pitchFamily="18" charset="0"/>
                          <a:ea typeface="+mn-ea"/>
                          <a:cs typeface="+mn-cs"/>
                        </a:rPr>
                        <a:t>, R.M. </a:t>
                      </a:r>
                      <a:r>
                        <a:rPr lang="en-IN" sz="1450" dirty="0" err="1" smtClean="0">
                          <a:solidFill>
                            <a:srgbClr val="002060"/>
                          </a:solidFill>
                          <a:effectLst/>
                          <a:latin typeface="Footlight MT Light" panose="0204060206030A020304" pitchFamily="18" charset="0"/>
                          <a:ea typeface="+mn-ea"/>
                          <a:cs typeface="+mn-cs"/>
                        </a:rPr>
                        <a:t>Awangga</a:t>
                      </a:r>
                      <a:r>
                        <a:rPr lang="en-IN" sz="1450" dirty="0" smtClean="0">
                          <a:solidFill>
                            <a:srgbClr val="002060"/>
                          </a:solidFill>
                          <a:effectLst/>
                          <a:latin typeface="Footlight MT Light" panose="0204060206030A020304" pitchFamily="18" charset="0"/>
                          <a:ea typeface="+mn-ea"/>
                          <a:cs typeface="+mn-cs"/>
                        </a:rPr>
                        <a:t>, and </a:t>
                      </a:r>
                      <a:r>
                        <a:rPr lang="en-IN" sz="1450" dirty="0" err="1" smtClean="0">
                          <a:solidFill>
                            <a:srgbClr val="002060"/>
                          </a:solidFill>
                          <a:effectLst/>
                          <a:latin typeface="Footlight MT Light" panose="0204060206030A020304" pitchFamily="18" charset="0"/>
                          <a:ea typeface="+mn-ea"/>
                          <a:cs typeface="+mn-cs"/>
                        </a:rPr>
                        <a:t>S.R.Efendi</a:t>
                      </a:r>
                      <a:r>
                        <a:rPr lang="en-IN" sz="1450" dirty="0" smtClean="0">
                          <a:solidFill>
                            <a:srgbClr val="002060"/>
                          </a:solidFill>
                          <a:effectLst/>
                          <a:latin typeface="Footlight MT Light" panose="0204060206030A020304" pitchFamily="18" charset="0"/>
                          <a:ea typeface="+mn-ea"/>
                          <a:cs typeface="+mn-cs"/>
                        </a:rPr>
                        <a:t> </a:t>
                      </a:r>
                      <a:endParaRPr lang="en-IN" sz="1450" b="0" dirty="0">
                        <a:solidFill>
                          <a:srgbClr val="002060"/>
                        </a:solidFill>
                        <a:latin typeface="Footlight MT Light" panose="0204060206030A020304" pitchFamily="18" charset="0"/>
                      </a:endParaRPr>
                    </a:p>
                  </a:txBody>
                  <a:tcPr/>
                </a:tc>
                <a:tc>
                  <a:txBody>
                    <a:bodyPr/>
                    <a:lstStyle/>
                    <a:p>
                      <a:r>
                        <a:rPr lang="en-US" sz="1450" b="0" dirty="0" smtClean="0">
                          <a:solidFill>
                            <a:srgbClr val="002060"/>
                          </a:solidFill>
                          <a:latin typeface="Footlight MT Light" panose="0204060206030A020304" pitchFamily="18" charset="0"/>
                        </a:rPr>
                        <a:t>2018</a:t>
                      </a:r>
                      <a:endParaRPr lang="en-IN" sz="1450" b="0" dirty="0">
                        <a:solidFill>
                          <a:srgbClr val="002060"/>
                        </a:solidFill>
                        <a:latin typeface="Footlight MT Light" panose="0204060206030A020304" pitchFamily="18" charset="0"/>
                      </a:endParaRPr>
                    </a:p>
                  </a:txBody>
                  <a:tcPr/>
                </a:tc>
                <a:tc>
                  <a:txBody>
                    <a:bodyPr/>
                    <a:lstStyle/>
                    <a:p>
                      <a:r>
                        <a:rPr lang="en-IN" sz="1450" dirty="0" smtClean="0">
                          <a:solidFill>
                            <a:srgbClr val="002060"/>
                          </a:solidFill>
                          <a:effectLst/>
                          <a:latin typeface="Footlight MT Light" panose="0204060206030A020304" pitchFamily="18" charset="0"/>
                          <a:ea typeface="+mn-ea"/>
                          <a:cs typeface="+mn-cs"/>
                        </a:rPr>
                        <a:t>Comparison of multinomial naive </a:t>
                      </a:r>
                      <a:r>
                        <a:rPr lang="en-IN" sz="1450" dirty="0" err="1" smtClean="0">
                          <a:solidFill>
                            <a:srgbClr val="002060"/>
                          </a:solidFill>
                          <a:effectLst/>
                          <a:latin typeface="Footlight MT Light" panose="0204060206030A020304" pitchFamily="18" charset="0"/>
                          <a:ea typeface="+mn-ea"/>
                          <a:cs typeface="+mn-cs"/>
                        </a:rPr>
                        <a:t>bayes</a:t>
                      </a:r>
                      <a:r>
                        <a:rPr lang="en-IN" sz="1450" dirty="0" smtClean="0">
                          <a:solidFill>
                            <a:srgbClr val="002060"/>
                          </a:solidFill>
                          <a:effectLst/>
                          <a:latin typeface="Footlight MT Light" panose="0204060206030A020304" pitchFamily="18" charset="0"/>
                          <a:ea typeface="+mn-ea"/>
                          <a:cs typeface="+mn-cs"/>
                        </a:rPr>
                        <a:t> algorithm and logistic regression for intent classification in Chatbot</a:t>
                      </a:r>
                      <a:endParaRPr lang="en-IN" sz="1450" b="0" dirty="0">
                        <a:solidFill>
                          <a:srgbClr val="002060"/>
                        </a:solidFill>
                        <a:latin typeface="Footlight MT Light" panose="0204060206030A020304" pitchFamily="18" charset="0"/>
                      </a:endParaRPr>
                    </a:p>
                  </a:txBody>
                  <a:tcPr/>
                </a:tc>
                <a:tc>
                  <a:txBody>
                    <a:bodyPr/>
                    <a:lstStyle/>
                    <a:p>
                      <a:r>
                        <a:rPr lang="en-IN" sz="1450" dirty="0" smtClean="0">
                          <a:solidFill>
                            <a:srgbClr val="002060"/>
                          </a:solidFill>
                          <a:effectLst/>
                          <a:latin typeface="Footlight MT Light" panose="0204060206030A020304" pitchFamily="18" charset="0"/>
                          <a:ea typeface="+mn-ea"/>
                          <a:cs typeface="+mn-cs"/>
                        </a:rPr>
                        <a:t>M.Y.H. </a:t>
                      </a:r>
                      <a:r>
                        <a:rPr lang="en-IN" sz="1450" dirty="0" err="1" smtClean="0">
                          <a:solidFill>
                            <a:srgbClr val="002060"/>
                          </a:solidFill>
                          <a:effectLst/>
                          <a:latin typeface="Footlight MT Light" panose="0204060206030A020304" pitchFamily="18" charset="0"/>
                          <a:ea typeface="+mn-ea"/>
                          <a:cs typeface="+mn-cs"/>
                        </a:rPr>
                        <a:t>Setyawan</a:t>
                      </a:r>
                      <a:r>
                        <a:rPr lang="en-IN" sz="1450" dirty="0" smtClean="0">
                          <a:solidFill>
                            <a:srgbClr val="002060"/>
                          </a:solidFill>
                          <a:effectLst/>
                          <a:latin typeface="Footlight MT Light" panose="0204060206030A020304" pitchFamily="18" charset="0"/>
                          <a:ea typeface="+mn-ea"/>
                          <a:cs typeface="+mn-cs"/>
                        </a:rPr>
                        <a:t>, R.M. </a:t>
                      </a:r>
                      <a:r>
                        <a:rPr lang="en-IN" sz="1450" dirty="0" err="1" smtClean="0">
                          <a:solidFill>
                            <a:srgbClr val="002060"/>
                          </a:solidFill>
                          <a:effectLst/>
                          <a:latin typeface="Footlight MT Light" panose="0204060206030A020304" pitchFamily="18" charset="0"/>
                          <a:ea typeface="+mn-ea"/>
                          <a:cs typeface="+mn-cs"/>
                        </a:rPr>
                        <a:t>Awangga</a:t>
                      </a:r>
                      <a:r>
                        <a:rPr lang="en-IN" sz="1450" dirty="0" smtClean="0">
                          <a:solidFill>
                            <a:srgbClr val="002060"/>
                          </a:solidFill>
                          <a:effectLst/>
                          <a:latin typeface="Footlight MT Light" panose="0204060206030A020304" pitchFamily="18" charset="0"/>
                          <a:ea typeface="+mn-ea"/>
                          <a:cs typeface="+mn-cs"/>
                        </a:rPr>
                        <a:t>, and </a:t>
                      </a:r>
                      <a:r>
                        <a:rPr lang="en-IN" sz="1450" dirty="0" err="1" smtClean="0">
                          <a:solidFill>
                            <a:srgbClr val="002060"/>
                          </a:solidFill>
                          <a:effectLst/>
                          <a:latin typeface="Footlight MT Light" panose="0204060206030A020304" pitchFamily="18" charset="0"/>
                          <a:ea typeface="+mn-ea"/>
                          <a:cs typeface="+mn-cs"/>
                        </a:rPr>
                        <a:t>S.R.Efendi</a:t>
                      </a:r>
                      <a:r>
                        <a:rPr lang="en-IN" sz="1450" dirty="0" smtClean="0">
                          <a:solidFill>
                            <a:srgbClr val="002060"/>
                          </a:solidFill>
                          <a:effectLst/>
                          <a:latin typeface="Footlight MT Light" panose="0204060206030A020304" pitchFamily="18" charset="0"/>
                          <a:ea typeface="+mn-ea"/>
                          <a:cs typeface="+mn-cs"/>
                        </a:rPr>
                        <a:t> propose a classification method called intent classification on the Chatbot system to determine intent rather than user input. They compare the Naive Bayes and Logistic Regression methods for classifying data and determining the degree of recall, accuracy, and precision of both methods’ evaluation results in this analysis. According to the evaluation results, the Logistic Regression model has a higher degree of recall, accuracy, and precision than the Naive Bayes model.</a:t>
                      </a:r>
                      <a:endParaRPr lang="en-IN" sz="1450" dirty="0">
                        <a:solidFill>
                          <a:srgbClr val="002060"/>
                        </a:solidFill>
                        <a:effectLst/>
                        <a:latin typeface="Footlight MT Light" panose="0204060206030A020304" pitchFamily="18" charset="0"/>
                        <a:ea typeface="+mn-ea"/>
                        <a:cs typeface="+mn-cs"/>
                      </a:endParaRPr>
                    </a:p>
                  </a:txBody>
                  <a:tcPr/>
                </a:tc>
                <a:extLst>
                  <a:ext uri="{0D108BD9-81ED-4DB2-BD59-A6C34878D82A}">
                    <a16:rowId xmlns:a16="http://schemas.microsoft.com/office/drawing/2014/main" val="264024366"/>
                  </a:ext>
                </a:extLst>
              </a:tr>
            </a:tbl>
          </a:graphicData>
        </a:graphic>
      </p:graphicFrame>
    </p:spTree>
    <p:extLst>
      <p:ext uri="{BB962C8B-B14F-4D97-AF65-F5344CB8AC3E}">
        <p14:creationId xmlns:p14="http://schemas.microsoft.com/office/powerpoint/2010/main" val="396290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14173" y="72382"/>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OBJECTIVE</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314173" y="703324"/>
            <a:ext cx="7285524" cy="6625532"/>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IN" sz="2200" dirty="0" smtClean="0">
                <a:solidFill>
                  <a:schemeClr val="accent5"/>
                </a:solidFill>
                <a:latin typeface="Footlight MT Light" pitchFamily="18" charset="0"/>
              </a:rPr>
              <a:t>Building a conversational Chatbot that will assist with search on the Stack Overflow website.</a:t>
            </a:r>
          </a:p>
          <a:p>
            <a:pPr marL="342900" indent="-342900">
              <a:lnSpc>
                <a:spcPct val="150000"/>
              </a:lnSpc>
              <a:buFont typeface="Wingdings" panose="05000000000000000000" pitchFamily="2" charset="2"/>
              <a:buChar char="Ø"/>
            </a:pPr>
            <a:r>
              <a:rPr lang="en-US" sz="2200" dirty="0" smtClean="0">
                <a:solidFill>
                  <a:schemeClr val="accent5"/>
                </a:solidFill>
                <a:latin typeface="Footlight MT Light" pitchFamily="18" charset="0"/>
              </a:rPr>
              <a:t>To build a dialogue Chatbot that will be able to:</a:t>
            </a:r>
            <a:endParaRPr lang="en-IN" sz="2200" dirty="0" smtClean="0">
              <a:solidFill>
                <a:schemeClr val="accent5"/>
              </a:solidFill>
              <a:latin typeface="Footlight MT Light" pitchFamily="18" charset="0"/>
            </a:endParaRPr>
          </a:p>
          <a:p>
            <a:pPr marL="800100" lvl="1" indent="-342900">
              <a:lnSpc>
                <a:spcPct val="150000"/>
              </a:lnSpc>
              <a:buFont typeface="Arial" panose="020B0604020202020204" pitchFamily="34" charset="0"/>
              <a:buChar char="•"/>
            </a:pPr>
            <a:r>
              <a:rPr lang="en-US" sz="2200" dirty="0" smtClean="0">
                <a:solidFill>
                  <a:schemeClr val="accent5"/>
                </a:solidFill>
                <a:latin typeface="Footlight MT Light" pitchFamily="18" charset="0"/>
                <a:cs typeface="Verdana"/>
              </a:rPr>
              <a:t>Answer questions related to programming.</a:t>
            </a:r>
            <a:endParaRPr lang="en-IN" sz="2200" dirty="0" smtClean="0">
              <a:solidFill>
                <a:schemeClr val="accent5"/>
              </a:solidFill>
              <a:latin typeface="Footlight MT Light" pitchFamily="18" charset="0"/>
              <a:cs typeface="Verdana"/>
            </a:endParaRPr>
          </a:p>
          <a:p>
            <a:pPr marL="800100" lvl="1" indent="-342900">
              <a:lnSpc>
                <a:spcPct val="150000"/>
              </a:lnSpc>
              <a:buFont typeface="Arial" panose="020B0604020202020204" pitchFamily="34" charset="0"/>
              <a:buChar char="•"/>
            </a:pPr>
            <a:r>
              <a:rPr lang="en-US" sz="2200" dirty="0" smtClean="0">
                <a:solidFill>
                  <a:schemeClr val="accent5"/>
                </a:solidFill>
                <a:latin typeface="Footlight MT Light" pitchFamily="18" charset="0"/>
              </a:rPr>
              <a:t>Simulate </a:t>
            </a:r>
            <a:r>
              <a:rPr lang="en-US" sz="2200" dirty="0">
                <a:solidFill>
                  <a:schemeClr val="accent5"/>
                </a:solidFill>
                <a:latin typeface="Footlight MT Light" pitchFamily="18" charset="0"/>
              </a:rPr>
              <a:t>dialogue and chit-chat on all non-programming related questions.</a:t>
            </a:r>
            <a:endParaRPr lang="en-IN" sz="2200" dirty="0">
              <a:solidFill>
                <a:schemeClr val="accent5"/>
              </a:solidFill>
              <a:latin typeface="Footlight MT Light" pitchFamily="18" charset="0"/>
            </a:endParaRPr>
          </a:p>
          <a:p>
            <a:pPr marL="342900" indent="-342900">
              <a:lnSpc>
                <a:spcPct val="150000"/>
              </a:lnSpc>
              <a:buFont typeface="Wingdings" panose="05000000000000000000" pitchFamily="2" charset="2"/>
              <a:buChar char="Ø"/>
            </a:pPr>
            <a:r>
              <a:rPr lang="en-IN" sz="2200" dirty="0">
                <a:solidFill>
                  <a:schemeClr val="accent5"/>
                </a:solidFill>
                <a:latin typeface="Footlight MT Light" pitchFamily="18" charset="0"/>
              </a:rPr>
              <a:t>For programming questions, the Stack Overflow dataset will be used.</a:t>
            </a:r>
          </a:p>
          <a:p>
            <a:pPr marL="342900" indent="-342900">
              <a:lnSpc>
                <a:spcPct val="150000"/>
              </a:lnSpc>
              <a:buFont typeface="Wingdings" panose="05000000000000000000" pitchFamily="2" charset="2"/>
              <a:buChar char="Ø"/>
            </a:pPr>
            <a:r>
              <a:rPr lang="en-IN" sz="2200" dirty="0">
                <a:solidFill>
                  <a:schemeClr val="accent5"/>
                </a:solidFill>
                <a:latin typeface="Footlight MT Light" pitchFamily="18" charset="0"/>
              </a:rPr>
              <a:t>For </a:t>
            </a:r>
            <a:r>
              <a:rPr lang="en-US" sz="2200" dirty="0">
                <a:solidFill>
                  <a:schemeClr val="accent5"/>
                </a:solidFill>
                <a:latin typeface="Footlight MT Light" pitchFamily="18" charset="0"/>
              </a:rPr>
              <a:t>non-programming questions </a:t>
            </a:r>
            <a:r>
              <a:rPr lang="en-IN" sz="2200" dirty="0">
                <a:solidFill>
                  <a:schemeClr val="accent5"/>
                </a:solidFill>
                <a:latin typeface="Footlight MT Light" pitchFamily="18" charset="0"/>
              </a:rPr>
              <a:t>that require a chit-chat mode, a pre-trained neural network engine available from the </a:t>
            </a:r>
            <a:r>
              <a:rPr lang="en-IN" sz="2200" dirty="0" err="1" smtClean="0">
                <a:solidFill>
                  <a:schemeClr val="accent5"/>
                </a:solidFill>
                <a:latin typeface="Footlight MT Light" pitchFamily="18" charset="0"/>
              </a:rPr>
              <a:t>ChatterBot</a:t>
            </a:r>
            <a:r>
              <a:rPr lang="en-IN" sz="2200" dirty="0" smtClean="0">
                <a:solidFill>
                  <a:schemeClr val="accent5"/>
                </a:solidFill>
                <a:latin typeface="Footlight MT Light" pitchFamily="18" charset="0"/>
              </a:rPr>
              <a:t> python </a:t>
            </a:r>
            <a:r>
              <a:rPr lang="en-IN" sz="2200" dirty="0">
                <a:solidFill>
                  <a:schemeClr val="accent5"/>
                </a:solidFill>
                <a:latin typeface="Footlight MT Light" pitchFamily="18" charset="0"/>
              </a:rPr>
              <a:t>library will be used</a:t>
            </a:r>
            <a:r>
              <a:rPr lang="en-IN" sz="2200" dirty="0" smtClean="0">
                <a:solidFill>
                  <a:schemeClr val="accent5"/>
                </a:solidFill>
                <a:latin typeface="Footlight MT Light" pitchFamily="18" charset="0"/>
              </a:rPr>
              <a:t>.</a:t>
            </a:r>
            <a:endParaRPr lang="en-IN" sz="2200" dirty="0" smtClean="0">
              <a:solidFill>
                <a:schemeClr val="accent5"/>
              </a:solidFill>
              <a:latin typeface="Footlight MT Light" pitchFamily="18" charset="0"/>
            </a:endParaRPr>
          </a:p>
          <a:p>
            <a:pPr marL="342900" indent="-342900">
              <a:lnSpc>
                <a:spcPct val="150000"/>
              </a:lnSpc>
              <a:buFont typeface="Wingdings" panose="05000000000000000000" pitchFamily="2" charset="2"/>
              <a:buChar char="Ø"/>
            </a:pPr>
            <a:r>
              <a:rPr lang="en-IN" sz="2200" dirty="0" smtClean="0">
                <a:solidFill>
                  <a:schemeClr val="accent5"/>
                </a:solidFill>
                <a:latin typeface="Footlight MT Light" pitchFamily="18" charset="0"/>
              </a:rPr>
              <a:t>The </a:t>
            </a:r>
            <a:r>
              <a:rPr lang="en-IN" sz="2200" dirty="0" smtClean="0">
                <a:solidFill>
                  <a:schemeClr val="accent5"/>
                </a:solidFill>
                <a:latin typeface="Footlight MT Light" pitchFamily="18" charset="0"/>
              </a:rPr>
              <a:t>bot will be integrated with Telegram </a:t>
            </a:r>
            <a:r>
              <a:rPr lang="en-IN" sz="2200" dirty="0">
                <a:solidFill>
                  <a:schemeClr val="accent5"/>
                </a:solidFill>
                <a:latin typeface="Footlight MT Light" pitchFamily="18" charset="0"/>
              </a:rPr>
              <a:t>messenger so that we can now talk to this bot in </a:t>
            </a:r>
            <a:r>
              <a:rPr lang="en-IN" sz="2200" dirty="0" smtClean="0">
                <a:solidFill>
                  <a:schemeClr val="accent5"/>
                </a:solidFill>
                <a:latin typeface="Footlight MT Light" pitchFamily="18" charset="0"/>
              </a:rPr>
              <a:t>Telegram.</a:t>
            </a:r>
            <a:endParaRPr lang="en-IN" sz="220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120868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325715" y="329494"/>
            <a:ext cx="5677751"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FLOWCHART</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20"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063" y="1288335"/>
            <a:ext cx="6709043" cy="53351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75421" y="6624878"/>
            <a:ext cx="5170326" cy="338554"/>
          </a:xfrm>
          <a:prstGeom prst="rect">
            <a:avLst/>
          </a:prstGeom>
        </p:spPr>
        <p:txBody>
          <a:bodyPr wrap="none">
            <a:spAutoFit/>
          </a:bodyPr>
          <a:lstStyle/>
          <a:p>
            <a:pPr algn="ctr"/>
            <a:r>
              <a:rPr lang="en-IN" sz="1600" dirty="0" smtClean="0">
                <a:solidFill>
                  <a:schemeClr val="accent5"/>
                </a:solidFill>
                <a:latin typeface="Footlight MT Light" panose="0204060206030A020304" pitchFamily="18" charset="0"/>
                <a:ea typeface="Calibri" panose="020F0502020204030204" pitchFamily="34" charset="0"/>
              </a:rPr>
              <a:t>Figure 1. Flowchart </a:t>
            </a:r>
            <a:r>
              <a:rPr lang="en-IN" sz="1600" dirty="0">
                <a:solidFill>
                  <a:schemeClr val="accent5"/>
                </a:solidFill>
                <a:latin typeface="Footlight MT Light" panose="0204060206030A020304" pitchFamily="18" charset="0"/>
                <a:ea typeface="Calibri" panose="020F0502020204030204" pitchFamily="34" charset="0"/>
              </a:rPr>
              <a:t>of our StackOverflow Assistant Chatbot</a:t>
            </a:r>
            <a:endParaRPr lang="en-IN" sz="1600" dirty="0">
              <a:solidFill>
                <a:schemeClr val="accent5"/>
              </a:solidFill>
              <a:latin typeface="Footlight MT Light" panose="0204060206030A020304" pitchFamily="18" charset="0"/>
            </a:endParaRPr>
          </a:p>
        </p:txBody>
      </p:sp>
    </p:spTree>
    <p:extLst>
      <p:ext uri="{BB962C8B-B14F-4D97-AF65-F5344CB8AC3E}">
        <p14:creationId xmlns:p14="http://schemas.microsoft.com/office/powerpoint/2010/main" val="919279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64704" y="-31674"/>
            <a:ext cx="7415952"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HARDWARE/SOFTWARE TOOLS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183962" y="599268"/>
            <a:ext cx="7413371" cy="6660157"/>
          </a:xfrm>
          <a:prstGeom prst="rect">
            <a:avLst/>
          </a:prstGeom>
        </p:spPr>
        <p:txBody>
          <a:bodyPr vert="horz" wrap="square" lIns="0" tIns="12065" rIns="0" bIns="0" rtlCol="0">
            <a:spAutoFit/>
          </a:bodyPr>
          <a:lstStyle/>
          <a:p>
            <a:r>
              <a:rPr lang="en-US" sz="1800" u="sng" dirty="0" smtClean="0">
                <a:solidFill>
                  <a:schemeClr val="accent5"/>
                </a:solidFill>
                <a:latin typeface="Footlight MT Light" panose="0204060206030A020304" pitchFamily="18" charset="0"/>
              </a:rPr>
              <a:t>Resources to build our Chatbot</a:t>
            </a:r>
          </a:p>
          <a:p>
            <a:endParaRPr lang="en-IN" sz="1800" dirty="0">
              <a:solidFill>
                <a:schemeClr val="accent5"/>
              </a:solidFill>
              <a:latin typeface="Footlight MT Light" panose="0204060206030A020304" pitchFamily="18" charset="0"/>
            </a:endParaRPr>
          </a:p>
          <a:p>
            <a:pPr marL="342900" indent="-342900">
              <a:buFont typeface="Wingdings" panose="05000000000000000000" pitchFamily="2" charset="2"/>
              <a:buChar char="Ø"/>
            </a:pPr>
            <a:r>
              <a:rPr lang="en-IN" sz="1800" b="1" dirty="0">
                <a:solidFill>
                  <a:schemeClr val="accent5"/>
                </a:solidFill>
                <a:latin typeface="Footlight MT Light" panose="0204060206030A020304" pitchFamily="18" charset="0"/>
              </a:rPr>
              <a:t>Google </a:t>
            </a:r>
            <a:r>
              <a:rPr lang="en-IN" sz="1800" b="1" dirty="0" err="1">
                <a:solidFill>
                  <a:schemeClr val="accent5"/>
                </a:solidFill>
                <a:latin typeface="Footlight MT Light" panose="0204060206030A020304" pitchFamily="18" charset="0"/>
              </a:rPr>
              <a:t>Colab</a:t>
            </a:r>
            <a:r>
              <a:rPr lang="en-IN" sz="1800" b="1" dirty="0">
                <a:solidFill>
                  <a:schemeClr val="accent5"/>
                </a:solidFill>
                <a:latin typeface="Footlight MT Light" panose="0204060206030A020304" pitchFamily="18" charset="0"/>
              </a:rPr>
              <a:t> </a:t>
            </a:r>
            <a:r>
              <a:rPr lang="en-IN" sz="1800" dirty="0">
                <a:solidFill>
                  <a:schemeClr val="accent5"/>
                </a:solidFill>
                <a:latin typeface="Footlight MT Light" panose="0204060206030A020304" pitchFamily="18" charset="0"/>
              </a:rPr>
              <a:t>to train the model.</a:t>
            </a:r>
          </a:p>
          <a:p>
            <a:pPr marL="800100" lvl="1" indent="-342900">
              <a:buFont typeface="Arial" panose="020B0604020202020204" pitchFamily="34" charset="0"/>
              <a:buChar char="•"/>
            </a:pPr>
            <a:r>
              <a:rPr lang="en-IN" dirty="0" smtClean="0">
                <a:solidFill>
                  <a:schemeClr val="accent5"/>
                </a:solidFill>
                <a:latin typeface="Footlight MT Light" panose="0204060206030A020304" pitchFamily="18" charset="0"/>
              </a:rPr>
              <a:t>A </a:t>
            </a:r>
            <a:r>
              <a:rPr lang="en-IN" dirty="0">
                <a:solidFill>
                  <a:schemeClr val="accent5"/>
                </a:solidFill>
                <a:latin typeface="Footlight MT Light" panose="0204060206030A020304" pitchFamily="18" charset="0"/>
              </a:rPr>
              <a:t>free online cloud-based </a:t>
            </a:r>
            <a:r>
              <a:rPr lang="en-IN" dirty="0" err="1">
                <a:solidFill>
                  <a:schemeClr val="accent5"/>
                </a:solidFill>
                <a:latin typeface="Footlight MT Light" panose="0204060206030A020304" pitchFamily="18" charset="0"/>
              </a:rPr>
              <a:t>Jupyter</a:t>
            </a:r>
            <a:r>
              <a:rPr lang="en-IN" dirty="0">
                <a:solidFill>
                  <a:schemeClr val="accent5"/>
                </a:solidFill>
                <a:latin typeface="Footlight MT Light" panose="0204060206030A020304" pitchFamily="18" charset="0"/>
              </a:rPr>
              <a:t> notebook environment used to train and evaluate our model</a:t>
            </a:r>
            <a:r>
              <a:rPr lang="en-IN" dirty="0" smtClean="0">
                <a:solidFill>
                  <a:schemeClr val="accent5"/>
                </a:solidFill>
                <a:latin typeface="Footlight MT Light" panose="0204060206030A020304" pitchFamily="18" charset="0"/>
              </a:rPr>
              <a:t>.</a:t>
            </a:r>
          </a:p>
          <a:p>
            <a:pPr lvl="1"/>
            <a:endParaRPr lang="en-IN" dirty="0">
              <a:solidFill>
                <a:schemeClr val="accent5"/>
              </a:solidFill>
              <a:latin typeface="Footlight MT Light" panose="0204060206030A020304" pitchFamily="18" charset="0"/>
            </a:endParaRPr>
          </a:p>
          <a:p>
            <a:pPr marL="342900" indent="-342900">
              <a:buFont typeface="Wingdings" panose="05000000000000000000" pitchFamily="2" charset="2"/>
              <a:buChar char="Ø"/>
            </a:pPr>
            <a:r>
              <a:rPr lang="en-IN" sz="1800" b="1" dirty="0">
                <a:solidFill>
                  <a:schemeClr val="accent5"/>
                </a:solidFill>
                <a:latin typeface="Footlight MT Light" panose="0204060206030A020304" pitchFamily="18" charset="0"/>
              </a:rPr>
              <a:t>Atom </a:t>
            </a:r>
            <a:r>
              <a:rPr lang="en-IN" sz="1800" dirty="0">
                <a:solidFill>
                  <a:schemeClr val="accent5"/>
                </a:solidFill>
                <a:latin typeface="Footlight MT Light" panose="0204060206030A020304" pitchFamily="18" charset="0"/>
              </a:rPr>
              <a:t>to link our model and the bot.</a:t>
            </a:r>
          </a:p>
          <a:p>
            <a:pPr marL="800100" lvl="1" indent="-342900">
              <a:buFont typeface="Arial" panose="020B0604020202020204" pitchFamily="34" charset="0"/>
              <a:buChar char="•"/>
            </a:pPr>
            <a:r>
              <a:rPr lang="en-IN" dirty="0" smtClean="0">
                <a:solidFill>
                  <a:schemeClr val="accent5"/>
                </a:solidFill>
                <a:latin typeface="Footlight MT Light" panose="0204060206030A020304" pitchFamily="18" charset="0"/>
              </a:rPr>
              <a:t>A </a:t>
            </a:r>
            <a:r>
              <a:rPr lang="en-IN" dirty="0">
                <a:solidFill>
                  <a:schemeClr val="accent5"/>
                </a:solidFill>
                <a:latin typeface="Footlight MT Light" panose="0204060206030A020304" pitchFamily="18" charset="0"/>
              </a:rPr>
              <a:t>free and open-source text editor used to establish a connection between our model and the Telegram bot</a:t>
            </a:r>
            <a:r>
              <a:rPr lang="en-IN" dirty="0" smtClean="0">
                <a:solidFill>
                  <a:schemeClr val="accent5"/>
                </a:solidFill>
                <a:latin typeface="Footlight MT Light" panose="0204060206030A020304" pitchFamily="18" charset="0"/>
              </a:rPr>
              <a:t>.</a:t>
            </a:r>
          </a:p>
          <a:p>
            <a:pPr lvl="1"/>
            <a:endParaRPr lang="en-IN" dirty="0">
              <a:solidFill>
                <a:schemeClr val="accent5"/>
              </a:solidFill>
              <a:latin typeface="Footlight MT Light" panose="0204060206030A020304" pitchFamily="18" charset="0"/>
            </a:endParaRPr>
          </a:p>
          <a:p>
            <a:pPr marL="342900" indent="-342900">
              <a:buFont typeface="Wingdings" panose="05000000000000000000" pitchFamily="2" charset="2"/>
              <a:buChar char="Ø"/>
            </a:pPr>
            <a:r>
              <a:rPr lang="en-US" sz="1800" b="1" dirty="0">
                <a:solidFill>
                  <a:schemeClr val="accent5"/>
                </a:solidFill>
                <a:latin typeface="Footlight MT Light" panose="0204060206030A020304" pitchFamily="18" charset="0"/>
              </a:rPr>
              <a:t>Chatterbot</a:t>
            </a:r>
            <a:r>
              <a:rPr lang="en-US" sz="1800" dirty="0">
                <a:solidFill>
                  <a:schemeClr val="accent5"/>
                </a:solidFill>
                <a:latin typeface="Footlight MT Light" panose="0204060206030A020304" pitchFamily="18" charset="0"/>
              </a:rPr>
              <a:t> library for dialogue (chit-chat) type questions.</a:t>
            </a:r>
            <a:endParaRPr lang="en-IN" sz="1800" dirty="0">
              <a:solidFill>
                <a:schemeClr val="accent5"/>
              </a:solidFill>
              <a:latin typeface="Footlight MT Light" panose="0204060206030A020304" pitchFamily="18" charset="0"/>
            </a:endParaRPr>
          </a:p>
          <a:p>
            <a:pPr marL="800100" lvl="1" indent="-342900">
              <a:buFont typeface="Arial" panose="020B0604020202020204" pitchFamily="34" charset="0"/>
              <a:buChar char="•"/>
            </a:pPr>
            <a:r>
              <a:rPr lang="en-US" dirty="0">
                <a:solidFill>
                  <a:schemeClr val="accent5"/>
                </a:solidFill>
                <a:latin typeface="Footlight MT Light" panose="0204060206030A020304" pitchFamily="18" charset="0"/>
              </a:rPr>
              <a:t>A Python library to enable our Chatbot to provide automated responses for chit-chat type questions</a:t>
            </a:r>
            <a:r>
              <a:rPr lang="en-US" dirty="0" smtClean="0">
                <a:solidFill>
                  <a:schemeClr val="accent5"/>
                </a:solidFill>
                <a:latin typeface="Footlight MT Light" panose="0204060206030A020304" pitchFamily="18" charset="0"/>
              </a:rPr>
              <a:t>.</a:t>
            </a:r>
          </a:p>
          <a:p>
            <a:pPr marL="800100" lvl="1" indent="-342900">
              <a:buFont typeface="Arial" panose="020B0604020202020204" pitchFamily="34" charset="0"/>
              <a:buChar char="•"/>
            </a:pPr>
            <a:endParaRPr lang="en-IN" dirty="0">
              <a:solidFill>
                <a:schemeClr val="accent5"/>
              </a:solidFill>
              <a:latin typeface="Footlight MT Light" panose="0204060206030A020304" pitchFamily="18" charset="0"/>
            </a:endParaRPr>
          </a:p>
          <a:p>
            <a:pPr marL="342900" indent="-342900">
              <a:buFont typeface="Wingdings" panose="05000000000000000000" pitchFamily="2" charset="2"/>
              <a:buChar char="Ø"/>
            </a:pPr>
            <a:r>
              <a:rPr lang="en-IN" sz="1800" b="1" dirty="0" err="1">
                <a:solidFill>
                  <a:schemeClr val="accent5"/>
                </a:solidFill>
                <a:latin typeface="Footlight MT Light" panose="0204060206030A020304" pitchFamily="18" charset="0"/>
              </a:rPr>
              <a:t>GoogleNews</a:t>
            </a:r>
            <a:r>
              <a:rPr lang="en-IN" sz="1800" b="1" dirty="0">
                <a:solidFill>
                  <a:schemeClr val="accent5"/>
                </a:solidFill>
                <a:latin typeface="Footlight MT Light" panose="0204060206030A020304" pitchFamily="18" charset="0"/>
              </a:rPr>
              <a:t>-vectors </a:t>
            </a:r>
            <a:r>
              <a:rPr lang="en-IN" sz="1800" dirty="0">
                <a:solidFill>
                  <a:schemeClr val="accent5"/>
                </a:solidFill>
                <a:latin typeface="Footlight MT Light" panose="0204060206030A020304" pitchFamily="18" charset="0"/>
              </a:rPr>
              <a:t>to convert every question to an embedding.</a:t>
            </a:r>
          </a:p>
          <a:p>
            <a:pPr marL="800100" lvl="1" indent="-342900">
              <a:buFont typeface="Arial" panose="020B0604020202020204" pitchFamily="34" charset="0"/>
              <a:buChar char="•"/>
            </a:pPr>
            <a:r>
              <a:rPr lang="en-IN" dirty="0">
                <a:solidFill>
                  <a:schemeClr val="accent5"/>
                </a:solidFill>
                <a:latin typeface="Footlight MT Light" panose="0204060206030A020304" pitchFamily="18" charset="0"/>
              </a:rPr>
              <a:t>A </a:t>
            </a:r>
            <a:r>
              <a:rPr lang="en-IN" dirty="0" smtClean="0">
                <a:solidFill>
                  <a:schemeClr val="accent5"/>
                </a:solidFill>
                <a:latin typeface="Footlight MT Light" panose="0204060206030A020304" pitchFamily="18" charset="0"/>
              </a:rPr>
              <a:t>pre-trained word2vec </a:t>
            </a:r>
            <a:r>
              <a:rPr lang="en-IN" dirty="0">
                <a:solidFill>
                  <a:schemeClr val="accent5"/>
                </a:solidFill>
                <a:latin typeface="Footlight MT Light" panose="0204060206030A020304" pitchFamily="18" charset="0"/>
              </a:rPr>
              <a:t>model from Google, which was trained on a portion of the Google News dataset (about 100 billion words). In the model, 300-dimensional vectors represent three million words and phrases</a:t>
            </a:r>
            <a:r>
              <a:rPr lang="en-IN" dirty="0" smtClean="0">
                <a:solidFill>
                  <a:schemeClr val="accent5"/>
                </a:solidFill>
                <a:latin typeface="Footlight MT Light" panose="0204060206030A020304" pitchFamily="18" charset="0"/>
              </a:rPr>
              <a:t>.</a:t>
            </a:r>
          </a:p>
          <a:p>
            <a:pPr marL="800100" lvl="1" indent="-342900">
              <a:buFont typeface="Arial" panose="020B0604020202020204" pitchFamily="34" charset="0"/>
              <a:buChar char="•"/>
            </a:pPr>
            <a:endParaRPr lang="en-IN" dirty="0">
              <a:solidFill>
                <a:schemeClr val="accent5"/>
              </a:solidFill>
              <a:latin typeface="Footlight MT Light" panose="0204060206030A020304" pitchFamily="18" charset="0"/>
            </a:endParaRPr>
          </a:p>
          <a:p>
            <a:pPr marL="342900" indent="-342900">
              <a:buFont typeface="Wingdings" panose="05000000000000000000" pitchFamily="2" charset="2"/>
              <a:buChar char="Ø"/>
            </a:pPr>
            <a:r>
              <a:rPr lang="en-IN" sz="1800" b="1" dirty="0">
                <a:solidFill>
                  <a:schemeClr val="accent5"/>
                </a:solidFill>
                <a:latin typeface="Footlight MT Light" panose="0204060206030A020304" pitchFamily="18" charset="0"/>
              </a:rPr>
              <a:t>Telegram</a:t>
            </a:r>
            <a:r>
              <a:rPr lang="en-IN" sz="1800" dirty="0">
                <a:solidFill>
                  <a:schemeClr val="accent5"/>
                </a:solidFill>
                <a:latin typeface="Footlight MT Light" panose="0204060206030A020304" pitchFamily="18" charset="0"/>
              </a:rPr>
              <a:t> to instantiate the bot</a:t>
            </a:r>
          </a:p>
          <a:p>
            <a:pPr marL="800100" lvl="1" indent="-342900">
              <a:buFont typeface="Arial" panose="020B0604020202020204" pitchFamily="34" charset="0"/>
              <a:buChar char="•"/>
            </a:pPr>
            <a:r>
              <a:rPr lang="en-IN" dirty="0">
                <a:solidFill>
                  <a:schemeClr val="accent5"/>
                </a:solidFill>
                <a:latin typeface="Footlight MT Light" panose="0204060206030A020304" pitchFamily="18" charset="0"/>
              </a:rPr>
              <a:t>A cloud-based instant messaging software used as a medium for a user to talk to the bot by creating a Chatbot UI and connecting it to the telegram app back-end, and running our Chatbot logic</a:t>
            </a:r>
            <a:r>
              <a:rPr lang="en-IN" dirty="0" smtClean="0">
                <a:solidFill>
                  <a:schemeClr val="accent5"/>
                </a:solidFill>
                <a:latin typeface="Footlight MT Light" panose="0204060206030A020304" pitchFamily="18" charset="0"/>
              </a:rPr>
              <a:t>.</a:t>
            </a:r>
            <a:endParaRPr lang="en-IN" sz="1800" spc="9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spTree>
    <p:extLst>
      <p:ext uri="{BB962C8B-B14F-4D97-AF65-F5344CB8AC3E}">
        <p14:creationId xmlns:p14="http://schemas.microsoft.com/office/powerpoint/2010/main" val="221168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1"/>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146" y="16166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258790" y="70332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dirty="0"/>
          </a:p>
        </p:txBody>
      </p:sp>
      <p:sp>
        <p:nvSpPr>
          <p:cNvPr id="6" name="object 6"/>
          <p:cNvSpPr/>
          <p:nvPr/>
        </p:nvSpPr>
        <p:spPr>
          <a:xfrm>
            <a:off x="247248" y="16039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953469" y="162365"/>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dirty="0"/>
          </a:p>
        </p:txBody>
      </p:sp>
      <p:sp>
        <p:nvSpPr>
          <p:cNvPr id="8" name="object 8"/>
          <p:cNvSpPr/>
          <p:nvPr/>
        </p:nvSpPr>
        <p:spPr>
          <a:xfrm>
            <a:off x="1284102"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185248" y="72382"/>
            <a:ext cx="7415952" cy="630942"/>
          </a:xfrm>
          <a:prstGeom prst="rect">
            <a:avLst/>
          </a:prstGeom>
        </p:spPr>
        <p:txBody>
          <a:bodyPr vert="horz" wrap="square" lIns="0" tIns="15240" rIns="0" bIns="0" rtlCol="0">
            <a:spAutoFit/>
          </a:bodyPr>
          <a:lstStyle/>
          <a:p>
            <a:r>
              <a:rPr lang="en-US" sz="4000" b="1" dirty="0" smtClean="0">
                <a:solidFill>
                  <a:schemeClr val="accent5"/>
                </a:solidFill>
                <a:latin typeface="Footlight MT Light" panose="0204060206030A020304" pitchFamily="18" charset="0"/>
              </a:rPr>
              <a:t>HARDWARE/SOFTWARE TOOLS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223432" y="772467"/>
            <a:ext cx="7413371" cy="6444713"/>
          </a:xfrm>
          <a:prstGeom prst="rect">
            <a:avLst/>
          </a:prstGeom>
        </p:spPr>
        <p:txBody>
          <a:bodyPr vert="horz" wrap="square" lIns="0" tIns="12065" rIns="0" bIns="0" rtlCol="0">
            <a:spAutoFit/>
          </a:bodyPr>
          <a:lstStyle/>
          <a:p>
            <a:r>
              <a:rPr lang="en-IN" sz="1800" u="sng" dirty="0">
                <a:solidFill>
                  <a:schemeClr val="accent5"/>
                </a:solidFill>
                <a:latin typeface="Footlight MT Light" panose="0204060206030A020304" pitchFamily="18" charset="0"/>
              </a:rPr>
              <a:t>Stack Overflow and Dialogues </a:t>
            </a:r>
            <a:r>
              <a:rPr lang="en-IN" sz="1800" u="sng" dirty="0" smtClean="0">
                <a:solidFill>
                  <a:schemeClr val="accent5"/>
                </a:solidFill>
                <a:latin typeface="Footlight MT Light" panose="0204060206030A020304" pitchFamily="18" charset="0"/>
              </a:rPr>
              <a:t>dataset</a:t>
            </a:r>
          </a:p>
          <a:p>
            <a:endParaRPr lang="en-IN" sz="1800" u="sng" dirty="0" smtClean="0">
              <a:solidFill>
                <a:schemeClr val="accent5"/>
              </a:solidFill>
              <a:latin typeface="Footlight MT Light" panose="0204060206030A020304" pitchFamily="18" charset="0"/>
            </a:endParaRPr>
          </a:p>
          <a:p>
            <a:pPr marL="342900" lvl="0" indent="-342900"/>
            <a:r>
              <a:rPr lang="en-IN" sz="1800" b="1" dirty="0" err="1" smtClean="0">
                <a:solidFill>
                  <a:schemeClr val="accent5"/>
                </a:solidFill>
                <a:latin typeface="Footlight MT Light" panose="0204060206030A020304" pitchFamily="18" charset="0"/>
              </a:rPr>
              <a:t>tagged_posts.tsv</a:t>
            </a:r>
            <a:r>
              <a:rPr lang="en-IN" sz="1800" dirty="0" smtClean="0">
                <a:solidFill>
                  <a:schemeClr val="accent5"/>
                </a:solidFill>
                <a:latin typeface="Footlight MT Light" panose="0204060206030A020304" pitchFamily="18" charset="0"/>
              </a:rPr>
              <a:t> </a:t>
            </a:r>
            <a:r>
              <a:rPr lang="en-IN" sz="1800" dirty="0">
                <a:solidFill>
                  <a:schemeClr val="accent5"/>
                </a:solidFill>
                <a:latin typeface="Footlight MT Light" panose="0204060206030A020304" pitchFamily="18" charset="0"/>
              </a:rPr>
              <a:t>— Stack Overflow posts, tagged with one programming </a:t>
            </a:r>
            <a:endParaRPr lang="en-IN" sz="1800" dirty="0" smtClean="0">
              <a:solidFill>
                <a:schemeClr val="accent5"/>
              </a:solidFill>
              <a:latin typeface="Footlight MT Light" panose="0204060206030A020304" pitchFamily="18" charset="0"/>
            </a:endParaRPr>
          </a:p>
          <a:p>
            <a:pPr marL="342900" lvl="0" indent="-342900"/>
            <a:r>
              <a:rPr lang="en-IN" sz="1800" dirty="0" smtClean="0">
                <a:solidFill>
                  <a:schemeClr val="accent5"/>
                </a:solidFill>
                <a:latin typeface="Footlight MT Light" panose="0204060206030A020304" pitchFamily="18" charset="0"/>
              </a:rPr>
              <a:t>language </a:t>
            </a:r>
            <a:r>
              <a:rPr lang="en-IN" sz="1800" dirty="0">
                <a:solidFill>
                  <a:schemeClr val="accent5"/>
                </a:solidFill>
                <a:latin typeface="Footlight MT Light" panose="0204060206030A020304" pitchFamily="18" charset="0"/>
              </a:rPr>
              <a:t>(positive samples</a:t>
            </a:r>
            <a:r>
              <a:rPr lang="en-IN" sz="1800" dirty="0" smtClean="0">
                <a:solidFill>
                  <a:schemeClr val="accent5"/>
                </a:solidFill>
                <a:latin typeface="Footlight MT Light" panose="0204060206030A020304" pitchFamily="18" charset="0"/>
              </a:rPr>
              <a:t>).</a:t>
            </a:r>
          </a:p>
          <a:p>
            <a:pPr marL="342900" lvl="0" indent="-342900"/>
            <a:endParaRPr lang="en-US" sz="1800" dirty="0">
              <a:solidFill>
                <a:schemeClr val="accent5"/>
              </a:solidFill>
              <a:latin typeface="Footlight MT Light" panose="0204060206030A020304" pitchFamily="18" charset="0"/>
            </a:endParaRPr>
          </a:p>
          <a:p>
            <a:pPr marL="342900" lvl="0" indent="-342900"/>
            <a:endParaRPr lang="en-US" sz="1800" dirty="0" smtClean="0">
              <a:solidFill>
                <a:schemeClr val="accent5"/>
              </a:solidFill>
              <a:latin typeface="Footlight MT Light" panose="0204060206030A020304" pitchFamily="18" charset="0"/>
            </a:endParaRPr>
          </a:p>
          <a:p>
            <a:pPr marL="342900" lvl="0" indent="-342900"/>
            <a:endParaRPr lang="en-US" sz="1800" dirty="0" smtClean="0">
              <a:solidFill>
                <a:schemeClr val="accent5"/>
              </a:solidFill>
              <a:latin typeface="Footlight MT Light" panose="0204060206030A020304" pitchFamily="18" charset="0"/>
            </a:endParaRPr>
          </a:p>
          <a:p>
            <a:pPr marL="342900" lvl="0" indent="-342900"/>
            <a:endParaRPr lang="en-US" sz="1800" dirty="0" smtClean="0">
              <a:solidFill>
                <a:schemeClr val="accent5"/>
              </a:solidFill>
              <a:latin typeface="Footlight MT Light" panose="0204060206030A020304" pitchFamily="18" charset="0"/>
            </a:endParaRPr>
          </a:p>
          <a:p>
            <a:pPr marL="342900" lvl="0" indent="-342900"/>
            <a:endParaRPr lang="en-US" sz="1800" dirty="0">
              <a:solidFill>
                <a:schemeClr val="accent5"/>
              </a:solidFill>
              <a:latin typeface="Footlight MT Light" panose="0204060206030A020304" pitchFamily="18" charset="0"/>
            </a:endParaRPr>
          </a:p>
          <a:p>
            <a:pPr marL="342900" lvl="0" indent="-342900"/>
            <a:endParaRPr lang="en-US" sz="1800" dirty="0">
              <a:solidFill>
                <a:schemeClr val="accent5"/>
              </a:solidFill>
              <a:latin typeface="Footlight MT Light" panose="0204060206030A020304" pitchFamily="18" charset="0"/>
            </a:endParaRPr>
          </a:p>
          <a:p>
            <a:pPr marL="342900" indent="-342900" algn="l"/>
            <a:r>
              <a:rPr lang="en-US" sz="1600" dirty="0" smtClean="0">
                <a:solidFill>
                  <a:schemeClr val="accent5"/>
                </a:solidFill>
                <a:latin typeface="Footlight MT Light" panose="0204060206030A020304" pitchFamily="18" charset="0"/>
              </a:rPr>
              <a:t>                              </a:t>
            </a:r>
          </a:p>
          <a:p>
            <a:pPr marL="342900" indent="-342900" algn="l"/>
            <a:r>
              <a:rPr lang="en-US" sz="1600" dirty="0" smtClean="0">
                <a:solidFill>
                  <a:schemeClr val="accent5"/>
                </a:solidFill>
                <a:latin typeface="Footlight MT Light" panose="0204060206030A020304" pitchFamily="18" charset="0"/>
              </a:rPr>
              <a:t>                                 Figure </a:t>
            </a:r>
            <a:r>
              <a:rPr lang="en-US" sz="1600" dirty="0">
                <a:solidFill>
                  <a:schemeClr val="accent5"/>
                </a:solidFill>
                <a:latin typeface="Footlight MT Light" panose="0204060206030A020304" pitchFamily="18" charset="0"/>
              </a:rPr>
              <a:t>2</a:t>
            </a:r>
            <a:r>
              <a:rPr lang="en-US" sz="1600" dirty="0" smtClean="0">
                <a:solidFill>
                  <a:schemeClr val="accent5"/>
                </a:solidFill>
                <a:latin typeface="Footlight MT Light" panose="0204060206030A020304" pitchFamily="18" charset="0"/>
              </a:rPr>
              <a:t>. </a:t>
            </a:r>
            <a:r>
              <a:rPr lang="en-US" sz="1600" dirty="0">
                <a:solidFill>
                  <a:schemeClr val="accent5"/>
                </a:solidFill>
                <a:latin typeface="Footlight MT Light" panose="0204060206030A020304" pitchFamily="18" charset="0"/>
              </a:rPr>
              <a:t>A sample of </a:t>
            </a:r>
            <a:r>
              <a:rPr lang="en-US" sz="1600" dirty="0" err="1" smtClean="0">
                <a:solidFill>
                  <a:schemeClr val="accent5"/>
                </a:solidFill>
                <a:latin typeface="Footlight MT Light" panose="0204060206030A020304" pitchFamily="18" charset="0"/>
              </a:rPr>
              <a:t>tagged_posts.tsv</a:t>
            </a:r>
            <a:endParaRPr lang="en-US" sz="1600" dirty="0" smtClean="0">
              <a:solidFill>
                <a:schemeClr val="accent5"/>
              </a:solidFill>
              <a:latin typeface="Footlight MT Light" panose="0204060206030A020304" pitchFamily="18" charset="0"/>
            </a:endParaRPr>
          </a:p>
          <a:p>
            <a:pPr marL="342900" indent="-342900" algn="l"/>
            <a:endParaRPr lang="en-US" sz="1600" dirty="0" smtClean="0">
              <a:solidFill>
                <a:schemeClr val="accent5"/>
              </a:solidFill>
              <a:latin typeface="Footlight MT Light" panose="0204060206030A020304" pitchFamily="18" charset="0"/>
            </a:endParaRPr>
          </a:p>
          <a:p>
            <a:pPr marL="342900" indent="-342900"/>
            <a:r>
              <a:rPr lang="fr-FR" sz="1800" b="1" dirty="0" err="1" smtClean="0">
                <a:solidFill>
                  <a:schemeClr val="accent5"/>
                </a:solidFill>
                <a:latin typeface="Footlight MT Light" panose="0204060206030A020304" pitchFamily="18" charset="0"/>
              </a:rPr>
              <a:t>dialogues.tsv</a:t>
            </a:r>
            <a:r>
              <a:rPr lang="fr-FR" sz="1800" dirty="0" smtClean="0">
                <a:solidFill>
                  <a:schemeClr val="accent5"/>
                </a:solidFill>
                <a:latin typeface="Footlight MT Light" panose="0204060206030A020304" pitchFamily="18" charset="0"/>
              </a:rPr>
              <a:t> </a:t>
            </a:r>
            <a:r>
              <a:rPr lang="fr-FR" sz="1800" dirty="0">
                <a:solidFill>
                  <a:schemeClr val="accent5"/>
                </a:solidFill>
                <a:latin typeface="Footlight MT Light" panose="0204060206030A020304" pitchFamily="18" charset="0"/>
              </a:rPr>
              <a:t>— dialogue phrases </a:t>
            </a:r>
            <a:r>
              <a:rPr lang="fr-FR" sz="1800" dirty="0" smtClean="0">
                <a:solidFill>
                  <a:schemeClr val="accent5"/>
                </a:solidFill>
                <a:latin typeface="Footlight MT Light" panose="0204060206030A020304" pitchFamily="18" charset="0"/>
              </a:rPr>
              <a:t>from moves subtitles (</a:t>
            </a:r>
            <a:r>
              <a:rPr lang="fr-FR" sz="1800" dirty="0" err="1" smtClean="0">
                <a:solidFill>
                  <a:schemeClr val="accent5"/>
                </a:solidFill>
                <a:latin typeface="Footlight MT Light" panose="0204060206030A020304" pitchFamily="18" charset="0"/>
              </a:rPr>
              <a:t>negative</a:t>
            </a:r>
            <a:r>
              <a:rPr lang="fr-FR" sz="1800" dirty="0" smtClean="0">
                <a:solidFill>
                  <a:schemeClr val="accent5"/>
                </a:solidFill>
                <a:latin typeface="Footlight MT Light" panose="0204060206030A020304" pitchFamily="18" charset="0"/>
              </a:rPr>
              <a:t> </a:t>
            </a:r>
            <a:r>
              <a:rPr lang="fr-FR" sz="1800" dirty="0" err="1" smtClean="0">
                <a:solidFill>
                  <a:schemeClr val="accent5"/>
                </a:solidFill>
                <a:latin typeface="Footlight MT Light" panose="0204060206030A020304" pitchFamily="18" charset="0"/>
              </a:rPr>
              <a:t>samples</a:t>
            </a:r>
            <a:r>
              <a:rPr lang="fr-FR" sz="1800" dirty="0" smtClean="0">
                <a:solidFill>
                  <a:schemeClr val="accent5"/>
                </a:solidFill>
                <a:latin typeface="Footlight MT Light" panose="0204060206030A020304" pitchFamily="18" charset="0"/>
              </a:rPr>
              <a:t>).</a:t>
            </a:r>
            <a:endParaRPr lang="en-IN" sz="1800" dirty="0" smtClean="0">
              <a:solidFill>
                <a:schemeClr val="accent5"/>
              </a:solidFill>
              <a:latin typeface="Footlight MT Light" panose="0204060206030A020304" pitchFamily="18" charset="0"/>
            </a:endParaRPr>
          </a:p>
          <a:p>
            <a:pPr marL="342900" lvl="0" indent="-342900"/>
            <a:endParaRPr lang="en-US" sz="1800" dirty="0" smtClean="0">
              <a:solidFill>
                <a:schemeClr val="accent5"/>
              </a:solidFill>
              <a:latin typeface="Footlight MT Light" panose="0204060206030A020304" pitchFamily="18" charset="0"/>
            </a:endParaRPr>
          </a:p>
          <a:p>
            <a:pPr marL="342900" lvl="0" indent="-342900"/>
            <a:endParaRPr lang="en-US" sz="1800" dirty="0" smtClean="0">
              <a:solidFill>
                <a:schemeClr val="accent5"/>
              </a:solidFill>
              <a:latin typeface="Footlight MT Light" panose="0204060206030A020304" pitchFamily="18" charset="0"/>
            </a:endParaRPr>
          </a:p>
          <a:p>
            <a:pPr marL="342900" lvl="0" indent="-342900"/>
            <a:endParaRPr lang="en-US" sz="1800" dirty="0" smtClean="0">
              <a:solidFill>
                <a:schemeClr val="accent5"/>
              </a:solidFill>
            </a:endParaRPr>
          </a:p>
          <a:p>
            <a:pPr marL="342900" lvl="0" indent="-342900"/>
            <a:endParaRPr lang="en-US" sz="1800" dirty="0">
              <a:solidFill>
                <a:schemeClr val="accent5"/>
              </a:solidFill>
            </a:endParaRPr>
          </a:p>
          <a:p>
            <a:pPr marL="342900" lvl="0" indent="-342900"/>
            <a:endParaRPr lang="en-US" sz="1800" dirty="0" smtClean="0">
              <a:solidFill>
                <a:schemeClr val="accent5"/>
              </a:solidFill>
            </a:endParaRPr>
          </a:p>
          <a:p>
            <a:pPr marL="342900" lvl="0" indent="-342900"/>
            <a:endParaRPr lang="en-US" sz="1800" dirty="0" smtClean="0">
              <a:solidFill>
                <a:schemeClr val="accent5"/>
              </a:solidFill>
            </a:endParaRPr>
          </a:p>
          <a:p>
            <a:pPr marL="342900" indent="-342900"/>
            <a:r>
              <a:rPr lang="en-US" sz="1600" dirty="0" smtClean="0">
                <a:solidFill>
                  <a:schemeClr val="accent5"/>
                </a:solidFill>
                <a:latin typeface="Footlight MT Light" panose="0204060206030A020304" pitchFamily="18" charset="0"/>
              </a:rPr>
              <a:t>                                   </a:t>
            </a:r>
          </a:p>
          <a:p>
            <a:pPr marL="342900" indent="-342900"/>
            <a:r>
              <a:rPr lang="en-US" sz="1600" dirty="0">
                <a:solidFill>
                  <a:schemeClr val="accent5"/>
                </a:solidFill>
                <a:latin typeface="Footlight MT Light" panose="0204060206030A020304" pitchFamily="18" charset="0"/>
              </a:rPr>
              <a:t> </a:t>
            </a:r>
            <a:r>
              <a:rPr lang="en-US" sz="1600" dirty="0" smtClean="0">
                <a:solidFill>
                  <a:schemeClr val="accent5"/>
                </a:solidFill>
                <a:latin typeface="Footlight MT Light" panose="0204060206030A020304" pitchFamily="18" charset="0"/>
              </a:rPr>
              <a:t>                            </a:t>
            </a:r>
          </a:p>
          <a:p>
            <a:pPr marL="342900" indent="-342900"/>
            <a:r>
              <a:rPr lang="en-US" sz="1600" dirty="0" smtClean="0">
                <a:solidFill>
                  <a:schemeClr val="accent5"/>
                </a:solidFill>
                <a:latin typeface="Footlight MT Light" panose="0204060206030A020304" pitchFamily="18" charset="0"/>
              </a:rPr>
              <a:t>                                </a:t>
            </a:r>
          </a:p>
          <a:p>
            <a:pPr marL="342900" indent="-342900"/>
            <a:r>
              <a:rPr lang="en-US" sz="1600" dirty="0" smtClean="0">
                <a:solidFill>
                  <a:schemeClr val="accent5"/>
                </a:solidFill>
                <a:latin typeface="Footlight MT Light" panose="0204060206030A020304" pitchFamily="18" charset="0"/>
              </a:rPr>
              <a:t>                                  Figure </a:t>
            </a:r>
            <a:r>
              <a:rPr lang="en-US" sz="1600" dirty="0">
                <a:solidFill>
                  <a:schemeClr val="accent5"/>
                </a:solidFill>
                <a:latin typeface="Footlight MT Light" panose="0204060206030A020304" pitchFamily="18" charset="0"/>
              </a:rPr>
              <a:t>3</a:t>
            </a:r>
            <a:r>
              <a:rPr lang="en-US" sz="1600" dirty="0" smtClean="0">
                <a:solidFill>
                  <a:schemeClr val="accent5"/>
                </a:solidFill>
                <a:latin typeface="Footlight MT Light" panose="0204060206030A020304" pitchFamily="18" charset="0"/>
              </a:rPr>
              <a:t>. </a:t>
            </a:r>
            <a:r>
              <a:rPr lang="en-US" sz="1600" dirty="0">
                <a:solidFill>
                  <a:schemeClr val="accent5"/>
                </a:solidFill>
                <a:latin typeface="Footlight MT Light" panose="0204060206030A020304" pitchFamily="18" charset="0"/>
              </a:rPr>
              <a:t>A sample of </a:t>
            </a:r>
            <a:r>
              <a:rPr lang="en-US" sz="1600" dirty="0" err="1" smtClean="0">
                <a:solidFill>
                  <a:schemeClr val="accent5"/>
                </a:solidFill>
                <a:latin typeface="Footlight MT Light" panose="0204060206030A020304" pitchFamily="18" charset="0"/>
              </a:rPr>
              <a:t>dialogues.tsv</a:t>
            </a:r>
            <a:endParaRPr lang="en-IN" sz="1800" spc="9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1253031" y="563880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923557" y="5917754"/>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930814" y="563880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1284102" y="56388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dirty="0"/>
          </a:p>
        </p:txBody>
      </p:sp>
      <p:pic>
        <p:nvPicPr>
          <p:cNvPr id="29" name="Picture 28"/>
          <p:cNvPicPr/>
          <p:nvPr/>
        </p:nvPicPr>
        <p:blipFill>
          <a:blip r:embed="rId3"/>
          <a:stretch>
            <a:fillRect/>
          </a:stretch>
        </p:blipFill>
        <p:spPr>
          <a:xfrm>
            <a:off x="3244695" y="1911256"/>
            <a:ext cx="4552950" cy="1885950"/>
          </a:xfrm>
          <a:prstGeom prst="rect">
            <a:avLst/>
          </a:prstGeom>
        </p:spPr>
      </p:pic>
      <p:pic>
        <p:nvPicPr>
          <p:cNvPr id="30" name="Picture 29"/>
          <p:cNvPicPr/>
          <p:nvPr/>
        </p:nvPicPr>
        <p:blipFill>
          <a:blip r:embed="rId4"/>
          <a:stretch>
            <a:fillRect/>
          </a:stretch>
        </p:blipFill>
        <p:spPr>
          <a:xfrm>
            <a:off x="3244695" y="4724399"/>
            <a:ext cx="4628211" cy="2124075"/>
          </a:xfrm>
          <a:prstGeom prst="rect">
            <a:avLst/>
          </a:prstGeom>
        </p:spPr>
      </p:pic>
    </p:spTree>
    <p:extLst>
      <p:ext uri="{BB962C8B-B14F-4D97-AF65-F5344CB8AC3E}">
        <p14:creationId xmlns:p14="http://schemas.microsoft.com/office/powerpoint/2010/main" val="1229606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4216</TotalTime>
  <Words>3275</Words>
  <Application>Microsoft Office PowerPoint</Application>
  <PresentationFormat>Custom</PresentationFormat>
  <Paragraphs>319</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Footlight MT Light</vt:lpstr>
      <vt:lpstr>Lucida Sans</vt:lpstr>
      <vt:lpstr>Lucida Sans Unicode</vt:lpstr>
      <vt:lpstr>Tahoma</vt:lpstr>
      <vt:lpstr>Times New Roman</vt:lpstr>
      <vt:lpstr>Trebuchet MS</vt:lpstr>
      <vt:lpstr>Verdana</vt:lpstr>
      <vt:lpstr>Wingdings</vt:lpstr>
      <vt:lpstr>Office Theme</vt:lpstr>
      <vt:lpstr>B.TECH ECE  FINAL YEAR PROJECT  FINAL REVIEW</vt:lpstr>
      <vt:lpstr>  STACKOVERFLOW ASSISTANT CHATBOT  A conversational Chatbot that assists with search on the  Stack Overflow website     </vt:lpstr>
      <vt:lpstr>PowerPoint Presentation</vt:lpstr>
      <vt:lpstr>LITERATURE SURVEY</vt:lpstr>
      <vt:lpstr>LITERATURE SURVEY</vt:lpstr>
      <vt:lpstr>OBJECTIVE</vt:lpstr>
      <vt:lpstr>FLOWCHART</vt:lpstr>
      <vt:lpstr>HARDWARE/SOFTWARE TOOLS</vt:lpstr>
      <vt:lpstr>HARDWARE/SOFTWARE TOOLS</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RESULTS</vt:lpstr>
      <vt:lpstr>CONCLUSION</vt:lpstr>
      <vt:lpstr>SCOPE FOR IMPROVEMMENT</vt:lpstr>
      <vt:lpstr>TIMELINE</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ShuttleEasy PPT</dc:title>
  <dc:creator>pvsmounish</dc:creator>
  <cp:keywords>DADDe323Dn8</cp:keywords>
  <cp:lastModifiedBy>Arun Karthik S</cp:lastModifiedBy>
  <cp:revision>193</cp:revision>
  <dcterms:created xsi:type="dcterms:W3CDTF">2019-09-21T07:15:26Z</dcterms:created>
  <dcterms:modified xsi:type="dcterms:W3CDTF">2021-06-02T16:40:54Z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2018-10-22T00:00:00Z</vt:filetime>
  </property>
  <property fmtid="{D5CDD505-2E9C-101B-9397-08002B2CF9AE}" pid="3" name="Creator">
    <vt:lpwstr>Canva</vt:lpwstr>
  </property>
  <property fmtid="{D5CDD505-2E9C-101B-9397-08002B2CF9AE}" pid="4" name="LastSaved">
    <vt:filetime>2019-09-21T00:00:00Z</vt:filetime>
  </property>
</Properties>
</file>