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319" r:id="rId4"/>
    <p:sldId id="288" r:id="rId5"/>
    <p:sldId id="318" r:id="rId6"/>
    <p:sldId id="315" r:id="rId7"/>
    <p:sldId id="292" r:id="rId8"/>
    <p:sldId id="296" r:id="rId9"/>
    <p:sldId id="317" r:id="rId10"/>
    <p:sldId id="294" r:id="rId11"/>
    <p:sldId id="295" r:id="rId12"/>
    <p:sldId id="314" r:id="rId13"/>
    <p:sldId id="267" r:id="rId14"/>
  </p:sldIdLst>
  <p:sldSz cx="9753600" cy="7315200"/>
  <p:notesSz cx="97536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8B4"/>
    <a:srgbClr val="F42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4"/>
  </p:normalViewPr>
  <p:slideViewPr>
    <p:cSldViewPr>
      <p:cViewPr varScale="1">
        <p:scale>
          <a:sx n="65" d="100"/>
          <a:sy n="65" d="100"/>
        </p:scale>
        <p:origin x="1410"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5925" cy="3667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524500" y="0"/>
            <a:ext cx="4227513" cy="366713"/>
          </a:xfrm>
          <a:prstGeom prst="rect">
            <a:avLst/>
          </a:prstGeom>
        </p:spPr>
        <p:txBody>
          <a:bodyPr vert="horz" lIns="91440" tIns="45720" rIns="91440" bIns="45720" rtlCol="0"/>
          <a:lstStyle>
            <a:lvl1pPr algn="r">
              <a:defRPr sz="1200"/>
            </a:lvl1pPr>
          </a:lstStyle>
          <a:p>
            <a:fld id="{5424CD1F-198D-424E-92CC-23874B6F6446}" type="datetimeFigureOut">
              <a:rPr lang="en-IN" smtClean="0"/>
              <a:t>08-05-2021</a:t>
            </a:fld>
            <a:endParaRPr lang="en-IN"/>
          </a:p>
        </p:txBody>
      </p:sp>
      <p:sp>
        <p:nvSpPr>
          <p:cNvPr id="4" name="Slide Image Placeholder 3"/>
          <p:cNvSpPr>
            <a:spLocks noGrp="1" noRot="1" noChangeAspect="1"/>
          </p:cNvSpPr>
          <p:nvPr>
            <p:ph type="sldImg" idx="2"/>
          </p:nvPr>
        </p:nvSpPr>
        <p:spPr>
          <a:xfrm>
            <a:off x="3230563" y="914400"/>
            <a:ext cx="3292475" cy="24685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74725" y="3521075"/>
            <a:ext cx="7804150" cy="28797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948488"/>
            <a:ext cx="4225925" cy="3667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524500" y="6948488"/>
            <a:ext cx="4227513" cy="366712"/>
          </a:xfrm>
          <a:prstGeom prst="rect">
            <a:avLst/>
          </a:prstGeom>
        </p:spPr>
        <p:txBody>
          <a:bodyPr vert="horz" lIns="91440" tIns="45720" rIns="91440" bIns="45720" rtlCol="0" anchor="b"/>
          <a:lstStyle>
            <a:lvl1pPr algn="r">
              <a:defRPr sz="1200"/>
            </a:lvl1pPr>
          </a:lstStyle>
          <a:p>
            <a:fld id="{462C663F-C8E2-46EE-84C8-6D39886BCAC9}" type="slidenum">
              <a:rPr lang="en-IN" smtClean="0"/>
              <a:t>‹#›</a:t>
            </a:fld>
            <a:endParaRPr lang="en-IN"/>
          </a:p>
        </p:txBody>
      </p:sp>
    </p:spTree>
    <p:extLst>
      <p:ext uri="{BB962C8B-B14F-4D97-AF65-F5344CB8AC3E}">
        <p14:creationId xmlns:p14="http://schemas.microsoft.com/office/powerpoint/2010/main" val="498765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2C663F-C8E2-46EE-84C8-6D39886BCAC9}" type="slidenum">
              <a:rPr lang="en-IN" smtClean="0"/>
              <a:t>4</a:t>
            </a:fld>
            <a:endParaRPr lang="en-IN"/>
          </a:p>
        </p:txBody>
      </p:sp>
    </p:spTree>
    <p:extLst>
      <p:ext uri="{BB962C8B-B14F-4D97-AF65-F5344CB8AC3E}">
        <p14:creationId xmlns:p14="http://schemas.microsoft.com/office/powerpoint/2010/main" val="1583492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54429" y="1650519"/>
            <a:ext cx="7444740" cy="24809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5628" y="4648200"/>
            <a:ext cx="8362343" cy="8667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50" b="0" i="0">
                <a:solidFill>
                  <a:srgbClr val="4BB8B4"/>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00" b="0"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rgbClr val="4BB8B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55166" y="1026168"/>
            <a:ext cx="7243266" cy="1505585"/>
          </a:xfrm>
          <a:prstGeom prst="rect">
            <a:avLst/>
          </a:prstGeom>
        </p:spPr>
        <p:txBody>
          <a:bodyPr wrap="square" lIns="0" tIns="0" rIns="0" bIns="0">
            <a:spAutoFit/>
          </a:bodyPr>
          <a:lstStyle>
            <a:lvl1pPr>
              <a:defRPr sz="3400" b="0" i="0">
                <a:solidFill>
                  <a:schemeClr val="bg1"/>
                </a:solidFill>
                <a:latin typeface="Verdana"/>
                <a:cs typeface="Verdana"/>
              </a:defRPr>
            </a:lvl1pPr>
          </a:lstStyle>
          <a:p>
            <a:endParaRPr/>
          </a:p>
        </p:txBody>
      </p:sp>
      <p:sp>
        <p:nvSpPr>
          <p:cNvPr id="3" name="Holder 3"/>
          <p:cNvSpPr>
            <a:spLocks noGrp="1"/>
          </p:cNvSpPr>
          <p:nvPr>
            <p:ph type="body" idx="1"/>
          </p:nvPr>
        </p:nvSpPr>
        <p:spPr>
          <a:xfrm>
            <a:off x="1085284" y="3573170"/>
            <a:ext cx="7583031" cy="2311400"/>
          </a:xfrm>
          <a:prstGeom prst="rect">
            <a:avLst/>
          </a:prstGeom>
        </p:spPr>
        <p:txBody>
          <a:bodyPr wrap="square" lIns="0" tIns="0" rIns="0" bIns="0">
            <a:spAutoFit/>
          </a:bodyPr>
          <a:lstStyle>
            <a:lvl1pPr>
              <a:defRPr sz="2250" b="0" i="0">
                <a:solidFill>
                  <a:srgbClr val="4BB8B4"/>
                </a:solidFill>
                <a:latin typeface="Verdana"/>
                <a:cs typeface="Verdana"/>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5/8/2021</a:t>
            </a:fld>
            <a:endParaRPr lang="en-US"/>
          </a:p>
        </p:txBody>
      </p:sp>
      <p:sp>
        <p:nvSpPr>
          <p:cNvPr id="6" name="Holder 6"/>
          <p:cNvSpPr>
            <a:spLocks noGrp="1"/>
          </p:cNvSpPr>
          <p:nvPr>
            <p:ph type="sldNum" sz="quarter" idx="7"/>
          </p:nvPr>
        </p:nvSpPr>
        <p:spPr>
          <a:xfrm>
            <a:off x="7022592" y="6803136"/>
            <a:ext cx="2243328"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42C49">
            <a:alpha val="0"/>
          </a:srgb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229863" y="301446"/>
            <a:ext cx="5099850" cy="1758174"/>
          </a:xfrm>
          <a:prstGeom prst="rect">
            <a:avLst/>
          </a:prstGeom>
        </p:spPr>
        <p:txBody>
          <a:bodyPr vert="horz" wrap="square" lIns="0" tIns="186690" rIns="0" bIns="0" rtlCol="0">
            <a:spAutoFit/>
          </a:bodyPr>
          <a:lstStyle/>
          <a:p>
            <a:pPr marL="12700" marR="5080" algn="ctr">
              <a:spcBef>
                <a:spcPts val="1470"/>
              </a:spcBef>
            </a:pPr>
            <a:r>
              <a:rPr lang="en-US" sz="6600" b="1" spc="-70" dirty="0" smtClean="0">
                <a:solidFill>
                  <a:srgbClr val="4BB8B4"/>
                </a:solidFill>
                <a:latin typeface="Footlight MT Light" panose="0204060206030A020304" pitchFamily="18" charset="0"/>
              </a:rPr>
              <a:t>CAPSTONE</a:t>
            </a:r>
            <a:r>
              <a:rPr lang="en-US" sz="3600" b="1" spc="-70" dirty="0" smtClean="0">
                <a:solidFill>
                  <a:srgbClr val="4BB8B4"/>
                </a:solidFill>
                <a:latin typeface="Footlight MT Light" panose="0204060206030A020304" pitchFamily="18" charset="0"/>
              </a:rPr>
              <a:t/>
            </a:r>
            <a:br>
              <a:rPr lang="en-US" sz="3600" b="1" spc="-70" dirty="0" smtClean="0">
                <a:solidFill>
                  <a:srgbClr val="4BB8B4"/>
                </a:solidFill>
                <a:latin typeface="Footlight MT Light" panose="0204060206030A020304" pitchFamily="18" charset="0"/>
              </a:rPr>
            </a:br>
            <a:r>
              <a:rPr lang="en-US" sz="3600" spc="-70" dirty="0" smtClean="0">
                <a:solidFill>
                  <a:srgbClr val="4BB8B4"/>
                </a:solidFill>
                <a:latin typeface="Footlight MT Light" panose="0204060206030A020304" pitchFamily="18" charset="0"/>
              </a:rPr>
              <a:t>(ECE4099)</a:t>
            </a:r>
            <a:endParaRPr lang="en-US" sz="3600" dirty="0">
              <a:latin typeface="Footlight MT Light" panose="0204060206030A020304" pitchFamily="18" charset="0"/>
            </a:endParaRPr>
          </a:p>
        </p:txBody>
      </p:sp>
      <p:sp>
        <p:nvSpPr>
          <p:cNvPr id="3" name="object 3"/>
          <p:cNvSpPr txBox="1"/>
          <p:nvPr/>
        </p:nvSpPr>
        <p:spPr>
          <a:xfrm>
            <a:off x="4208092" y="2502305"/>
            <a:ext cx="5099850" cy="1661993"/>
          </a:xfrm>
          <a:prstGeom prst="rect">
            <a:avLst/>
          </a:prstGeom>
          <a:solidFill>
            <a:srgbClr val="4BB8B4"/>
          </a:solidFill>
        </p:spPr>
        <p:txBody>
          <a:bodyPr vert="horz" wrap="square" lIns="0" tIns="0" rIns="0" bIns="0" rtlCol="0">
            <a:spAutoFit/>
          </a:bodyPr>
          <a:lstStyle/>
          <a:p>
            <a:pPr algn="ctr">
              <a:lnSpc>
                <a:spcPct val="100000"/>
              </a:lnSpc>
            </a:pPr>
            <a:r>
              <a:rPr lang="en-IN" sz="3600" b="1" dirty="0" smtClean="0">
                <a:solidFill>
                  <a:schemeClr val="bg1"/>
                </a:solidFill>
                <a:latin typeface="Times New Roman"/>
                <a:cs typeface="Times New Roman"/>
              </a:rPr>
              <a:t>STACKOVERFLOW ASSISTANT CHATBOT USING NLP</a:t>
            </a:r>
            <a:endParaRPr lang="en-IN" sz="2800" b="1" dirty="0">
              <a:solidFill>
                <a:schemeClr val="bg1"/>
              </a:solidFill>
              <a:latin typeface="Verdana"/>
              <a:cs typeface="Verdana"/>
            </a:endParaRPr>
          </a:p>
        </p:txBody>
      </p:sp>
      <p:sp>
        <p:nvSpPr>
          <p:cNvPr id="4" name="object 4"/>
          <p:cNvSpPr/>
          <p:nvPr/>
        </p:nvSpPr>
        <p:spPr>
          <a:xfrm>
            <a:off x="5521" y="5857666"/>
            <a:ext cx="2223770" cy="267335"/>
          </a:xfrm>
          <a:custGeom>
            <a:avLst/>
            <a:gdLst/>
            <a:ahLst/>
            <a:cxnLst/>
            <a:rect l="l" t="t" r="r" b="b"/>
            <a:pathLst>
              <a:path w="2223770" h="267335">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5" name="object 5"/>
          <p:cNvSpPr/>
          <p:nvPr/>
        </p:nvSpPr>
        <p:spPr>
          <a:xfrm>
            <a:off x="1119945" y="6119378"/>
            <a:ext cx="1109345" cy="1196340"/>
          </a:xfrm>
          <a:custGeom>
            <a:avLst/>
            <a:gdLst/>
            <a:ahLst/>
            <a:cxnLst/>
            <a:rect l="l" t="t" r="r" b="b"/>
            <a:pathLst>
              <a:path w="1109345" h="1196340">
                <a:moveTo>
                  <a:pt x="1108903" y="0"/>
                </a:moveTo>
                <a:lnTo>
                  <a:pt x="1108903" y="1195821"/>
                </a:lnTo>
                <a:lnTo>
                  <a:pt x="1084897" y="1195821"/>
                </a:lnTo>
                <a:lnTo>
                  <a:pt x="0" y="0"/>
                </a:lnTo>
                <a:lnTo>
                  <a:pt x="1108903" y="0"/>
                </a:lnTo>
                <a:close/>
              </a:path>
            </a:pathLst>
          </a:custGeom>
          <a:solidFill>
            <a:srgbClr val="FFCC57"/>
          </a:solidFill>
        </p:spPr>
        <p:txBody>
          <a:bodyPr wrap="square" lIns="0" tIns="0" rIns="0" bIns="0" rtlCol="0"/>
          <a:lstStyle/>
          <a:p>
            <a:endParaRPr/>
          </a:p>
        </p:txBody>
      </p:sp>
      <p:sp>
        <p:nvSpPr>
          <p:cNvPr id="6" name="object 6"/>
          <p:cNvSpPr/>
          <p:nvPr/>
        </p:nvSpPr>
        <p:spPr>
          <a:xfrm>
            <a:off x="5521" y="6119378"/>
            <a:ext cx="1114425" cy="1196340"/>
          </a:xfrm>
          <a:custGeom>
            <a:avLst/>
            <a:gdLst/>
            <a:ahLst/>
            <a:cxnLst/>
            <a:rect l="l" t="t" r="r" b="b"/>
            <a:pathLst>
              <a:path w="1114425" h="1196340">
                <a:moveTo>
                  <a:pt x="1114424" y="0"/>
                </a:moveTo>
                <a:lnTo>
                  <a:pt x="29527" y="1195821"/>
                </a:lnTo>
                <a:lnTo>
                  <a:pt x="0" y="1195821"/>
                </a:lnTo>
                <a:lnTo>
                  <a:pt x="0" y="0"/>
                </a:lnTo>
                <a:lnTo>
                  <a:pt x="1114424" y="0"/>
                </a:lnTo>
                <a:close/>
              </a:path>
            </a:pathLst>
          </a:custGeom>
          <a:solidFill>
            <a:srgbClr val="FFCC57"/>
          </a:solidFill>
        </p:spPr>
        <p:txBody>
          <a:bodyPr wrap="square" lIns="0" tIns="0" rIns="0" bIns="0" rtlCol="0"/>
          <a:lstStyle/>
          <a:p>
            <a:endParaRPr/>
          </a:p>
        </p:txBody>
      </p:sp>
      <p:sp>
        <p:nvSpPr>
          <p:cNvPr id="7" name="object 7"/>
          <p:cNvSpPr/>
          <p:nvPr/>
        </p:nvSpPr>
        <p:spPr>
          <a:xfrm>
            <a:off x="5521" y="459660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FFCC57"/>
          </a:solidFill>
        </p:spPr>
        <p:txBody>
          <a:bodyPr wrap="square" lIns="0" tIns="0" rIns="0" bIns="0" rtlCol="0"/>
          <a:lstStyle/>
          <a:p>
            <a:endParaRPr/>
          </a:p>
        </p:txBody>
      </p:sp>
      <p:sp>
        <p:nvSpPr>
          <p:cNvPr id="8" name="object 8"/>
          <p:cNvSpPr/>
          <p:nvPr/>
        </p:nvSpPr>
        <p:spPr>
          <a:xfrm>
            <a:off x="1091370" y="7057817"/>
            <a:ext cx="2223770" cy="257810"/>
          </a:xfrm>
          <a:custGeom>
            <a:avLst/>
            <a:gdLst/>
            <a:ahLst/>
            <a:cxnLst/>
            <a:rect l="l" t="t" r="r" b="b"/>
            <a:pathLst>
              <a:path w="2223770" h="257809">
                <a:moveTo>
                  <a:pt x="2223329" y="0"/>
                </a:moveTo>
                <a:lnTo>
                  <a:pt x="0" y="0"/>
                </a:lnTo>
                <a:lnTo>
                  <a:pt x="0" y="257382"/>
                </a:lnTo>
                <a:lnTo>
                  <a:pt x="2223329" y="257382"/>
                </a:lnTo>
                <a:lnTo>
                  <a:pt x="2223329" y="0"/>
                </a:lnTo>
                <a:close/>
              </a:path>
            </a:pathLst>
          </a:custGeom>
          <a:solidFill>
            <a:srgbClr val="4BB8B4"/>
          </a:solidFill>
        </p:spPr>
        <p:txBody>
          <a:bodyPr wrap="square" lIns="0" tIns="0" rIns="0" bIns="0" rtlCol="0"/>
          <a:lstStyle/>
          <a:p>
            <a:endParaRPr/>
          </a:p>
        </p:txBody>
      </p:sp>
      <p:sp>
        <p:nvSpPr>
          <p:cNvPr id="9" name="object 9"/>
          <p:cNvSpPr/>
          <p:nvPr/>
        </p:nvSpPr>
        <p:spPr>
          <a:xfrm>
            <a:off x="1091370" y="579675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4BB8B4"/>
          </a:solidFill>
        </p:spPr>
        <p:txBody>
          <a:bodyPr wrap="square" lIns="0" tIns="0" rIns="0" bIns="0" rtlCol="0"/>
          <a:lstStyle/>
          <a:p>
            <a:endParaRPr/>
          </a:p>
        </p:txBody>
      </p:sp>
      <p:sp>
        <p:nvSpPr>
          <p:cNvPr id="10" name="object 10"/>
          <p:cNvSpPr/>
          <p:nvPr/>
        </p:nvSpPr>
        <p:spPr>
          <a:xfrm>
            <a:off x="2337116" y="4980420"/>
            <a:ext cx="1406525" cy="179070"/>
          </a:xfrm>
          <a:custGeom>
            <a:avLst/>
            <a:gdLst/>
            <a:ahLst/>
            <a:cxnLst/>
            <a:rect l="l" t="t" r="r" b="b"/>
            <a:pathLst>
              <a:path w="1406525" h="179070">
                <a:moveTo>
                  <a:pt x="0" y="178817"/>
                </a:moveTo>
                <a:lnTo>
                  <a:pt x="1406208" y="178817"/>
                </a:lnTo>
                <a:lnTo>
                  <a:pt x="1406208" y="0"/>
                </a:lnTo>
                <a:lnTo>
                  <a:pt x="0" y="0"/>
                </a:lnTo>
                <a:lnTo>
                  <a:pt x="0" y="178817"/>
                </a:lnTo>
                <a:close/>
              </a:path>
            </a:pathLst>
          </a:custGeom>
          <a:solidFill>
            <a:srgbClr val="FF7477"/>
          </a:solidFill>
        </p:spPr>
        <p:txBody>
          <a:bodyPr wrap="square" lIns="0" tIns="0" rIns="0" bIns="0" rtlCol="0"/>
          <a:lstStyle/>
          <a:p>
            <a:endParaRPr/>
          </a:p>
        </p:txBody>
      </p:sp>
      <p:sp>
        <p:nvSpPr>
          <p:cNvPr id="11" name="object 11"/>
          <p:cNvSpPr/>
          <p:nvPr/>
        </p:nvSpPr>
        <p:spPr>
          <a:xfrm>
            <a:off x="3041966" y="5155751"/>
            <a:ext cx="701675" cy="771525"/>
          </a:xfrm>
          <a:custGeom>
            <a:avLst/>
            <a:gdLst/>
            <a:ahLst/>
            <a:cxnLst/>
            <a:rect l="l" t="t" r="r" b="b"/>
            <a:pathLst>
              <a:path w="701675" h="771525">
                <a:moveTo>
                  <a:pt x="701358" y="0"/>
                </a:moveTo>
                <a:lnTo>
                  <a:pt x="701358" y="770916"/>
                </a:lnTo>
                <a:lnTo>
                  <a:pt x="0" y="0"/>
                </a:lnTo>
                <a:lnTo>
                  <a:pt x="701358" y="0"/>
                </a:lnTo>
                <a:close/>
              </a:path>
            </a:pathLst>
          </a:custGeom>
          <a:solidFill>
            <a:srgbClr val="FF7477"/>
          </a:solidFill>
        </p:spPr>
        <p:txBody>
          <a:bodyPr wrap="square" lIns="0" tIns="0" rIns="0" bIns="0" rtlCol="0"/>
          <a:lstStyle/>
          <a:p>
            <a:endParaRPr/>
          </a:p>
        </p:txBody>
      </p:sp>
      <p:sp>
        <p:nvSpPr>
          <p:cNvPr id="12" name="object 12"/>
          <p:cNvSpPr/>
          <p:nvPr/>
        </p:nvSpPr>
        <p:spPr>
          <a:xfrm>
            <a:off x="2337116" y="5155751"/>
            <a:ext cx="704850" cy="775335"/>
          </a:xfrm>
          <a:custGeom>
            <a:avLst/>
            <a:gdLst/>
            <a:ahLst/>
            <a:cxnLst/>
            <a:rect l="l" t="t" r="r" b="b"/>
            <a:pathLst>
              <a:path w="704850" h="775335">
                <a:moveTo>
                  <a:pt x="704849" y="0"/>
                </a:moveTo>
                <a:lnTo>
                  <a:pt x="0" y="774754"/>
                </a:lnTo>
                <a:lnTo>
                  <a:pt x="0" y="0"/>
                </a:lnTo>
                <a:lnTo>
                  <a:pt x="704849" y="0"/>
                </a:lnTo>
                <a:close/>
              </a:path>
            </a:pathLst>
          </a:custGeom>
          <a:solidFill>
            <a:srgbClr val="FF7477"/>
          </a:solidFill>
        </p:spPr>
        <p:txBody>
          <a:bodyPr wrap="square" lIns="0" tIns="0" rIns="0" bIns="0" rtlCol="0"/>
          <a:lstStyle/>
          <a:p>
            <a:endParaRPr/>
          </a:p>
        </p:txBody>
      </p:sp>
      <p:sp>
        <p:nvSpPr>
          <p:cNvPr id="13" name="object 13"/>
          <p:cNvSpPr/>
          <p:nvPr/>
        </p:nvSpPr>
        <p:spPr>
          <a:xfrm>
            <a:off x="2337116" y="4185043"/>
            <a:ext cx="1406525" cy="799465"/>
          </a:xfrm>
          <a:custGeom>
            <a:avLst/>
            <a:gdLst/>
            <a:ahLst/>
            <a:cxnLst/>
            <a:rect l="l" t="t" r="r" b="b"/>
            <a:pathLst>
              <a:path w="1406525" h="799464">
                <a:moveTo>
                  <a:pt x="1406208" y="770916"/>
                </a:moveTo>
                <a:lnTo>
                  <a:pt x="1406208" y="798862"/>
                </a:lnTo>
                <a:lnTo>
                  <a:pt x="0" y="798862"/>
                </a:lnTo>
                <a:lnTo>
                  <a:pt x="0" y="774754"/>
                </a:lnTo>
                <a:lnTo>
                  <a:pt x="704849" y="0"/>
                </a:lnTo>
                <a:lnTo>
                  <a:pt x="1406208" y="770916"/>
                </a:lnTo>
                <a:close/>
              </a:path>
            </a:pathLst>
          </a:custGeom>
          <a:solidFill>
            <a:srgbClr val="FF7477"/>
          </a:solidFill>
        </p:spPr>
        <p:txBody>
          <a:bodyPr wrap="square" lIns="0" tIns="0" rIns="0" bIns="0" rtlCol="0"/>
          <a:lstStyle/>
          <a:p>
            <a:endParaRPr/>
          </a:p>
        </p:txBody>
      </p:sp>
      <p:sp>
        <p:nvSpPr>
          <p:cNvPr id="14" name="object 14"/>
          <p:cNvSpPr/>
          <p:nvPr/>
        </p:nvSpPr>
        <p:spPr>
          <a:xfrm>
            <a:off x="3054200" y="3824467"/>
            <a:ext cx="570230" cy="0"/>
          </a:xfrm>
          <a:custGeom>
            <a:avLst/>
            <a:gdLst/>
            <a:ahLst/>
            <a:cxnLst/>
            <a:rect l="l" t="t" r="r" b="b"/>
            <a:pathLst>
              <a:path w="570229">
                <a:moveTo>
                  <a:pt x="0" y="0"/>
                </a:moveTo>
                <a:lnTo>
                  <a:pt x="570062" y="0"/>
                </a:lnTo>
              </a:path>
            </a:pathLst>
          </a:custGeom>
          <a:ln w="69111">
            <a:solidFill>
              <a:srgbClr val="FFCC57"/>
            </a:solidFill>
          </a:ln>
        </p:spPr>
        <p:txBody>
          <a:bodyPr wrap="square" lIns="0" tIns="0" rIns="0" bIns="0" rtlCol="0"/>
          <a:lstStyle/>
          <a:p>
            <a:endParaRPr/>
          </a:p>
        </p:txBody>
      </p:sp>
      <p:sp>
        <p:nvSpPr>
          <p:cNvPr id="15" name="object 15"/>
          <p:cNvSpPr/>
          <p:nvPr/>
        </p:nvSpPr>
        <p:spPr>
          <a:xfrm>
            <a:off x="3344414" y="3857593"/>
            <a:ext cx="280035" cy="306705"/>
          </a:xfrm>
          <a:custGeom>
            <a:avLst/>
            <a:gdLst/>
            <a:ahLst/>
            <a:cxnLst/>
            <a:rect l="l" t="t" r="r" b="b"/>
            <a:pathLst>
              <a:path w="280035" h="306704">
                <a:moveTo>
                  <a:pt x="279847" y="0"/>
                </a:moveTo>
                <a:lnTo>
                  <a:pt x="279847" y="306324"/>
                </a:lnTo>
                <a:lnTo>
                  <a:pt x="0" y="0"/>
                </a:lnTo>
                <a:lnTo>
                  <a:pt x="279847" y="0"/>
                </a:lnTo>
                <a:close/>
              </a:path>
            </a:pathLst>
          </a:custGeom>
          <a:solidFill>
            <a:srgbClr val="FFCC57"/>
          </a:solidFill>
        </p:spPr>
        <p:txBody>
          <a:bodyPr wrap="square" lIns="0" tIns="0" rIns="0" bIns="0" rtlCol="0"/>
          <a:lstStyle/>
          <a:p>
            <a:endParaRPr/>
          </a:p>
        </p:txBody>
      </p:sp>
      <p:sp>
        <p:nvSpPr>
          <p:cNvPr id="16" name="object 16"/>
          <p:cNvSpPr/>
          <p:nvPr/>
        </p:nvSpPr>
        <p:spPr>
          <a:xfrm>
            <a:off x="3054200" y="3857593"/>
            <a:ext cx="290830" cy="318135"/>
          </a:xfrm>
          <a:custGeom>
            <a:avLst/>
            <a:gdLst/>
            <a:ahLst/>
            <a:cxnLst/>
            <a:rect l="l" t="t" r="r" b="b"/>
            <a:pathLst>
              <a:path w="290829" h="318135">
                <a:moveTo>
                  <a:pt x="290214" y="0"/>
                </a:moveTo>
                <a:lnTo>
                  <a:pt x="0" y="317672"/>
                </a:lnTo>
                <a:lnTo>
                  <a:pt x="0" y="0"/>
                </a:lnTo>
                <a:lnTo>
                  <a:pt x="290214" y="0"/>
                </a:lnTo>
                <a:close/>
              </a:path>
            </a:pathLst>
          </a:custGeom>
          <a:solidFill>
            <a:srgbClr val="FFCC57"/>
          </a:solidFill>
        </p:spPr>
        <p:txBody>
          <a:bodyPr wrap="square" lIns="0" tIns="0" rIns="0" bIns="0" rtlCol="0"/>
          <a:lstStyle/>
          <a:p>
            <a:endParaRPr/>
          </a:p>
        </p:txBody>
      </p:sp>
      <p:sp>
        <p:nvSpPr>
          <p:cNvPr id="17" name="object 17"/>
          <p:cNvSpPr/>
          <p:nvPr/>
        </p:nvSpPr>
        <p:spPr>
          <a:xfrm>
            <a:off x="3054200" y="3463783"/>
            <a:ext cx="570230" cy="327660"/>
          </a:xfrm>
          <a:custGeom>
            <a:avLst/>
            <a:gdLst/>
            <a:ahLst/>
            <a:cxnLst/>
            <a:rect l="l" t="t" r="r" b="b"/>
            <a:pathLst>
              <a:path w="570229" h="327660">
                <a:moveTo>
                  <a:pt x="570062" y="306324"/>
                </a:moveTo>
                <a:lnTo>
                  <a:pt x="570062" y="327557"/>
                </a:lnTo>
                <a:lnTo>
                  <a:pt x="0" y="327557"/>
                </a:lnTo>
                <a:lnTo>
                  <a:pt x="0" y="317672"/>
                </a:lnTo>
                <a:lnTo>
                  <a:pt x="290214" y="0"/>
                </a:lnTo>
                <a:lnTo>
                  <a:pt x="570062" y="306324"/>
                </a:lnTo>
                <a:close/>
              </a:path>
            </a:pathLst>
          </a:custGeom>
          <a:solidFill>
            <a:srgbClr val="FFCC57"/>
          </a:solidFill>
        </p:spPr>
        <p:txBody>
          <a:bodyPr wrap="square" lIns="0" tIns="0" rIns="0" bIns="0" rtlCol="0"/>
          <a:lstStyle/>
          <a:p>
            <a:endParaRPr/>
          </a:p>
        </p:txBody>
      </p:sp>
      <p:sp>
        <p:nvSpPr>
          <p:cNvPr id="18" name="object 18"/>
          <p:cNvSpPr/>
          <p:nvPr/>
        </p:nvSpPr>
        <p:spPr>
          <a:xfrm>
            <a:off x="1122207" y="3755102"/>
            <a:ext cx="1216660" cy="149860"/>
          </a:xfrm>
          <a:custGeom>
            <a:avLst/>
            <a:gdLst/>
            <a:ahLst/>
            <a:cxnLst/>
            <a:rect l="l" t="t" r="r" b="b"/>
            <a:pathLst>
              <a:path w="1216660" h="149860">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19" name="object 19"/>
          <p:cNvSpPr/>
          <p:nvPr/>
        </p:nvSpPr>
        <p:spPr>
          <a:xfrm>
            <a:off x="1731807" y="3901830"/>
            <a:ext cx="607060" cy="668655"/>
          </a:xfrm>
          <a:custGeom>
            <a:avLst/>
            <a:gdLst/>
            <a:ahLst/>
            <a:cxnLst/>
            <a:rect l="l" t="t" r="r" b="b"/>
            <a:pathLst>
              <a:path w="607060" h="668654">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20" name="object 20"/>
          <p:cNvSpPr/>
          <p:nvPr/>
        </p:nvSpPr>
        <p:spPr>
          <a:xfrm>
            <a:off x="1122207" y="3901830"/>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21" name="object 21"/>
          <p:cNvSpPr/>
          <p:nvPr/>
        </p:nvSpPr>
        <p:spPr>
          <a:xfrm>
            <a:off x="1122207" y="3065361"/>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22" name="object 22"/>
          <p:cNvSpPr/>
          <p:nvPr/>
        </p:nvSpPr>
        <p:spPr>
          <a:xfrm>
            <a:off x="13748" y="1893797"/>
            <a:ext cx="1701164" cy="213995"/>
          </a:xfrm>
          <a:custGeom>
            <a:avLst/>
            <a:gdLst/>
            <a:ahLst/>
            <a:cxnLst/>
            <a:rect l="l" t="t" r="r" b="b"/>
            <a:pathLst>
              <a:path w="1701164" h="213994">
                <a:moveTo>
                  <a:pt x="0" y="213598"/>
                </a:moveTo>
                <a:lnTo>
                  <a:pt x="1700751" y="213598"/>
                </a:lnTo>
                <a:lnTo>
                  <a:pt x="1700751" y="0"/>
                </a:lnTo>
                <a:lnTo>
                  <a:pt x="0" y="0"/>
                </a:lnTo>
                <a:lnTo>
                  <a:pt x="0" y="213598"/>
                </a:lnTo>
                <a:close/>
              </a:path>
            </a:pathLst>
          </a:custGeom>
          <a:solidFill>
            <a:srgbClr val="FF7477"/>
          </a:solidFill>
        </p:spPr>
        <p:txBody>
          <a:bodyPr wrap="square" lIns="0" tIns="0" rIns="0" bIns="0" rtlCol="0"/>
          <a:lstStyle/>
          <a:p>
            <a:endParaRPr/>
          </a:p>
        </p:txBody>
      </p:sp>
      <p:sp>
        <p:nvSpPr>
          <p:cNvPr id="23" name="object 23"/>
          <p:cNvSpPr/>
          <p:nvPr/>
        </p:nvSpPr>
        <p:spPr>
          <a:xfrm>
            <a:off x="866235" y="2103163"/>
            <a:ext cx="848360" cy="935990"/>
          </a:xfrm>
          <a:custGeom>
            <a:avLst/>
            <a:gdLst/>
            <a:ahLst/>
            <a:cxnLst/>
            <a:rect l="l" t="t" r="r" b="b"/>
            <a:pathLst>
              <a:path w="848360" h="935989">
                <a:moveTo>
                  <a:pt x="848264" y="0"/>
                </a:moveTo>
                <a:lnTo>
                  <a:pt x="848264" y="935909"/>
                </a:lnTo>
                <a:lnTo>
                  <a:pt x="0" y="0"/>
                </a:lnTo>
                <a:lnTo>
                  <a:pt x="848264" y="0"/>
                </a:lnTo>
                <a:close/>
              </a:path>
            </a:pathLst>
          </a:custGeom>
          <a:solidFill>
            <a:srgbClr val="FF7477"/>
          </a:solidFill>
        </p:spPr>
        <p:txBody>
          <a:bodyPr wrap="square" lIns="0" tIns="0" rIns="0" bIns="0" rtlCol="0"/>
          <a:lstStyle/>
          <a:p>
            <a:endParaRPr/>
          </a:p>
        </p:txBody>
      </p:sp>
      <p:sp>
        <p:nvSpPr>
          <p:cNvPr id="24" name="object 24"/>
          <p:cNvSpPr/>
          <p:nvPr/>
        </p:nvSpPr>
        <p:spPr>
          <a:xfrm>
            <a:off x="13748" y="2103163"/>
            <a:ext cx="852805" cy="941069"/>
          </a:xfrm>
          <a:custGeom>
            <a:avLst/>
            <a:gdLst/>
            <a:ahLst/>
            <a:cxnLst/>
            <a:rect l="l" t="t" r="r" b="b"/>
            <a:pathLst>
              <a:path w="852805" h="941069">
                <a:moveTo>
                  <a:pt x="852487" y="0"/>
                </a:moveTo>
                <a:lnTo>
                  <a:pt x="0" y="940568"/>
                </a:lnTo>
                <a:lnTo>
                  <a:pt x="0" y="0"/>
                </a:lnTo>
                <a:lnTo>
                  <a:pt x="852487" y="0"/>
                </a:lnTo>
                <a:close/>
              </a:path>
            </a:pathLst>
          </a:custGeom>
          <a:solidFill>
            <a:srgbClr val="FF7477"/>
          </a:solidFill>
        </p:spPr>
        <p:txBody>
          <a:bodyPr wrap="square" lIns="0" tIns="0" rIns="0" bIns="0" rtlCol="0"/>
          <a:lstStyle/>
          <a:p>
            <a:endParaRPr/>
          </a:p>
        </p:txBody>
      </p:sp>
      <p:sp>
        <p:nvSpPr>
          <p:cNvPr id="25" name="object 25"/>
          <p:cNvSpPr/>
          <p:nvPr/>
        </p:nvSpPr>
        <p:spPr>
          <a:xfrm>
            <a:off x="13748" y="928193"/>
            <a:ext cx="1701164" cy="970280"/>
          </a:xfrm>
          <a:custGeom>
            <a:avLst/>
            <a:gdLst/>
            <a:ahLst/>
            <a:cxnLst/>
            <a:rect l="l" t="t" r="r" b="b"/>
            <a:pathLst>
              <a:path w="1701164" h="970280">
                <a:moveTo>
                  <a:pt x="1700751" y="935909"/>
                </a:moveTo>
                <a:lnTo>
                  <a:pt x="1700751" y="969836"/>
                </a:lnTo>
                <a:lnTo>
                  <a:pt x="0" y="969836"/>
                </a:lnTo>
                <a:lnTo>
                  <a:pt x="0" y="940568"/>
                </a:lnTo>
                <a:lnTo>
                  <a:pt x="852487" y="0"/>
                </a:lnTo>
                <a:lnTo>
                  <a:pt x="1700751" y="935909"/>
                </a:lnTo>
                <a:close/>
              </a:path>
            </a:pathLst>
          </a:custGeom>
          <a:solidFill>
            <a:srgbClr val="FF7477"/>
          </a:solidFill>
        </p:spPr>
        <p:txBody>
          <a:bodyPr wrap="square" lIns="0" tIns="0" rIns="0" bIns="0" rtlCol="0"/>
          <a:lstStyle/>
          <a:p>
            <a:endParaRPr/>
          </a:p>
        </p:txBody>
      </p:sp>
      <p:sp>
        <p:nvSpPr>
          <p:cNvPr id="26" name="object 26"/>
          <p:cNvSpPr/>
          <p:nvPr/>
        </p:nvSpPr>
        <p:spPr>
          <a:xfrm>
            <a:off x="1720020" y="371266"/>
            <a:ext cx="2223770" cy="267335"/>
          </a:xfrm>
          <a:custGeom>
            <a:avLst/>
            <a:gdLst/>
            <a:ahLst/>
            <a:cxnLst/>
            <a:rect l="l" t="t" r="r" b="b"/>
            <a:pathLst>
              <a:path w="2223770" h="267334">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27" name="object 27"/>
          <p:cNvSpPr/>
          <p:nvPr/>
        </p:nvSpPr>
        <p:spPr>
          <a:xfrm>
            <a:off x="2834445" y="632978"/>
            <a:ext cx="1109345" cy="1222375"/>
          </a:xfrm>
          <a:custGeom>
            <a:avLst/>
            <a:gdLst/>
            <a:ahLst/>
            <a:cxnLst/>
            <a:rect l="l" t="t" r="r" b="b"/>
            <a:pathLst>
              <a:path w="1109345" h="1222375">
                <a:moveTo>
                  <a:pt x="1108903" y="0"/>
                </a:moveTo>
                <a:lnTo>
                  <a:pt x="1108903" y="1222281"/>
                </a:lnTo>
                <a:lnTo>
                  <a:pt x="0" y="0"/>
                </a:lnTo>
                <a:lnTo>
                  <a:pt x="1108903" y="0"/>
                </a:lnTo>
                <a:close/>
              </a:path>
            </a:pathLst>
          </a:custGeom>
          <a:solidFill>
            <a:srgbClr val="FFCC57"/>
          </a:solidFill>
        </p:spPr>
        <p:txBody>
          <a:bodyPr wrap="square" lIns="0" tIns="0" rIns="0" bIns="0" rtlCol="0"/>
          <a:lstStyle/>
          <a:p>
            <a:endParaRPr/>
          </a:p>
        </p:txBody>
      </p:sp>
      <p:sp>
        <p:nvSpPr>
          <p:cNvPr id="28" name="object 28"/>
          <p:cNvSpPr/>
          <p:nvPr/>
        </p:nvSpPr>
        <p:spPr>
          <a:xfrm>
            <a:off x="1720020" y="632978"/>
            <a:ext cx="1114425" cy="1228725"/>
          </a:xfrm>
          <a:custGeom>
            <a:avLst/>
            <a:gdLst/>
            <a:ahLst/>
            <a:cxnLst/>
            <a:rect l="l" t="t" r="r" b="b"/>
            <a:pathLst>
              <a:path w="1114425" h="1228725">
                <a:moveTo>
                  <a:pt x="1114424" y="0"/>
                </a:moveTo>
                <a:lnTo>
                  <a:pt x="0" y="1228367"/>
                </a:lnTo>
                <a:lnTo>
                  <a:pt x="0" y="0"/>
                </a:lnTo>
                <a:lnTo>
                  <a:pt x="1114424" y="0"/>
                </a:lnTo>
                <a:close/>
              </a:path>
            </a:pathLst>
          </a:custGeom>
          <a:solidFill>
            <a:srgbClr val="FFCC57"/>
          </a:solidFill>
        </p:spPr>
        <p:txBody>
          <a:bodyPr wrap="square" lIns="0" tIns="0" rIns="0" bIns="0" rtlCol="0"/>
          <a:lstStyle/>
          <a:p>
            <a:endParaRPr/>
          </a:p>
        </p:txBody>
      </p:sp>
      <p:sp>
        <p:nvSpPr>
          <p:cNvPr id="29" name="object 29"/>
          <p:cNvSpPr/>
          <p:nvPr/>
        </p:nvSpPr>
        <p:spPr>
          <a:xfrm>
            <a:off x="1720020" y="0"/>
            <a:ext cx="2223770" cy="377190"/>
          </a:xfrm>
          <a:custGeom>
            <a:avLst/>
            <a:gdLst/>
            <a:ahLst/>
            <a:cxnLst/>
            <a:rect l="l" t="t" r="r" b="b"/>
            <a:pathLst>
              <a:path w="2223770" h="377190">
                <a:moveTo>
                  <a:pt x="2223328" y="332485"/>
                </a:moveTo>
                <a:lnTo>
                  <a:pt x="2223328" y="376794"/>
                </a:lnTo>
                <a:lnTo>
                  <a:pt x="0" y="376794"/>
                </a:lnTo>
                <a:lnTo>
                  <a:pt x="0" y="338571"/>
                </a:lnTo>
                <a:lnTo>
                  <a:pt x="307165" y="0"/>
                </a:lnTo>
                <a:lnTo>
                  <a:pt x="1921684" y="0"/>
                </a:lnTo>
                <a:lnTo>
                  <a:pt x="2223328" y="332485"/>
                </a:lnTo>
                <a:close/>
              </a:path>
            </a:pathLst>
          </a:custGeom>
          <a:solidFill>
            <a:srgbClr val="FFCC57"/>
          </a:solidFill>
        </p:spPr>
        <p:txBody>
          <a:bodyPr wrap="square" lIns="0" tIns="0" rIns="0" bIns="0" rtlCol="0"/>
          <a:lstStyle/>
          <a:p>
            <a:endParaRPr/>
          </a:p>
        </p:txBody>
      </p:sp>
      <p:sp>
        <p:nvSpPr>
          <p:cNvPr id="30" name="object 30"/>
          <p:cNvSpPr/>
          <p:nvPr/>
        </p:nvSpPr>
        <p:spPr>
          <a:xfrm>
            <a:off x="2750982" y="1383378"/>
            <a:ext cx="1216660" cy="149860"/>
          </a:xfrm>
          <a:custGeom>
            <a:avLst/>
            <a:gdLst/>
            <a:ahLst/>
            <a:cxnLst/>
            <a:rect l="l" t="t" r="r" b="b"/>
            <a:pathLst>
              <a:path w="1216660" h="149859">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31" name="object 31"/>
          <p:cNvSpPr/>
          <p:nvPr/>
        </p:nvSpPr>
        <p:spPr>
          <a:xfrm>
            <a:off x="3360582" y="1530104"/>
            <a:ext cx="607060" cy="668655"/>
          </a:xfrm>
          <a:custGeom>
            <a:avLst/>
            <a:gdLst/>
            <a:ahLst/>
            <a:cxnLst/>
            <a:rect l="l" t="t" r="r" b="b"/>
            <a:pathLst>
              <a:path w="607060" h="668655">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32" name="object 32"/>
          <p:cNvSpPr/>
          <p:nvPr/>
        </p:nvSpPr>
        <p:spPr>
          <a:xfrm>
            <a:off x="2750982" y="1530104"/>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33" name="object 33"/>
          <p:cNvSpPr/>
          <p:nvPr/>
        </p:nvSpPr>
        <p:spPr>
          <a:xfrm>
            <a:off x="2750982" y="693636"/>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34" name="TextBox 33">
            <a:extLst>
              <a:ext uri="{FF2B5EF4-FFF2-40B4-BE49-F238E27FC236}">
                <a16:creationId xmlns:a16="http://schemas.microsoft.com/office/drawing/2014/main" id="{34E7AC72-0F3F-8047-B28D-575DD6859575}"/>
              </a:ext>
            </a:extLst>
          </p:cNvPr>
          <p:cNvSpPr txBox="1"/>
          <p:nvPr/>
        </p:nvSpPr>
        <p:spPr>
          <a:xfrm>
            <a:off x="3967642" y="5248390"/>
            <a:ext cx="5651694" cy="1384995"/>
          </a:xfrm>
          <a:prstGeom prst="rect">
            <a:avLst/>
          </a:prstGeom>
          <a:solidFill>
            <a:schemeClr val="accent5">
              <a:lumMod val="75000"/>
            </a:schemeClr>
          </a:solidFill>
        </p:spPr>
        <p:txBody>
          <a:bodyPr wrap="square" rtlCol="0">
            <a:spAutoFit/>
          </a:bodyPr>
          <a:lstStyle/>
          <a:p>
            <a:r>
              <a:rPr lang="en-US" sz="2800" dirty="0" smtClean="0">
                <a:solidFill>
                  <a:schemeClr val="bg1"/>
                </a:solidFill>
                <a:latin typeface="Footlight MT Light" panose="0204060206030A020304" pitchFamily="18" charset="0"/>
              </a:rPr>
              <a:t>17BEC0114 – S </a:t>
            </a:r>
            <a:r>
              <a:rPr lang="en-US" sz="2800" dirty="0">
                <a:solidFill>
                  <a:schemeClr val="bg1"/>
                </a:solidFill>
                <a:latin typeface="Footlight MT Light" panose="0204060206030A020304" pitchFamily="18" charset="0"/>
              </a:rPr>
              <a:t>ARUN </a:t>
            </a:r>
            <a:r>
              <a:rPr lang="en-US" sz="2800" dirty="0" smtClean="0">
                <a:solidFill>
                  <a:schemeClr val="bg1"/>
                </a:solidFill>
                <a:latin typeface="Footlight MT Light" panose="0204060206030A020304" pitchFamily="18" charset="0"/>
              </a:rPr>
              <a:t>KARTHIK</a:t>
            </a:r>
          </a:p>
          <a:p>
            <a:r>
              <a:rPr lang="en-US" sz="2800" dirty="0" smtClean="0">
                <a:solidFill>
                  <a:schemeClr val="bg1"/>
                </a:solidFill>
                <a:latin typeface="Footlight MT Light" panose="0204060206030A020304" pitchFamily="18" charset="0"/>
              </a:rPr>
              <a:t>17BEC0125 – JASMINE BATRA</a:t>
            </a:r>
          </a:p>
          <a:p>
            <a:r>
              <a:rPr lang="en-IN" sz="2800" dirty="0" smtClean="0">
                <a:solidFill>
                  <a:schemeClr val="bg1"/>
                </a:solidFill>
                <a:latin typeface="Footlight MT Light" panose="0204060206030A020304" pitchFamily="18" charset="0"/>
              </a:rPr>
              <a:t>17BEC0227 </a:t>
            </a:r>
            <a:r>
              <a:rPr lang="en-US" sz="2800" dirty="0" smtClean="0">
                <a:solidFill>
                  <a:schemeClr val="bg1"/>
                </a:solidFill>
                <a:latin typeface="Footlight MT Light" panose="0204060206030A020304" pitchFamily="18" charset="0"/>
              </a:rPr>
              <a:t>– SHIV MAKADIA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85744"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71791" y="119685"/>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LITERATURE SURVEY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33660" y="1157270"/>
            <a:ext cx="7019940" cy="5398273"/>
          </a:xfrm>
          <a:prstGeom prst="rect">
            <a:avLst/>
          </a:prstGeom>
        </p:spPr>
        <p:txBody>
          <a:bodyPr vert="horz" wrap="square" lIns="0" tIns="12065" rIns="0" bIns="0" rtlCol="0">
            <a:spAutoFit/>
          </a:bodyPr>
          <a:lstStyle/>
          <a:p>
            <a:pPr marL="457200" indent="-457200">
              <a:buAutoNum type="arabicPeriod"/>
            </a:pPr>
            <a:r>
              <a:rPr lang="en-IN" sz="2000" b="1" dirty="0" smtClean="0">
                <a:latin typeface="Footlight MT Light" pitchFamily="18" charset="0"/>
              </a:rPr>
              <a:t>N. N. </a:t>
            </a:r>
            <a:r>
              <a:rPr lang="en-IN" sz="2000" b="1" dirty="0" err="1" smtClean="0">
                <a:latin typeface="Footlight MT Light" pitchFamily="18" charset="0"/>
              </a:rPr>
              <a:t>Khin</a:t>
            </a:r>
            <a:r>
              <a:rPr lang="en-IN" sz="2000" b="1" dirty="0" smtClean="0">
                <a:latin typeface="Footlight MT Light" pitchFamily="18" charset="0"/>
              </a:rPr>
              <a:t> and K. M. </a:t>
            </a:r>
            <a:r>
              <a:rPr lang="en-IN" sz="2000" b="1" dirty="0" err="1" smtClean="0">
                <a:latin typeface="Footlight MT Light" pitchFamily="18" charset="0"/>
              </a:rPr>
              <a:t>Soe</a:t>
            </a:r>
            <a:r>
              <a:rPr lang="en-IN" sz="2000" b="1" dirty="0" smtClean="0">
                <a:latin typeface="Footlight MT Light" pitchFamily="18" charset="0"/>
              </a:rPr>
              <a:t>, "Question Answering based University Chatbot using Sequence to Sequence Model," 2020 23rd Conference of the Oriental COCOSDA International Committee for the Co-ordination and Standardisation of Speech Databases and Assessment Techniques (O-COCOSDA), Yangon, Myanmar, 2020, pp. 55-59.</a:t>
            </a:r>
          </a:p>
          <a:p>
            <a:pPr marL="457200" indent="-457200">
              <a:buAutoNum type="arabicPeriod"/>
            </a:pPr>
            <a:endParaRPr lang="en-IN" sz="2000" b="1" dirty="0" smtClean="0">
              <a:latin typeface="Footlight MT Light" pitchFamily="18" charset="0"/>
            </a:endParaRPr>
          </a:p>
          <a:p>
            <a:pPr marL="342900" indent="-342900">
              <a:lnSpc>
                <a:spcPct val="150000"/>
              </a:lnSpc>
              <a:buFont typeface="Arial" panose="020B0604020202020204" pitchFamily="34" charset="0"/>
              <a:buChar char="•"/>
            </a:pPr>
            <a:r>
              <a:rPr lang="en-US" sz="2000" dirty="0" smtClean="0">
                <a:latin typeface="Footlight MT Light" pitchFamily="18" charset="0"/>
              </a:rPr>
              <a:t>In the paper, the authors </a:t>
            </a:r>
            <a:r>
              <a:rPr lang="en-IN" sz="2000" dirty="0" smtClean="0">
                <a:latin typeface="Footlight MT Light" pitchFamily="18" charset="0"/>
              </a:rPr>
              <a:t>explored the ways of communication through neural network chatbot by using the Sequence to Sequence model with Attention Mechanism based on RNN encoder decoder model.</a:t>
            </a:r>
            <a:endParaRPr lang="en-US" sz="2000" dirty="0" smtClean="0">
              <a:latin typeface="Footlight MT Light" pitchFamily="18" charset="0"/>
            </a:endParaRPr>
          </a:p>
          <a:p>
            <a:pPr marL="342900" indent="-342900">
              <a:lnSpc>
                <a:spcPct val="150000"/>
              </a:lnSpc>
              <a:buFont typeface="Arial" panose="020B0604020202020204" pitchFamily="34" charset="0"/>
              <a:buChar char="•"/>
            </a:pPr>
            <a:r>
              <a:rPr lang="en-IN" sz="2000" dirty="0" smtClean="0">
                <a:latin typeface="Footlight MT Light" pitchFamily="18" charset="0"/>
              </a:rPr>
              <a:t>This chatbot is intended to be used in university education sector for frequently asked questions about the university and its related information.</a:t>
            </a:r>
            <a:endParaRPr lang="en-IN" sz="2000" b="1" spc="90" dirty="0">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684943"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65396" y="67437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3376251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85744"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71791" y="119685"/>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LITERATURE SURVEY</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33660" y="1014394"/>
            <a:ext cx="6816254" cy="5767605"/>
          </a:xfrm>
          <a:prstGeom prst="rect">
            <a:avLst/>
          </a:prstGeom>
        </p:spPr>
        <p:txBody>
          <a:bodyPr vert="horz" wrap="square" lIns="0" tIns="12065" rIns="0" bIns="0" rtlCol="0">
            <a:spAutoFit/>
          </a:bodyPr>
          <a:lstStyle/>
          <a:p>
            <a:pPr marL="457200" indent="-457200" algn="l">
              <a:buAutoNum type="arabicPeriod" startAt="2"/>
            </a:pPr>
            <a:r>
              <a:rPr lang="en-IN" sz="2200" b="1" dirty="0" smtClean="0">
                <a:latin typeface="Footlight MT Light" pitchFamily="18" charset="0"/>
              </a:rPr>
              <a:t>B. </a:t>
            </a:r>
            <a:r>
              <a:rPr lang="en-IN" sz="2200" b="1" dirty="0" err="1" smtClean="0">
                <a:latin typeface="Footlight MT Light" pitchFamily="18" charset="0"/>
              </a:rPr>
              <a:t>Setiaji</a:t>
            </a:r>
            <a:r>
              <a:rPr lang="en-IN" sz="2200" b="1" dirty="0" smtClean="0">
                <a:latin typeface="Footlight MT Light" pitchFamily="18" charset="0"/>
              </a:rPr>
              <a:t> and F. W. </a:t>
            </a:r>
            <a:r>
              <a:rPr lang="en-IN" sz="2200" b="1" dirty="0" err="1" smtClean="0">
                <a:latin typeface="Footlight MT Light" pitchFamily="18" charset="0"/>
              </a:rPr>
              <a:t>Wibowo</a:t>
            </a:r>
            <a:r>
              <a:rPr lang="en-IN" sz="2200" b="1" dirty="0" smtClean="0">
                <a:latin typeface="Footlight MT Light" pitchFamily="18" charset="0"/>
              </a:rPr>
              <a:t>, "Chatbot Using a Knowledge in Database: Human-to-Machine Conversation </a:t>
            </a:r>
            <a:r>
              <a:rPr lang="en-IN" sz="2200" b="1" dirty="0" err="1" smtClean="0">
                <a:latin typeface="Footlight MT Light" pitchFamily="18" charset="0"/>
              </a:rPr>
              <a:t>Modeling</a:t>
            </a:r>
            <a:r>
              <a:rPr lang="en-IN" sz="2200" b="1" dirty="0" smtClean="0">
                <a:latin typeface="Footlight MT Light" pitchFamily="18" charset="0"/>
              </a:rPr>
              <a:t>," 2016 7th International Conference on Intelligent Systems, Modelling and Simulation (ISMS), Bangkok, 2016, pp. 72-77.</a:t>
            </a:r>
          </a:p>
          <a:p>
            <a:pPr marL="457200" indent="-457200" algn="l">
              <a:buAutoNum type="arabicPeriod" startAt="2"/>
            </a:pPr>
            <a:endParaRPr lang="en-US" sz="2200" b="1" dirty="0" smtClean="0">
              <a:latin typeface="Footlight MT Light" pitchFamily="18" charset="0"/>
            </a:endParaRPr>
          </a:p>
          <a:p>
            <a:pPr marL="342900" indent="-342900">
              <a:buFont typeface="Arial" panose="020B0604020202020204" pitchFamily="34" charset="0"/>
              <a:buChar char="•"/>
            </a:pPr>
            <a:r>
              <a:rPr lang="en-IN" sz="2200" dirty="0" smtClean="0">
                <a:latin typeface="Footlight MT Light" pitchFamily="18" charset="0"/>
              </a:rPr>
              <a:t>In this paper the machine has been embedded knowledge to identify the sentences and make a decision itself as response to answer a question. </a:t>
            </a:r>
            <a:endParaRPr lang="en-US" sz="2200" dirty="0" smtClean="0">
              <a:latin typeface="Footlight MT Light" pitchFamily="18" charset="0"/>
            </a:endParaRPr>
          </a:p>
          <a:p>
            <a:pPr marL="342900" indent="-342900">
              <a:buFont typeface="Arial" panose="020B0604020202020204" pitchFamily="34" charset="0"/>
              <a:buChar char="•"/>
            </a:pPr>
            <a:r>
              <a:rPr lang="en-IN" sz="2200" dirty="0" smtClean="0">
                <a:latin typeface="Footlight MT Light" pitchFamily="18" charset="0"/>
              </a:rPr>
              <a:t>This work uses bigram for sentence similarity calculation which divides input sentence as two letters of input sentence. The higher the score obtained the more is the similarity of reference sentences.</a:t>
            </a:r>
          </a:p>
          <a:p>
            <a:pPr marL="342900" indent="-342900">
              <a:buFont typeface="Arial" panose="020B0604020202020204" pitchFamily="34" charset="0"/>
              <a:buChar char="•"/>
            </a:pPr>
            <a:r>
              <a:rPr lang="en-IN" sz="2200" dirty="0" smtClean="0">
                <a:latin typeface="Footlight MT Light" pitchFamily="18" charset="0"/>
              </a:rPr>
              <a:t>The knowledge of chatbot is stored in the database. The chatbot consists of core and interface that is accessing that core in relational database management systems (RDBMS). </a:t>
            </a: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684943"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65396" y="67437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534391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85744"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71791" y="119685"/>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REFERENCES</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33660" y="871518"/>
            <a:ext cx="6816254" cy="5552161"/>
          </a:xfrm>
          <a:prstGeom prst="rect">
            <a:avLst/>
          </a:prstGeom>
        </p:spPr>
        <p:txBody>
          <a:bodyPr vert="horz" wrap="square" lIns="0" tIns="12065" rIns="0" bIns="0" rtlCol="0">
            <a:spAutoFit/>
          </a:bodyPr>
          <a:lstStyle/>
          <a:p>
            <a:r>
              <a:rPr lang="en-US" sz="2000" dirty="0">
                <a:latin typeface="Footlight MT Light" panose="0204060206030A020304" pitchFamily="18" charset="0"/>
              </a:rPr>
              <a:t>[1] </a:t>
            </a:r>
            <a:r>
              <a:rPr lang="en-IN" sz="2000" dirty="0" smtClean="0">
                <a:latin typeface="Footlight MT Light" pitchFamily="18" charset="0"/>
              </a:rPr>
              <a:t>N. N. </a:t>
            </a:r>
            <a:r>
              <a:rPr lang="en-IN" sz="2000" dirty="0" err="1" smtClean="0">
                <a:latin typeface="Footlight MT Light" pitchFamily="18" charset="0"/>
              </a:rPr>
              <a:t>Khin</a:t>
            </a:r>
            <a:r>
              <a:rPr lang="en-IN" sz="2000" dirty="0" smtClean="0">
                <a:latin typeface="Footlight MT Light" pitchFamily="18" charset="0"/>
              </a:rPr>
              <a:t> and K. M. </a:t>
            </a:r>
            <a:r>
              <a:rPr lang="en-IN" sz="2000" dirty="0" err="1" smtClean="0">
                <a:latin typeface="Footlight MT Light" pitchFamily="18" charset="0"/>
              </a:rPr>
              <a:t>Soe</a:t>
            </a:r>
            <a:r>
              <a:rPr lang="en-IN" sz="2000" dirty="0" smtClean="0">
                <a:latin typeface="Footlight MT Light" pitchFamily="18" charset="0"/>
              </a:rPr>
              <a:t>, "Question Answering based University Chatbot using Sequence to Sequence Model," 2020 23rd Conference of the Oriental COCOSDA International Committee for the Co-ordination and Standardisation of Speech Databases and Assessment Techniques (O-COCOSDA), Yangon, Myanmar, 2020, pp. 55-59.</a:t>
            </a:r>
            <a:endParaRPr lang="en-US" sz="2000" dirty="0">
              <a:latin typeface="Footlight MT Light" panose="0204060206030A020304" pitchFamily="18" charset="0"/>
            </a:endParaRPr>
          </a:p>
          <a:p>
            <a:r>
              <a:rPr lang="en-US" sz="2000" dirty="0">
                <a:latin typeface="Footlight MT Light" panose="0204060206030A020304" pitchFamily="18" charset="0"/>
              </a:rPr>
              <a:t> </a:t>
            </a:r>
          </a:p>
          <a:p>
            <a:pPr algn="l"/>
            <a:r>
              <a:rPr lang="en-US" sz="2000" dirty="0">
                <a:latin typeface="Footlight MT Light" panose="0204060206030A020304" pitchFamily="18" charset="0"/>
              </a:rPr>
              <a:t>[2] </a:t>
            </a:r>
            <a:r>
              <a:rPr lang="en-IN" sz="2000" dirty="0" smtClean="0">
                <a:latin typeface="Footlight MT Light" pitchFamily="18" charset="0"/>
              </a:rPr>
              <a:t>B. </a:t>
            </a:r>
            <a:r>
              <a:rPr lang="en-IN" sz="2000" dirty="0" err="1" smtClean="0">
                <a:latin typeface="Footlight MT Light" pitchFamily="18" charset="0"/>
              </a:rPr>
              <a:t>Setiaji</a:t>
            </a:r>
            <a:r>
              <a:rPr lang="en-IN" sz="2000" dirty="0" smtClean="0">
                <a:latin typeface="Footlight MT Light" pitchFamily="18" charset="0"/>
              </a:rPr>
              <a:t> and F. W. </a:t>
            </a:r>
            <a:r>
              <a:rPr lang="en-IN" sz="2000" dirty="0" err="1" smtClean="0">
                <a:latin typeface="Footlight MT Light" pitchFamily="18" charset="0"/>
              </a:rPr>
              <a:t>Wibowo</a:t>
            </a:r>
            <a:r>
              <a:rPr lang="en-IN" sz="2000" dirty="0" smtClean="0">
                <a:latin typeface="Footlight MT Light" pitchFamily="18" charset="0"/>
              </a:rPr>
              <a:t>, "Chatbot Using a Knowledge in Database: Human-to-Machine Conversation </a:t>
            </a:r>
            <a:r>
              <a:rPr lang="en-IN" sz="2000" dirty="0" err="1" smtClean="0">
                <a:latin typeface="Footlight MT Light" pitchFamily="18" charset="0"/>
              </a:rPr>
              <a:t>Modeling</a:t>
            </a:r>
            <a:r>
              <a:rPr lang="en-IN" sz="2000" dirty="0" smtClean="0">
                <a:latin typeface="Footlight MT Light" pitchFamily="18" charset="0"/>
              </a:rPr>
              <a:t>," 2016 7th International Conference on Intelligent Systems, Modelling and Simulation (ISMS), Bangkok, 2016, pp. 72-77.</a:t>
            </a:r>
          </a:p>
          <a:p>
            <a:r>
              <a:rPr lang="en-US" sz="2000" dirty="0">
                <a:latin typeface="Footlight MT Light" panose="0204060206030A020304" pitchFamily="18" charset="0"/>
              </a:rPr>
              <a:t> </a:t>
            </a:r>
          </a:p>
          <a:p>
            <a:r>
              <a:rPr lang="en-US" sz="2000" dirty="0">
                <a:latin typeface="Footlight MT Light" panose="0204060206030A020304" pitchFamily="18" charset="0"/>
              </a:rPr>
              <a:t>[3] </a:t>
            </a:r>
            <a:r>
              <a:rPr lang="en-US" sz="2000" dirty="0" smtClean="0">
                <a:latin typeface="Footlight MT Light" panose="0204060206030A020304" pitchFamily="18" charset="0"/>
              </a:rPr>
              <a:t>L. T. </a:t>
            </a:r>
            <a:r>
              <a:rPr lang="en-US" sz="2000" dirty="0" err="1" smtClean="0">
                <a:latin typeface="Footlight MT Light" panose="0204060206030A020304" pitchFamily="18" charset="0"/>
              </a:rPr>
              <a:t>Hien</a:t>
            </a:r>
            <a:r>
              <a:rPr lang="en-US" sz="2000" dirty="0" smtClean="0">
                <a:latin typeface="Footlight MT Light" panose="0204060206030A020304" pitchFamily="18" charset="0"/>
              </a:rPr>
              <a:t>, L. Tran </a:t>
            </a:r>
            <a:r>
              <a:rPr lang="en-US" sz="2000" dirty="0" err="1" smtClean="0">
                <a:latin typeface="Footlight MT Light" panose="0204060206030A020304" pitchFamily="18" charset="0"/>
              </a:rPr>
              <a:t>Thi</a:t>
            </a:r>
            <a:r>
              <a:rPr lang="en-US" sz="2000" dirty="0" smtClean="0">
                <a:latin typeface="Footlight MT Light" panose="0204060206030A020304" pitchFamily="18" charset="0"/>
              </a:rPr>
              <a:t> Ly, C. Pham-Nguyen, T. Le </a:t>
            </a:r>
            <a:r>
              <a:rPr lang="en-US" sz="2000" dirty="0" err="1" smtClean="0">
                <a:latin typeface="Footlight MT Light" panose="0204060206030A020304" pitchFamily="18" charset="0"/>
              </a:rPr>
              <a:t>Dinh</a:t>
            </a:r>
            <a:r>
              <a:rPr lang="en-US" sz="2000" dirty="0" smtClean="0">
                <a:latin typeface="Footlight MT Light" panose="0204060206030A020304" pitchFamily="18" charset="0"/>
              </a:rPr>
              <a:t>, H. </a:t>
            </a:r>
            <a:r>
              <a:rPr lang="en-US" sz="2000" dirty="0" err="1" smtClean="0">
                <a:latin typeface="Footlight MT Light" panose="0204060206030A020304" pitchFamily="18" charset="0"/>
              </a:rPr>
              <a:t>Tiet</a:t>
            </a:r>
            <a:r>
              <a:rPr lang="en-US" sz="2000" dirty="0" smtClean="0">
                <a:latin typeface="Footlight MT Light" panose="0204060206030A020304" pitchFamily="18" charset="0"/>
              </a:rPr>
              <a:t> </a:t>
            </a:r>
            <a:r>
              <a:rPr lang="en-US" sz="2000" dirty="0" err="1" smtClean="0">
                <a:latin typeface="Footlight MT Light" panose="0204060206030A020304" pitchFamily="18" charset="0"/>
              </a:rPr>
              <a:t>Gia</a:t>
            </a:r>
            <a:r>
              <a:rPr lang="en-US" sz="2000" dirty="0" smtClean="0">
                <a:latin typeface="Footlight MT Light" panose="0204060206030A020304" pitchFamily="18" charset="0"/>
              </a:rPr>
              <a:t> and L. N. </a:t>
            </a:r>
            <a:r>
              <a:rPr lang="en-US" sz="2000" dirty="0" err="1" smtClean="0">
                <a:latin typeface="Footlight MT Light" panose="0204060206030A020304" pitchFamily="18" charset="0"/>
              </a:rPr>
              <a:t>Hoai</a:t>
            </a:r>
            <a:r>
              <a:rPr lang="en-US" sz="2000" dirty="0" smtClean="0">
                <a:latin typeface="Footlight MT Light" panose="0204060206030A020304" pitchFamily="18" charset="0"/>
              </a:rPr>
              <a:t> Nam, "Towards Chatbot-based Interactive What- and How-Question Answering Systems: the </a:t>
            </a:r>
            <a:r>
              <a:rPr lang="en-US" sz="2000" dirty="0" err="1" smtClean="0">
                <a:latin typeface="Footlight MT Light" panose="0204060206030A020304" pitchFamily="18" charset="0"/>
              </a:rPr>
              <a:t>Adobot</a:t>
            </a:r>
            <a:r>
              <a:rPr lang="en-US" sz="2000" dirty="0" smtClean="0">
                <a:latin typeface="Footlight MT Light" panose="0204060206030A020304" pitchFamily="18" charset="0"/>
              </a:rPr>
              <a:t> Approach," 2020 RIVF International Conference on Computing and Communication Technologies (RIVF), Ho Chi Minh, Vietnam, 2020, pp. 1-3, </a:t>
            </a:r>
            <a:r>
              <a:rPr lang="en-US" sz="2000" dirty="0" err="1" smtClean="0">
                <a:latin typeface="Footlight MT Light" panose="0204060206030A020304" pitchFamily="18" charset="0"/>
              </a:rPr>
              <a:t>doi</a:t>
            </a:r>
            <a:r>
              <a:rPr lang="en-US" sz="2000" dirty="0" smtClean="0">
                <a:latin typeface="Footlight MT Light" panose="0204060206030A020304" pitchFamily="18" charset="0"/>
              </a:rPr>
              <a:t>: 10.1109/RIVF48685.2020.9140742.</a:t>
            </a:r>
            <a:endParaRPr lang="en-IN" sz="2000" spc="90" dirty="0">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684943"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65396" y="67437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1742741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object 2"/>
          <p:cNvSpPr txBox="1"/>
          <p:nvPr/>
        </p:nvSpPr>
        <p:spPr>
          <a:xfrm>
            <a:off x="4493779" y="2198759"/>
            <a:ext cx="4504581" cy="2487219"/>
          </a:xfrm>
          <a:prstGeom prst="rect">
            <a:avLst/>
          </a:prstGeom>
        </p:spPr>
        <p:txBody>
          <a:bodyPr vert="horz" wrap="square" lIns="0" tIns="253365" rIns="0" bIns="0" rtlCol="0">
            <a:spAutoFit/>
          </a:bodyPr>
          <a:lstStyle/>
          <a:p>
            <a:pPr marL="12700" marR="5080" algn="ctr">
              <a:lnSpc>
                <a:spcPts val="8700"/>
              </a:lnSpc>
              <a:spcBef>
                <a:spcPts val="1995"/>
              </a:spcBef>
            </a:pPr>
            <a:r>
              <a:rPr lang="en-US" sz="8850" b="1" spc="590" dirty="0" smtClean="0">
                <a:solidFill>
                  <a:srgbClr val="4BB8B4"/>
                </a:solidFill>
                <a:latin typeface="Footlight MT Light" panose="0204060206030A020304" pitchFamily="18" charset="0"/>
                <a:cs typeface="Verdana"/>
              </a:rPr>
              <a:t>T</a:t>
            </a:r>
            <a:r>
              <a:rPr lang="en-US" sz="8850" b="1" spc="655" dirty="0" smtClean="0">
                <a:solidFill>
                  <a:srgbClr val="4BB8B4"/>
                </a:solidFill>
                <a:latin typeface="Footlight MT Light" panose="0204060206030A020304" pitchFamily="18" charset="0"/>
                <a:cs typeface="Verdana"/>
              </a:rPr>
              <a:t>H</a:t>
            </a:r>
            <a:r>
              <a:rPr lang="en-US" sz="8850" b="1" spc="240" dirty="0" smtClean="0">
                <a:solidFill>
                  <a:srgbClr val="4BB8B4"/>
                </a:solidFill>
                <a:latin typeface="Footlight MT Light" panose="0204060206030A020304" pitchFamily="18" charset="0"/>
                <a:cs typeface="Verdana"/>
              </a:rPr>
              <a:t>A</a:t>
            </a:r>
            <a:r>
              <a:rPr lang="en-US" sz="8850" b="1" spc="615" dirty="0" smtClean="0">
                <a:solidFill>
                  <a:srgbClr val="4BB8B4"/>
                </a:solidFill>
                <a:latin typeface="Footlight MT Light" panose="0204060206030A020304" pitchFamily="18" charset="0"/>
                <a:cs typeface="Verdana"/>
              </a:rPr>
              <a:t>N</a:t>
            </a:r>
            <a:r>
              <a:rPr lang="en-US" sz="8850" b="1" spc="300" dirty="0" smtClean="0">
                <a:solidFill>
                  <a:srgbClr val="4BB8B4"/>
                </a:solidFill>
                <a:latin typeface="Footlight MT Light" panose="0204060206030A020304" pitchFamily="18" charset="0"/>
                <a:cs typeface="Verdana"/>
              </a:rPr>
              <a:t>K  </a:t>
            </a:r>
            <a:r>
              <a:rPr lang="en-US" sz="8850" b="1" spc="345" dirty="0" smtClean="0">
                <a:solidFill>
                  <a:srgbClr val="4BB8B4"/>
                </a:solidFill>
                <a:latin typeface="Footlight MT Light" panose="0204060206030A020304" pitchFamily="18" charset="0"/>
                <a:cs typeface="Verdana"/>
              </a:rPr>
              <a:t>YOU</a:t>
            </a:r>
            <a:endParaRPr lang="en-US" sz="6600" b="1" dirty="0">
              <a:latin typeface="Footlight MT Light" panose="0204060206030A020304" pitchFamily="18" charset="0"/>
              <a:cs typeface="Lucida Sans"/>
            </a:endParaRPr>
          </a:p>
        </p:txBody>
      </p:sp>
      <p:sp>
        <p:nvSpPr>
          <p:cNvPr id="4" name="object 4"/>
          <p:cNvSpPr/>
          <p:nvPr/>
        </p:nvSpPr>
        <p:spPr>
          <a:xfrm>
            <a:off x="5521" y="5857666"/>
            <a:ext cx="2223770" cy="267335"/>
          </a:xfrm>
          <a:custGeom>
            <a:avLst/>
            <a:gdLst/>
            <a:ahLst/>
            <a:cxnLst/>
            <a:rect l="l" t="t" r="r" b="b"/>
            <a:pathLst>
              <a:path w="2223770" h="267335">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5" name="object 5"/>
          <p:cNvSpPr/>
          <p:nvPr/>
        </p:nvSpPr>
        <p:spPr>
          <a:xfrm>
            <a:off x="1119945" y="6119378"/>
            <a:ext cx="1109345" cy="1196340"/>
          </a:xfrm>
          <a:custGeom>
            <a:avLst/>
            <a:gdLst/>
            <a:ahLst/>
            <a:cxnLst/>
            <a:rect l="l" t="t" r="r" b="b"/>
            <a:pathLst>
              <a:path w="1109345" h="1196340">
                <a:moveTo>
                  <a:pt x="1108903" y="0"/>
                </a:moveTo>
                <a:lnTo>
                  <a:pt x="1108903" y="1195821"/>
                </a:lnTo>
                <a:lnTo>
                  <a:pt x="1084897" y="1195821"/>
                </a:lnTo>
                <a:lnTo>
                  <a:pt x="0" y="0"/>
                </a:lnTo>
                <a:lnTo>
                  <a:pt x="1108903" y="0"/>
                </a:lnTo>
                <a:close/>
              </a:path>
            </a:pathLst>
          </a:custGeom>
          <a:solidFill>
            <a:srgbClr val="FFCC57"/>
          </a:solidFill>
        </p:spPr>
        <p:txBody>
          <a:bodyPr wrap="square" lIns="0" tIns="0" rIns="0" bIns="0" rtlCol="0"/>
          <a:lstStyle/>
          <a:p>
            <a:endParaRPr/>
          </a:p>
        </p:txBody>
      </p:sp>
      <p:sp>
        <p:nvSpPr>
          <p:cNvPr id="6" name="object 6"/>
          <p:cNvSpPr/>
          <p:nvPr/>
        </p:nvSpPr>
        <p:spPr>
          <a:xfrm>
            <a:off x="5521" y="6119378"/>
            <a:ext cx="1114425" cy="1196340"/>
          </a:xfrm>
          <a:custGeom>
            <a:avLst/>
            <a:gdLst/>
            <a:ahLst/>
            <a:cxnLst/>
            <a:rect l="l" t="t" r="r" b="b"/>
            <a:pathLst>
              <a:path w="1114425" h="1196340">
                <a:moveTo>
                  <a:pt x="1114424" y="0"/>
                </a:moveTo>
                <a:lnTo>
                  <a:pt x="29527" y="1195821"/>
                </a:lnTo>
                <a:lnTo>
                  <a:pt x="0" y="1195821"/>
                </a:lnTo>
                <a:lnTo>
                  <a:pt x="0" y="0"/>
                </a:lnTo>
                <a:lnTo>
                  <a:pt x="1114424" y="0"/>
                </a:lnTo>
                <a:close/>
              </a:path>
            </a:pathLst>
          </a:custGeom>
          <a:solidFill>
            <a:srgbClr val="FFCC57"/>
          </a:solidFill>
        </p:spPr>
        <p:txBody>
          <a:bodyPr wrap="square" lIns="0" tIns="0" rIns="0" bIns="0" rtlCol="0"/>
          <a:lstStyle/>
          <a:p>
            <a:endParaRPr/>
          </a:p>
        </p:txBody>
      </p:sp>
      <p:sp>
        <p:nvSpPr>
          <p:cNvPr id="7" name="object 7"/>
          <p:cNvSpPr/>
          <p:nvPr/>
        </p:nvSpPr>
        <p:spPr>
          <a:xfrm>
            <a:off x="5521" y="459660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FFCC57"/>
          </a:solidFill>
        </p:spPr>
        <p:txBody>
          <a:bodyPr wrap="square" lIns="0" tIns="0" rIns="0" bIns="0" rtlCol="0"/>
          <a:lstStyle/>
          <a:p>
            <a:endParaRPr/>
          </a:p>
        </p:txBody>
      </p:sp>
      <p:sp>
        <p:nvSpPr>
          <p:cNvPr id="8" name="object 8"/>
          <p:cNvSpPr/>
          <p:nvPr/>
        </p:nvSpPr>
        <p:spPr>
          <a:xfrm>
            <a:off x="1091370" y="7057817"/>
            <a:ext cx="2223770" cy="257810"/>
          </a:xfrm>
          <a:custGeom>
            <a:avLst/>
            <a:gdLst/>
            <a:ahLst/>
            <a:cxnLst/>
            <a:rect l="l" t="t" r="r" b="b"/>
            <a:pathLst>
              <a:path w="2223770" h="257809">
                <a:moveTo>
                  <a:pt x="2223329" y="0"/>
                </a:moveTo>
                <a:lnTo>
                  <a:pt x="0" y="0"/>
                </a:lnTo>
                <a:lnTo>
                  <a:pt x="0" y="257382"/>
                </a:lnTo>
                <a:lnTo>
                  <a:pt x="2223329" y="257382"/>
                </a:lnTo>
                <a:lnTo>
                  <a:pt x="2223329" y="0"/>
                </a:lnTo>
                <a:close/>
              </a:path>
            </a:pathLst>
          </a:custGeom>
          <a:solidFill>
            <a:srgbClr val="4BB8B4"/>
          </a:solidFill>
        </p:spPr>
        <p:txBody>
          <a:bodyPr wrap="square" lIns="0" tIns="0" rIns="0" bIns="0" rtlCol="0"/>
          <a:lstStyle/>
          <a:p>
            <a:endParaRPr/>
          </a:p>
        </p:txBody>
      </p:sp>
      <p:sp>
        <p:nvSpPr>
          <p:cNvPr id="9" name="object 9"/>
          <p:cNvSpPr/>
          <p:nvPr/>
        </p:nvSpPr>
        <p:spPr>
          <a:xfrm>
            <a:off x="1091370" y="5796753"/>
            <a:ext cx="2223770" cy="1266825"/>
          </a:xfrm>
          <a:custGeom>
            <a:avLst/>
            <a:gdLst/>
            <a:ahLst/>
            <a:cxnLst/>
            <a:rect l="l" t="t" r="r" b="b"/>
            <a:pathLst>
              <a:path w="2223770" h="1266825">
                <a:moveTo>
                  <a:pt x="2223328" y="1222281"/>
                </a:moveTo>
                <a:lnTo>
                  <a:pt x="2223328" y="1266590"/>
                </a:lnTo>
                <a:lnTo>
                  <a:pt x="0" y="1266590"/>
                </a:lnTo>
                <a:lnTo>
                  <a:pt x="0" y="1228367"/>
                </a:lnTo>
                <a:lnTo>
                  <a:pt x="1114424" y="0"/>
                </a:lnTo>
                <a:lnTo>
                  <a:pt x="2223328" y="1222281"/>
                </a:lnTo>
                <a:close/>
              </a:path>
            </a:pathLst>
          </a:custGeom>
          <a:solidFill>
            <a:srgbClr val="4BB8B4"/>
          </a:solidFill>
        </p:spPr>
        <p:txBody>
          <a:bodyPr wrap="square" lIns="0" tIns="0" rIns="0" bIns="0" rtlCol="0"/>
          <a:lstStyle/>
          <a:p>
            <a:endParaRPr/>
          </a:p>
        </p:txBody>
      </p:sp>
      <p:sp>
        <p:nvSpPr>
          <p:cNvPr id="10" name="object 10"/>
          <p:cNvSpPr/>
          <p:nvPr/>
        </p:nvSpPr>
        <p:spPr>
          <a:xfrm>
            <a:off x="2337116" y="4980420"/>
            <a:ext cx="1406525" cy="179070"/>
          </a:xfrm>
          <a:custGeom>
            <a:avLst/>
            <a:gdLst/>
            <a:ahLst/>
            <a:cxnLst/>
            <a:rect l="l" t="t" r="r" b="b"/>
            <a:pathLst>
              <a:path w="1406525" h="179070">
                <a:moveTo>
                  <a:pt x="0" y="178817"/>
                </a:moveTo>
                <a:lnTo>
                  <a:pt x="1406208" y="178817"/>
                </a:lnTo>
                <a:lnTo>
                  <a:pt x="1406208" y="0"/>
                </a:lnTo>
                <a:lnTo>
                  <a:pt x="0" y="0"/>
                </a:lnTo>
                <a:lnTo>
                  <a:pt x="0" y="178817"/>
                </a:lnTo>
                <a:close/>
              </a:path>
            </a:pathLst>
          </a:custGeom>
          <a:solidFill>
            <a:srgbClr val="FF7477"/>
          </a:solidFill>
        </p:spPr>
        <p:txBody>
          <a:bodyPr wrap="square" lIns="0" tIns="0" rIns="0" bIns="0" rtlCol="0"/>
          <a:lstStyle/>
          <a:p>
            <a:endParaRPr/>
          </a:p>
        </p:txBody>
      </p:sp>
      <p:sp>
        <p:nvSpPr>
          <p:cNvPr id="11" name="object 11"/>
          <p:cNvSpPr/>
          <p:nvPr/>
        </p:nvSpPr>
        <p:spPr>
          <a:xfrm>
            <a:off x="3041966" y="5155751"/>
            <a:ext cx="701675" cy="771525"/>
          </a:xfrm>
          <a:custGeom>
            <a:avLst/>
            <a:gdLst/>
            <a:ahLst/>
            <a:cxnLst/>
            <a:rect l="l" t="t" r="r" b="b"/>
            <a:pathLst>
              <a:path w="701675" h="771525">
                <a:moveTo>
                  <a:pt x="701358" y="0"/>
                </a:moveTo>
                <a:lnTo>
                  <a:pt x="701358" y="770916"/>
                </a:lnTo>
                <a:lnTo>
                  <a:pt x="0" y="0"/>
                </a:lnTo>
                <a:lnTo>
                  <a:pt x="701358" y="0"/>
                </a:lnTo>
                <a:close/>
              </a:path>
            </a:pathLst>
          </a:custGeom>
          <a:solidFill>
            <a:srgbClr val="FF7477"/>
          </a:solidFill>
        </p:spPr>
        <p:txBody>
          <a:bodyPr wrap="square" lIns="0" tIns="0" rIns="0" bIns="0" rtlCol="0"/>
          <a:lstStyle/>
          <a:p>
            <a:endParaRPr/>
          </a:p>
        </p:txBody>
      </p:sp>
      <p:sp>
        <p:nvSpPr>
          <p:cNvPr id="12" name="object 12"/>
          <p:cNvSpPr/>
          <p:nvPr/>
        </p:nvSpPr>
        <p:spPr>
          <a:xfrm>
            <a:off x="2337116" y="5155751"/>
            <a:ext cx="704850" cy="775335"/>
          </a:xfrm>
          <a:custGeom>
            <a:avLst/>
            <a:gdLst/>
            <a:ahLst/>
            <a:cxnLst/>
            <a:rect l="l" t="t" r="r" b="b"/>
            <a:pathLst>
              <a:path w="704850" h="775335">
                <a:moveTo>
                  <a:pt x="704849" y="0"/>
                </a:moveTo>
                <a:lnTo>
                  <a:pt x="0" y="774754"/>
                </a:lnTo>
                <a:lnTo>
                  <a:pt x="0" y="0"/>
                </a:lnTo>
                <a:lnTo>
                  <a:pt x="704849" y="0"/>
                </a:lnTo>
                <a:close/>
              </a:path>
            </a:pathLst>
          </a:custGeom>
          <a:solidFill>
            <a:srgbClr val="FF7477"/>
          </a:solidFill>
        </p:spPr>
        <p:txBody>
          <a:bodyPr wrap="square" lIns="0" tIns="0" rIns="0" bIns="0" rtlCol="0"/>
          <a:lstStyle/>
          <a:p>
            <a:endParaRPr/>
          </a:p>
        </p:txBody>
      </p:sp>
      <p:sp>
        <p:nvSpPr>
          <p:cNvPr id="13" name="object 13"/>
          <p:cNvSpPr/>
          <p:nvPr/>
        </p:nvSpPr>
        <p:spPr>
          <a:xfrm>
            <a:off x="2337116" y="4185043"/>
            <a:ext cx="1406525" cy="799465"/>
          </a:xfrm>
          <a:custGeom>
            <a:avLst/>
            <a:gdLst/>
            <a:ahLst/>
            <a:cxnLst/>
            <a:rect l="l" t="t" r="r" b="b"/>
            <a:pathLst>
              <a:path w="1406525" h="799464">
                <a:moveTo>
                  <a:pt x="1406208" y="770916"/>
                </a:moveTo>
                <a:lnTo>
                  <a:pt x="1406208" y="798862"/>
                </a:lnTo>
                <a:lnTo>
                  <a:pt x="0" y="798862"/>
                </a:lnTo>
                <a:lnTo>
                  <a:pt x="0" y="774754"/>
                </a:lnTo>
                <a:lnTo>
                  <a:pt x="704849" y="0"/>
                </a:lnTo>
                <a:lnTo>
                  <a:pt x="1406208" y="770916"/>
                </a:lnTo>
                <a:close/>
              </a:path>
            </a:pathLst>
          </a:custGeom>
          <a:solidFill>
            <a:srgbClr val="FF7477"/>
          </a:solidFill>
        </p:spPr>
        <p:txBody>
          <a:bodyPr wrap="square" lIns="0" tIns="0" rIns="0" bIns="0" rtlCol="0"/>
          <a:lstStyle/>
          <a:p>
            <a:endParaRPr/>
          </a:p>
        </p:txBody>
      </p:sp>
      <p:sp>
        <p:nvSpPr>
          <p:cNvPr id="14" name="object 14"/>
          <p:cNvSpPr/>
          <p:nvPr/>
        </p:nvSpPr>
        <p:spPr>
          <a:xfrm>
            <a:off x="3054200" y="3824467"/>
            <a:ext cx="570230" cy="0"/>
          </a:xfrm>
          <a:custGeom>
            <a:avLst/>
            <a:gdLst/>
            <a:ahLst/>
            <a:cxnLst/>
            <a:rect l="l" t="t" r="r" b="b"/>
            <a:pathLst>
              <a:path w="570229">
                <a:moveTo>
                  <a:pt x="0" y="0"/>
                </a:moveTo>
                <a:lnTo>
                  <a:pt x="570062" y="0"/>
                </a:lnTo>
              </a:path>
            </a:pathLst>
          </a:custGeom>
          <a:ln w="69111">
            <a:solidFill>
              <a:srgbClr val="FFCC57"/>
            </a:solidFill>
          </a:ln>
        </p:spPr>
        <p:txBody>
          <a:bodyPr wrap="square" lIns="0" tIns="0" rIns="0" bIns="0" rtlCol="0"/>
          <a:lstStyle/>
          <a:p>
            <a:endParaRPr/>
          </a:p>
        </p:txBody>
      </p:sp>
      <p:sp>
        <p:nvSpPr>
          <p:cNvPr id="15" name="object 15"/>
          <p:cNvSpPr/>
          <p:nvPr/>
        </p:nvSpPr>
        <p:spPr>
          <a:xfrm>
            <a:off x="3344414" y="3857593"/>
            <a:ext cx="280035" cy="306705"/>
          </a:xfrm>
          <a:custGeom>
            <a:avLst/>
            <a:gdLst/>
            <a:ahLst/>
            <a:cxnLst/>
            <a:rect l="l" t="t" r="r" b="b"/>
            <a:pathLst>
              <a:path w="280035" h="306704">
                <a:moveTo>
                  <a:pt x="279847" y="0"/>
                </a:moveTo>
                <a:lnTo>
                  <a:pt x="279847" y="306324"/>
                </a:lnTo>
                <a:lnTo>
                  <a:pt x="0" y="0"/>
                </a:lnTo>
                <a:lnTo>
                  <a:pt x="279847" y="0"/>
                </a:lnTo>
                <a:close/>
              </a:path>
            </a:pathLst>
          </a:custGeom>
          <a:solidFill>
            <a:srgbClr val="FFCC57"/>
          </a:solidFill>
        </p:spPr>
        <p:txBody>
          <a:bodyPr wrap="square" lIns="0" tIns="0" rIns="0" bIns="0" rtlCol="0"/>
          <a:lstStyle/>
          <a:p>
            <a:endParaRPr/>
          </a:p>
        </p:txBody>
      </p:sp>
      <p:sp>
        <p:nvSpPr>
          <p:cNvPr id="16" name="object 16"/>
          <p:cNvSpPr/>
          <p:nvPr/>
        </p:nvSpPr>
        <p:spPr>
          <a:xfrm>
            <a:off x="3054200" y="3857593"/>
            <a:ext cx="290830" cy="318135"/>
          </a:xfrm>
          <a:custGeom>
            <a:avLst/>
            <a:gdLst/>
            <a:ahLst/>
            <a:cxnLst/>
            <a:rect l="l" t="t" r="r" b="b"/>
            <a:pathLst>
              <a:path w="290829" h="318135">
                <a:moveTo>
                  <a:pt x="290214" y="0"/>
                </a:moveTo>
                <a:lnTo>
                  <a:pt x="0" y="317672"/>
                </a:lnTo>
                <a:lnTo>
                  <a:pt x="0" y="0"/>
                </a:lnTo>
                <a:lnTo>
                  <a:pt x="290214" y="0"/>
                </a:lnTo>
                <a:close/>
              </a:path>
            </a:pathLst>
          </a:custGeom>
          <a:solidFill>
            <a:srgbClr val="FFCC57"/>
          </a:solidFill>
        </p:spPr>
        <p:txBody>
          <a:bodyPr wrap="square" lIns="0" tIns="0" rIns="0" bIns="0" rtlCol="0"/>
          <a:lstStyle/>
          <a:p>
            <a:endParaRPr/>
          </a:p>
        </p:txBody>
      </p:sp>
      <p:sp>
        <p:nvSpPr>
          <p:cNvPr id="17" name="object 17"/>
          <p:cNvSpPr/>
          <p:nvPr/>
        </p:nvSpPr>
        <p:spPr>
          <a:xfrm>
            <a:off x="3054200" y="3463783"/>
            <a:ext cx="570230" cy="327660"/>
          </a:xfrm>
          <a:custGeom>
            <a:avLst/>
            <a:gdLst/>
            <a:ahLst/>
            <a:cxnLst/>
            <a:rect l="l" t="t" r="r" b="b"/>
            <a:pathLst>
              <a:path w="570229" h="327660">
                <a:moveTo>
                  <a:pt x="570062" y="306324"/>
                </a:moveTo>
                <a:lnTo>
                  <a:pt x="570062" y="327557"/>
                </a:lnTo>
                <a:lnTo>
                  <a:pt x="0" y="327557"/>
                </a:lnTo>
                <a:lnTo>
                  <a:pt x="0" y="317672"/>
                </a:lnTo>
                <a:lnTo>
                  <a:pt x="290214" y="0"/>
                </a:lnTo>
                <a:lnTo>
                  <a:pt x="570062" y="306324"/>
                </a:lnTo>
                <a:close/>
              </a:path>
            </a:pathLst>
          </a:custGeom>
          <a:solidFill>
            <a:srgbClr val="FFCC57"/>
          </a:solidFill>
        </p:spPr>
        <p:txBody>
          <a:bodyPr wrap="square" lIns="0" tIns="0" rIns="0" bIns="0" rtlCol="0"/>
          <a:lstStyle/>
          <a:p>
            <a:endParaRPr/>
          </a:p>
        </p:txBody>
      </p:sp>
      <p:sp>
        <p:nvSpPr>
          <p:cNvPr id="18" name="object 18"/>
          <p:cNvSpPr/>
          <p:nvPr/>
        </p:nvSpPr>
        <p:spPr>
          <a:xfrm>
            <a:off x="1122207" y="3755102"/>
            <a:ext cx="1216660" cy="149860"/>
          </a:xfrm>
          <a:custGeom>
            <a:avLst/>
            <a:gdLst/>
            <a:ahLst/>
            <a:cxnLst/>
            <a:rect l="l" t="t" r="r" b="b"/>
            <a:pathLst>
              <a:path w="1216660" h="149860">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19" name="object 19"/>
          <p:cNvSpPr/>
          <p:nvPr/>
        </p:nvSpPr>
        <p:spPr>
          <a:xfrm>
            <a:off x="1731807" y="3901830"/>
            <a:ext cx="607060" cy="668655"/>
          </a:xfrm>
          <a:custGeom>
            <a:avLst/>
            <a:gdLst/>
            <a:ahLst/>
            <a:cxnLst/>
            <a:rect l="l" t="t" r="r" b="b"/>
            <a:pathLst>
              <a:path w="607060" h="668654">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20" name="object 20"/>
          <p:cNvSpPr/>
          <p:nvPr/>
        </p:nvSpPr>
        <p:spPr>
          <a:xfrm>
            <a:off x="1122207" y="3901830"/>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21" name="object 21"/>
          <p:cNvSpPr/>
          <p:nvPr/>
        </p:nvSpPr>
        <p:spPr>
          <a:xfrm>
            <a:off x="1122207" y="3065361"/>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
        <p:nvSpPr>
          <p:cNvPr id="22" name="object 22"/>
          <p:cNvSpPr/>
          <p:nvPr/>
        </p:nvSpPr>
        <p:spPr>
          <a:xfrm>
            <a:off x="13748" y="1893797"/>
            <a:ext cx="1701164" cy="213995"/>
          </a:xfrm>
          <a:custGeom>
            <a:avLst/>
            <a:gdLst/>
            <a:ahLst/>
            <a:cxnLst/>
            <a:rect l="l" t="t" r="r" b="b"/>
            <a:pathLst>
              <a:path w="1701164" h="213994">
                <a:moveTo>
                  <a:pt x="0" y="213598"/>
                </a:moveTo>
                <a:lnTo>
                  <a:pt x="1700751" y="213598"/>
                </a:lnTo>
                <a:lnTo>
                  <a:pt x="1700751" y="0"/>
                </a:lnTo>
                <a:lnTo>
                  <a:pt x="0" y="0"/>
                </a:lnTo>
                <a:lnTo>
                  <a:pt x="0" y="213598"/>
                </a:lnTo>
                <a:close/>
              </a:path>
            </a:pathLst>
          </a:custGeom>
          <a:solidFill>
            <a:srgbClr val="FF7477"/>
          </a:solidFill>
        </p:spPr>
        <p:txBody>
          <a:bodyPr wrap="square" lIns="0" tIns="0" rIns="0" bIns="0" rtlCol="0"/>
          <a:lstStyle/>
          <a:p>
            <a:endParaRPr/>
          </a:p>
        </p:txBody>
      </p:sp>
      <p:sp>
        <p:nvSpPr>
          <p:cNvPr id="23" name="object 23"/>
          <p:cNvSpPr/>
          <p:nvPr/>
        </p:nvSpPr>
        <p:spPr>
          <a:xfrm>
            <a:off x="866235" y="2103163"/>
            <a:ext cx="848360" cy="935990"/>
          </a:xfrm>
          <a:custGeom>
            <a:avLst/>
            <a:gdLst/>
            <a:ahLst/>
            <a:cxnLst/>
            <a:rect l="l" t="t" r="r" b="b"/>
            <a:pathLst>
              <a:path w="848360" h="935989">
                <a:moveTo>
                  <a:pt x="848264" y="0"/>
                </a:moveTo>
                <a:lnTo>
                  <a:pt x="848264" y="935909"/>
                </a:lnTo>
                <a:lnTo>
                  <a:pt x="0" y="0"/>
                </a:lnTo>
                <a:lnTo>
                  <a:pt x="848264" y="0"/>
                </a:lnTo>
                <a:close/>
              </a:path>
            </a:pathLst>
          </a:custGeom>
          <a:solidFill>
            <a:srgbClr val="FF7477"/>
          </a:solidFill>
        </p:spPr>
        <p:txBody>
          <a:bodyPr wrap="square" lIns="0" tIns="0" rIns="0" bIns="0" rtlCol="0"/>
          <a:lstStyle/>
          <a:p>
            <a:endParaRPr/>
          </a:p>
        </p:txBody>
      </p:sp>
      <p:sp>
        <p:nvSpPr>
          <p:cNvPr id="24" name="object 24"/>
          <p:cNvSpPr/>
          <p:nvPr/>
        </p:nvSpPr>
        <p:spPr>
          <a:xfrm>
            <a:off x="13748" y="2103163"/>
            <a:ext cx="852805" cy="941069"/>
          </a:xfrm>
          <a:custGeom>
            <a:avLst/>
            <a:gdLst/>
            <a:ahLst/>
            <a:cxnLst/>
            <a:rect l="l" t="t" r="r" b="b"/>
            <a:pathLst>
              <a:path w="852805" h="941069">
                <a:moveTo>
                  <a:pt x="852487" y="0"/>
                </a:moveTo>
                <a:lnTo>
                  <a:pt x="0" y="940568"/>
                </a:lnTo>
                <a:lnTo>
                  <a:pt x="0" y="0"/>
                </a:lnTo>
                <a:lnTo>
                  <a:pt x="852487" y="0"/>
                </a:lnTo>
                <a:close/>
              </a:path>
            </a:pathLst>
          </a:custGeom>
          <a:solidFill>
            <a:srgbClr val="FF7477"/>
          </a:solidFill>
        </p:spPr>
        <p:txBody>
          <a:bodyPr wrap="square" lIns="0" tIns="0" rIns="0" bIns="0" rtlCol="0"/>
          <a:lstStyle/>
          <a:p>
            <a:endParaRPr/>
          </a:p>
        </p:txBody>
      </p:sp>
      <p:sp>
        <p:nvSpPr>
          <p:cNvPr id="25" name="object 25"/>
          <p:cNvSpPr/>
          <p:nvPr/>
        </p:nvSpPr>
        <p:spPr>
          <a:xfrm>
            <a:off x="13748" y="928193"/>
            <a:ext cx="1701164" cy="970280"/>
          </a:xfrm>
          <a:custGeom>
            <a:avLst/>
            <a:gdLst/>
            <a:ahLst/>
            <a:cxnLst/>
            <a:rect l="l" t="t" r="r" b="b"/>
            <a:pathLst>
              <a:path w="1701164" h="970280">
                <a:moveTo>
                  <a:pt x="1700751" y="935909"/>
                </a:moveTo>
                <a:lnTo>
                  <a:pt x="1700751" y="969836"/>
                </a:lnTo>
                <a:lnTo>
                  <a:pt x="0" y="969836"/>
                </a:lnTo>
                <a:lnTo>
                  <a:pt x="0" y="940568"/>
                </a:lnTo>
                <a:lnTo>
                  <a:pt x="852487" y="0"/>
                </a:lnTo>
                <a:lnTo>
                  <a:pt x="1700751" y="935909"/>
                </a:lnTo>
                <a:close/>
              </a:path>
            </a:pathLst>
          </a:custGeom>
          <a:solidFill>
            <a:srgbClr val="FF7477"/>
          </a:solidFill>
        </p:spPr>
        <p:txBody>
          <a:bodyPr wrap="square" lIns="0" tIns="0" rIns="0" bIns="0" rtlCol="0"/>
          <a:lstStyle/>
          <a:p>
            <a:endParaRPr/>
          </a:p>
        </p:txBody>
      </p:sp>
      <p:sp>
        <p:nvSpPr>
          <p:cNvPr id="26" name="object 26"/>
          <p:cNvSpPr/>
          <p:nvPr/>
        </p:nvSpPr>
        <p:spPr>
          <a:xfrm>
            <a:off x="1720020" y="371266"/>
            <a:ext cx="2223770" cy="267335"/>
          </a:xfrm>
          <a:custGeom>
            <a:avLst/>
            <a:gdLst/>
            <a:ahLst/>
            <a:cxnLst/>
            <a:rect l="l" t="t" r="r" b="b"/>
            <a:pathLst>
              <a:path w="2223770" h="267334">
                <a:moveTo>
                  <a:pt x="0" y="267239"/>
                </a:moveTo>
                <a:lnTo>
                  <a:pt x="2223329" y="267239"/>
                </a:lnTo>
                <a:lnTo>
                  <a:pt x="2223329" y="0"/>
                </a:lnTo>
                <a:lnTo>
                  <a:pt x="0" y="0"/>
                </a:lnTo>
                <a:lnTo>
                  <a:pt x="0" y="267239"/>
                </a:lnTo>
                <a:close/>
              </a:path>
            </a:pathLst>
          </a:custGeom>
          <a:solidFill>
            <a:srgbClr val="FFCC57"/>
          </a:solidFill>
        </p:spPr>
        <p:txBody>
          <a:bodyPr wrap="square" lIns="0" tIns="0" rIns="0" bIns="0" rtlCol="0"/>
          <a:lstStyle/>
          <a:p>
            <a:endParaRPr/>
          </a:p>
        </p:txBody>
      </p:sp>
      <p:sp>
        <p:nvSpPr>
          <p:cNvPr id="27" name="object 27"/>
          <p:cNvSpPr/>
          <p:nvPr/>
        </p:nvSpPr>
        <p:spPr>
          <a:xfrm>
            <a:off x="2834445" y="632978"/>
            <a:ext cx="1109345" cy="1222375"/>
          </a:xfrm>
          <a:custGeom>
            <a:avLst/>
            <a:gdLst/>
            <a:ahLst/>
            <a:cxnLst/>
            <a:rect l="l" t="t" r="r" b="b"/>
            <a:pathLst>
              <a:path w="1109345" h="1222375">
                <a:moveTo>
                  <a:pt x="1108903" y="0"/>
                </a:moveTo>
                <a:lnTo>
                  <a:pt x="1108903" y="1222281"/>
                </a:lnTo>
                <a:lnTo>
                  <a:pt x="0" y="0"/>
                </a:lnTo>
                <a:lnTo>
                  <a:pt x="1108903" y="0"/>
                </a:lnTo>
                <a:close/>
              </a:path>
            </a:pathLst>
          </a:custGeom>
          <a:solidFill>
            <a:srgbClr val="FFCC57"/>
          </a:solidFill>
        </p:spPr>
        <p:txBody>
          <a:bodyPr wrap="square" lIns="0" tIns="0" rIns="0" bIns="0" rtlCol="0"/>
          <a:lstStyle/>
          <a:p>
            <a:endParaRPr/>
          </a:p>
        </p:txBody>
      </p:sp>
      <p:sp>
        <p:nvSpPr>
          <p:cNvPr id="28" name="object 28"/>
          <p:cNvSpPr/>
          <p:nvPr/>
        </p:nvSpPr>
        <p:spPr>
          <a:xfrm>
            <a:off x="1720020" y="632978"/>
            <a:ext cx="1114425" cy="1228725"/>
          </a:xfrm>
          <a:custGeom>
            <a:avLst/>
            <a:gdLst/>
            <a:ahLst/>
            <a:cxnLst/>
            <a:rect l="l" t="t" r="r" b="b"/>
            <a:pathLst>
              <a:path w="1114425" h="1228725">
                <a:moveTo>
                  <a:pt x="1114424" y="0"/>
                </a:moveTo>
                <a:lnTo>
                  <a:pt x="0" y="1228367"/>
                </a:lnTo>
                <a:lnTo>
                  <a:pt x="0" y="0"/>
                </a:lnTo>
                <a:lnTo>
                  <a:pt x="1114424" y="0"/>
                </a:lnTo>
                <a:close/>
              </a:path>
            </a:pathLst>
          </a:custGeom>
          <a:solidFill>
            <a:srgbClr val="FFCC57"/>
          </a:solidFill>
        </p:spPr>
        <p:txBody>
          <a:bodyPr wrap="square" lIns="0" tIns="0" rIns="0" bIns="0" rtlCol="0"/>
          <a:lstStyle/>
          <a:p>
            <a:endParaRPr/>
          </a:p>
        </p:txBody>
      </p:sp>
      <p:sp>
        <p:nvSpPr>
          <p:cNvPr id="29" name="object 29"/>
          <p:cNvSpPr/>
          <p:nvPr/>
        </p:nvSpPr>
        <p:spPr>
          <a:xfrm>
            <a:off x="1720020" y="0"/>
            <a:ext cx="2223770" cy="377190"/>
          </a:xfrm>
          <a:custGeom>
            <a:avLst/>
            <a:gdLst/>
            <a:ahLst/>
            <a:cxnLst/>
            <a:rect l="l" t="t" r="r" b="b"/>
            <a:pathLst>
              <a:path w="2223770" h="377190">
                <a:moveTo>
                  <a:pt x="2223328" y="332485"/>
                </a:moveTo>
                <a:lnTo>
                  <a:pt x="2223328" y="376794"/>
                </a:lnTo>
                <a:lnTo>
                  <a:pt x="0" y="376794"/>
                </a:lnTo>
                <a:lnTo>
                  <a:pt x="0" y="338571"/>
                </a:lnTo>
                <a:lnTo>
                  <a:pt x="307165" y="0"/>
                </a:lnTo>
                <a:lnTo>
                  <a:pt x="1921684" y="0"/>
                </a:lnTo>
                <a:lnTo>
                  <a:pt x="2223328" y="332485"/>
                </a:lnTo>
                <a:close/>
              </a:path>
            </a:pathLst>
          </a:custGeom>
          <a:solidFill>
            <a:srgbClr val="FFCC57"/>
          </a:solidFill>
        </p:spPr>
        <p:txBody>
          <a:bodyPr wrap="square" lIns="0" tIns="0" rIns="0" bIns="0" rtlCol="0"/>
          <a:lstStyle/>
          <a:p>
            <a:endParaRPr/>
          </a:p>
        </p:txBody>
      </p:sp>
      <p:sp>
        <p:nvSpPr>
          <p:cNvPr id="30" name="object 30"/>
          <p:cNvSpPr/>
          <p:nvPr/>
        </p:nvSpPr>
        <p:spPr>
          <a:xfrm>
            <a:off x="2750982" y="1383378"/>
            <a:ext cx="1216660" cy="149860"/>
          </a:xfrm>
          <a:custGeom>
            <a:avLst/>
            <a:gdLst/>
            <a:ahLst/>
            <a:cxnLst/>
            <a:rect l="l" t="t" r="r" b="b"/>
            <a:pathLst>
              <a:path w="1216660" h="149859">
                <a:moveTo>
                  <a:pt x="0" y="149750"/>
                </a:moveTo>
                <a:lnTo>
                  <a:pt x="1216179" y="149750"/>
                </a:lnTo>
                <a:lnTo>
                  <a:pt x="1216179" y="0"/>
                </a:lnTo>
                <a:lnTo>
                  <a:pt x="0" y="0"/>
                </a:lnTo>
                <a:lnTo>
                  <a:pt x="0" y="149750"/>
                </a:lnTo>
                <a:close/>
              </a:path>
            </a:pathLst>
          </a:custGeom>
          <a:solidFill>
            <a:srgbClr val="4BB8B4"/>
          </a:solidFill>
        </p:spPr>
        <p:txBody>
          <a:bodyPr wrap="square" lIns="0" tIns="0" rIns="0" bIns="0" rtlCol="0"/>
          <a:lstStyle/>
          <a:p>
            <a:endParaRPr/>
          </a:p>
        </p:txBody>
      </p:sp>
      <p:sp>
        <p:nvSpPr>
          <p:cNvPr id="31" name="object 31"/>
          <p:cNvSpPr/>
          <p:nvPr/>
        </p:nvSpPr>
        <p:spPr>
          <a:xfrm>
            <a:off x="3360582" y="1530104"/>
            <a:ext cx="607060" cy="668655"/>
          </a:xfrm>
          <a:custGeom>
            <a:avLst/>
            <a:gdLst/>
            <a:ahLst/>
            <a:cxnLst/>
            <a:rect l="l" t="t" r="r" b="b"/>
            <a:pathLst>
              <a:path w="607060" h="668655">
                <a:moveTo>
                  <a:pt x="606579" y="0"/>
                </a:moveTo>
                <a:lnTo>
                  <a:pt x="606579" y="668529"/>
                </a:lnTo>
                <a:lnTo>
                  <a:pt x="0" y="0"/>
                </a:lnTo>
                <a:lnTo>
                  <a:pt x="606579" y="0"/>
                </a:lnTo>
                <a:close/>
              </a:path>
            </a:pathLst>
          </a:custGeom>
          <a:solidFill>
            <a:srgbClr val="4BB8B4"/>
          </a:solidFill>
        </p:spPr>
        <p:txBody>
          <a:bodyPr wrap="square" lIns="0" tIns="0" rIns="0" bIns="0" rtlCol="0"/>
          <a:lstStyle/>
          <a:p>
            <a:endParaRPr/>
          </a:p>
        </p:txBody>
      </p:sp>
      <p:sp>
        <p:nvSpPr>
          <p:cNvPr id="32" name="object 32"/>
          <p:cNvSpPr/>
          <p:nvPr/>
        </p:nvSpPr>
        <p:spPr>
          <a:xfrm>
            <a:off x="2750982" y="1530104"/>
            <a:ext cx="609600" cy="672465"/>
          </a:xfrm>
          <a:custGeom>
            <a:avLst/>
            <a:gdLst/>
            <a:ahLst/>
            <a:cxnLst/>
            <a:rect l="l" t="t" r="r" b="b"/>
            <a:pathLst>
              <a:path w="609600" h="672464">
                <a:moveTo>
                  <a:pt x="609599" y="0"/>
                </a:moveTo>
                <a:lnTo>
                  <a:pt x="0" y="671858"/>
                </a:lnTo>
                <a:lnTo>
                  <a:pt x="0" y="0"/>
                </a:lnTo>
                <a:lnTo>
                  <a:pt x="609599" y="0"/>
                </a:lnTo>
                <a:close/>
              </a:path>
            </a:pathLst>
          </a:custGeom>
          <a:solidFill>
            <a:srgbClr val="4BB8B4"/>
          </a:solidFill>
        </p:spPr>
        <p:txBody>
          <a:bodyPr wrap="square" lIns="0" tIns="0" rIns="0" bIns="0" rtlCol="0"/>
          <a:lstStyle/>
          <a:p>
            <a:endParaRPr/>
          </a:p>
        </p:txBody>
      </p:sp>
      <p:sp>
        <p:nvSpPr>
          <p:cNvPr id="33" name="object 33"/>
          <p:cNvSpPr/>
          <p:nvPr/>
        </p:nvSpPr>
        <p:spPr>
          <a:xfrm>
            <a:off x="2750982" y="693636"/>
            <a:ext cx="1216660" cy="692785"/>
          </a:xfrm>
          <a:custGeom>
            <a:avLst/>
            <a:gdLst/>
            <a:ahLst/>
            <a:cxnLst/>
            <a:rect l="l" t="t" r="r" b="b"/>
            <a:pathLst>
              <a:path w="1216660" h="692785">
                <a:moveTo>
                  <a:pt x="1216179" y="668529"/>
                </a:moveTo>
                <a:lnTo>
                  <a:pt x="1216179" y="692764"/>
                </a:lnTo>
                <a:lnTo>
                  <a:pt x="0" y="692764"/>
                </a:lnTo>
                <a:lnTo>
                  <a:pt x="0" y="671858"/>
                </a:lnTo>
                <a:lnTo>
                  <a:pt x="609599" y="0"/>
                </a:lnTo>
                <a:lnTo>
                  <a:pt x="1216179" y="668529"/>
                </a:lnTo>
                <a:close/>
              </a:path>
            </a:pathLst>
          </a:custGeom>
          <a:solidFill>
            <a:srgbClr val="4BB8B4"/>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6" y="0"/>
            <a:ext cx="9753600" cy="7315200"/>
          </a:xfrm>
          <a:prstGeom prst="rect">
            <a:avLst/>
          </a:prstGeom>
          <a:blipFill>
            <a:blip r:embed="rId2" cstate="print"/>
            <a:stretch>
              <a:fillRect/>
            </a:stretch>
          </a:blipFill>
        </p:spPr>
        <p:txBody>
          <a:bodyPr wrap="square" lIns="0" tIns="0" rIns="0" bIns="0" rtlCol="0"/>
          <a:lstStyle/>
          <a:p>
            <a:endParaRPr dirty="0"/>
          </a:p>
        </p:txBody>
      </p:sp>
      <p:sp>
        <p:nvSpPr>
          <p:cNvPr id="8" name="object 8"/>
          <p:cNvSpPr/>
          <p:nvPr/>
        </p:nvSpPr>
        <p:spPr>
          <a:xfrm>
            <a:off x="0" y="6047104"/>
            <a:ext cx="120650" cy="1268095"/>
          </a:xfrm>
          <a:custGeom>
            <a:avLst/>
            <a:gdLst/>
            <a:ahLst/>
            <a:cxnLst/>
            <a:rect l="l" t="t" r="r" b="b"/>
            <a:pathLst>
              <a:path w="120650" h="1268095">
                <a:moveTo>
                  <a:pt x="0" y="1268095"/>
                </a:moveTo>
                <a:lnTo>
                  <a:pt x="120217" y="1268095"/>
                </a:lnTo>
                <a:lnTo>
                  <a:pt x="120217" y="0"/>
                </a:lnTo>
                <a:lnTo>
                  <a:pt x="0" y="0"/>
                </a:lnTo>
                <a:lnTo>
                  <a:pt x="0" y="1268095"/>
                </a:lnTo>
                <a:close/>
              </a:path>
            </a:pathLst>
          </a:custGeom>
          <a:solidFill>
            <a:srgbClr val="FF7477"/>
          </a:solidFill>
        </p:spPr>
        <p:txBody>
          <a:bodyPr wrap="square" lIns="0" tIns="0" rIns="0" bIns="0" rtlCol="0"/>
          <a:lstStyle/>
          <a:p>
            <a:endParaRPr/>
          </a:p>
        </p:txBody>
      </p:sp>
      <p:sp>
        <p:nvSpPr>
          <p:cNvPr id="9" name="object 9"/>
          <p:cNvSpPr/>
          <p:nvPr/>
        </p:nvSpPr>
        <p:spPr>
          <a:xfrm>
            <a:off x="116730" y="6047104"/>
            <a:ext cx="799465" cy="1268095"/>
          </a:xfrm>
          <a:custGeom>
            <a:avLst/>
            <a:gdLst/>
            <a:ahLst/>
            <a:cxnLst/>
            <a:rect l="l" t="t" r="r" b="b"/>
            <a:pathLst>
              <a:path w="799465" h="1268095">
                <a:moveTo>
                  <a:pt x="179756" y="1268095"/>
                </a:moveTo>
                <a:lnTo>
                  <a:pt x="0" y="1268095"/>
                </a:lnTo>
                <a:lnTo>
                  <a:pt x="0" y="0"/>
                </a:lnTo>
                <a:lnTo>
                  <a:pt x="24108" y="0"/>
                </a:lnTo>
                <a:lnTo>
                  <a:pt x="798862" y="704849"/>
                </a:lnTo>
                <a:lnTo>
                  <a:pt x="179756" y="1268095"/>
                </a:lnTo>
                <a:close/>
              </a:path>
            </a:pathLst>
          </a:custGeom>
          <a:solidFill>
            <a:srgbClr val="FF7477"/>
          </a:solidFill>
        </p:spPr>
        <p:txBody>
          <a:bodyPr wrap="square" lIns="0" tIns="0" rIns="0" bIns="0" rtlCol="0"/>
          <a:lstStyle/>
          <a:p>
            <a:endParaRPr/>
          </a:p>
        </p:txBody>
      </p:sp>
      <p:sp>
        <p:nvSpPr>
          <p:cNvPr id="10" name="object 10"/>
          <p:cNvSpPr/>
          <p:nvPr/>
        </p:nvSpPr>
        <p:spPr>
          <a:xfrm>
            <a:off x="1285694" y="6773712"/>
            <a:ext cx="0" cy="541655"/>
          </a:xfrm>
          <a:custGeom>
            <a:avLst/>
            <a:gdLst/>
            <a:ahLst/>
            <a:cxnLst/>
            <a:rect l="l" t="t" r="r" b="b"/>
            <a:pathLst>
              <a:path h="541654">
                <a:moveTo>
                  <a:pt x="0" y="0"/>
                </a:moveTo>
                <a:lnTo>
                  <a:pt x="0" y="541487"/>
                </a:lnTo>
              </a:path>
            </a:pathLst>
          </a:custGeom>
          <a:ln w="69111">
            <a:solidFill>
              <a:srgbClr val="FFCC57"/>
            </a:solidFill>
          </a:ln>
        </p:spPr>
        <p:txBody>
          <a:bodyPr wrap="square" lIns="0" tIns="0" rIns="0" bIns="0" rtlCol="0"/>
          <a:lstStyle/>
          <a:p>
            <a:endParaRPr/>
          </a:p>
        </p:txBody>
      </p:sp>
      <p:sp>
        <p:nvSpPr>
          <p:cNvPr id="11" name="object 11"/>
          <p:cNvSpPr/>
          <p:nvPr/>
        </p:nvSpPr>
        <p:spPr>
          <a:xfrm>
            <a:off x="977521" y="7063926"/>
            <a:ext cx="275590" cy="251460"/>
          </a:xfrm>
          <a:custGeom>
            <a:avLst/>
            <a:gdLst/>
            <a:ahLst/>
            <a:cxnLst/>
            <a:rect l="l" t="t" r="r" b="b"/>
            <a:pathLst>
              <a:path w="275590" h="251459">
                <a:moveTo>
                  <a:pt x="275046" y="251273"/>
                </a:moveTo>
                <a:lnTo>
                  <a:pt x="0" y="251273"/>
                </a:lnTo>
                <a:lnTo>
                  <a:pt x="275046" y="0"/>
                </a:lnTo>
                <a:lnTo>
                  <a:pt x="275046" y="251273"/>
                </a:lnTo>
                <a:close/>
              </a:path>
            </a:pathLst>
          </a:custGeom>
          <a:solidFill>
            <a:srgbClr val="FFCC57"/>
          </a:solidFill>
        </p:spPr>
        <p:txBody>
          <a:bodyPr wrap="square" lIns="0" tIns="0" rIns="0" bIns="0" rtlCol="0"/>
          <a:lstStyle/>
          <a:p>
            <a:endParaRPr/>
          </a:p>
        </p:txBody>
      </p:sp>
      <p:sp>
        <p:nvSpPr>
          <p:cNvPr id="12" name="object 12"/>
          <p:cNvSpPr/>
          <p:nvPr/>
        </p:nvSpPr>
        <p:spPr>
          <a:xfrm>
            <a:off x="934896" y="6773712"/>
            <a:ext cx="318135" cy="290830"/>
          </a:xfrm>
          <a:custGeom>
            <a:avLst/>
            <a:gdLst/>
            <a:ahLst/>
            <a:cxnLst/>
            <a:rect l="l" t="t" r="r" b="b"/>
            <a:pathLst>
              <a:path w="318134" h="290829">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13" name="object 13"/>
          <p:cNvSpPr/>
          <p:nvPr/>
        </p:nvSpPr>
        <p:spPr>
          <a:xfrm>
            <a:off x="1318821" y="6773712"/>
            <a:ext cx="327660" cy="541655"/>
          </a:xfrm>
          <a:custGeom>
            <a:avLst/>
            <a:gdLst/>
            <a:ahLst/>
            <a:cxnLst/>
            <a:rect l="l" t="t" r="r" b="b"/>
            <a:pathLst>
              <a:path w="327660" h="541654">
                <a:moveTo>
                  <a:pt x="52510" y="541487"/>
                </a:moveTo>
                <a:lnTo>
                  <a:pt x="0" y="541487"/>
                </a:lnTo>
                <a:lnTo>
                  <a:pt x="0" y="0"/>
                </a:lnTo>
                <a:lnTo>
                  <a:pt x="9885" y="0"/>
                </a:lnTo>
                <a:lnTo>
                  <a:pt x="327557" y="290214"/>
                </a:lnTo>
                <a:lnTo>
                  <a:pt x="52510" y="541487"/>
                </a:lnTo>
                <a:close/>
              </a:path>
            </a:pathLst>
          </a:custGeom>
          <a:solidFill>
            <a:srgbClr val="FFCC57"/>
          </a:solidFill>
        </p:spPr>
        <p:txBody>
          <a:bodyPr wrap="square" lIns="0" tIns="0" rIns="0" bIns="0" rtlCol="0"/>
          <a:lstStyle/>
          <a:p>
            <a:endParaRPr/>
          </a:p>
        </p:txBody>
      </p:sp>
      <p:sp>
        <p:nvSpPr>
          <p:cNvPr id="14" name="object 14"/>
          <p:cNvSpPr/>
          <p:nvPr/>
        </p:nvSpPr>
        <p:spPr>
          <a:xfrm>
            <a:off x="1205309" y="4832194"/>
            <a:ext cx="149860" cy="1216660"/>
          </a:xfrm>
          <a:custGeom>
            <a:avLst/>
            <a:gdLst/>
            <a:ahLst/>
            <a:cxnLst/>
            <a:rect l="l" t="t" r="r" b="b"/>
            <a:pathLst>
              <a:path w="149859" h="1216660">
                <a:moveTo>
                  <a:pt x="0" y="0"/>
                </a:moveTo>
                <a:lnTo>
                  <a:pt x="0" y="1216179"/>
                </a:lnTo>
                <a:lnTo>
                  <a:pt x="149750" y="1216179"/>
                </a:lnTo>
                <a:lnTo>
                  <a:pt x="149750" y="0"/>
                </a:lnTo>
                <a:lnTo>
                  <a:pt x="0" y="0"/>
                </a:lnTo>
                <a:close/>
              </a:path>
            </a:pathLst>
          </a:custGeom>
          <a:solidFill>
            <a:srgbClr val="F1F1F1"/>
          </a:solidFill>
        </p:spPr>
        <p:txBody>
          <a:bodyPr wrap="square" lIns="0" tIns="0" rIns="0" bIns="0" rtlCol="0"/>
          <a:lstStyle/>
          <a:p>
            <a:endParaRPr/>
          </a:p>
        </p:txBody>
      </p:sp>
      <p:sp>
        <p:nvSpPr>
          <p:cNvPr id="15" name="object 15"/>
          <p:cNvSpPr/>
          <p:nvPr/>
        </p:nvSpPr>
        <p:spPr>
          <a:xfrm>
            <a:off x="539802" y="5441794"/>
            <a:ext cx="668655" cy="607060"/>
          </a:xfrm>
          <a:custGeom>
            <a:avLst/>
            <a:gdLst/>
            <a:ahLst/>
            <a:cxnLst/>
            <a:rect l="l" t="t" r="r" b="b"/>
            <a:pathLst>
              <a:path w="668655" h="607060">
                <a:moveTo>
                  <a:pt x="668529" y="606579"/>
                </a:moveTo>
                <a:lnTo>
                  <a:pt x="0" y="606579"/>
                </a:lnTo>
                <a:lnTo>
                  <a:pt x="668529" y="0"/>
                </a:lnTo>
                <a:lnTo>
                  <a:pt x="668529" y="606579"/>
                </a:lnTo>
                <a:close/>
              </a:path>
            </a:pathLst>
          </a:custGeom>
          <a:solidFill>
            <a:srgbClr val="F1F1F1"/>
          </a:solidFill>
        </p:spPr>
        <p:txBody>
          <a:bodyPr wrap="square" lIns="0" tIns="0" rIns="0" bIns="0" rtlCol="0"/>
          <a:lstStyle/>
          <a:p>
            <a:endParaRPr/>
          </a:p>
        </p:txBody>
      </p:sp>
      <p:sp>
        <p:nvSpPr>
          <p:cNvPr id="16" name="object 16"/>
          <p:cNvSpPr/>
          <p:nvPr/>
        </p:nvSpPr>
        <p:spPr>
          <a:xfrm>
            <a:off x="536474" y="4832194"/>
            <a:ext cx="672465" cy="609600"/>
          </a:xfrm>
          <a:custGeom>
            <a:avLst/>
            <a:gdLst/>
            <a:ahLst/>
            <a:cxnLst/>
            <a:rect l="l" t="t" r="r" b="b"/>
            <a:pathLst>
              <a:path w="672465" h="609600">
                <a:moveTo>
                  <a:pt x="671858" y="609599"/>
                </a:moveTo>
                <a:lnTo>
                  <a:pt x="0" y="0"/>
                </a:lnTo>
                <a:lnTo>
                  <a:pt x="671858" y="0"/>
                </a:lnTo>
                <a:lnTo>
                  <a:pt x="671858" y="609599"/>
                </a:lnTo>
                <a:close/>
              </a:path>
            </a:pathLst>
          </a:custGeom>
          <a:solidFill>
            <a:srgbClr val="F1F1F1"/>
          </a:solidFill>
        </p:spPr>
        <p:txBody>
          <a:bodyPr wrap="square" lIns="0" tIns="0" rIns="0" bIns="0" rtlCol="0"/>
          <a:lstStyle/>
          <a:p>
            <a:endParaRPr/>
          </a:p>
        </p:txBody>
      </p:sp>
      <p:sp>
        <p:nvSpPr>
          <p:cNvPr id="17" name="object 17"/>
          <p:cNvSpPr/>
          <p:nvPr/>
        </p:nvSpPr>
        <p:spPr>
          <a:xfrm>
            <a:off x="1352036" y="48321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F1F1F1"/>
          </a:solidFill>
        </p:spPr>
        <p:txBody>
          <a:bodyPr wrap="square" lIns="0" tIns="0" rIns="0" bIns="0" rtlCol="0"/>
          <a:lstStyle/>
          <a:p>
            <a:endParaRPr/>
          </a:p>
        </p:txBody>
      </p:sp>
      <p:sp>
        <p:nvSpPr>
          <p:cNvPr id="18" name="object 18"/>
          <p:cNvSpPr/>
          <p:nvPr/>
        </p:nvSpPr>
        <p:spPr>
          <a:xfrm>
            <a:off x="8056699" y="0"/>
            <a:ext cx="179070" cy="1376680"/>
          </a:xfrm>
          <a:custGeom>
            <a:avLst/>
            <a:gdLst/>
            <a:ahLst/>
            <a:cxnLst/>
            <a:rect l="l" t="t" r="r" b="b"/>
            <a:pathLst>
              <a:path w="179070" h="1376680">
                <a:moveTo>
                  <a:pt x="178817" y="0"/>
                </a:moveTo>
                <a:lnTo>
                  <a:pt x="0" y="0"/>
                </a:lnTo>
                <a:lnTo>
                  <a:pt x="0" y="1376362"/>
                </a:lnTo>
                <a:lnTo>
                  <a:pt x="178817" y="1376362"/>
                </a:lnTo>
                <a:lnTo>
                  <a:pt x="178817" y="0"/>
                </a:lnTo>
                <a:close/>
              </a:path>
            </a:pathLst>
          </a:custGeom>
          <a:solidFill>
            <a:srgbClr val="FF7477"/>
          </a:solidFill>
        </p:spPr>
        <p:txBody>
          <a:bodyPr wrap="square" lIns="0" tIns="0" rIns="0" bIns="0" rtlCol="0"/>
          <a:lstStyle/>
          <a:p>
            <a:endParaRPr/>
          </a:p>
        </p:txBody>
      </p:sp>
      <p:sp>
        <p:nvSpPr>
          <p:cNvPr id="19" name="object 19"/>
          <p:cNvSpPr/>
          <p:nvPr/>
        </p:nvSpPr>
        <p:spPr>
          <a:xfrm>
            <a:off x="7289269" y="675004"/>
            <a:ext cx="771525" cy="701675"/>
          </a:xfrm>
          <a:custGeom>
            <a:avLst/>
            <a:gdLst/>
            <a:ahLst/>
            <a:cxnLst/>
            <a:rect l="l" t="t" r="r" b="b"/>
            <a:pathLst>
              <a:path w="771525" h="701675">
                <a:moveTo>
                  <a:pt x="770915" y="701357"/>
                </a:moveTo>
                <a:lnTo>
                  <a:pt x="0" y="701357"/>
                </a:lnTo>
                <a:lnTo>
                  <a:pt x="770915" y="0"/>
                </a:lnTo>
                <a:lnTo>
                  <a:pt x="770915" y="701357"/>
                </a:lnTo>
                <a:close/>
              </a:path>
            </a:pathLst>
          </a:custGeom>
          <a:solidFill>
            <a:srgbClr val="FF7477"/>
          </a:solidFill>
        </p:spPr>
        <p:txBody>
          <a:bodyPr wrap="square" lIns="0" tIns="0" rIns="0" bIns="0" rtlCol="0"/>
          <a:lstStyle/>
          <a:p>
            <a:endParaRPr/>
          </a:p>
        </p:txBody>
      </p:sp>
      <p:sp>
        <p:nvSpPr>
          <p:cNvPr id="20" name="object 20"/>
          <p:cNvSpPr/>
          <p:nvPr/>
        </p:nvSpPr>
        <p:spPr>
          <a:xfrm>
            <a:off x="7318236" y="0"/>
            <a:ext cx="742315" cy="675005"/>
          </a:xfrm>
          <a:custGeom>
            <a:avLst/>
            <a:gdLst/>
            <a:ahLst/>
            <a:cxnLst/>
            <a:rect l="l" t="t" r="r" b="b"/>
            <a:pathLst>
              <a:path w="742315" h="675005">
                <a:moveTo>
                  <a:pt x="741949" y="675004"/>
                </a:moveTo>
                <a:lnTo>
                  <a:pt x="0" y="0"/>
                </a:lnTo>
                <a:lnTo>
                  <a:pt x="741949" y="0"/>
                </a:lnTo>
                <a:lnTo>
                  <a:pt x="741949" y="675004"/>
                </a:lnTo>
                <a:close/>
              </a:path>
            </a:pathLst>
          </a:custGeom>
          <a:solidFill>
            <a:srgbClr val="FF7477"/>
          </a:solidFill>
        </p:spPr>
        <p:txBody>
          <a:bodyPr wrap="square" lIns="0" tIns="0" rIns="0" bIns="0" rtlCol="0"/>
          <a:lstStyle/>
          <a:p>
            <a:endParaRPr/>
          </a:p>
        </p:txBody>
      </p:sp>
      <p:sp>
        <p:nvSpPr>
          <p:cNvPr id="21" name="object 21"/>
          <p:cNvSpPr/>
          <p:nvPr/>
        </p:nvSpPr>
        <p:spPr>
          <a:xfrm>
            <a:off x="8232030" y="0"/>
            <a:ext cx="799465" cy="1376680"/>
          </a:xfrm>
          <a:custGeom>
            <a:avLst/>
            <a:gdLst/>
            <a:ahLst/>
            <a:cxnLst/>
            <a:rect l="l" t="t" r="r" b="b"/>
            <a:pathLst>
              <a:path w="799465" h="1376680">
                <a:moveTo>
                  <a:pt x="27947" y="1376362"/>
                </a:moveTo>
                <a:lnTo>
                  <a:pt x="0" y="1376362"/>
                </a:lnTo>
                <a:lnTo>
                  <a:pt x="0" y="0"/>
                </a:lnTo>
                <a:lnTo>
                  <a:pt x="56913" y="0"/>
                </a:lnTo>
                <a:lnTo>
                  <a:pt x="798862" y="675004"/>
                </a:lnTo>
                <a:lnTo>
                  <a:pt x="27947" y="1376362"/>
                </a:lnTo>
                <a:close/>
              </a:path>
            </a:pathLst>
          </a:custGeom>
          <a:solidFill>
            <a:srgbClr val="FF7477"/>
          </a:solidFill>
        </p:spPr>
        <p:txBody>
          <a:bodyPr wrap="square" lIns="0" tIns="0" rIns="0" bIns="0" rtlCol="0"/>
          <a:lstStyle/>
          <a:p>
            <a:endParaRPr/>
          </a:p>
        </p:txBody>
      </p:sp>
      <p:sp>
        <p:nvSpPr>
          <p:cNvPr id="22" name="object 22"/>
          <p:cNvSpPr/>
          <p:nvPr/>
        </p:nvSpPr>
        <p:spPr>
          <a:xfrm>
            <a:off x="9400994" y="696762"/>
            <a:ext cx="0" cy="570230"/>
          </a:xfrm>
          <a:custGeom>
            <a:avLst/>
            <a:gdLst/>
            <a:ahLst/>
            <a:cxnLst/>
            <a:rect l="l" t="t" r="r" b="b"/>
            <a:pathLst>
              <a:path h="570230">
                <a:moveTo>
                  <a:pt x="0" y="0"/>
                </a:moveTo>
                <a:lnTo>
                  <a:pt x="0" y="570062"/>
                </a:lnTo>
              </a:path>
            </a:pathLst>
          </a:custGeom>
          <a:ln w="69111">
            <a:solidFill>
              <a:srgbClr val="FFCC57"/>
            </a:solidFill>
          </a:ln>
        </p:spPr>
        <p:txBody>
          <a:bodyPr wrap="square" lIns="0" tIns="0" rIns="0" bIns="0" rtlCol="0"/>
          <a:lstStyle/>
          <a:p>
            <a:endParaRPr/>
          </a:p>
        </p:txBody>
      </p:sp>
      <p:sp>
        <p:nvSpPr>
          <p:cNvPr id="23" name="object 23"/>
          <p:cNvSpPr/>
          <p:nvPr/>
        </p:nvSpPr>
        <p:spPr>
          <a:xfrm>
            <a:off x="9061543" y="986976"/>
            <a:ext cx="306705" cy="280035"/>
          </a:xfrm>
          <a:custGeom>
            <a:avLst/>
            <a:gdLst/>
            <a:ahLst/>
            <a:cxnLst/>
            <a:rect l="l" t="t" r="r" b="b"/>
            <a:pathLst>
              <a:path w="306704" h="280034">
                <a:moveTo>
                  <a:pt x="306325" y="279848"/>
                </a:moveTo>
                <a:lnTo>
                  <a:pt x="0" y="279848"/>
                </a:lnTo>
                <a:lnTo>
                  <a:pt x="306325" y="0"/>
                </a:lnTo>
                <a:lnTo>
                  <a:pt x="306325" y="279848"/>
                </a:lnTo>
                <a:close/>
              </a:path>
            </a:pathLst>
          </a:custGeom>
          <a:solidFill>
            <a:srgbClr val="FFCC57"/>
          </a:solidFill>
        </p:spPr>
        <p:txBody>
          <a:bodyPr wrap="square" lIns="0" tIns="0" rIns="0" bIns="0" rtlCol="0"/>
          <a:lstStyle/>
          <a:p>
            <a:endParaRPr/>
          </a:p>
        </p:txBody>
      </p:sp>
      <p:sp>
        <p:nvSpPr>
          <p:cNvPr id="24" name="object 24"/>
          <p:cNvSpPr/>
          <p:nvPr/>
        </p:nvSpPr>
        <p:spPr>
          <a:xfrm>
            <a:off x="9050197" y="696762"/>
            <a:ext cx="318135" cy="290830"/>
          </a:xfrm>
          <a:custGeom>
            <a:avLst/>
            <a:gdLst/>
            <a:ahLst/>
            <a:cxnLst/>
            <a:rect l="l" t="t" r="r" b="b"/>
            <a:pathLst>
              <a:path w="318134" h="290830">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25" name="object 25"/>
          <p:cNvSpPr/>
          <p:nvPr/>
        </p:nvSpPr>
        <p:spPr>
          <a:xfrm>
            <a:off x="9434121" y="696762"/>
            <a:ext cx="320040" cy="570230"/>
          </a:xfrm>
          <a:custGeom>
            <a:avLst/>
            <a:gdLst/>
            <a:ahLst/>
            <a:cxnLst/>
            <a:rect l="l" t="t" r="r" b="b"/>
            <a:pathLst>
              <a:path w="320040" h="570230">
                <a:moveTo>
                  <a:pt x="21232" y="570062"/>
                </a:moveTo>
                <a:lnTo>
                  <a:pt x="0" y="570062"/>
                </a:lnTo>
                <a:lnTo>
                  <a:pt x="0" y="0"/>
                </a:lnTo>
                <a:lnTo>
                  <a:pt x="9885" y="0"/>
                </a:lnTo>
                <a:lnTo>
                  <a:pt x="319479" y="282834"/>
                </a:lnTo>
                <a:lnTo>
                  <a:pt x="319479" y="297593"/>
                </a:lnTo>
                <a:lnTo>
                  <a:pt x="21232" y="570062"/>
                </a:lnTo>
                <a:close/>
              </a:path>
            </a:pathLst>
          </a:custGeom>
          <a:solidFill>
            <a:srgbClr val="FFCC57"/>
          </a:solidFill>
        </p:spPr>
        <p:txBody>
          <a:bodyPr wrap="square" lIns="0" tIns="0" rIns="0" bIns="0" rtlCol="0"/>
          <a:lstStyle/>
          <a:p>
            <a:endParaRPr/>
          </a:p>
        </p:txBody>
      </p:sp>
      <p:sp>
        <p:nvSpPr>
          <p:cNvPr id="13314" name="AutoShape 2" descr="Image result for artificial intelligence chatbo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316" name="AutoShape 4" descr="Image result for artificial intelligence chatbo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3318" name="AutoShape 6" descr="Image result for artificial intelligence chatbo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3321" name="Picture 9" descr="C:\Users\Admin\Desktop\1_UTh2YKtQH07DSCxjHc2mHA.png"/>
          <p:cNvPicPr>
            <a:picLocks noChangeAspect="1" noChangeArrowheads="1"/>
          </p:cNvPicPr>
          <p:nvPr/>
        </p:nvPicPr>
        <p:blipFill>
          <a:blip r:embed="rId3"/>
          <a:srcRect/>
          <a:stretch>
            <a:fillRect/>
          </a:stretch>
        </p:blipFill>
        <p:spPr bwMode="auto">
          <a:xfrm>
            <a:off x="0" y="0"/>
            <a:ext cx="9753600" cy="7315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40025" y="2049290"/>
            <a:ext cx="45719"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276769" y="2041591"/>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90784" y="300014"/>
            <a:ext cx="6690143" cy="507831"/>
          </a:xfrm>
          <a:prstGeom prst="rect">
            <a:avLst/>
          </a:prstGeom>
        </p:spPr>
        <p:txBody>
          <a:bodyPr vert="horz" wrap="square" lIns="0" tIns="15240" rIns="0" bIns="0" rtlCol="0">
            <a:spAutoFit/>
          </a:bodyPr>
          <a:lstStyle/>
          <a:p>
            <a:r>
              <a:rPr lang="en-IN" sz="3200" b="1" dirty="0">
                <a:solidFill>
                  <a:schemeClr val="accent5"/>
                </a:solidFill>
                <a:latin typeface="Footlight MT Light" panose="0204060206030A020304" pitchFamily="18" charset="0"/>
              </a:rPr>
              <a:t>NATURAL LANGUAGE PROCESSING</a:t>
            </a:r>
            <a:endParaRPr lang="en-US" sz="32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33660" y="942956"/>
            <a:ext cx="6816254" cy="5552161"/>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US" sz="2400" dirty="0">
                <a:latin typeface="Footlight MT Light" panose="0204060206030A020304" pitchFamily="18" charset="0"/>
              </a:rPr>
              <a:t>Natural language processing (NLP) is the ability of a computer program to understand human speech as it is spoken. </a:t>
            </a:r>
          </a:p>
          <a:p>
            <a:pPr marL="342900" indent="-342900">
              <a:lnSpc>
                <a:spcPct val="150000"/>
              </a:lnSpc>
              <a:buFont typeface="Wingdings" panose="05000000000000000000" pitchFamily="2" charset="2"/>
              <a:buChar char="Ø"/>
            </a:pPr>
            <a:r>
              <a:rPr lang="en-US" sz="2400" dirty="0">
                <a:latin typeface="Footlight MT Light" panose="0204060206030A020304" pitchFamily="18" charset="0"/>
              </a:rPr>
              <a:t>NLP is a component of artificial intelligence . </a:t>
            </a:r>
          </a:p>
          <a:p>
            <a:pPr marL="342900" indent="-342900">
              <a:lnSpc>
                <a:spcPct val="150000"/>
              </a:lnSpc>
              <a:buFont typeface="Wingdings" panose="05000000000000000000" pitchFamily="2" charset="2"/>
              <a:buChar char="Ø"/>
            </a:pPr>
            <a:r>
              <a:rPr lang="en-US" sz="2400" dirty="0">
                <a:latin typeface="Footlight MT Light" panose="0204060206030A020304" pitchFamily="18" charset="0"/>
              </a:rPr>
              <a:t>It makes computer to perform useful tasks with the natural languages humans use. </a:t>
            </a:r>
          </a:p>
          <a:p>
            <a:pPr marL="342900" indent="-342900">
              <a:lnSpc>
                <a:spcPct val="150000"/>
              </a:lnSpc>
              <a:buFont typeface="Wingdings" panose="05000000000000000000" pitchFamily="2" charset="2"/>
              <a:buChar char="Ø"/>
            </a:pPr>
            <a:r>
              <a:rPr lang="en-US" sz="2400" dirty="0">
                <a:latin typeface="Footlight MT Light" panose="0204060206030A020304" pitchFamily="18" charset="0"/>
              </a:rPr>
              <a:t>Current approaches to NLP are based on machine </a:t>
            </a:r>
            <a:r>
              <a:rPr lang="en-US" sz="2400" dirty="0" smtClean="0">
                <a:latin typeface="Footlight MT Light" panose="0204060206030A020304" pitchFamily="18" charset="0"/>
              </a:rPr>
              <a:t>learning.</a:t>
            </a:r>
            <a:endParaRPr lang="en-US" sz="2400" dirty="0">
              <a:latin typeface="Footlight MT Light" panose="0204060206030A020304" pitchFamily="18" charset="0"/>
            </a:endParaRPr>
          </a:p>
          <a:p>
            <a:pPr marL="342900" indent="-342900">
              <a:lnSpc>
                <a:spcPct val="150000"/>
              </a:lnSpc>
              <a:buFont typeface="Wingdings" panose="05000000000000000000" pitchFamily="2" charset="2"/>
              <a:buChar char="Ø"/>
            </a:pPr>
            <a:r>
              <a:rPr lang="en-US" sz="2400" dirty="0">
                <a:latin typeface="Footlight MT Light" panose="0204060206030A020304" pitchFamily="18" charset="0"/>
              </a:rPr>
              <a:t>The input and output of an NLP system can be − Speech, Written </a:t>
            </a:r>
            <a:r>
              <a:rPr lang="en-US" sz="2400" dirty="0" smtClean="0">
                <a:latin typeface="Footlight MT Light" panose="0204060206030A020304" pitchFamily="18" charset="0"/>
              </a:rPr>
              <a:t>Text.</a:t>
            </a:r>
            <a:r>
              <a:rPr lang="en-US" sz="2400" dirty="0">
                <a:latin typeface="Footlight MT Light" panose="0204060206030A020304" pitchFamily="18" charset="0"/>
              </a:rPr>
              <a:t> </a:t>
            </a:r>
            <a:endParaRPr lang="en-IN" sz="2800" b="1" spc="90" dirty="0">
              <a:latin typeface="Footlight MT Light" panose="0204060206030A020304" pitchFamily="18" charset="0"/>
            </a:endParaRPr>
          </a:p>
        </p:txBody>
      </p:sp>
      <p:sp>
        <p:nvSpPr>
          <p:cNvPr id="19" name="object 19"/>
          <p:cNvSpPr/>
          <p:nvPr/>
        </p:nvSpPr>
        <p:spPr>
          <a:xfrm>
            <a:off x="2253445" y="2848273"/>
            <a:ext cx="0" cy="570230"/>
          </a:xfrm>
          <a:custGeom>
            <a:avLst/>
            <a:gdLst/>
            <a:ahLst/>
            <a:cxnLst/>
            <a:rect l="l" t="t" r="r" b="b"/>
            <a:pathLst>
              <a:path h="570229">
                <a:moveTo>
                  <a:pt x="0" y="0"/>
                </a:moveTo>
                <a:lnTo>
                  <a:pt x="0" y="570062"/>
                </a:lnTo>
              </a:path>
            </a:pathLst>
          </a:custGeom>
          <a:ln w="69111">
            <a:solidFill>
              <a:srgbClr val="FFCC57"/>
            </a:solidFill>
          </a:ln>
        </p:spPr>
        <p:txBody>
          <a:bodyPr wrap="square" lIns="0" tIns="0" rIns="0" bIns="0" rtlCol="0"/>
          <a:lstStyle/>
          <a:p>
            <a:endParaRPr/>
          </a:p>
        </p:txBody>
      </p:sp>
      <p:sp>
        <p:nvSpPr>
          <p:cNvPr id="20" name="object 20"/>
          <p:cNvSpPr/>
          <p:nvPr/>
        </p:nvSpPr>
        <p:spPr>
          <a:xfrm>
            <a:off x="1946740" y="3158657"/>
            <a:ext cx="306705" cy="280035"/>
          </a:xfrm>
          <a:custGeom>
            <a:avLst/>
            <a:gdLst/>
            <a:ahLst/>
            <a:cxnLst/>
            <a:rect l="l" t="t" r="r" b="b"/>
            <a:pathLst>
              <a:path w="306705" h="280035">
                <a:moveTo>
                  <a:pt x="306325" y="279847"/>
                </a:moveTo>
                <a:lnTo>
                  <a:pt x="0" y="279847"/>
                </a:lnTo>
                <a:lnTo>
                  <a:pt x="306325" y="0"/>
                </a:lnTo>
                <a:lnTo>
                  <a:pt x="306325" y="279847"/>
                </a:lnTo>
                <a:close/>
              </a:path>
            </a:pathLst>
          </a:custGeom>
          <a:solidFill>
            <a:srgbClr val="FFCC57"/>
          </a:solidFill>
        </p:spPr>
        <p:txBody>
          <a:bodyPr wrap="square" lIns="0" tIns="0" rIns="0" bIns="0" rtlCol="0"/>
          <a:lstStyle/>
          <a:p>
            <a:endParaRPr/>
          </a:p>
        </p:txBody>
      </p:sp>
      <p:sp>
        <p:nvSpPr>
          <p:cNvPr id="21" name="object 21"/>
          <p:cNvSpPr/>
          <p:nvPr/>
        </p:nvSpPr>
        <p:spPr>
          <a:xfrm>
            <a:off x="1935310" y="2848273"/>
            <a:ext cx="318135" cy="290830"/>
          </a:xfrm>
          <a:custGeom>
            <a:avLst/>
            <a:gdLst/>
            <a:ahLst/>
            <a:cxnLst/>
            <a:rect l="l" t="t" r="r" b="b"/>
            <a:pathLst>
              <a:path w="318135" h="290830">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22" name="object 22"/>
          <p:cNvSpPr/>
          <p:nvPr/>
        </p:nvSpPr>
        <p:spPr>
          <a:xfrm>
            <a:off x="2299978" y="2848273"/>
            <a:ext cx="327660" cy="570230"/>
          </a:xfrm>
          <a:custGeom>
            <a:avLst/>
            <a:gdLst/>
            <a:ahLst/>
            <a:cxnLst/>
            <a:rect l="l" t="t" r="r" b="b"/>
            <a:pathLst>
              <a:path w="327660" h="570229">
                <a:moveTo>
                  <a:pt x="21232" y="570062"/>
                </a:moveTo>
                <a:lnTo>
                  <a:pt x="0" y="570062"/>
                </a:lnTo>
                <a:lnTo>
                  <a:pt x="0" y="0"/>
                </a:lnTo>
                <a:lnTo>
                  <a:pt x="9885" y="0"/>
                </a:lnTo>
                <a:lnTo>
                  <a:pt x="327557" y="290214"/>
                </a:lnTo>
                <a:lnTo>
                  <a:pt x="21232" y="570062"/>
                </a:lnTo>
                <a:close/>
              </a:path>
            </a:pathLst>
          </a:custGeom>
          <a:solidFill>
            <a:srgbClr val="FFCC57"/>
          </a:solidFill>
        </p:spPr>
        <p:txBody>
          <a:bodyPr wrap="square" lIns="0" tIns="0" rIns="0" bIns="0" rtlCol="0"/>
          <a:lstStyle/>
          <a:p>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716227"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86141" y="6743004"/>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2442262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40025" y="2049290"/>
            <a:ext cx="45719"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276769" y="2041591"/>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90784" y="300014"/>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CHATBOT</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33660" y="1157270"/>
            <a:ext cx="6816254" cy="5090496"/>
          </a:xfrm>
          <a:prstGeom prst="rect">
            <a:avLst/>
          </a:prstGeom>
        </p:spPr>
        <p:txBody>
          <a:bodyPr vert="horz" wrap="square" lIns="0" tIns="12065" rIns="0" bIns="0" rtlCol="0">
            <a:spAutoFit/>
          </a:bodyPr>
          <a:lstStyle/>
          <a:p>
            <a:pPr marL="342900" indent="-342900">
              <a:lnSpc>
                <a:spcPct val="150000"/>
              </a:lnSpc>
              <a:buFont typeface="Wingdings" panose="05000000000000000000" pitchFamily="2" charset="2"/>
              <a:buChar char="Ø"/>
            </a:pPr>
            <a:r>
              <a:rPr lang="en-US" altLang="en-US" sz="2200" dirty="0" smtClean="0">
                <a:solidFill>
                  <a:schemeClr val="accent5"/>
                </a:solidFill>
                <a:latin typeface="Footlight MT Light" panose="0204060206030A020304" pitchFamily="18" charset="0"/>
              </a:rPr>
              <a:t>A </a:t>
            </a:r>
            <a:r>
              <a:rPr lang="en-US" altLang="en-US" sz="2200" dirty="0">
                <a:solidFill>
                  <a:schemeClr val="accent5"/>
                </a:solidFill>
                <a:latin typeface="Footlight MT Light" panose="0204060206030A020304" pitchFamily="18" charset="0"/>
              </a:rPr>
              <a:t>computer program that can talk to humans in natural </a:t>
            </a:r>
            <a:r>
              <a:rPr lang="en-US" altLang="en-US" sz="2200" dirty="0" smtClean="0">
                <a:solidFill>
                  <a:schemeClr val="accent5"/>
                </a:solidFill>
                <a:latin typeface="Footlight MT Light" panose="0204060206030A020304" pitchFamily="18" charset="0"/>
              </a:rPr>
              <a:t>language.</a:t>
            </a:r>
          </a:p>
          <a:p>
            <a:pPr marL="342900" indent="-342900">
              <a:lnSpc>
                <a:spcPct val="150000"/>
              </a:lnSpc>
              <a:buFont typeface="Wingdings" panose="05000000000000000000" pitchFamily="2" charset="2"/>
              <a:buChar char="Ø"/>
            </a:pPr>
            <a:r>
              <a:rPr lang="en-US" sz="2200" dirty="0" smtClean="0">
                <a:solidFill>
                  <a:schemeClr val="accent5"/>
                </a:solidFill>
                <a:latin typeface="Footlight MT Light" panose="0204060206030A020304" pitchFamily="18" charset="0"/>
              </a:rPr>
              <a:t>They </a:t>
            </a:r>
            <a:r>
              <a:rPr lang="en-US" sz="2200" dirty="0">
                <a:solidFill>
                  <a:schemeClr val="accent5"/>
                </a:solidFill>
                <a:latin typeface="Footlight MT Light" panose="0204060206030A020304" pitchFamily="18" charset="0"/>
              </a:rPr>
              <a:t>are simulations which can understand human language, process it and interact back with humans while performing specific </a:t>
            </a:r>
            <a:r>
              <a:rPr lang="en-US" sz="2200" dirty="0" smtClean="0">
                <a:solidFill>
                  <a:schemeClr val="accent5"/>
                </a:solidFill>
                <a:latin typeface="Footlight MT Light" panose="0204060206030A020304" pitchFamily="18" charset="0"/>
              </a:rPr>
              <a:t>tasks.</a:t>
            </a:r>
          </a:p>
          <a:p>
            <a:pPr marL="342900" indent="-342900">
              <a:lnSpc>
                <a:spcPct val="150000"/>
              </a:lnSpc>
              <a:buFont typeface="Wingdings" panose="05000000000000000000" pitchFamily="2" charset="2"/>
              <a:buChar char="Ø"/>
            </a:pPr>
            <a:r>
              <a:rPr lang="en-US" altLang="en-US" sz="2200" dirty="0" smtClean="0">
                <a:solidFill>
                  <a:schemeClr val="accent5"/>
                </a:solidFill>
                <a:latin typeface="Footlight MT Light" panose="0204060206030A020304" pitchFamily="18" charset="0"/>
              </a:rPr>
              <a:t>Uses </a:t>
            </a:r>
            <a:r>
              <a:rPr lang="en-US" altLang="en-US" sz="2200" dirty="0">
                <a:solidFill>
                  <a:schemeClr val="accent5"/>
                </a:solidFill>
                <a:latin typeface="Footlight MT Light" panose="0204060206030A020304" pitchFamily="18" charset="0"/>
              </a:rPr>
              <a:t>Artificial Intelligence Markup Language (AIML) to represent </a:t>
            </a:r>
            <a:r>
              <a:rPr lang="en-US" altLang="en-US" sz="2200" dirty="0" smtClean="0">
                <a:solidFill>
                  <a:schemeClr val="accent5"/>
                </a:solidFill>
                <a:latin typeface="Footlight MT Light" panose="0204060206030A020304" pitchFamily="18" charset="0"/>
              </a:rPr>
              <a:t>knowledge.</a:t>
            </a:r>
            <a:endParaRPr lang="en-IN" altLang="en-US" sz="2200" dirty="0">
              <a:solidFill>
                <a:schemeClr val="accent5"/>
              </a:solidFill>
              <a:latin typeface="Footlight MT Light" panose="0204060206030A020304" pitchFamily="18" charset="0"/>
            </a:endParaRPr>
          </a:p>
          <a:p>
            <a:pPr>
              <a:lnSpc>
                <a:spcPct val="150000"/>
              </a:lnSpc>
            </a:pPr>
            <a:endParaRPr lang="en-IN" altLang="en-US" sz="2200" dirty="0" smtClean="0">
              <a:solidFill>
                <a:schemeClr val="accent5"/>
              </a:solidFill>
              <a:latin typeface="Footlight MT Light" panose="0204060206030A020304" pitchFamily="18" charset="0"/>
            </a:endParaRPr>
          </a:p>
          <a:p>
            <a:pPr>
              <a:lnSpc>
                <a:spcPct val="150000"/>
              </a:lnSpc>
            </a:pPr>
            <a:endParaRPr lang="en-IN" altLang="en-US" sz="2200" dirty="0">
              <a:solidFill>
                <a:schemeClr val="accent5"/>
              </a:solidFill>
              <a:latin typeface="Footlight MT Light" panose="0204060206030A020304" pitchFamily="18" charset="0"/>
            </a:endParaRPr>
          </a:p>
          <a:p>
            <a:pPr>
              <a:lnSpc>
                <a:spcPct val="150000"/>
              </a:lnSpc>
            </a:pPr>
            <a:endParaRPr lang="en-US" altLang="en-US" sz="2200" dirty="0">
              <a:solidFill>
                <a:schemeClr val="accent5"/>
              </a:solidFill>
              <a:latin typeface="Footlight MT Light" panose="0204060206030A020304" pitchFamily="18" charset="0"/>
            </a:endParaRPr>
          </a:p>
        </p:txBody>
      </p:sp>
      <p:sp>
        <p:nvSpPr>
          <p:cNvPr id="19" name="object 19"/>
          <p:cNvSpPr/>
          <p:nvPr/>
        </p:nvSpPr>
        <p:spPr>
          <a:xfrm>
            <a:off x="2253445" y="2848273"/>
            <a:ext cx="0" cy="570230"/>
          </a:xfrm>
          <a:custGeom>
            <a:avLst/>
            <a:gdLst/>
            <a:ahLst/>
            <a:cxnLst/>
            <a:rect l="l" t="t" r="r" b="b"/>
            <a:pathLst>
              <a:path h="570229">
                <a:moveTo>
                  <a:pt x="0" y="0"/>
                </a:moveTo>
                <a:lnTo>
                  <a:pt x="0" y="570062"/>
                </a:lnTo>
              </a:path>
            </a:pathLst>
          </a:custGeom>
          <a:ln w="69111">
            <a:solidFill>
              <a:srgbClr val="FFCC57"/>
            </a:solidFill>
          </a:ln>
        </p:spPr>
        <p:txBody>
          <a:bodyPr wrap="square" lIns="0" tIns="0" rIns="0" bIns="0" rtlCol="0"/>
          <a:lstStyle/>
          <a:p>
            <a:endParaRPr/>
          </a:p>
        </p:txBody>
      </p:sp>
      <p:sp>
        <p:nvSpPr>
          <p:cNvPr id="20" name="object 20"/>
          <p:cNvSpPr/>
          <p:nvPr/>
        </p:nvSpPr>
        <p:spPr>
          <a:xfrm>
            <a:off x="1946740" y="3158657"/>
            <a:ext cx="306705" cy="280035"/>
          </a:xfrm>
          <a:custGeom>
            <a:avLst/>
            <a:gdLst/>
            <a:ahLst/>
            <a:cxnLst/>
            <a:rect l="l" t="t" r="r" b="b"/>
            <a:pathLst>
              <a:path w="306705" h="280035">
                <a:moveTo>
                  <a:pt x="306325" y="279847"/>
                </a:moveTo>
                <a:lnTo>
                  <a:pt x="0" y="279847"/>
                </a:lnTo>
                <a:lnTo>
                  <a:pt x="306325" y="0"/>
                </a:lnTo>
                <a:lnTo>
                  <a:pt x="306325" y="279847"/>
                </a:lnTo>
                <a:close/>
              </a:path>
            </a:pathLst>
          </a:custGeom>
          <a:solidFill>
            <a:srgbClr val="FFCC57"/>
          </a:solidFill>
        </p:spPr>
        <p:txBody>
          <a:bodyPr wrap="square" lIns="0" tIns="0" rIns="0" bIns="0" rtlCol="0"/>
          <a:lstStyle/>
          <a:p>
            <a:endParaRPr/>
          </a:p>
        </p:txBody>
      </p:sp>
      <p:sp>
        <p:nvSpPr>
          <p:cNvPr id="21" name="object 21"/>
          <p:cNvSpPr/>
          <p:nvPr/>
        </p:nvSpPr>
        <p:spPr>
          <a:xfrm>
            <a:off x="1935310" y="2848273"/>
            <a:ext cx="318135" cy="290830"/>
          </a:xfrm>
          <a:custGeom>
            <a:avLst/>
            <a:gdLst/>
            <a:ahLst/>
            <a:cxnLst/>
            <a:rect l="l" t="t" r="r" b="b"/>
            <a:pathLst>
              <a:path w="318135" h="290830">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22" name="object 22"/>
          <p:cNvSpPr/>
          <p:nvPr/>
        </p:nvSpPr>
        <p:spPr>
          <a:xfrm>
            <a:off x="2299978" y="2848273"/>
            <a:ext cx="327660" cy="570230"/>
          </a:xfrm>
          <a:custGeom>
            <a:avLst/>
            <a:gdLst/>
            <a:ahLst/>
            <a:cxnLst/>
            <a:rect l="l" t="t" r="r" b="b"/>
            <a:pathLst>
              <a:path w="327660" h="570229">
                <a:moveTo>
                  <a:pt x="21232" y="570062"/>
                </a:moveTo>
                <a:lnTo>
                  <a:pt x="0" y="570062"/>
                </a:lnTo>
                <a:lnTo>
                  <a:pt x="0" y="0"/>
                </a:lnTo>
                <a:lnTo>
                  <a:pt x="9885" y="0"/>
                </a:lnTo>
                <a:lnTo>
                  <a:pt x="327557" y="290214"/>
                </a:lnTo>
                <a:lnTo>
                  <a:pt x="21232" y="570062"/>
                </a:lnTo>
                <a:close/>
              </a:path>
            </a:pathLst>
          </a:custGeom>
          <a:solidFill>
            <a:srgbClr val="FFCC57"/>
          </a:solidFill>
        </p:spPr>
        <p:txBody>
          <a:bodyPr wrap="square" lIns="0" tIns="0" rIns="0" bIns="0" rtlCol="0"/>
          <a:lstStyle/>
          <a:p>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716227"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86141" y="6743004"/>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290" name="AutoShape 2" descr="Image result for chatbo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2291" name="Picture 3" descr="C:\Users\Admin\Desktop\images.jpg"/>
          <p:cNvPicPr>
            <a:picLocks noChangeAspect="1" noChangeArrowheads="1"/>
          </p:cNvPicPr>
          <p:nvPr/>
        </p:nvPicPr>
        <p:blipFill>
          <a:blip r:embed="rId4"/>
          <a:srcRect/>
          <a:stretch>
            <a:fillRect/>
          </a:stretch>
        </p:blipFill>
        <p:spPr bwMode="auto">
          <a:xfrm>
            <a:off x="4162420" y="4894062"/>
            <a:ext cx="3331309" cy="1906810"/>
          </a:xfrm>
          <a:prstGeom prst="rect">
            <a:avLst/>
          </a:prstGeom>
          <a:noFill/>
        </p:spPr>
      </p:pic>
    </p:spTree>
    <p:extLst>
      <p:ext uri="{BB962C8B-B14F-4D97-AF65-F5344CB8AC3E}">
        <p14:creationId xmlns:p14="http://schemas.microsoft.com/office/powerpoint/2010/main" val="3798615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40025" y="2049290"/>
            <a:ext cx="45719"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276769" y="2041591"/>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602428" y="52655"/>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CHATBOT</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47877" y="664759"/>
            <a:ext cx="6816254" cy="7121821"/>
          </a:xfrm>
          <a:prstGeom prst="rect">
            <a:avLst/>
          </a:prstGeom>
        </p:spPr>
        <p:txBody>
          <a:bodyPr vert="horz" wrap="square" lIns="0" tIns="12065" rIns="0" bIns="0" rtlCol="0">
            <a:spAutoFit/>
          </a:bodyPr>
          <a:lstStyle/>
          <a:p>
            <a:pPr>
              <a:buFont typeface="Wingdings" pitchFamily="2" charset="2"/>
              <a:buChar char="Ø"/>
            </a:pPr>
            <a:r>
              <a:rPr lang="en-IN" sz="2200" dirty="0" smtClean="0">
                <a:solidFill>
                  <a:schemeClr val="accent5"/>
                </a:solidFill>
                <a:latin typeface="Footlight MT Light" pitchFamily="18" charset="0"/>
              </a:rPr>
              <a:t>We can logically divide of Chatbots in the following two categories.</a:t>
            </a:r>
          </a:p>
          <a:p>
            <a:pPr lvl="1">
              <a:buFont typeface="Arial" pitchFamily="34" charset="0"/>
              <a:buChar char="•"/>
            </a:pPr>
            <a:r>
              <a:rPr lang="en-IN" sz="2200" b="1" dirty="0" smtClean="0">
                <a:solidFill>
                  <a:schemeClr val="accent5"/>
                </a:solidFill>
                <a:latin typeface="Footlight MT Light" pitchFamily="18" charset="0"/>
              </a:rPr>
              <a:t>Database/FAQ based</a:t>
            </a:r>
            <a:r>
              <a:rPr lang="en-IN" sz="2200" dirty="0" smtClean="0">
                <a:solidFill>
                  <a:schemeClr val="accent5"/>
                </a:solidFill>
                <a:latin typeface="Footlight MT Light" pitchFamily="18" charset="0"/>
              </a:rPr>
              <a:t> — We have a database with some questions and answers, and we would like that a user can query the database using Natural Language. </a:t>
            </a:r>
          </a:p>
          <a:p>
            <a:pPr lvl="1">
              <a:buFont typeface="Arial" pitchFamily="34" charset="0"/>
              <a:buChar char="•"/>
            </a:pPr>
            <a:r>
              <a:rPr lang="en-IN" sz="2200" b="1" dirty="0" smtClean="0">
                <a:solidFill>
                  <a:schemeClr val="accent5"/>
                </a:solidFill>
                <a:latin typeface="Footlight MT Light" pitchFamily="18" charset="0"/>
              </a:rPr>
              <a:t>Chit-Chat Based</a:t>
            </a:r>
            <a:r>
              <a:rPr lang="en-IN" sz="2200" dirty="0" smtClean="0">
                <a:solidFill>
                  <a:schemeClr val="accent5"/>
                </a:solidFill>
                <a:latin typeface="Footlight MT Light" pitchFamily="18" charset="0"/>
              </a:rPr>
              <a:t> — Simulate dialogue with the user. </a:t>
            </a:r>
          </a:p>
          <a:p>
            <a:pPr lvl="1"/>
            <a:endParaRPr lang="en-IN" sz="2200" dirty="0" smtClean="0">
              <a:solidFill>
                <a:schemeClr val="accent5"/>
              </a:solidFill>
              <a:latin typeface="Footlight MT Light" pitchFamily="18" charset="0"/>
            </a:endParaRPr>
          </a:p>
          <a:p>
            <a:pPr marL="342900" indent="-342900">
              <a:buFont typeface="Wingdings" panose="05000000000000000000" pitchFamily="2" charset="2"/>
              <a:buChar char="Ø"/>
            </a:pPr>
            <a:r>
              <a:rPr lang="en-US" sz="2200" dirty="0" smtClean="0">
                <a:solidFill>
                  <a:schemeClr val="accent5"/>
                </a:solidFill>
                <a:latin typeface="Footlight MT Light" panose="0204060206030A020304" pitchFamily="18" charset="0"/>
              </a:rPr>
              <a:t>There are mainly two approaches used to design the </a:t>
            </a:r>
            <a:r>
              <a:rPr lang="en-US" sz="2200" smtClean="0">
                <a:solidFill>
                  <a:schemeClr val="accent5"/>
                </a:solidFill>
                <a:latin typeface="Footlight MT Light" panose="0204060206030A020304" pitchFamily="18" charset="0"/>
              </a:rPr>
              <a:t>Chatbots</a:t>
            </a:r>
            <a:r>
              <a:rPr lang="en-US" sz="2200" dirty="0" smtClean="0">
                <a:solidFill>
                  <a:schemeClr val="accent5"/>
                </a:solidFill>
                <a:latin typeface="Footlight MT Light" panose="0204060206030A020304" pitchFamily="18" charset="0"/>
              </a:rPr>
              <a:t>:</a:t>
            </a:r>
          </a:p>
          <a:p>
            <a:pPr marL="800100" lvl="1" indent="-342900">
              <a:buFont typeface="Arial" panose="020B0604020202020204" pitchFamily="34" charset="0"/>
              <a:buChar char="•"/>
            </a:pPr>
            <a:r>
              <a:rPr lang="en-US" sz="2200" dirty="0" smtClean="0">
                <a:solidFill>
                  <a:schemeClr val="accent5"/>
                </a:solidFill>
                <a:latin typeface="Footlight MT Light" panose="0204060206030A020304" pitchFamily="18" charset="0"/>
              </a:rPr>
              <a:t>In a </a:t>
            </a:r>
            <a:r>
              <a:rPr lang="en-US" sz="2200" b="1" dirty="0" smtClean="0">
                <a:solidFill>
                  <a:schemeClr val="accent5"/>
                </a:solidFill>
                <a:latin typeface="Footlight MT Light" panose="0204060206030A020304" pitchFamily="18" charset="0"/>
              </a:rPr>
              <a:t>Rule-based</a:t>
            </a:r>
            <a:r>
              <a:rPr lang="en-US" sz="2200" dirty="0" smtClean="0">
                <a:solidFill>
                  <a:schemeClr val="accent5"/>
                </a:solidFill>
                <a:latin typeface="Footlight MT Light" panose="0204060206030A020304" pitchFamily="18" charset="0"/>
              </a:rPr>
              <a:t> approach, a bot answers questions based on some rules on which it is trained on. The rules defined can be very simple to very complex. The bots can handle simple queries but fail to manage complex ones.</a:t>
            </a:r>
          </a:p>
          <a:p>
            <a:pPr marL="800100" lvl="1" indent="-342900">
              <a:buFont typeface="Arial" panose="020B0604020202020204" pitchFamily="34" charset="0"/>
              <a:buChar char="•"/>
            </a:pPr>
            <a:r>
              <a:rPr lang="en-US" sz="2200" b="1" dirty="0" smtClean="0">
                <a:solidFill>
                  <a:schemeClr val="accent5"/>
                </a:solidFill>
                <a:latin typeface="Footlight MT Light" panose="0204060206030A020304" pitchFamily="18" charset="0"/>
              </a:rPr>
              <a:t>Self-learning</a:t>
            </a:r>
            <a:r>
              <a:rPr lang="en-US" sz="2200" dirty="0" smtClean="0">
                <a:solidFill>
                  <a:schemeClr val="accent5"/>
                </a:solidFill>
                <a:latin typeface="Footlight MT Light" panose="0204060206030A020304" pitchFamily="18" charset="0"/>
              </a:rPr>
              <a:t> bots are the ones that use some Machine Learning-based approaches and are definitely more efficient than rule-based bots. These bots can be further classified in two types: Retrieval Based or Generative.</a:t>
            </a:r>
            <a:endParaRPr lang="en-IN" altLang="en-US" sz="2200" dirty="0" smtClean="0">
              <a:solidFill>
                <a:schemeClr val="accent5"/>
              </a:solidFill>
              <a:latin typeface="Footlight MT Light" panose="0204060206030A020304" pitchFamily="18" charset="0"/>
            </a:endParaRPr>
          </a:p>
          <a:p>
            <a:pPr lvl="1">
              <a:buFont typeface="Arial" pitchFamily="34" charset="0"/>
              <a:buChar char="•"/>
            </a:pPr>
            <a:endParaRPr lang="en-IN" sz="2200" dirty="0" smtClean="0">
              <a:solidFill>
                <a:schemeClr val="accent5"/>
              </a:solidFill>
              <a:latin typeface="Footlight MT Light" pitchFamily="18" charset="0"/>
            </a:endParaRPr>
          </a:p>
          <a:p>
            <a:endParaRPr lang="en-US" altLang="en-US" sz="2200" dirty="0">
              <a:solidFill>
                <a:schemeClr val="accent5"/>
              </a:solidFill>
              <a:latin typeface="Footlight MT Light" pitchFamily="18" charset="0"/>
            </a:endParaRPr>
          </a:p>
        </p:txBody>
      </p:sp>
      <p:sp>
        <p:nvSpPr>
          <p:cNvPr id="19" name="object 19"/>
          <p:cNvSpPr/>
          <p:nvPr/>
        </p:nvSpPr>
        <p:spPr>
          <a:xfrm>
            <a:off x="2253445" y="2848273"/>
            <a:ext cx="0" cy="570230"/>
          </a:xfrm>
          <a:custGeom>
            <a:avLst/>
            <a:gdLst/>
            <a:ahLst/>
            <a:cxnLst/>
            <a:rect l="l" t="t" r="r" b="b"/>
            <a:pathLst>
              <a:path h="570229">
                <a:moveTo>
                  <a:pt x="0" y="0"/>
                </a:moveTo>
                <a:lnTo>
                  <a:pt x="0" y="570062"/>
                </a:lnTo>
              </a:path>
            </a:pathLst>
          </a:custGeom>
          <a:ln w="69111">
            <a:solidFill>
              <a:srgbClr val="FFCC57"/>
            </a:solidFill>
          </a:ln>
        </p:spPr>
        <p:txBody>
          <a:bodyPr wrap="square" lIns="0" tIns="0" rIns="0" bIns="0" rtlCol="0"/>
          <a:lstStyle/>
          <a:p>
            <a:endParaRPr/>
          </a:p>
        </p:txBody>
      </p:sp>
      <p:sp>
        <p:nvSpPr>
          <p:cNvPr id="20" name="object 20"/>
          <p:cNvSpPr/>
          <p:nvPr/>
        </p:nvSpPr>
        <p:spPr>
          <a:xfrm>
            <a:off x="1946740" y="3158657"/>
            <a:ext cx="306705" cy="280035"/>
          </a:xfrm>
          <a:custGeom>
            <a:avLst/>
            <a:gdLst/>
            <a:ahLst/>
            <a:cxnLst/>
            <a:rect l="l" t="t" r="r" b="b"/>
            <a:pathLst>
              <a:path w="306705" h="280035">
                <a:moveTo>
                  <a:pt x="306325" y="279847"/>
                </a:moveTo>
                <a:lnTo>
                  <a:pt x="0" y="279847"/>
                </a:lnTo>
                <a:lnTo>
                  <a:pt x="306325" y="0"/>
                </a:lnTo>
                <a:lnTo>
                  <a:pt x="306325" y="279847"/>
                </a:lnTo>
                <a:close/>
              </a:path>
            </a:pathLst>
          </a:custGeom>
          <a:solidFill>
            <a:srgbClr val="FFCC57"/>
          </a:solidFill>
        </p:spPr>
        <p:txBody>
          <a:bodyPr wrap="square" lIns="0" tIns="0" rIns="0" bIns="0" rtlCol="0"/>
          <a:lstStyle/>
          <a:p>
            <a:endParaRPr/>
          </a:p>
        </p:txBody>
      </p:sp>
      <p:sp>
        <p:nvSpPr>
          <p:cNvPr id="21" name="object 21"/>
          <p:cNvSpPr/>
          <p:nvPr/>
        </p:nvSpPr>
        <p:spPr>
          <a:xfrm>
            <a:off x="1935310" y="2848273"/>
            <a:ext cx="318135" cy="290830"/>
          </a:xfrm>
          <a:custGeom>
            <a:avLst/>
            <a:gdLst/>
            <a:ahLst/>
            <a:cxnLst/>
            <a:rect l="l" t="t" r="r" b="b"/>
            <a:pathLst>
              <a:path w="318135" h="290830">
                <a:moveTo>
                  <a:pt x="317672" y="290214"/>
                </a:moveTo>
                <a:lnTo>
                  <a:pt x="0" y="0"/>
                </a:lnTo>
                <a:lnTo>
                  <a:pt x="317672" y="0"/>
                </a:lnTo>
                <a:lnTo>
                  <a:pt x="317672" y="290214"/>
                </a:lnTo>
                <a:close/>
              </a:path>
            </a:pathLst>
          </a:custGeom>
          <a:solidFill>
            <a:srgbClr val="FFCC57"/>
          </a:solidFill>
        </p:spPr>
        <p:txBody>
          <a:bodyPr wrap="square" lIns="0" tIns="0" rIns="0" bIns="0" rtlCol="0"/>
          <a:lstStyle/>
          <a:p>
            <a:endParaRPr/>
          </a:p>
        </p:txBody>
      </p:sp>
      <p:sp>
        <p:nvSpPr>
          <p:cNvPr id="22" name="object 22"/>
          <p:cNvSpPr/>
          <p:nvPr/>
        </p:nvSpPr>
        <p:spPr>
          <a:xfrm>
            <a:off x="2299978" y="2848273"/>
            <a:ext cx="327660" cy="570230"/>
          </a:xfrm>
          <a:custGeom>
            <a:avLst/>
            <a:gdLst/>
            <a:ahLst/>
            <a:cxnLst/>
            <a:rect l="l" t="t" r="r" b="b"/>
            <a:pathLst>
              <a:path w="327660" h="570229">
                <a:moveTo>
                  <a:pt x="21232" y="570062"/>
                </a:moveTo>
                <a:lnTo>
                  <a:pt x="0" y="570062"/>
                </a:lnTo>
                <a:lnTo>
                  <a:pt x="0" y="0"/>
                </a:lnTo>
                <a:lnTo>
                  <a:pt x="9885" y="0"/>
                </a:lnTo>
                <a:lnTo>
                  <a:pt x="327557" y="290214"/>
                </a:lnTo>
                <a:lnTo>
                  <a:pt x="21232" y="570062"/>
                </a:lnTo>
                <a:close/>
              </a:path>
            </a:pathLst>
          </a:custGeom>
          <a:solidFill>
            <a:srgbClr val="FFCC57"/>
          </a:solidFill>
        </p:spPr>
        <p:txBody>
          <a:bodyPr wrap="square" lIns="0" tIns="0" rIns="0" bIns="0" rtlCol="0"/>
          <a:lstStyle/>
          <a:p>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716227"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86141" y="6743004"/>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3798615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40025" y="2049290"/>
            <a:ext cx="45719"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276769" y="2041591"/>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689642" y="595709"/>
            <a:ext cx="6690143" cy="5924699"/>
          </a:xfrm>
          <a:prstGeom prst="rect">
            <a:avLst/>
          </a:prstGeom>
        </p:spPr>
        <p:txBody>
          <a:bodyPr vert="horz" wrap="square" lIns="0" tIns="15240" rIns="0" bIns="0" rtlCol="0">
            <a:spAutoFit/>
          </a:bodyPr>
          <a:lstStyle/>
          <a:p>
            <a:pPr algn="ctr"/>
            <a:r>
              <a:rPr lang="en-IN" sz="4000" b="1" dirty="0">
                <a:solidFill>
                  <a:schemeClr val="accent5"/>
                </a:solidFill>
                <a:latin typeface="Footlight MT Light" panose="0204060206030A020304" pitchFamily="18" charset="0"/>
              </a:rPr>
              <a:t>ANATOMY OF A </a:t>
            </a:r>
            <a:r>
              <a:rPr lang="en-IN" sz="4000" b="1" dirty="0" smtClean="0">
                <a:solidFill>
                  <a:schemeClr val="accent5"/>
                </a:solidFill>
                <a:latin typeface="Footlight MT Light" panose="0204060206030A020304" pitchFamily="18" charset="0"/>
              </a:rPr>
              <a:t>CHATBOT</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4000" b="1" dirty="0" smtClean="0">
                <a:solidFill>
                  <a:schemeClr val="accent5"/>
                </a:solidFill>
                <a:latin typeface="Footlight MT Light" panose="0204060206030A020304" pitchFamily="18" charset="0"/>
              </a:rPr>
              <a:t/>
            </a:r>
            <a:br>
              <a:rPr lang="en-IN" sz="4000" b="1" dirty="0" smtClean="0">
                <a:solidFill>
                  <a:schemeClr val="accent5"/>
                </a:solidFill>
                <a:latin typeface="Footlight MT Light" panose="0204060206030A020304" pitchFamily="18" charset="0"/>
              </a:rPr>
            </a:br>
            <a:r>
              <a:rPr lang="en-IN" sz="2400" b="1" dirty="0" smtClean="0">
                <a:solidFill>
                  <a:schemeClr val="accent5"/>
                </a:solidFill>
                <a:latin typeface="Footlight MT Light" panose="0204060206030A020304" pitchFamily="18" charset="0"/>
              </a:rPr>
              <a:t>(medium.com)</a:t>
            </a:r>
            <a:endParaRPr lang="en-US" sz="4000" b="1"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716227"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86141" y="6743004"/>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pic>
        <p:nvPicPr>
          <p:cNvPr id="29" name="Picture 2" descr="Image for post"/>
          <p:cNvPicPr>
            <a:picLocks noChangeAspect="1" noChangeArrowheads="1"/>
          </p:cNvPicPr>
          <p:nvPr/>
        </p:nvPicPr>
        <p:blipFill rotWithShape="1">
          <a:blip r:embed="rId3">
            <a:extLst>
              <a:ext uri="{28A0092B-C50C-407E-A947-70E740481C1C}">
                <a14:useLocalDpi xmlns:a14="http://schemas.microsoft.com/office/drawing/2010/main" val="0"/>
              </a:ext>
            </a:extLst>
          </a:blip>
          <a:srcRect t="13695"/>
          <a:stretch/>
        </p:blipFill>
        <p:spPr bwMode="auto">
          <a:xfrm>
            <a:off x="2233594" y="2014526"/>
            <a:ext cx="7337623" cy="393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79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rgbClr val="F1F1F1"/>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85744"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71791" y="119685"/>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OUR OBJECTIVE</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816457" y="871008"/>
            <a:ext cx="6816254" cy="5675272"/>
          </a:xfrm>
          <a:prstGeom prst="rect">
            <a:avLst/>
          </a:prstGeom>
        </p:spPr>
        <p:txBody>
          <a:bodyPr vert="horz" wrap="square" lIns="0" tIns="12065" rIns="0" bIns="0" rtlCol="0">
            <a:spAutoFit/>
          </a:bodyPr>
          <a:lstStyle/>
          <a:p>
            <a:pPr marL="342900" indent="-342900">
              <a:buFont typeface="Wingdings" panose="05000000000000000000" pitchFamily="2" charset="2"/>
              <a:buChar char="Ø"/>
            </a:pPr>
            <a:r>
              <a:rPr lang="en-US" sz="2300" dirty="0">
                <a:solidFill>
                  <a:schemeClr val="accent5"/>
                </a:solidFill>
                <a:latin typeface="Footlight MT Light" pitchFamily="18" charset="0"/>
              </a:rPr>
              <a:t>We will create a dialogue C</a:t>
            </a:r>
            <a:r>
              <a:rPr lang="en-US" sz="2300" dirty="0" smtClean="0">
                <a:solidFill>
                  <a:schemeClr val="accent5"/>
                </a:solidFill>
                <a:latin typeface="Footlight MT Light" pitchFamily="18" charset="0"/>
              </a:rPr>
              <a:t>hatbot</a:t>
            </a:r>
            <a:r>
              <a:rPr lang="en-US" sz="2300" dirty="0">
                <a:solidFill>
                  <a:schemeClr val="accent5"/>
                </a:solidFill>
                <a:latin typeface="Footlight MT Light" pitchFamily="18" charset="0"/>
              </a:rPr>
              <a:t>, which will be able </a:t>
            </a:r>
            <a:r>
              <a:rPr lang="en-US" sz="2300" dirty="0" smtClean="0">
                <a:solidFill>
                  <a:schemeClr val="accent5"/>
                </a:solidFill>
                <a:latin typeface="Footlight MT Light" pitchFamily="18" charset="0"/>
              </a:rPr>
              <a:t>to:</a:t>
            </a:r>
          </a:p>
          <a:p>
            <a:pPr marL="800100" lvl="1" indent="-342900">
              <a:buFont typeface="Arial" panose="020B0604020202020204" pitchFamily="34" charset="0"/>
              <a:buChar char="•"/>
            </a:pPr>
            <a:r>
              <a:rPr lang="en-US" sz="2300" dirty="0" smtClean="0">
                <a:solidFill>
                  <a:schemeClr val="accent5"/>
                </a:solidFill>
                <a:latin typeface="Footlight MT Light" pitchFamily="18" charset="0"/>
              </a:rPr>
              <a:t>Answer </a:t>
            </a:r>
            <a:r>
              <a:rPr lang="en-US" sz="2300" dirty="0">
                <a:solidFill>
                  <a:schemeClr val="accent5"/>
                </a:solidFill>
                <a:latin typeface="Footlight MT Light" pitchFamily="18" charset="0"/>
              </a:rPr>
              <a:t>programming-related questions (using StackOverflow </a:t>
            </a:r>
            <a:r>
              <a:rPr lang="en-US" sz="2300" dirty="0" smtClean="0">
                <a:solidFill>
                  <a:schemeClr val="accent5"/>
                </a:solidFill>
                <a:latin typeface="Footlight MT Light" pitchFamily="18" charset="0"/>
              </a:rPr>
              <a:t>dataset)</a:t>
            </a:r>
          </a:p>
          <a:p>
            <a:pPr marL="800100" lvl="1" indent="-342900">
              <a:buFont typeface="Arial" panose="020B0604020202020204" pitchFamily="34" charset="0"/>
              <a:buChar char="•"/>
            </a:pPr>
            <a:r>
              <a:rPr lang="en-US" sz="2300" dirty="0" smtClean="0">
                <a:solidFill>
                  <a:schemeClr val="accent5"/>
                </a:solidFill>
                <a:latin typeface="Footlight MT Light" pitchFamily="18" charset="0"/>
              </a:rPr>
              <a:t>Chit-Chat</a:t>
            </a:r>
            <a:r>
              <a:rPr lang="en-US" sz="2300" dirty="0">
                <a:solidFill>
                  <a:schemeClr val="accent5"/>
                </a:solidFill>
                <a:latin typeface="Footlight MT Light" pitchFamily="18" charset="0"/>
              </a:rPr>
              <a:t> and simulate dialogue on all non-programming related </a:t>
            </a:r>
            <a:r>
              <a:rPr lang="en-US" sz="2300" dirty="0" smtClean="0">
                <a:solidFill>
                  <a:schemeClr val="accent5"/>
                </a:solidFill>
                <a:latin typeface="Footlight MT Light" pitchFamily="18" charset="0"/>
              </a:rPr>
              <a:t>questions</a:t>
            </a:r>
          </a:p>
          <a:p>
            <a:pPr marL="342900" indent="-342900">
              <a:buFont typeface="Wingdings" panose="05000000000000000000" pitchFamily="2" charset="2"/>
              <a:buChar char="Ø"/>
            </a:pPr>
            <a:r>
              <a:rPr lang="en-IN" sz="2300" dirty="0" smtClean="0">
                <a:solidFill>
                  <a:schemeClr val="accent5"/>
                </a:solidFill>
                <a:latin typeface="Footlight MT Light" pitchFamily="18" charset="0"/>
              </a:rPr>
              <a:t>We will host it on AWS and integrate the bot to Telegram messenger so that we can now talk to this bot in Telegram.</a:t>
            </a:r>
          </a:p>
          <a:p>
            <a:pPr marL="342900" indent="-342900">
              <a:buFont typeface="Wingdings" panose="05000000000000000000" pitchFamily="2" charset="2"/>
              <a:buChar char="Ø"/>
            </a:pPr>
            <a:r>
              <a:rPr lang="en-IN" sz="2300" dirty="0" smtClean="0">
                <a:solidFill>
                  <a:schemeClr val="accent5"/>
                </a:solidFill>
                <a:latin typeface="Footlight MT Light" pitchFamily="18" charset="0"/>
              </a:rPr>
              <a:t>The bot will determine the intent and distinguish programming related questions from general ones .</a:t>
            </a:r>
            <a:endParaRPr lang="en-US" sz="2300" dirty="0" smtClean="0">
              <a:solidFill>
                <a:schemeClr val="accent5"/>
              </a:solidFill>
              <a:latin typeface="Footlight MT Light" pitchFamily="18" charset="0"/>
            </a:endParaRPr>
          </a:p>
          <a:p>
            <a:pPr marL="342900" indent="-342900">
              <a:buFont typeface="Wingdings" panose="05000000000000000000" pitchFamily="2" charset="2"/>
              <a:buChar char="Ø"/>
            </a:pPr>
            <a:r>
              <a:rPr lang="en-US" sz="2300" dirty="0" smtClean="0">
                <a:solidFill>
                  <a:schemeClr val="accent5"/>
                </a:solidFill>
                <a:latin typeface="Footlight MT Light" pitchFamily="18" charset="0"/>
              </a:rPr>
              <a:t>The </a:t>
            </a:r>
            <a:r>
              <a:rPr lang="en-US" sz="2300" dirty="0">
                <a:solidFill>
                  <a:schemeClr val="accent5"/>
                </a:solidFill>
                <a:latin typeface="Footlight MT Light" pitchFamily="18" charset="0"/>
              </a:rPr>
              <a:t>bot </a:t>
            </a:r>
            <a:r>
              <a:rPr lang="en-US" sz="2300" dirty="0" smtClean="0">
                <a:solidFill>
                  <a:schemeClr val="accent5"/>
                </a:solidFill>
                <a:latin typeface="Footlight MT Light" pitchFamily="18" charset="0"/>
              </a:rPr>
              <a:t>will respond to the programming </a:t>
            </a:r>
            <a:r>
              <a:rPr lang="en-US" sz="2300" dirty="0">
                <a:solidFill>
                  <a:schemeClr val="accent5"/>
                </a:solidFill>
                <a:latin typeface="Footlight MT Light" pitchFamily="18" charset="0"/>
              </a:rPr>
              <a:t>question </a:t>
            </a:r>
            <a:r>
              <a:rPr lang="en-US" sz="2300" dirty="0" smtClean="0">
                <a:solidFill>
                  <a:schemeClr val="accent5"/>
                </a:solidFill>
                <a:latin typeface="Footlight MT Light" pitchFamily="18" charset="0"/>
              </a:rPr>
              <a:t>asked by tagging it with the corresponding programming language and find the </a:t>
            </a:r>
            <a:r>
              <a:rPr lang="en-US" sz="2300" dirty="0">
                <a:solidFill>
                  <a:schemeClr val="accent5"/>
                </a:solidFill>
                <a:latin typeface="Footlight MT Light" pitchFamily="18" charset="0"/>
              </a:rPr>
              <a:t>most relevant Stack-Overflow </a:t>
            </a:r>
            <a:r>
              <a:rPr lang="en-US" sz="2300" dirty="0" smtClean="0">
                <a:solidFill>
                  <a:schemeClr val="accent5"/>
                </a:solidFill>
                <a:latin typeface="Footlight MT Light" pitchFamily="18" charset="0"/>
              </a:rPr>
              <a:t>Link.</a:t>
            </a:r>
          </a:p>
          <a:p>
            <a:pPr marL="342900" indent="-342900">
              <a:buFont typeface="Wingdings" panose="05000000000000000000" pitchFamily="2" charset="2"/>
              <a:buChar char="Ø"/>
            </a:pPr>
            <a:r>
              <a:rPr lang="en-US" sz="2300" dirty="0" smtClean="0">
                <a:solidFill>
                  <a:schemeClr val="accent5"/>
                </a:solidFill>
                <a:latin typeface="Footlight MT Light" pitchFamily="18" charset="0"/>
              </a:rPr>
              <a:t>For general questions, the chatterbot will handle it.</a:t>
            </a: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684943"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65396" y="67437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3862365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85744"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71791" y="119685"/>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BLOCK DIAGRAM</a:t>
            </a:r>
            <a:endParaRPr lang="en-US" sz="4000" b="1" dirty="0">
              <a:solidFill>
                <a:schemeClr val="accent5"/>
              </a:solidFill>
              <a:latin typeface="Footlight MT Light" panose="0204060206030A020304"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684943"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65396" y="67437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pic>
        <p:nvPicPr>
          <p:cNvPr id="3074" name="Picture 2" descr="Image for po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897" y="1288335"/>
            <a:ext cx="6709043" cy="5335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071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514" y="-696"/>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solidFill>
            <a:schemeClr val="bg2"/>
          </a:solidFill>
        </p:spPr>
        <p:txBody>
          <a:bodyPr wrap="square" lIns="0" tIns="0" rIns="0" bIns="0" rtlCol="0"/>
          <a:lstStyle/>
          <a:p>
            <a:endParaRPr/>
          </a:p>
        </p:txBody>
      </p:sp>
      <p:sp>
        <p:nvSpPr>
          <p:cNvPr id="3" name="object 3"/>
          <p:cNvSpPr/>
          <p:nvPr/>
        </p:nvSpPr>
        <p:spPr>
          <a:xfrm>
            <a:off x="0" y="0"/>
            <a:ext cx="2066925" cy="731519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13861" y="955189"/>
            <a:ext cx="135255" cy="1083310"/>
          </a:xfrm>
          <a:custGeom>
            <a:avLst/>
            <a:gdLst/>
            <a:ahLst/>
            <a:cxnLst/>
            <a:rect l="l" t="t" r="r" b="b"/>
            <a:pathLst>
              <a:path w="135255" h="1083310">
                <a:moveTo>
                  <a:pt x="0" y="0"/>
                </a:moveTo>
                <a:lnTo>
                  <a:pt x="0" y="1083160"/>
                </a:lnTo>
                <a:lnTo>
                  <a:pt x="135075" y="1083160"/>
                </a:lnTo>
                <a:lnTo>
                  <a:pt x="135075" y="0"/>
                </a:lnTo>
                <a:lnTo>
                  <a:pt x="0" y="0"/>
                </a:lnTo>
                <a:close/>
              </a:path>
            </a:pathLst>
          </a:custGeom>
          <a:solidFill>
            <a:srgbClr val="FFCC57"/>
          </a:solidFill>
        </p:spPr>
        <p:txBody>
          <a:bodyPr wrap="square" lIns="0" tIns="0" rIns="0" bIns="0" rtlCol="0"/>
          <a:lstStyle/>
          <a:p>
            <a:endParaRPr/>
          </a:p>
        </p:txBody>
      </p:sp>
      <p:sp>
        <p:nvSpPr>
          <p:cNvPr id="5" name="object 5"/>
          <p:cNvSpPr/>
          <p:nvPr/>
        </p:nvSpPr>
        <p:spPr>
          <a:xfrm>
            <a:off x="1320173" y="1498114"/>
            <a:ext cx="596900" cy="540385"/>
          </a:xfrm>
          <a:custGeom>
            <a:avLst/>
            <a:gdLst/>
            <a:ahLst/>
            <a:cxnLst/>
            <a:rect l="l" t="t" r="r" b="b"/>
            <a:pathLst>
              <a:path w="596900" h="540385">
                <a:moveTo>
                  <a:pt x="596385" y="540235"/>
                </a:moveTo>
                <a:lnTo>
                  <a:pt x="0" y="540235"/>
                </a:lnTo>
                <a:lnTo>
                  <a:pt x="596385" y="0"/>
                </a:lnTo>
                <a:lnTo>
                  <a:pt x="596385" y="540235"/>
                </a:lnTo>
                <a:close/>
              </a:path>
            </a:pathLst>
          </a:custGeom>
          <a:solidFill>
            <a:srgbClr val="FFCC57"/>
          </a:solidFill>
        </p:spPr>
        <p:txBody>
          <a:bodyPr wrap="square" lIns="0" tIns="0" rIns="0" bIns="0" rtlCol="0"/>
          <a:lstStyle/>
          <a:p>
            <a:endParaRPr/>
          </a:p>
        </p:txBody>
      </p:sp>
      <p:sp>
        <p:nvSpPr>
          <p:cNvPr id="6" name="object 6"/>
          <p:cNvSpPr/>
          <p:nvPr/>
        </p:nvSpPr>
        <p:spPr>
          <a:xfrm>
            <a:off x="1317203" y="955189"/>
            <a:ext cx="599440" cy="542925"/>
          </a:xfrm>
          <a:custGeom>
            <a:avLst/>
            <a:gdLst/>
            <a:ahLst/>
            <a:cxnLst/>
            <a:rect l="l" t="t" r="r" b="b"/>
            <a:pathLst>
              <a:path w="599439" h="542925">
                <a:moveTo>
                  <a:pt x="599355" y="542925"/>
                </a:moveTo>
                <a:lnTo>
                  <a:pt x="0" y="0"/>
                </a:lnTo>
                <a:lnTo>
                  <a:pt x="599355" y="0"/>
                </a:lnTo>
                <a:lnTo>
                  <a:pt x="599355" y="542925"/>
                </a:lnTo>
                <a:close/>
              </a:path>
            </a:pathLst>
          </a:custGeom>
          <a:solidFill>
            <a:srgbClr val="FFCC57"/>
          </a:solidFill>
        </p:spPr>
        <p:txBody>
          <a:bodyPr wrap="square" lIns="0" tIns="0" rIns="0" bIns="0" rtlCol="0"/>
          <a:lstStyle/>
          <a:p>
            <a:endParaRPr/>
          </a:p>
        </p:txBody>
      </p:sp>
      <p:sp>
        <p:nvSpPr>
          <p:cNvPr id="7" name="object 7"/>
          <p:cNvSpPr/>
          <p:nvPr/>
        </p:nvSpPr>
        <p:spPr>
          <a:xfrm>
            <a:off x="2046240" y="955189"/>
            <a:ext cx="618490" cy="1083310"/>
          </a:xfrm>
          <a:custGeom>
            <a:avLst/>
            <a:gdLst/>
            <a:ahLst/>
            <a:cxnLst/>
            <a:rect l="l" t="t" r="r" b="b"/>
            <a:pathLst>
              <a:path w="618489" h="1083310">
                <a:moveTo>
                  <a:pt x="21619" y="1083160"/>
                </a:moveTo>
                <a:lnTo>
                  <a:pt x="0" y="1083160"/>
                </a:lnTo>
                <a:lnTo>
                  <a:pt x="0" y="0"/>
                </a:lnTo>
                <a:lnTo>
                  <a:pt x="18650" y="0"/>
                </a:lnTo>
                <a:lnTo>
                  <a:pt x="618005" y="542925"/>
                </a:lnTo>
                <a:lnTo>
                  <a:pt x="21619" y="1083160"/>
                </a:lnTo>
                <a:close/>
              </a:path>
            </a:pathLst>
          </a:custGeom>
          <a:solidFill>
            <a:srgbClr val="FFCC57"/>
          </a:solidFill>
        </p:spPr>
        <p:txBody>
          <a:bodyPr wrap="square" lIns="0" tIns="0" rIns="0" bIns="0" rtlCol="0"/>
          <a:lstStyle/>
          <a:p>
            <a:endParaRPr/>
          </a:p>
        </p:txBody>
      </p:sp>
      <p:sp>
        <p:nvSpPr>
          <p:cNvPr id="8" name="object 8"/>
          <p:cNvSpPr/>
          <p:nvPr/>
        </p:nvSpPr>
        <p:spPr>
          <a:xfrm>
            <a:off x="1285744" y="2049290"/>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9" name="object 9"/>
          <p:cNvSpPr/>
          <p:nvPr/>
        </p:nvSpPr>
        <p:spPr>
          <a:xfrm>
            <a:off x="934958" y="2335040"/>
            <a:ext cx="314960" cy="28575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a:p>
        </p:txBody>
      </p:sp>
      <p:sp>
        <p:nvSpPr>
          <p:cNvPr id="10" name="object 10"/>
          <p:cNvSpPr/>
          <p:nvPr/>
        </p:nvSpPr>
        <p:spPr>
          <a:xfrm>
            <a:off x="934958" y="2049290"/>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11" name="object 11"/>
          <p:cNvSpPr/>
          <p:nvPr/>
        </p:nvSpPr>
        <p:spPr>
          <a:xfrm>
            <a:off x="1322024" y="2049290"/>
            <a:ext cx="324485" cy="571500"/>
          </a:xfrm>
          <a:custGeom>
            <a:avLst/>
            <a:gdLst/>
            <a:ahLst/>
            <a:cxnLst/>
            <a:rect l="l" t="t" r="r" b="b"/>
            <a:pathLst>
              <a:path w="324485"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
        <p:nvSpPr>
          <p:cNvPr id="12" name="object 12"/>
          <p:cNvSpPr txBox="1">
            <a:spLocks noGrp="1"/>
          </p:cNvSpPr>
          <p:nvPr>
            <p:ph type="title"/>
          </p:nvPr>
        </p:nvSpPr>
        <p:spPr>
          <a:xfrm>
            <a:off x="2590784" y="228576"/>
            <a:ext cx="6690143" cy="630942"/>
          </a:xfrm>
          <a:prstGeom prst="rect">
            <a:avLst/>
          </a:prstGeom>
        </p:spPr>
        <p:txBody>
          <a:bodyPr vert="horz" wrap="square" lIns="0" tIns="15240" rIns="0" bIns="0" rtlCol="0">
            <a:spAutoFit/>
          </a:bodyPr>
          <a:lstStyle/>
          <a:p>
            <a:r>
              <a:rPr lang="en-IN" sz="4000" b="1" dirty="0" smtClean="0">
                <a:solidFill>
                  <a:schemeClr val="accent5"/>
                </a:solidFill>
                <a:latin typeface="Footlight MT Light" panose="0204060206030A020304" pitchFamily="18" charset="0"/>
              </a:rPr>
              <a:t>TOOLS </a:t>
            </a:r>
            <a:endParaRPr lang="en-US" sz="4000" b="1" dirty="0">
              <a:solidFill>
                <a:schemeClr val="accent5"/>
              </a:solidFill>
              <a:latin typeface="Footlight MT Light" panose="0204060206030A020304" pitchFamily="18" charset="0"/>
            </a:endParaRPr>
          </a:p>
        </p:txBody>
      </p:sp>
      <p:sp>
        <p:nvSpPr>
          <p:cNvPr id="18" name="object 18"/>
          <p:cNvSpPr txBox="1">
            <a:spLocks noGrp="1"/>
          </p:cNvSpPr>
          <p:nvPr>
            <p:ph type="body" idx="1"/>
          </p:nvPr>
        </p:nvSpPr>
        <p:spPr>
          <a:xfrm>
            <a:off x="2733660" y="942956"/>
            <a:ext cx="6786610" cy="5598327"/>
          </a:xfrm>
          <a:prstGeom prst="rect">
            <a:avLst/>
          </a:prstGeom>
        </p:spPr>
        <p:txBody>
          <a:bodyPr vert="horz" wrap="square" lIns="0" tIns="12065" rIns="0" bIns="0" rtlCol="0">
            <a:spAutoFit/>
          </a:bodyPr>
          <a:lstStyle/>
          <a:p>
            <a:pPr marL="342900" indent="-342900">
              <a:lnSpc>
                <a:spcPct val="150000"/>
              </a:lnSpc>
            </a:pPr>
            <a:r>
              <a:rPr lang="en-US" sz="2200" dirty="0" smtClean="0">
                <a:solidFill>
                  <a:schemeClr val="accent5"/>
                </a:solidFill>
                <a:latin typeface="Footlight MT Light" pitchFamily="18" charset="0"/>
              </a:rPr>
              <a:t>Resources to </a:t>
            </a:r>
            <a:r>
              <a:rPr lang="en-US" sz="2200" dirty="0">
                <a:solidFill>
                  <a:schemeClr val="accent5"/>
                </a:solidFill>
                <a:latin typeface="Footlight MT Light" pitchFamily="18" charset="0"/>
              </a:rPr>
              <a:t>build our </a:t>
            </a:r>
            <a:r>
              <a:rPr lang="en-US" sz="2200" dirty="0" smtClean="0">
                <a:solidFill>
                  <a:schemeClr val="accent5"/>
                </a:solidFill>
                <a:latin typeface="Footlight MT Light" pitchFamily="18" charset="0"/>
              </a:rPr>
              <a:t>Chatbot.</a:t>
            </a:r>
          </a:p>
          <a:p>
            <a:pPr marL="800100" lvl="1" indent="-342900">
              <a:lnSpc>
                <a:spcPct val="150000"/>
              </a:lnSpc>
              <a:buFont typeface="Wingdings" pitchFamily="2" charset="2"/>
              <a:buChar char="Ø"/>
            </a:pPr>
            <a:r>
              <a:rPr lang="en-IN" sz="2200" b="1" dirty="0" smtClean="0">
                <a:solidFill>
                  <a:schemeClr val="accent5"/>
                </a:solidFill>
                <a:latin typeface="Footlight MT Light" pitchFamily="18" charset="0"/>
              </a:rPr>
              <a:t>GOOGLE COLAB </a:t>
            </a:r>
            <a:r>
              <a:rPr lang="en-IN" sz="2200" dirty="0" smtClean="0">
                <a:solidFill>
                  <a:schemeClr val="accent5"/>
                </a:solidFill>
                <a:latin typeface="Footlight MT Light" pitchFamily="18" charset="0"/>
              </a:rPr>
              <a:t>to train the model.</a:t>
            </a:r>
          </a:p>
          <a:p>
            <a:pPr marL="800100" lvl="1" indent="-342900">
              <a:lnSpc>
                <a:spcPct val="150000"/>
              </a:lnSpc>
              <a:buFont typeface="Wingdings" pitchFamily="2" charset="2"/>
              <a:buChar char="Ø"/>
            </a:pPr>
            <a:r>
              <a:rPr lang="en-IN" sz="2200" b="1" dirty="0" smtClean="0">
                <a:solidFill>
                  <a:schemeClr val="accent5"/>
                </a:solidFill>
                <a:latin typeface="Footlight MT Light" pitchFamily="18" charset="0"/>
              </a:rPr>
              <a:t>STACKOVERFLOW</a:t>
            </a:r>
            <a:r>
              <a:rPr lang="en-IN" sz="2200" dirty="0" smtClean="0">
                <a:solidFill>
                  <a:schemeClr val="accent5"/>
                </a:solidFill>
                <a:latin typeface="Footlight MT Light" pitchFamily="18" charset="0"/>
              </a:rPr>
              <a:t> dataset.</a:t>
            </a:r>
          </a:p>
          <a:p>
            <a:pPr marL="800100" lvl="1" indent="-342900">
              <a:lnSpc>
                <a:spcPct val="150000"/>
              </a:lnSpc>
              <a:buFont typeface="Wingdings" pitchFamily="2" charset="2"/>
              <a:buChar char="Ø"/>
            </a:pPr>
            <a:r>
              <a:rPr lang="en-US" sz="2200" b="1" dirty="0" smtClean="0">
                <a:solidFill>
                  <a:schemeClr val="accent5"/>
                </a:solidFill>
                <a:latin typeface="Footlight MT Light" pitchFamily="18" charset="0"/>
              </a:rPr>
              <a:t>CHATTERBOT</a:t>
            </a:r>
            <a:r>
              <a:rPr lang="en-US" sz="2200" dirty="0" smtClean="0">
                <a:solidFill>
                  <a:schemeClr val="accent5"/>
                </a:solidFill>
                <a:latin typeface="Footlight MT Light" pitchFamily="18" charset="0"/>
              </a:rPr>
              <a:t>, a Python library to generate automated responses to a user’s input for Chitchat type questions for our Chatbot.</a:t>
            </a:r>
            <a:endParaRPr lang="en-IN" sz="2200" dirty="0" smtClean="0">
              <a:solidFill>
                <a:schemeClr val="accent5"/>
              </a:solidFill>
              <a:latin typeface="Footlight MT Light" pitchFamily="18" charset="0"/>
            </a:endParaRPr>
          </a:p>
          <a:p>
            <a:pPr marL="800100" lvl="1" indent="-342900">
              <a:lnSpc>
                <a:spcPct val="150000"/>
              </a:lnSpc>
              <a:buFont typeface="Wingdings" pitchFamily="2" charset="2"/>
              <a:buChar char="Ø"/>
            </a:pPr>
            <a:r>
              <a:rPr lang="en-IN" sz="2200" b="1" dirty="0" smtClean="0">
                <a:solidFill>
                  <a:schemeClr val="accent5"/>
                </a:solidFill>
                <a:latin typeface="Footlight MT Light" pitchFamily="18" charset="0"/>
              </a:rPr>
              <a:t>TELEGRAM</a:t>
            </a:r>
            <a:r>
              <a:rPr lang="en-IN" sz="2200" dirty="0" smtClean="0">
                <a:solidFill>
                  <a:schemeClr val="accent5"/>
                </a:solidFill>
                <a:latin typeface="Footlight MT Light" pitchFamily="18" charset="0"/>
              </a:rPr>
              <a:t> to instantiate the bot, by creating a Chatbot UI and connecting it to telegram app backend and run our Chatbot logic.</a:t>
            </a:r>
          </a:p>
          <a:p>
            <a:pPr marL="800100" lvl="1" indent="-342900">
              <a:lnSpc>
                <a:spcPct val="150000"/>
              </a:lnSpc>
              <a:buFont typeface="Wingdings" pitchFamily="2" charset="2"/>
              <a:buChar char="Ø"/>
            </a:pPr>
            <a:r>
              <a:rPr lang="en-IN" sz="2200" b="1" dirty="0" smtClean="0">
                <a:solidFill>
                  <a:schemeClr val="accent5"/>
                </a:solidFill>
                <a:latin typeface="Footlight MT Light" pitchFamily="18" charset="0"/>
              </a:rPr>
              <a:t>AWS</a:t>
            </a:r>
            <a:r>
              <a:rPr lang="en-IN" sz="2200" dirty="0" smtClean="0">
                <a:solidFill>
                  <a:schemeClr val="accent5"/>
                </a:solidFill>
                <a:latin typeface="Footlight MT Light" pitchFamily="18" charset="0"/>
              </a:rPr>
              <a:t> to host the Chatbot.</a:t>
            </a:r>
          </a:p>
          <a:p>
            <a:pPr marL="342900" indent="-342900">
              <a:lnSpc>
                <a:spcPct val="150000"/>
              </a:lnSpc>
            </a:pPr>
            <a:endParaRPr lang="en-IN" sz="2200" spc="90" dirty="0">
              <a:solidFill>
                <a:schemeClr val="accent5"/>
              </a:solidFill>
              <a:latin typeface="Footlight MT Light" pitchFamily="18" charset="0"/>
            </a:endParaRPr>
          </a:p>
        </p:txBody>
      </p:sp>
      <p:sp>
        <p:nvSpPr>
          <p:cNvPr id="23" name="object 23"/>
          <p:cNvSpPr/>
          <p:nvPr/>
        </p:nvSpPr>
        <p:spPr>
          <a:xfrm>
            <a:off x="0" y="3955894"/>
            <a:ext cx="145415" cy="1216660"/>
          </a:xfrm>
          <a:custGeom>
            <a:avLst/>
            <a:gdLst/>
            <a:ahLst/>
            <a:cxnLst/>
            <a:rect l="l" t="t" r="r" b="b"/>
            <a:pathLst>
              <a:path w="145415" h="1216660">
                <a:moveTo>
                  <a:pt x="0" y="0"/>
                </a:moveTo>
                <a:lnTo>
                  <a:pt x="0" y="1216180"/>
                </a:lnTo>
                <a:lnTo>
                  <a:pt x="145384" y="1216180"/>
                </a:lnTo>
                <a:lnTo>
                  <a:pt x="145384" y="0"/>
                </a:lnTo>
                <a:lnTo>
                  <a:pt x="0" y="0"/>
                </a:lnTo>
                <a:close/>
              </a:path>
            </a:pathLst>
          </a:custGeom>
          <a:solidFill>
            <a:srgbClr val="4BB8B4"/>
          </a:solidFill>
        </p:spPr>
        <p:txBody>
          <a:bodyPr wrap="square" lIns="0" tIns="0" rIns="0" bIns="0" rtlCol="0"/>
          <a:lstStyle/>
          <a:p>
            <a:endParaRPr/>
          </a:p>
        </p:txBody>
      </p:sp>
      <p:sp>
        <p:nvSpPr>
          <p:cNvPr id="24" name="object 24"/>
          <p:cNvSpPr/>
          <p:nvPr/>
        </p:nvSpPr>
        <p:spPr>
          <a:xfrm>
            <a:off x="142361" y="3955894"/>
            <a:ext cx="692785" cy="1216660"/>
          </a:xfrm>
          <a:custGeom>
            <a:avLst/>
            <a:gdLst/>
            <a:ahLst/>
            <a:cxnLst/>
            <a:rect l="l" t="t" r="r" b="b"/>
            <a:pathLst>
              <a:path w="692785" h="1216660">
                <a:moveTo>
                  <a:pt x="24234" y="1216179"/>
                </a:moveTo>
                <a:lnTo>
                  <a:pt x="0" y="1216179"/>
                </a:lnTo>
                <a:lnTo>
                  <a:pt x="0" y="0"/>
                </a:lnTo>
                <a:lnTo>
                  <a:pt x="20906" y="0"/>
                </a:lnTo>
                <a:lnTo>
                  <a:pt x="692764" y="609599"/>
                </a:lnTo>
                <a:lnTo>
                  <a:pt x="24234" y="1216179"/>
                </a:lnTo>
                <a:close/>
              </a:path>
            </a:pathLst>
          </a:custGeom>
          <a:solidFill>
            <a:srgbClr val="4BB8B4"/>
          </a:solidFill>
        </p:spPr>
        <p:txBody>
          <a:bodyPr wrap="square" lIns="0" tIns="0" rIns="0" bIns="0" rtlCol="0"/>
          <a:lstStyle/>
          <a:p>
            <a:endParaRPr/>
          </a:p>
        </p:txBody>
      </p:sp>
      <p:sp>
        <p:nvSpPr>
          <p:cNvPr id="25" name="object 25"/>
          <p:cNvSpPr/>
          <p:nvPr/>
        </p:nvSpPr>
        <p:spPr>
          <a:xfrm>
            <a:off x="9048662" y="6743699"/>
            <a:ext cx="0" cy="571500"/>
          </a:xfrm>
          <a:custGeom>
            <a:avLst/>
            <a:gdLst/>
            <a:ahLst/>
            <a:cxnLst/>
            <a:rect l="l" t="t" r="r" b="b"/>
            <a:pathLst>
              <a:path h="571500">
                <a:moveTo>
                  <a:pt x="0" y="0"/>
                </a:moveTo>
                <a:lnTo>
                  <a:pt x="0" y="571500"/>
                </a:lnTo>
              </a:path>
            </a:pathLst>
          </a:custGeom>
          <a:ln w="75390">
            <a:solidFill>
              <a:srgbClr val="FF7477"/>
            </a:solidFill>
          </a:ln>
        </p:spPr>
        <p:txBody>
          <a:bodyPr wrap="square" lIns="0" tIns="0" rIns="0" bIns="0" rtlCol="0"/>
          <a:lstStyle/>
          <a:p>
            <a:endParaRPr/>
          </a:p>
        </p:txBody>
      </p:sp>
      <p:sp>
        <p:nvSpPr>
          <p:cNvPr id="26" name="object 26"/>
          <p:cNvSpPr/>
          <p:nvPr/>
        </p:nvSpPr>
        <p:spPr>
          <a:xfrm>
            <a:off x="8701677" y="7054004"/>
            <a:ext cx="314960" cy="260500"/>
          </a:xfrm>
          <a:custGeom>
            <a:avLst/>
            <a:gdLst/>
            <a:ahLst/>
            <a:cxnLst/>
            <a:rect l="l" t="t" r="r" b="b"/>
            <a:pathLst>
              <a:path w="314959" h="285750">
                <a:moveTo>
                  <a:pt x="314505" y="285750"/>
                </a:moveTo>
                <a:lnTo>
                  <a:pt x="0" y="285750"/>
                </a:lnTo>
                <a:lnTo>
                  <a:pt x="314505" y="0"/>
                </a:lnTo>
                <a:lnTo>
                  <a:pt x="314505" y="285750"/>
                </a:lnTo>
                <a:close/>
              </a:path>
            </a:pathLst>
          </a:custGeom>
          <a:solidFill>
            <a:srgbClr val="FF7477"/>
          </a:solidFill>
        </p:spPr>
        <p:txBody>
          <a:bodyPr wrap="square" lIns="0" tIns="0" rIns="0" bIns="0" rtlCol="0"/>
          <a:lstStyle/>
          <a:p>
            <a:endParaRPr dirty="0"/>
          </a:p>
        </p:txBody>
      </p:sp>
      <p:sp>
        <p:nvSpPr>
          <p:cNvPr id="27" name="object 27"/>
          <p:cNvSpPr/>
          <p:nvPr/>
        </p:nvSpPr>
        <p:spPr>
          <a:xfrm>
            <a:off x="8684943" y="6743699"/>
            <a:ext cx="314960" cy="285750"/>
          </a:xfrm>
          <a:custGeom>
            <a:avLst/>
            <a:gdLst/>
            <a:ahLst/>
            <a:cxnLst/>
            <a:rect l="l" t="t" r="r" b="b"/>
            <a:pathLst>
              <a:path w="314959" h="285750">
                <a:moveTo>
                  <a:pt x="314505" y="285750"/>
                </a:moveTo>
                <a:lnTo>
                  <a:pt x="0" y="0"/>
                </a:lnTo>
                <a:lnTo>
                  <a:pt x="314505" y="0"/>
                </a:lnTo>
                <a:lnTo>
                  <a:pt x="314505" y="285750"/>
                </a:lnTo>
                <a:close/>
              </a:path>
            </a:pathLst>
          </a:custGeom>
          <a:solidFill>
            <a:srgbClr val="FF7477"/>
          </a:solidFill>
        </p:spPr>
        <p:txBody>
          <a:bodyPr wrap="square" lIns="0" tIns="0" rIns="0" bIns="0" rtlCol="0"/>
          <a:lstStyle/>
          <a:p>
            <a:endParaRPr/>
          </a:p>
        </p:txBody>
      </p:sp>
      <p:sp>
        <p:nvSpPr>
          <p:cNvPr id="28" name="object 28"/>
          <p:cNvSpPr/>
          <p:nvPr/>
        </p:nvSpPr>
        <p:spPr>
          <a:xfrm>
            <a:off x="9065396" y="6743700"/>
            <a:ext cx="324485" cy="571500"/>
          </a:xfrm>
          <a:custGeom>
            <a:avLst/>
            <a:gdLst/>
            <a:ahLst/>
            <a:cxnLst/>
            <a:rect l="l" t="t" r="r" b="b"/>
            <a:pathLst>
              <a:path w="324484" h="571500">
                <a:moveTo>
                  <a:pt x="9786" y="571500"/>
                </a:moveTo>
                <a:lnTo>
                  <a:pt x="0" y="571500"/>
                </a:lnTo>
                <a:lnTo>
                  <a:pt x="0" y="0"/>
                </a:lnTo>
                <a:lnTo>
                  <a:pt x="9786" y="0"/>
                </a:lnTo>
                <a:lnTo>
                  <a:pt x="324292" y="285750"/>
                </a:lnTo>
                <a:lnTo>
                  <a:pt x="9786" y="571500"/>
                </a:lnTo>
                <a:close/>
              </a:path>
            </a:pathLst>
          </a:custGeom>
          <a:solidFill>
            <a:srgbClr val="FF7477"/>
          </a:solidFill>
        </p:spPr>
        <p:txBody>
          <a:bodyPr wrap="square" lIns="0" tIns="0" rIns="0" bIns="0" rtlCol="0"/>
          <a:lstStyle/>
          <a:p>
            <a:endParaRPr/>
          </a:p>
        </p:txBody>
      </p:sp>
    </p:spTree>
    <p:extLst>
      <p:ext uri="{BB962C8B-B14F-4D97-AF65-F5344CB8AC3E}">
        <p14:creationId xmlns:p14="http://schemas.microsoft.com/office/powerpoint/2010/main" val="3776493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2871</TotalTime>
  <Words>926</Words>
  <Application>Microsoft Office PowerPoint</Application>
  <PresentationFormat>Custom</PresentationFormat>
  <Paragraphs>60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Footlight MT Light</vt:lpstr>
      <vt:lpstr>Lucida Sans</vt:lpstr>
      <vt:lpstr>Times New Roman</vt:lpstr>
      <vt:lpstr>Verdana</vt:lpstr>
      <vt:lpstr>Wingdings</vt:lpstr>
      <vt:lpstr>Office Theme</vt:lpstr>
      <vt:lpstr>CAPSTONE (ECE4099)</vt:lpstr>
      <vt:lpstr>PowerPoint Presentation</vt:lpstr>
      <vt:lpstr>NATURAL LANGUAGE PROCESSING</vt:lpstr>
      <vt:lpstr>CHATBOT</vt:lpstr>
      <vt:lpstr>CHATBOT</vt:lpstr>
      <vt:lpstr>ANATOMY OF A CHATBOT         (medium.com)</vt:lpstr>
      <vt:lpstr>OUR OBJECTIVE</vt:lpstr>
      <vt:lpstr>BLOCK DIAGRAM</vt:lpstr>
      <vt:lpstr>TOOLS </vt:lpstr>
      <vt:lpstr>LITERATURE SURVEY</vt:lpstr>
      <vt:lpstr>LITERATURE SURVEY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ShuttleEasy PPT</dc:title>
  <dc:creator>pvsmounish</dc:creator>
  <cp:keywords>DADDe323Dn8</cp:keywords>
  <cp:lastModifiedBy>Arun Karthik S</cp:lastModifiedBy>
  <cp:revision>139</cp:revision>
  <dcterms:created xsi:type="dcterms:W3CDTF">2019-09-21T07:15:26Z</dcterms:created>
  <dcterms:modified xsi:type="dcterms:W3CDTF">2021-05-08T08:06:40Z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2018-10-22T00:00:00Z</vt:filetime>
  </property>
  <property fmtid="{D5CDD505-2E9C-101B-9397-08002B2CF9AE}" pid="3" name="Creator">
    <vt:lpwstr>Canva</vt:lpwstr>
  </property>
  <property fmtid="{D5CDD505-2E9C-101B-9397-08002B2CF9AE}" pid="4" name="LastSaved">
    <vt:filetime>2019-09-21T00:00:00Z</vt:filetime>
  </property>
</Properties>
</file>