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sldIdLst>
    <p:sldId id="256" r:id="rId2"/>
    <p:sldId id="257" r:id="rId3"/>
    <p:sldId id="258" r:id="rId4"/>
    <p:sldId id="261" r:id="rId5"/>
    <p:sldId id="259" r:id="rId6"/>
    <p:sldId id="260" r:id="rId7"/>
    <p:sldId id="271" r:id="rId8"/>
    <p:sldId id="272" r:id="rId9"/>
    <p:sldId id="263" r:id="rId10"/>
    <p:sldId id="273" r:id="rId11"/>
    <p:sldId id="274" r:id="rId12"/>
    <p:sldId id="275" r:id="rId13"/>
    <p:sldId id="265" r:id="rId14"/>
    <p:sldId id="276" r:id="rId15"/>
    <p:sldId id="277" r:id="rId16"/>
    <p:sldId id="278" r:id="rId17"/>
    <p:sldId id="279" r:id="rId18"/>
    <p:sldId id="267" r:id="rId19"/>
    <p:sldId id="268" r:id="rId20"/>
    <p:sldId id="281" r:id="rId21"/>
    <p:sldId id="270"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49BF6A-A4C7-4040-825B-0FDD599B7E41}" v="21" dt="2019-12-17T02:45:25.3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67" autoAdjust="0"/>
    <p:restoredTop sz="94660"/>
  </p:normalViewPr>
  <p:slideViewPr>
    <p:cSldViewPr snapToGrid="0">
      <p:cViewPr varScale="1">
        <p:scale>
          <a:sx n="88" d="100"/>
          <a:sy n="88" d="100"/>
        </p:scale>
        <p:origin x="88"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 kumar" userId="4f3e089d4b56327d" providerId="LiveId" clId="{0949BF6A-A4C7-4040-825B-0FDD599B7E41}"/>
    <pc:docChg chg="undo custSel addSld delSld modSld">
      <pc:chgData name="arun kumar" userId="4f3e089d4b56327d" providerId="LiveId" clId="{0949BF6A-A4C7-4040-825B-0FDD599B7E41}" dt="2019-12-17T02:46:14.921" v="65" actId="1076"/>
      <pc:docMkLst>
        <pc:docMk/>
      </pc:docMkLst>
      <pc:sldChg chg="modSp">
        <pc:chgData name="arun kumar" userId="4f3e089d4b56327d" providerId="LiveId" clId="{0949BF6A-A4C7-4040-825B-0FDD599B7E41}" dt="2019-12-17T02:38:19.350" v="9" actId="27107"/>
        <pc:sldMkLst>
          <pc:docMk/>
          <pc:sldMk cId="828463797" sldId="256"/>
        </pc:sldMkLst>
        <pc:spChg chg="mod">
          <ac:chgData name="arun kumar" userId="4f3e089d4b56327d" providerId="LiveId" clId="{0949BF6A-A4C7-4040-825B-0FDD599B7E41}" dt="2019-12-17T02:38:19.350" v="9" actId="27107"/>
          <ac:spMkLst>
            <pc:docMk/>
            <pc:sldMk cId="828463797" sldId="256"/>
            <ac:spMk id="3" creationId="{EB4EE9B0-88C7-4574-A1CD-1C91141A7D3F}"/>
          </ac:spMkLst>
        </pc:spChg>
      </pc:sldChg>
      <pc:sldChg chg="modSp">
        <pc:chgData name="arun kumar" userId="4f3e089d4b56327d" providerId="LiveId" clId="{0949BF6A-A4C7-4040-825B-0FDD599B7E41}" dt="2019-12-17T02:44:42.350" v="30" actId="20577"/>
        <pc:sldMkLst>
          <pc:docMk/>
          <pc:sldMk cId="1780880315" sldId="257"/>
        </pc:sldMkLst>
        <pc:graphicFrameChg chg="mod">
          <ac:chgData name="arun kumar" userId="4f3e089d4b56327d" providerId="LiveId" clId="{0949BF6A-A4C7-4040-825B-0FDD599B7E41}" dt="2019-12-17T02:44:42.350" v="30" actId="20577"/>
          <ac:graphicFrameMkLst>
            <pc:docMk/>
            <pc:sldMk cId="1780880315" sldId="257"/>
            <ac:graphicFrameMk id="18" creationId="{66255B80-2C58-4BCE-BC93-80CF9AAF3ECA}"/>
          </ac:graphicFrameMkLst>
        </pc:graphicFrameChg>
      </pc:sldChg>
      <pc:sldChg chg="add del">
        <pc:chgData name="arun kumar" userId="4f3e089d4b56327d" providerId="LiveId" clId="{0949BF6A-A4C7-4040-825B-0FDD599B7E41}" dt="2019-12-17T02:47:19.303" v="1" actId="47"/>
        <pc:sldMkLst>
          <pc:docMk/>
          <pc:sldMk cId="2234796432" sldId="263"/>
        </pc:sldMkLst>
      </pc:sldChg>
      <pc:sldChg chg="modSp">
        <pc:chgData name="arun kumar" userId="4f3e089d4b56327d" providerId="LiveId" clId="{0949BF6A-A4C7-4040-825B-0FDD599B7E41}" dt="2019-12-17T02:35:04.637" v="4" actId="20577"/>
        <pc:sldMkLst>
          <pc:docMk/>
          <pc:sldMk cId="1753201305" sldId="268"/>
        </pc:sldMkLst>
        <pc:spChg chg="mod">
          <ac:chgData name="arun kumar" userId="4f3e089d4b56327d" providerId="LiveId" clId="{0949BF6A-A4C7-4040-825B-0FDD599B7E41}" dt="2019-12-17T02:35:04.637" v="4" actId="20577"/>
          <ac:spMkLst>
            <pc:docMk/>
            <pc:sldMk cId="1753201305" sldId="268"/>
            <ac:spMk id="3" creationId="{C5B44F3C-67E2-428B-AE9E-02C99961CC2F}"/>
          </ac:spMkLst>
        </pc:spChg>
      </pc:sldChg>
      <pc:sldChg chg="modSp">
        <pc:chgData name="arun kumar" userId="4f3e089d4b56327d" providerId="LiveId" clId="{0949BF6A-A4C7-4040-825B-0FDD599B7E41}" dt="2019-12-17T02:43:47.895" v="12" actId="20577"/>
        <pc:sldMkLst>
          <pc:docMk/>
          <pc:sldMk cId="1594805855" sldId="271"/>
        </pc:sldMkLst>
        <pc:spChg chg="mod">
          <ac:chgData name="arun kumar" userId="4f3e089d4b56327d" providerId="LiveId" clId="{0949BF6A-A4C7-4040-825B-0FDD599B7E41}" dt="2019-12-17T02:43:47.895" v="12" actId="20577"/>
          <ac:spMkLst>
            <pc:docMk/>
            <pc:sldMk cId="1594805855" sldId="271"/>
            <ac:spMk id="3" creationId="{42E3233A-013D-4E0E-95D6-A1DFFAFFCECA}"/>
          </ac:spMkLst>
        </pc:spChg>
      </pc:sldChg>
      <pc:sldChg chg="modSp">
        <pc:chgData name="arun kumar" userId="4f3e089d4b56327d" providerId="LiveId" clId="{0949BF6A-A4C7-4040-825B-0FDD599B7E41}" dt="2019-12-17T02:45:09.728" v="62" actId="6549"/>
        <pc:sldMkLst>
          <pc:docMk/>
          <pc:sldMk cId="331878093" sldId="273"/>
        </pc:sldMkLst>
        <pc:spChg chg="mod">
          <ac:chgData name="arun kumar" userId="4f3e089d4b56327d" providerId="LiveId" clId="{0949BF6A-A4C7-4040-825B-0FDD599B7E41}" dt="2019-12-17T02:45:09.728" v="62" actId="6549"/>
          <ac:spMkLst>
            <pc:docMk/>
            <pc:sldMk cId="331878093" sldId="273"/>
            <ac:spMk id="2" creationId="{0AB782A7-740B-4DE6-BD5F-3DB8BCBB9007}"/>
          </ac:spMkLst>
        </pc:spChg>
      </pc:sldChg>
      <pc:sldChg chg="modSp">
        <pc:chgData name="arun kumar" userId="4f3e089d4b56327d" providerId="LiveId" clId="{0949BF6A-A4C7-4040-825B-0FDD599B7E41}" dt="2019-12-17T02:45:20.341" v="63"/>
        <pc:sldMkLst>
          <pc:docMk/>
          <pc:sldMk cId="3072586038" sldId="274"/>
        </pc:sldMkLst>
        <pc:spChg chg="mod">
          <ac:chgData name="arun kumar" userId="4f3e089d4b56327d" providerId="LiveId" clId="{0949BF6A-A4C7-4040-825B-0FDD599B7E41}" dt="2019-12-17T02:45:20.341" v="63"/>
          <ac:spMkLst>
            <pc:docMk/>
            <pc:sldMk cId="3072586038" sldId="274"/>
            <ac:spMk id="2" creationId="{0AB782A7-740B-4DE6-BD5F-3DB8BCBB9007}"/>
          </ac:spMkLst>
        </pc:spChg>
      </pc:sldChg>
      <pc:sldChg chg="modSp">
        <pc:chgData name="arun kumar" userId="4f3e089d4b56327d" providerId="LiveId" clId="{0949BF6A-A4C7-4040-825B-0FDD599B7E41}" dt="2019-12-17T02:45:25.393" v="64"/>
        <pc:sldMkLst>
          <pc:docMk/>
          <pc:sldMk cId="3632837459" sldId="275"/>
        </pc:sldMkLst>
        <pc:spChg chg="mod">
          <ac:chgData name="arun kumar" userId="4f3e089d4b56327d" providerId="LiveId" clId="{0949BF6A-A4C7-4040-825B-0FDD599B7E41}" dt="2019-12-17T02:45:25.393" v="64"/>
          <ac:spMkLst>
            <pc:docMk/>
            <pc:sldMk cId="3632837459" sldId="275"/>
            <ac:spMk id="2" creationId="{0AB782A7-740B-4DE6-BD5F-3DB8BCBB9007}"/>
          </ac:spMkLst>
        </pc:spChg>
      </pc:sldChg>
      <pc:sldChg chg="modSp">
        <pc:chgData name="arun kumar" userId="4f3e089d4b56327d" providerId="LiveId" clId="{0949BF6A-A4C7-4040-825B-0FDD599B7E41}" dt="2019-12-17T02:46:14.921" v="65" actId="1076"/>
        <pc:sldMkLst>
          <pc:docMk/>
          <pc:sldMk cId="2623413163" sldId="276"/>
        </pc:sldMkLst>
        <pc:spChg chg="mod">
          <ac:chgData name="arun kumar" userId="4f3e089d4b56327d" providerId="LiveId" clId="{0949BF6A-A4C7-4040-825B-0FDD599B7E41}" dt="2019-12-17T02:46:14.921" v="65" actId="1076"/>
          <ac:spMkLst>
            <pc:docMk/>
            <pc:sldMk cId="2623413163" sldId="276"/>
            <ac:spMk id="3" creationId="{47604C1C-78E8-438E-9BC2-F1A42A1C0D6F}"/>
          </ac:spMkLst>
        </pc:spChg>
      </pc:sldChg>
      <pc:sldChg chg="modSp">
        <pc:chgData name="arun kumar" userId="4f3e089d4b56327d" providerId="LiveId" clId="{0949BF6A-A4C7-4040-825B-0FDD599B7E41}" dt="2019-12-17T02:32:56.443" v="2" actId="113"/>
        <pc:sldMkLst>
          <pc:docMk/>
          <pc:sldMk cId="3058550944" sldId="279"/>
        </pc:sldMkLst>
        <pc:spChg chg="mod">
          <ac:chgData name="arun kumar" userId="4f3e089d4b56327d" providerId="LiveId" clId="{0949BF6A-A4C7-4040-825B-0FDD599B7E41}" dt="2019-12-17T02:32:56.443" v="2" actId="113"/>
          <ac:spMkLst>
            <pc:docMk/>
            <pc:sldMk cId="3058550944" sldId="279"/>
            <ac:spMk id="3" creationId="{47604C1C-78E8-438E-9BC2-F1A42A1C0D6F}"/>
          </ac:spMkLst>
        </pc:spChg>
      </pc:sldChg>
      <pc:sldChg chg="modSp">
        <pc:chgData name="arun kumar" userId="4f3e089d4b56327d" providerId="LiveId" clId="{0949BF6A-A4C7-4040-825B-0FDD599B7E41}" dt="2019-12-17T02:35:43.853" v="6" actId="20577"/>
        <pc:sldMkLst>
          <pc:docMk/>
          <pc:sldMk cId="1078008497" sldId="281"/>
        </pc:sldMkLst>
        <pc:spChg chg="mod">
          <ac:chgData name="arun kumar" userId="4f3e089d4b56327d" providerId="LiveId" clId="{0949BF6A-A4C7-4040-825B-0FDD599B7E41}" dt="2019-12-17T02:35:43.853" v="6" actId="20577"/>
          <ac:spMkLst>
            <pc:docMk/>
            <pc:sldMk cId="1078008497" sldId="281"/>
            <ac:spMk id="3" creationId="{C5B44F3C-67E2-428B-AE9E-02C99961CC2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983521-8201-4CB9-852D-31CC3964E3E6}"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DFC9E7E4-6BC9-4CB4-B4FE-150DED07A396}">
      <dgm:prSet/>
      <dgm:spPr/>
      <dgm:t>
        <a:bodyPr/>
        <a:lstStyle/>
        <a:p>
          <a:r>
            <a:rPr lang="en-US" dirty="0"/>
            <a:t>Problem Statement ( Business Understanding )</a:t>
          </a:r>
        </a:p>
      </dgm:t>
    </dgm:pt>
    <dgm:pt modelId="{D81D8091-6849-4F32-90BE-DB8EEE8552EE}" type="parTrans" cxnId="{6667B2B7-B6ED-422F-9A88-D59C156E37DC}">
      <dgm:prSet/>
      <dgm:spPr/>
      <dgm:t>
        <a:bodyPr/>
        <a:lstStyle/>
        <a:p>
          <a:endParaRPr lang="en-US"/>
        </a:p>
      </dgm:t>
    </dgm:pt>
    <dgm:pt modelId="{2B7FE83C-D5E8-4ED9-8C08-9420F0868086}" type="sibTrans" cxnId="{6667B2B7-B6ED-422F-9A88-D59C156E37DC}">
      <dgm:prSet/>
      <dgm:spPr/>
      <dgm:t>
        <a:bodyPr/>
        <a:lstStyle/>
        <a:p>
          <a:endParaRPr lang="en-US"/>
        </a:p>
      </dgm:t>
    </dgm:pt>
    <dgm:pt modelId="{3CCC63E0-4D52-4CA0-9E14-A764588FEFAE}">
      <dgm:prSet/>
      <dgm:spPr/>
      <dgm:t>
        <a:bodyPr/>
        <a:lstStyle/>
        <a:p>
          <a:r>
            <a:rPr lang="en-US" dirty="0"/>
            <a:t>Data Preprocessing &amp; Data Quality ( Data Preparation )</a:t>
          </a:r>
        </a:p>
      </dgm:t>
    </dgm:pt>
    <dgm:pt modelId="{1ADD2FD1-DCF7-4C65-80E2-23299BFEC0CF}" type="parTrans" cxnId="{BFC73629-2795-4F7F-B5C9-038131A44E87}">
      <dgm:prSet/>
      <dgm:spPr/>
      <dgm:t>
        <a:bodyPr/>
        <a:lstStyle/>
        <a:p>
          <a:endParaRPr lang="en-US"/>
        </a:p>
      </dgm:t>
    </dgm:pt>
    <dgm:pt modelId="{C2E807C4-B8EF-4E41-97BC-F5092142F43D}" type="sibTrans" cxnId="{BFC73629-2795-4F7F-B5C9-038131A44E87}">
      <dgm:prSet/>
      <dgm:spPr/>
      <dgm:t>
        <a:bodyPr/>
        <a:lstStyle/>
        <a:p>
          <a:endParaRPr lang="en-US"/>
        </a:p>
      </dgm:t>
    </dgm:pt>
    <dgm:pt modelId="{BB94066D-D756-45A2-99F5-059962E9D2AE}">
      <dgm:prSet/>
      <dgm:spPr/>
      <dgm:t>
        <a:bodyPr/>
        <a:lstStyle/>
        <a:p>
          <a:r>
            <a:rPr lang="en-US" dirty="0"/>
            <a:t>Data Insights ( Insight Analysis &amp; Visualization )</a:t>
          </a:r>
        </a:p>
      </dgm:t>
    </dgm:pt>
    <dgm:pt modelId="{B2A84552-1740-4E2F-90A5-E680815C9FF3}" type="parTrans" cxnId="{14D4952C-D753-4ECD-911B-E9122CF3B413}">
      <dgm:prSet/>
      <dgm:spPr/>
      <dgm:t>
        <a:bodyPr/>
        <a:lstStyle/>
        <a:p>
          <a:endParaRPr lang="en-US"/>
        </a:p>
      </dgm:t>
    </dgm:pt>
    <dgm:pt modelId="{51ABCC08-09E7-473D-8C75-8EB06539A6CA}" type="sibTrans" cxnId="{14D4952C-D753-4ECD-911B-E9122CF3B413}">
      <dgm:prSet/>
      <dgm:spPr/>
      <dgm:t>
        <a:bodyPr/>
        <a:lstStyle/>
        <a:p>
          <a:endParaRPr lang="en-US"/>
        </a:p>
      </dgm:t>
    </dgm:pt>
    <dgm:pt modelId="{3486DD3D-A283-40C4-B103-D6A58EB3016F}">
      <dgm:prSet/>
      <dgm:spPr/>
      <dgm:t>
        <a:bodyPr/>
        <a:lstStyle/>
        <a:p>
          <a:r>
            <a:rPr lang="en-US" dirty="0"/>
            <a:t>Conclusion and Analysis ( Evaluation &amp; Deployment )</a:t>
          </a:r>
        </a:p>
      </dgm:t>
    </dgm:pt>
    <dgm:pt modelId="{615D7432-A16A-4C5C-A5B9-6E7F650BD479}" type="parTrans" cxnId="{85BA4CCD-BE71-4783-A16B-EFC55F5328A1}">
      <dgm:prSet/>
      <dgm:spPr/>
      <dgm:t>
        <a:bodyPr/>
        <a:lstStyle/>
        <a:p>
          <a:endParaRPr lang="en-US"/>
        </a:p>
      </dgm:t>
    </dgm:pt>
    <dgm:pt modelId="{65E96259-20F5-471B-867A-D2B3CD16E065}" type="sibTrans" cxnId="{85BA4CCD-BE71-4783-A16B-EFC55F5328A1}">
      <dgm:prSet/>
      <dgm:spPr/>
      <dgm:t>
        <a:bodyPr/>
        <a:lstStyle/>
        <a:p>
          <a:endParaRPr lang="en-US"/>
        </a:p>
      </dgm:t>
    </dgm:pt>
    <dgm:pt modelId="{B0EDDFAA-16E0-4A85-9C03-C719BBF70F5F}">
      <dgm:prSet/>
      <dgm:spPr/>
      <dgm:t>
        <a:bodyPr/>
        <a:lstStyle/>
        <a:p>
          <a:r>
            <a:rPr lang="en-US" dirty="0"/>
            <a:t>References</a:t>
          </a:r>
        </a:p>
      </dgm:t>
    </dgm:pt>
    <dgm:pt modelId="{AD74ABF9-47E8-4243-8413-FA6F65C97552}" type="parTrans" cxnId="{8E89BC91-7B93-40E2-9139-14C0B8E3C7FC}">
      <dgm:prSet/>
      <dgm:spPr/>
      <dgm:t>
        <a:bodyPr/>
        <a:lstStyle/>
        <a:p>
          <a:endParaRPr lang="en-US"/>
        </a:p>
      </dgm:t>
    </dgm:pt>
    <dgm:pt modelId="{97238B02-26CB-4D1F-98B2-E55776D66EBF}" type="sibTrans" cxnId="{8E89BC91-7B93-40E2-9139-14C0B8E3C7FC}">
      <dgm:prSet/>
      <dgm:spPr/>
      <dgm:t>
        <a:bodyPr/>
        <a:lstStyle/>
        <a:p>
          <a:endParaRPr lang="en-US"/>
        </a:p>
      </dgm:t>
    </dgm:pt>
    <dgm:pt modelId="{52AD249A-9288-43DF-A8AD-E80893A25389}">
      <dgm:prSet/>
      <dgm:spPr/>
      <dgm:t>
        <a:bodyPr/>
        <a:lstStyle/>
        <a:p>
          <a:r>
            <a:rPr lang="en-US" dirty="0"/>
            <a:t>Relevant Data ( Data Understanding )</a:t>
          </a:r>
        </a:p>
      </dgm:t>
    </dgm:pt>
    <dgm:pt modelId="{3F8EAF5F-A4CE-4B79-8398-5A300B47ACC8}" type="sibTrans" cxnId="{EDB20D23-3AC7-439F-915C-2D1A7207F6EF}">
      <dgm:prSet/>
      <dgm:spPr/>
      <dgm:t>
        <a:bodyPr/>
        <a:lstStyle/>
        <a:p>
          <a:endParaRPr lang="en-US"/>
        </a:p>
      </dgm:t>
    </dgm:pt>
    <dgm:pt modelId="{58C63AD8-CE80-4163-B686-4E18E40F0CAA}" type="parTrans" cxnId="{EDB20D23-3AC7-439F-915C-2D1A7207F6EF}">
      <dgm:prSet/>
      <dgm:spPr/>
      <dgm:t>
        <a:bodyPr/>
        <a:lstStyle/>
        <a:p>
          <a:endParaRPr lang="en-US"/>
        </a:p>
      </dgm:t>
    </dgm:pt>
    <dgm:pt modelId="{4C4C763A-B624-473C-9F76-908DBF13A33A}">
      <dgm:prSet/>
      <dgm:spPr/>
      <dgm:t>
        <a:bodyPr/>
        <a:lstStyle/>
        <a:p>
          <a:r>
            <a:rPr lang="en-US" dirty="0"/>
            <a:t>Methodologies/Algorithm’s ( Modelling &amp; Execution )</a:t>
          </a:r>
        </a:p>
      </dgm:t>
    </dgm:pt>
    <dgm:pt modelId="{ED0AC1F1-4269-49BD-ABBB-2A687028DFFB}" type="parTrans" cxnId="{64727F8D-93A9-4F95-BC1D-4CF7492D9B88}">
      <dgm:prSet/>
      <dgm:spPr/>
      <dgm:t>
        <a:bodyPr/>
        <a:lstStyle/>
        <a:p>
          <a:endParaRPr lang="en-US"/>
        </a:p>
      </dgm:t>
    </dgm:pt>
    <dgm:pt modelId="{38D10C45-2E69-433E-AFD3-AE4A5CF81EC1}" type="sibTrans" cxnId="{64727F8D-93A9-4F95-BC1D-4CF7492D9B88}">
      <dgm:prSet/>
      <dgm:spPr/>
      <dgm:t>
        <a:bodyPr/>
        <a:lstStyle/>
        <a:p>
          <a:endParaRPr lang="en-US"/>
        </a:p>
      </dgm:t>
    </dgm:pt>
    <dgm:pt modelId="{124F47A7-17D9-417F-8790-DEF151FCB623}" type="pres">
      <dgm:prSet presAssocID="{0D983521-8201-4CB9-852D-31CC3964E3E6}" presName="vert0" presStyleCnt="0">
        <dgm:presLayoutVars>
          <dgm:dir/>
          <dgm:animOne val="branch"/>
          <dgm:animLvl val="lvl"/>
        </dgm:presLayoutVars>
      </dgm:prSet>
      <dgm:spPr/>
    </dgm:pt>
    <dgm:pt modelId="{B67E98AE-3BAA-4929-A08E-EBC4DEB0F99D}" type="pres">
      <dgm:prSet presAssocID="{DFC9E7E4-6BC9-4CB4-B4FE-150DED07A396}" presName="thickLine" presStyleLbl="alignNode1" presStyleIdx="0" presStyleCnt="7"/>
      <dgm:spPr/>
    </dgm:pt>
    <dgm:pt modelId="{C2CB72C1-699C-4853-9C65-53ABA0FF357F}" type="pres">
      <dgm:prSet presAssocID="{DFC9E7E4-6BC9-4CB4-B4FE-150DED07A396}" presName="horz1" presStyleCnt="0"/>
      <dgm:spPr/>
    </dgm:pt>
    <dgm:pt modelId="{42CA4035-A51A-427D-9E52-FE9F9C047C75}" type="pres">
      <dgm:prSet presAssocID="{DFC9E7E4-6BC9-4CB4-B4FE-150DED07A396}" presName="tx1" presStyleLbl="revTx" presStyleIdx="0" presStyleCnt="7"/>
      <dgm:spPr/>
    </dgm:pt>
    <dgm:pt modelId="{1EF641E2-12F5-46F2-A285-CB4F55142263}" type="pres">
      <dgm:prSet presAssocID="{DFC9E7E4-6BC9-4CB4-B4FE-150DED07A396}" presName="vert1" presStyleCnt="0"/>
      <dgm:spPr/>
    </dgm:pt>
    <dgm:pt modelId="{61B1149B-19F3-4C97-B4B2-733E62F4E541}" type="pres">
      <dgm:prSet presAssocID="{52AD249A-9288-43DF-A8AD-E80893A25389}" presName="thickLine" presStyleLbl="alignNode1" presStyleIdx="1" presStyleCnt="7"/>
      <dgm:spPr/>
    </dgm:pt>
    <dgm:pt modelId="{11050411-7FE9-4C0D-AAB9-211AEA13EB62}" type="pres">
      <dgm:prSet presAssocID="{52AD249A-9288-43DF-A8AD-E80893A25389}" presName="horz1" presStyleCnt="0"/>
      <dgm:spPr/>
    </dgm:pt>
    <dgm:pt modelId="{080895E7-F059-4A6C-855C-50DCA53E41AA}" type="pres">
      <dgm:prSet presAssocID="{52AD249A-9288-43DF-A8AD-E80893A25389}" presName="tx1" presStyleLbl="revTx" presStyleIdx="1" presStyleCnt="7"/>
      <dgm:spPr/>
    </dgm:pt>
    <dgm:pt modelId="{7ECE8D5B-ED38-4457-88EE-1D2A2994E898}" type="pres">
      <dgm:prSet presAssocID="{52AD249A-9288-43DF-A8AD-E80893A25389}" presName="vert1" presStyleCnt="0"/>
      <dgm:spPr/>
    </dgm:pt>
    <dgm:pt modelId="{AE2EE7F7-FE18-40B6-A775-D0F2B4998D02}" type="pres">
      <dgm:prSet presAssocID="{3CCC63E0-4D52-4CA0-9E14-A764588FEFAE}" presName="thickLine" presStyleLbl="alignNode1" presStyleIdx="2" presStyleCnt="7"/>
      <dgm:spPr/>
    </dgm:pt>
    <dgm:pt modelId="{40279C6A-5E83-40C1-9A5C-25C8585EC43C}" type="pres">
      <dgm:prSet presAssocID="{3CCC63E0-4D52-4CA0-9E14-A764588FEFAE}" presName="horz1" presStyleCnt="0"/>
      <dgm:spPr/>
    </dgm:pt>
    <dgm:pt modelId="{11F9C518-2A4E-4D15-A726-CF50A418BA77}" type="pres">
      <dgm:prSet presAssocID="{3CCC63E0-4D52-4CA0-9E14-A764588FEFAE}" presName="tx1" presStyleLbl="revTx" presStyleIdx="2" presStyleCnt="7"/>
      <dgm:spPr/>
    </dgm:pt>
    <dgm:pt modelId="{27814FD5-3329-4D78-AC5D-832B2445EC4A}" type="pres">
      <dgm:prSet presAssocID="{3CCC63E0-4D52-4CA0-9E14-A764588FEFAE}" presName="vert1" presStyleCnt="0"/>
      <dgm:spPr/>
    </dgm:pt>
    <dgm:pt modelId="{FB499B58-555D-438F-A580-1C2F930391B6}" type="pres">
      <dgm:prSet presAssocID="{BB94066D-D756-45A2-99F5-059962E9D2AE}" presName="thickLine" presStyleLbl="alignNode1" presStyleIdx="3" presStyleCnt="7"/>
      <dgm:spPr/>
    </dgm:pt>
    <dgm:pt modelId="{B137F683-9CCA-4C0A-8ED6-F7D0A8C5E49D}" type="pres">
      <dgm:prSet presAssocID="{BB94066D-D756-45A2-99F5-059962E9D2AE}" presName="horz1" presStyleCnt="0"/>
      <dgm:spPr/>
    </dgm:pt>
    <dgm:pt modelId="{42D84311-A619-4E30-9671-3AB7F2FD17E1}" type="pres">
      <dgm:prSet presAssocID="{BB94066D-D756-45A2-99F5-059962E9D2AE}" presName="tx1" presStyleLbl="revTx" presStyleIdx="3" presStyleCnt="7"/>
      <dgm:spPr/>
    </dgm:pt>
    <dgm:pt modelId="{BA929907-7888-4D63-BCE1-DCA3C7CEC413}" type="pres">
      <dgm:prSet presAssocID="{BB94066D-D756-45A2-99F5-059962E9D2AE}" presName="vert1" presStyleCnt="0"/>
      <dgm:spPr/>
    </dgm:pt>
    <dgm:pt modelId="{6BC26D92-D21C-485D-8A75-A9B772A96FBF}" type="pres">
      <dgm:prSet presAssocID="{4C4C763A-B624-473C-9F76-908DBF13A33A}" presName="thickLine" presStyleLbl="alignNode1" presStyleIdx="4" presStyleCnt="7"/>
      <dgm:spPr/>
    </dgm:pt>
    <dgm:pt modelId="{DC23E1EA-7DFE-4738-9729-210B9A510447}" type="pres">
      <dgm:prSet presAssocID="{4C4C763A-B624-473C-9F76-908DBF13A33A}" presName="horz1" presStyleCnt="0"/>
      <dgm:spPr/>
    </dgm:pt>
    <dgm:pt modelId="{245E0FD4-9D4D-4A24-A303-191CC0931572}" type="pres">
      <dgm:prSet presAssocID="{4C4C763A-B624-473C-9F76-908DBF13A33A}" presName="tx1" presStyleLbl="revTx" presStyleIdx="4" presStyleCnt="7"/>
      <dgm:spPr/>
    </dgm:pt>
    <dgm:pt modelId="{7BFA9F9C-1519-45D8-A7AC-92A5B8A6FE1E}" type="pres">
      <dgm:prSet presAssocID="{4C4C763A-B624-473C-9F76-908DBF13A33A}" presName="vert1" presStyleCnt="0"/>
      <dgm:spPr/>
    </dgm:pt>
    <dgm:pt modelId="{9F32699E-0AA2-45D5-A631-095C48353597}" type="pres">
      <dgm:prSet presAssocID="{3486DD3D-A283-40C4-B103-D6A58EB3016F}" presName="thickLine" presStyleLbl="alignNode1" presStyleIdx="5" presStyleCnt="7"/>
      <dgm:spPr/>
    </dgm:pt>
    <dgm:pt modelId="{236E5698-F8F6-48CA-B9BF-85F7DFC199F6}" type="pres">
      <dgm:prSet presAssocID="{3486DD3D-A283-40C4-B103-D6A58EB3016F}" presName="horz1" presStyleCnt="0"/>
      <dgm:spPr/>
    </dgm:pt>
    <dgm:pt modelId="{B6B6657C-94A3-4D62-AD66-E883E03FD89A}" type="pres">
      <dgm:prSet presAssocID="{3486DD3D-A283-40C4-B103-D6A58EB3016F}" presName="tx1" presStyleLbl="revTx" presStyleIdx="5" presStyleCnt="7"/>
      <dgm:spPr/>
    </dgm:pt>
    <dgm:pt modelId="{8583A2CA-4C3C-4329-AD95-B938A4A056CA}" type="pres">
      <dgm:prSet presAssocID="{3486DD3D-A283-40C4-B103-D6A58EB3016F}" presName="vert1" presStyleCnt="0"/>
      <dgm:spPr/>
    </dgm:pt>
    <dgm:pt modelId="{7A37E2FF-ADC5-4255-85CA-496673B382D2}" type="pres">
      <dgm:prSet presAssocID="{B0EDDFAA-16E0-4A85-9C03-C719BBF70F5F}" presName="thickLine" presStyleLbl="alignNode1" presStyleIdx="6" presStyleCnt="7"/>
      <dgm:spPr/>
    </dgm:pt>
    <dgm:pt modelId="{36067A6E-4E0D-4C44-8510-B1A9157071BE}" type="pres">
      <dgm:prSet presAssocID="{B0EDDFAA-16E0-4A85-9C03-C719BBF70F5F}" presName="horz1" presStyleCnt="0"/>
      <dgm:spPr/>
    </dgm:pt>
    <dgm:pt modelId="{C9F226A9-30EF-4B80-8655-39005BB38E82}" type="pres">
      <dgm:prSet presAssocID="{B0EDDFAA-16E0-4A85-9C03-C719BBF70F5F}" presName="tx1" presStyleLbl="revTx" presStyleIdx="6" presStyleCnt="7"/>
      <dgm:spPr/>
    </dgm:pt>
    <dgm:pt modelId="{7E2EBA9D-19DC-4261-8A73-B4159B839699}" type="pres">
      <dgm:prSet presAssocID="{B0EDDFAA-16E0-4A85-9C03-C719BBF70F5F}" presName="vert1" presStyleCnt="0"/>
      <dgm:spPr/>
    </dgm:pt>
  </dgm:ptLst>
  <dgm:cxnLst>
    <dgm:cxn modelId="{0960490E-CAFC-4DF8-9272-47937BB792B6}" type="presOf" srcId="{DFC9E7E4-6BC9-4CB4-B4FE-150DED07A396}" destId="{42CA4035-A51A-427D-9E52-FE9F9C047C75}" srcOrd="0" destOrd="0" presId="urn:microsoft.com/office/officeart/2008/layout/LinedList"/>
    <dgm:cxn modelId="{133BE515-80A8-431F-ADEE-F3D0AEB555D8}" type="presOf" srcId="{3486DD3D-A283-40C4-B103-D6A58EB3016F}" destId="{B6B6657C-94A3-4D62-AD66-E883E03FD89A}" srcOrd="0" destOrd="0" presId="urn:microsoft.com/office/officeart/2008/layout/LinedList"/>
    <dgm:cxn modelId="{EDB20D23-3AC7-439F-915C-2D1A7207F6EF}" srcId="{0D983521-8201-4CB9-852D-31CC3964E3E6}" destId="{52AD249A-9288-43DF-A8AD-E80893A25389}" srcOrd="1" destOrd="0" parTransId="{58C63AD8-CE80-4163-B686-4E18E40F0CAA}" sibTransId="{3F8EAF5F-A4CE-4B79-8398-5A300B47ACC8}"/>
    <dgm:cxn modelId="{5F4DFE28-B326-49D9-A286-68842FEEF443}" type="presOf" srcId="{BB94066D-D756-45A2-99F5-059962E9D2AE}" destId="{42D84311-A619-4E30-9671-3AB7F2FD17E1}" srcOrd="0" destOrd="0" presId="urn:microsoft.com/office/officeart/2008/layout/LinedList"/>
    <dgm:cxn modelId="{BFC73629-2795-4F7F-B5C9-038131A44E87}" srcId="{0D983521-8201-4CB9-852D-31CC3964E3E6}" destId="{3CCC63E0-4D52-4CA0-9E14-A764588FEFAE}" srcOrd="2" destOrd="0" parTransId="{1ADD2FD1-DCF7-4C65-80E2-23299BFEC0CF}" sibTransId="{C2E807C4-B8EF-4E41-97BC-F5092142F43D}"/>
    <dgm:cxn modelId="{B539A02B-F09E-44A1-9634-1ACDC270D7E9}" type="presOf" srcId="{3CCC63E0-4D52-4CA0-9E14-A764588FEFAE}" destId="{11F9C518-2A4E-4D15-A726-CF50A418BA77}" srcOrd="0" destOrd="0" presId="urn:microsoft.com/office/officeart/2008/layout/LinedList"/>
    <dgm:cxn modelId="{14D4952C-D753-4ECD-911B-E9122CF3B413}" srcId="{0D983521-8201-4CB9-852D-31CC3964E3E6}" destId="{BB94066D-D756-45A2-99F5-059962E9D2AE}" srcOrd="3" destOrd="0" parTransId="{B2A84552-1740-4E2F-90A5-E680815C9FF3}" sibTransId="{51ABCC08-09E7-473D-8C75-8EB06539A6CA}"/>
    <dgm:cxn modelId="{CC08B04C-A1A9-49CC-A411-17B550245E7D}" type="presOf" srcId="{B0EDDFAA-16E0-4A85-9C03-C719BBF70F5F}" destId="{C9F226A9-30EF-4B80-8655-39005BB38E82}" srcOrd="0" destOrd="0" presId="urn:microsoft.com/office/officeart/2008/layout/LinedList"/>
    <dgm:cxn modelId="{64727F8D-93A9-4F95-BC1D-4CF7492D9B88}" srcId="{0D983521-8201-4CB9-852D-31CC3964E3E6}" destId="{4C4C763A-B624-473C-9F76-908DBF13A33A}" srcOrd="4" destOrd="0" parTransId="{ED0AC1F1-4269-49BD-ABBB-2A687028DFFB}" sibTransId="{38D10C45-2E69-433E-AFD3-AE4A5CF81EC1}"/>
    <dgm:cxn modelId="{8E89BC91-7B93-40E2-9139-14C0B8E3C7FC}" srcId="{0D983521-8201-4CB9-852D-31CC3964E3E6}" destId="{B0EDDFAA-16E0-4A85-9C03-C719BBF70F5F}" srcOrd="6" destOrd="0" parTransId="{AD74ABF9-47E8-4243-8413-FA6F65C97552}" sibTransId="{97238B02-26CB-4D1F-98B2-E55776D66EBF}"/>
    <dgm:cxn modelId="{F8945BB4-77FC-4E0B-8500-0B421277C962}" type="presOf" srcId="{4C4C763A-B624-473C-9F76-908DBF13A33A}" destId="{245E0FD4-9D4D-4A24-A303-191CC0931572}" srcOrd="0" destOrd="0" presId="urn:microsoft.com/office/officeart/2008/layout/LinedList"/>
    <dgm:cxn modelId="{6667B2B7-B6ED-422F-9A88-D59C156E37DC}" srcId="{0D983521-8201-4CB9-852D-31CC3964E3E6}" destId="{DFC9E7E4-6BC9-4CB4-B4FE-150DED07A396}" srcOrd="0" destOrd="0" parTransId="{D81D8091-6849-4F32-90BE-DB8EEE8552EE}" sibTransId="{2B7FE83C-D5E8-4ED9-8C08-9420F0868086}"/>
    <dgm:cxn modelId="{69E5C6C0-44C8-4601-8622-5A69950072E4}" type="presOf" srcId="{0D983521-8201-4CB9-852D-31CC3964E3E6}" destId="{124F47A7-17D9-417F-8790-DEF151FCB623}" srcOrd="0" destOrd="0" presId="urn:microsoft.com/office/officeart/2008/layout/LinedList"/>
    <dgm:cxn modelId="{0FB867C3-F84A-4B96-B316-78961CE8CCB7}" type="presOf" srcId="{52AD249A-9288-43DF-A8AD-E80893A25389}" destId="{080895E7-F059-4A6C-855C-50DCA53E41AA}" srcOrd="0" destOrd="0" presId="urn:microsoft.com/office/officeart/2008/layout/LinedList"/>
    <dgm:cxn modelId="{85BA4CCD-BE71-4783-A16B-EFC55F5328A1}" srcId="{0D983521-8201-4CB9-852D-31CC3964E3E6}" destId="{3486DD3D-A283-40C4-B103-D6A58EB3016F}" srcOrd="5" destOrd="0" parTransId="{615D7432-A16A-4C5C-A5B9-6E7F650BD479}" sibTransId="{65E96259-20F5-471B-867A-D2B3CD16E065}"/>
    <dgm:cxn modelId="{E64BF3E1-8103-4112-9C1D-3A5DF4FF1D89}" type="presParOf" srcId="{124F47A7-17D9-417F-8790-DEF151FCB623}" destId="{B67E98AE-3BAA-4929-A08E-EBC4DEB0F99D}" srcOrd="0" destOrd="0" presId="urn:microsoft.com/office/officeart/2008/layout/LinedList"/>
    <dgm:cxn modelId="{C96646AE-A56D-4312-9BE2-16CAE880F099}" type="presParOf" srcId="{124F47A7-17D9-417F-8790-DEF151FCB623}" destId="{C2CB72C1-699C-4853-9C65-53ABA0FF357F}" srcOrd="1" destOrd="0" presId="urn:microsoft.com/office/officeart/2008/layout/LinedList"/>
    <dgm:cxn modelId="{90FC0B3F-3C87-4DD5-B02C-FCE3248BB07D}" type="presParOf" srcId="{C2CB72C1-699C-4853-9C65-53ABA0FF357F}" destId="{42CA4035-A51A-427D-9E52-FE9F9C047C75}" srcOrd="0" destOrd="0" presId="urn:microsoft.com/office/officeart/2008/layout/LinedList"/>
    <dgm:cxn modelId="{F1A726F5-AEB2-4A03-B139-B88101A9F295}" type="presParOf" srcId="{C2CB72C1-699C-4853-9C65-53ABA0FF357F}" destId="{1EF641E2-12F5-46F2-A285-CB4F55142263}" srcOrd="1" destOrd="0" presId="urn:microsoft.com/office/officeart/2008/layout/LinedList"/>
    <dgm:cxn modelId="{7B1153C0-BA35-4AF6-8957-BD8AF1ED0010}" type="presParOf" srcId="{124F47A7-17D9-417F-8790-DEF151FCB623}" destId="{61B1149B-19F3-4C97-B4B2-733E62F4E541}" srcOrd="2" destOrd="0" presId="urn:microsoft.com/office/officeart/2008/layout/LinedList"/>
    <dgm:cxn modelId="{8FE5F435-7366-4CFB-9EBC-4275D74486BD}" type="presParOf" srcId="{124F47A7-17D9-417F-8790-DEF151FCB623}" destId="{11050411-7FE9-4C0D-AAB9-211AEA13EB62}" srcOrd="3" destOrd="0" presId="urn:microsoft.com/office/officeart/2008/layout/LinedList"/>
    <dgm:cxn modelId="{0D79B210-66E6-4126-91E8-D80FB40E02B9}" type="presParOf" srcId="{11050411-7FE9-4C0D-AAB9-211AEA13EB62}" destId="{080895E7-F059-4A6C-855C-50DCA53E41AA}" srcOrd="0" destOrd="0" presId="urn:microsoft.com/office/officeart/2008/layout/LinedList"/>
    <dgm:cxn modelId="{4A45B60E-59B4-4762-8F20-B5305041ACDB}" type="presParOf" srcId="{11050411-7FE9-4C0D-AAB9-211AEA13EB62}" destId="{7ECE8D5B-ED38-4457-88EE-1D2A2994E898}" srcOrd="1" destOrd="0" presId="urn:microsoft.com/office/officeart/2008/layout/LinedList"/>
    <dgm:cxn modelId="{FF3DD584-A594-457B-9EAC-AE914664158F}" type="presParOf" srcId="{124F47A7-17D9-417F-8790-DEF151FCB623}" destId="{AE2EE7F7-FE18-40B6-A775-D0F2B4998D02}" srcOrd="4" destOrd="0" presId="urn:microsoft.com/office/officeart/2008/layout/LinedList"/>
    <dgm:cxn modelId="{6B7E2249-3317-4C88-8DCC-E222BDB27DA9}" type="presParOf" srcId="{124F47A7-17D9-417F-8790-DEF151FCB623}" destId="{40279C6A-5E83-40C1-9A5C-25C8585EC43C}" srcOrd="5" destOrd="0" presId="urn:microsoft.com/office/officeart/2008/layout/LinedList"/>
    <dgm:cxn modelId="{58B245D5-EF63-4388-969C-3D5657F496DE}" type="presParOf" srcId="{40279C6A-5E83-40C1-9A5C-25C8585EC43C}" destId="{11F9C518-2A4E-4D15-A726-CF50A418BA77}" srcOrd="0" destOrd="0" presId="urn:microsoft.com/office/officeart/2008/layout/LinedList"/>
    <dgm:cxn modelId="{59354DC8-ECD3-4C7F-817D-2DD0430E142A}" type="presParOf" srcId="{40279C6A-5E83-40C1-9A5C-25C8585EC43C}" destId="{27814FD5-3329-4D78-AC5D-832B2445EC4A}" srcOrd="1" destOrd="0" presId="urn:microsoft.com/office/officeart/2008/layout/LinedList"/>
    <dgm:cxn modelId="{F2E4E92C-D6D9-4667-BC43-9CF1A17335DA}" type="presParOf" srcId="{124F47A7-17D9-417F-8790-DEF151FCB623}" destId="{FB499B58-555D-438F-A580-1C2F930391B6}" srcOrd="6" destOrd="0" presId="urn:microsoft.com/office/officeart/2008/layout/LinedList"/>
    <dgm:cxn modelId="{475AC753-6D89-4744-8654-B82AC1EA45F1}" type="presParOf" srcId="{124F47A7-17D9-417F-8790-DEF151FCB623}" destId="{B137F683-9CCA-4C0A-8ED6-F7D0A8C5E49D}" srcOrd="7" destOrd="0" presId="urn:microsoft.com/office/officeart/2008/layout/LinedList"/>
    <dgm:cxn modelId="{05A403EF-434F-40E9-9260-D3AFCC7AA780}" type="presParOf" srcId="{B137F683-9CCA-4C0A-8ED6-F7D0A8C5E49D}" destId="{42D84311-A619-4E30-9671-3AB7F2FD17E1}" srcOrd="0" destOrd="0" presId="urn:microsoft.com/office/officeart/2008/layout/LinedList"/>
    <dgm:cxn modelId="{C44DB7C9-2F1E-4D32-BA34-77875C75B63F}" type="presParOf" srcId="{B137F683-9CCA-4C0A-8ED6-F7D0A8C5E49D}" destId="{BA929907-7888-4D63-BCE1-DCA3C7CEC413}" srcOrd="1" destOrd="0" presId="urn:microsoft.com/office/officeart/2008/layout/LinedList"/>
    <dgm:cxn modelId="{CE47DA97-6C2A-40CC-8785-FA811DE978B5}" type="presParOf" srcId="{124F47A7-17D9-417F-8790-DEF151FCB623}" destId="{6BC26D92-D21C-485D-8A75-A9B772A96FBF}" srcOrd="8" destOrd="0" presId="urn:microsoft.com/office/officeart/2008/layout/LinedList"/>
    <dgm:cxn modelId="{15015E7D-16DB-4EBD-9854-BBD801E5D544}" type="presParOf" srcId="{124F47A7-17D9-417F-8790-DEF151FCB623}" destId="{DC23E1EA-7DFE-4738-9729-210B9A510447}" srcOrd="9" destOrd="0" presId="urn:microsoft.com/office/officeart/2008/layout/LinedList"/>
    <dgm:cxn modelId="{73649663-635C-4BA6-A07C-7EAFA3796B73}" type="presParOf" srcId="{DC23E1EA-7DFE-4738-9729-210B9A510447}" destId="{245E0FD4-9D4D-4A24-A303-191CC0931572}" srcOrd="0" destOrd="0" presId="urn:microsoft.com/office/officeart/2008/layout/LinedList"/>
    <dgm:cxn modelId="{EDD57B24-0F5F-4C2C-A720-2256C701BA0A}" type="presParOf" srcId="{DC23E1EA-7DFE-4738-9729-210B9A510447}" destId="{7BFA9F9C-1519-45D8-A7AC-92A5B8A6FE1E}" srcOrd="1" destOrd="0" presId="urn:microsoft.com/office/officeart/2008/layout/LinedList"/>
    <dgm:cxn modelId="{C90C82FE-C0C0-4380-8A6E-1049BE130CB2}" type="presParOf" srcId="{124F47A7-17D9-417F-8790-DEF151FCB623}" destId="{9F32699E-0AA2-45D5-A631-095C48353597}" srcOrd="10" destOrd="0" presId="urn:microsoft.com/office/officeart/2008/layout/LinedList"/>
    <dgm:cxn modelId="{10767863-6E05-4BD0-AF73-885B36536E7C}" type="presParOf" srcId="{124F47A7-17D9-417F-8790-DEF151FCB623}" destId="{236E5698-F8F6-48CA-B9BF-85F7DFC199F6}" srcOrd="11" destOrd="0" presId="urn:microsoft.com/office/officeart/2008/layout/LinedList"/>
    <dgm:cxn modelId="{8492B2B6-5446-43B6-8009-3E168D4A0A22}" type="presParOf" srcId="{236E5698-F8F6-48CA-B9BF-85F7DFC199F6}" destId="{B6B6657C-94A3-4D62-AD66-E883E03FD89A}" srcOrd="0" destOrd="0" presId="urn:microsoft.com/office/officeart/2008/layout/LinedList"/>
    <dgm:cxn modelId="{3B8BA0D0-F16A-468E-AEC1-A1689C54DC28}" type="presParOf" srcId="{236E5698-F8F6-48CA-B9BF-85F7DFC199F6}" destId="{8583A2CA-4C3C-4329-AD95-B938A4A056CA}" srcOrd="1" destOrd="0" presId="urn:microsoft.com/office/officeart/2008/layout/LinedList"/>
    <dgm:cxn modelId="{377E8B18-2B64-4ED3-9885-186C32EFFB7E}" type="presParOf" srcId="{124F47A7-17D9-417F-8790-DEF151FCB623}" destId="{7A37E2FF-ADC5-4255-85CA-496673B382D2}" srcOrd="12" destOrd="0" presId="urn:microsoft.com/office/officeart/2008/layout/LinedList"/>
    <dgm:cxn modelId="{20B94E9F-CC14-44E8-B4DD-D81A96FAE82E}" type="presParOf" srcId="{124F47A7-17D9-417F-8790-DEF151FCB623}" destId="{36067A6E-4E0D-4C44-8510-B1A9157071BE}" srcOrd="13" destOrd="0" presId="urn:microsoft.com/office/officeart/2008/layout/LinedList"/>
    <dgm:cxn modelId="{8D0FC4D5-D943-47C3-A622-2BBDCDA08E62}" type="presParOf" srcId="{36067A6E-4E0D-4C44-8510-B1A9157071BE}" destId="{C9F226A9-30EF-4B80-8655-39005BB38E82}" srcOrd="0" destOrd="0" presId="urn:microsoft.com/office/officeart/2008/layout/LinedList"/>
    <dgm:cxn modelId="{9FCD9131-F213-4526-AB5F-A5B3BB11BBD7}" type="presParOf" srcId="{36067A6E-4E0D-4C44-8510-B1A9157071BE}" destId="{7E2EBA9D-19DC-4261-8A73-B4159B83969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7E98AE-3BAA-4929-A08E-EBC4DEB0F99D}">
      <dsp:nvSpPr>
        <dsp:cNvPr id="0" name=""/>
        <dsp:cNvSpPr/>
      </dsp:nvSpPr>
      <dsp:spPr>
        <a:xfrm>
          <a:off x="0" y="465"/>
          <a:ext cx="11029950"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CA4035-A51A-427D-9E52-FE9F9C047C75}">
      <dsp:nvSpPr>
        <dsp:cNvPr id="0" name=""/>
        <dsp:cNvSpPr/>
      </dsp:nvSpPr>
      <dsp:spPr>
        <a:xfrm>
          <a:off x="0" y="465"/>
          <a:ext cx="11029950" cy="544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Problem Statement ( Business Understanding )</a:t>
          </a:r>
        </a:p>
      </dsp:txBody>
      <dsp:txXfrm>
        <a:off x="0" y="465"/>
        <a:ext cx="11029950" cy="544764"/>
      </dsp:txXfrm>
    </dsp:sp>
    <dsp:sp modelId="{61B1149B-19F3-4C97-B4B2-733E62F4E541}">
      <dsp:nvSpPr>
        <dsp:cNvPr id="0" name=""/>
        <dsp:cNvSpPr/>
      </dsp:nvSpPr>
      <dsp:spPr>
        <a:xfrm>
          <a:off x="0" y="545229"/>
          <a:ext cx="11029950" cy="0"/>
        </a:xfrm>
        <a:prstGeom prst="line">
          <a:avLst/>
        </a:prstGeom>
        <a:solidFill>
          <a:schemeClr val="accent2">
            <a:hueOff val="237069"/>
            <a:satOff val="-53"/>
            <a:lumOff val="1144"/>
            <a:alphaOff val="0"/>
          </a:schemeClr>
        </a:solidFill>
        <a:ln w="22225" cap="rnd" cmpd="sng" algn="ctr">
          <a:solidFill>
            <a:schemeClr val="accent2">
              <a:hueOff val="237069"/>
              <a:satOff val="-53"/>
              <a:lumOff val="11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0895E7-F059-4A6C-855C-50DCA53E41AA}">
      <dsp:nvSpPr>
        <dsp:cNvPr id="0" name=""/>
        <dsp:cNvSpPr/>
      </dsp:nvSpPr>
      <dsp:spPr>
        <a:xfrm>
          <a:off x="0" y="545229"/>
          <a:ext cx="11029950" cy="544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Relevant Data ( Data Understanding )</a:t>
          </a:r>
        </a:p>
      </dsp:txBody>
      <dsp:txXfrm>
        <a:off x="0" y="545229"/>
        <a:ext cx="11029950" cy="544764"/>
      </dsp:txXfrm>
    </dsp:sp>
    <dsp:sp modelId="{AE2EE7F7-FE18-40B6-A775-D0F2B4998D02}">
      <dsp:nvSpPr>
        <dsp:cNvPr id="0" name=""/>
        <dsp:cNvSpPr/>
      </dsp:nvSpPr>
      <dsp:spPr>
        <a:xfrm>
          <a:off x="0" y="1089994"/>
          <a:ext cx="11029950" cy="0"/>
        </a:xfrm>
        <a:prstGeom prst="line">
          <a:avLst/>
        </a:prstGeom>
        <a:solidFill>
          <a:schemeClr val="accent2">
            <a:hueOff val="474139"/>
            <a:satOff val="-107"/>
            <a:lumOff val="2288"/>
            <a:alphaOff val="0"/>
          </a:schemeClr>
        </a:solidFill>
        <a:ln w="22225" cap="rnd" cmpd="sng" algn="ctr">
          <a:solidFill>
            <a:schemeClr val="accent2">
              <a:hueOff val="474139"/>
              <a:satOff val="-107"/>
              <a:lumOff val="22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F9C518-2A4E-4D15-A726-CF50A418BA77}">
      <dsp:nvSpPr>
        <dsp:cNvPr id="0" name=""/>
        <dsp:cNvSpPr/>
      </dsp:nvSpPr>
      <dsp:spPr>
        <a:xfrm>
          <a:off x="0" y="1089994"/>
          <a:ext cx="11029950" cy="544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Data Preprocessing &amp; Data Quality ( Data Preparation )</a:t>
          </a:r>
        </a:p>
      </dsp:txBody>
      <dsp:txXfrm>
        <a:off x="0" y="1089994"/>
        <a:ext cx="11029950" cy="544764"/>
      </dsp:txXfrm>
    </dsp:sp>
    <dsp:sp modelId="{FB499B58-555D-438F-A580-1C2F930391B6}">
      <dsp:nvSpPr>
        <dsp:cNvPr id="0" name=""/>
        <dsp:cNvSpPr/>
      </dsp:nvSpPr>
      <dsp:spPr>
        <a:xfrm>
          <a:off x="0" y="1634758"/>
          <a:ext cx="11029950" cy="0"/>
        </a:xfrm>
        <a:prstGeom prst="line">
          <a:avLst/>
        </a:prstGeom>
        <a:solidFill>
          <a:schemeClr val="accent2">
            <a:hueOff val="711208"/>
            <a:satOff val="-160"/>
            <a:lumOff val="3431"/>
            <a:alphaOff val="0"/>
          </a:schemeClr>
        </a:solidFill>
        <a:ln w="22225" cap="rnd" cmpd="sng" algn="ctr">
          <a:solidFill>
            <a:schemeClr val="accent2">
              <a:hueOff val="711208"/>
              <a:satOff val="-160"/>
              <a:lumOff val="343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D84311-A619-4E30-9671-3AB7F2FD17E1}">
      <dsp:nvSpPr>
        <dsp:cNvPr id="0" name=""/>
        <dsp:cNvSpPr/>
      </dsp:nvSpPr>
      <dsp:spPr>
        <a:xfrm>
          <a:off x="0" y="1634758"/>
          <a:ext cx="11029950" cy="544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Data Insights ( Insight Analysis &amp; Visualization )</a:t>
          </a:r>
        </a:p>
      </dsp:txBody>
      <dsp:txXfrm>
        <a:off x="0" y="1634758"/>
        <a:ext cx="11029950" cy="544764"/>
      </dsp:txXfrm>
    </dsp:sp>
    <dsp:sp modelId="{6BC26D92-D21C-485D-8A75-A9B772A96FBF}">
      <dsp:nvSpPr>
        <dsp:cNvPr id="0" name=""/>
        <dsp:cNvSpPr/>
      </dsp:nvSpPr>
      <dsp:spPr>
        <a:xfrm>
          <a:off x="0" y="2179522"/>
          <a:ext cx="11029950" cy="0"/>
        </a:xfrm>
        <a:prstGeom prst="line">
          <a:avLst/>
        </a:prstGeom>
        <a:solidFill>
          <a:schemeClr val="accent2">
            <a:hueOff val="948278"/>
            <a:satOff val="-213"/>
            <a:lumOff val="4575"/>
            <a:alphaOff val="0"/>
          </a:schemeClr>
        </a:solidFill>
        <a:ln w="22225" cap="rnd" cmpd="sng" algn="ctr">
          <a:solidFill>
            <a:schemeClr val="accent2">
              <a:hueOff val="948278"/>
              <a:satOff val="-213"/>
              <a:lumOff val="45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5E0FD4-9D4D-4A24-A303-191CC0931572}">
      <dsp:nvSpPr>
        <dsp:cNvPr id="0" name=""/>
        <dsp:cNvSpPr/>
      </dsp:nvSpPr>
      <dsp:spPr>
        <a:xfrm>
          <a:off x="0" y="2179522"/>
          <a:ext cx="11029950" cy="544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Methodologies/Algorithm’s ( Modelling &amp; Execution )</a:t>
          </a:r>
        </a:p>
      </dsp:txBody>
      <dsp:txXfrm>
        <a:off x="0" y="2179522"/>
        <a:ext cx="11029950" cy="544764"/>
      </dsp:txXfrm>
    </dsp:sp>
    <dsp:sp modelId="{9F32699E-0AA2-45D5-A631-095C48353597}">
      <dsp:nvSpPr>
        <dsp:cNvPr id="0" name=""/>
        <dsp:cNvSpPr/>
      </dsp:nvSpPr>
      <dsp:spPr>
        <a:xfrm>
          <a:off x="0" y="2724286"/>
          <a:ext cx="11029950" cy="0"/>
        </a:xfrm>
        <a:prstGeom prst="line">
          <a:avLst/>
        </a:prstGeom>
        <a:solidFill>
          <a:schemeClr val="accent2">
            <a:hueOff val="1185347"/>
            <a:satOff val="-267"/>
            <a:lumOff val="5719"/>
            <a:alphaOff val="0"/>
          </a:schemeClr>
        </a:solidFill>
        <a:ln w="22225" cap="rnd" cmpd="sng" algn="ctr">
          <a:solidFill>
            <a:schemeClr val="accent2">
              <a:hueOff val="1185347"/>
              <a:satOff val="-267"/>
              <a:lumOff val="571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B6657C-94A3-4D62-AD66-E883E03FD89A}">
      <dsp:nvSpPr>
        <dsp:cNvPr id="0" name=""/>
        <dsp:cNvSpPr/>
      </dsp:nvSpPr>
      <dsp:spPr>
        <a:xfrm>
          <a:off x="0" y="2724286"/>
          <a:ext cx="11029950" cy="544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Conclusion and Analysis ( Evaluation &amp; Deployment )</a:t>
          </a:r>
        </a:p>
      </dsp:txBody>
      <dsp:txXfrm>
        <a:off x="0" y="2724286"/>
        <a:ext cx="11029950" cy="544764"/>
      </dsp:txXfrm>
    </dsp:sp>
    <dsp:sp modelId="{7A37E2FF-ADC5-4255-85CA-496673B382D2}">
      <dsp:nvSpPr>
        <dsp:cNvPr id="0" name=""/>
        <dsp:cNvSpPr/>
      </dsp:nvSpPr>
      <dsp:spPr>
        <a:xfrm>
          <a:off x="0" y="3269051"/>
          <a:ext cx="11029950" cy="0"/>
        </a:xfrm>
        <a:prstGeom prst="line">
          <a:avLst/>
        </a:prstGeom>
        <a:solidFill>
          <a:schemeClr val="accent2">
            <a:hueOff val="1422416"/>
            <a:satOff val="-320"/>
            <a:lumOff val="6863"/>
            <a:alphaOff val="0"/>
          </a:schemeClr>
        </a:solidFill>
        <a:ln w="22225" cap="rnd" cmpd="sng" algn="ctr">
          <a:solidFill>
            <a:schemeClr val="accent2">
              <a:hueOff val="1422416"/>
              <a:satOff val="-320"/>
              <a:lumOff val="68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F226A9-30EF-4B80-8655-39005BB38E82}">
      <dsp:nvSpPr>
        <dsp:cNvPr id="0" name=""/>
        <dsp:cNvSpPr/>
      </dsp:nvSpPr>
      <dsp:spPr>
        <a:xfrm>
          <a:off x="0" y="3269051"/>
          <a:ext cx="11029950" cy="544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References</a:t>
          </a:r>
        </a:p>
      </dsp:txBody>
      <dsp:txXfrm>
        <a:off x="0" y="3269051"/>
        <a:ext cx="11029950" cy="54476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12/16/2019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1801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2039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12/16/2019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956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12/16/2019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7672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12/16/2019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7326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1153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9525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2441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8263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12/16/2019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28439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12/16/2019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30807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12/16/2019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7082082"/>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6" r:id="rId5"/>
    <p:sldLayoutId id="2147483780" r:id="rId6"/>
    <p:sldLayoutId id="2147483781" r:id="rId7"/>
    <p:sldLayoutId id="2147483782" r:id="rId8"/>
    <p:sldLayoutId id="2147483785" r:id="rId9"/>
    <p:sldLayoutId id="2147483783" r:id="rId10"/>
    <p:sldLayoutId id="2147483784"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airbnb.com/help/article/125/how-is-the-price-determined-for-my-reservation?locale=en" TargetMode="External"/><Relationship Id="rId7" Type="http://schemas.openxmlformats.org/officeDocument/2006/relationships/hyperlink" Target="https://scikit-learn.org/stable/modules/generated/sklearn.ensemble.RandomForestClassifier.html" TargetMode="External"/><Relationship Id="rId2" Type="http://schemas.openxmlformats.org/officeDocument/2006/relationships/hyperlink" Target="http://insideairbnb.com/get-the-data.html" TargetMode="External"/><Relationship Id="rId1" Type="http://schemas.openxmlformats.org/officeDocument/2006/relationships/slideLayout" Target="../slideLayouts/slideLayout2.xml"/><Relationship Id="rId6" Type="http://schemas.openxmlformats.org/officeDocument/2006/relationships/hyperlink" Target="https://xgboost.readthedocs.io/en/latest/python/python_api.html" TargetMode="External"/><Relationship Id="rId5" Type="http://schemas.openxmlformats.org/officeDocument/2006/relationships/hyperlink" Target="https://towardsdatascience.com/train-test-split-and-cross-validation-in-python-80b61beca4b6" TargetMode="External"/><Relationship Id="rId4" Type="http://schemas.openxmlformats.org/officeDocument/2006/relationships/hyperlink" Target="https://en.wikipedia.org/wiki/Random_fores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www.airbnb.com/help/article/125/how-is-the-price-determined-for-my-reservation?locale=en"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BBBCC1-18E0-452F-8D8F-D7FDDF15193A}"/>
              </a:ext>
            </a:extLst>
          </p:cNvPr>
          <p:cNvSpPr>
            <a:spLocks noGrp="1"/>
          </p:cNvSpPr>
          <p:nvPr>
            <p:ph type="ctrTitle"/>
          </p:nvPr>
        </p:nvSpPr>
        <p:spPr>
          <a:xfrm>
            <a:off x="446533" y="1552397"/>
            <a:ext cx="7231784" cy="3654081"/>
          </a:xfrm>
        </p:spPr>
        <p:txBody>
          <a:bodyPr anchor="ctr">
            <a:normAutofit fontScale="90000"/>
          </a:bodyPr>
          <a:lstStyle/>
          <a:p>
            <a:pPr algn="ctr"/>
            <a:r>
              <a:rPr lang="en-US" sz="5000" b="1" dirty="0">
                <a:solidFill>
                  <a:schemeClr val="tx2"/>
                </a:solidFill>
              </a:rPr>
              <a:t>MIS-637</a:t>
            </a:r>
            <a:br>
              <a:rPr lang="en-US" sz="5000" b="1" dirty="0">
                <a:solidFill>
                  <a:schemeClr val="tx2"/>
                </a:solidFill>
              </a:rPr>
            </a:br>
            <a:r>
              <a:rPr lang="en-US" sz="5000" b="1" dirty="0">
                <a:solidFill>
                  <a:schemeClr val="tx2"/>
                </a:solidFill>
              </a:rPr>
              <a:t>Final Project</a:t>
            </a:r>
            <a:br>
              <a:rPr lang="en-US" sz="5000" b="1" dirty="0">
                <a:solidFill>
                  <a:schemeClr val="tx2"/>
                </a:solidFill>
              </a:rPr>
            </a:br>
            <a:br>
              <a:rPr lang="en-US" sz="5000" b="1" dirty="0">
                <a:solidFill>
                  <a:schemeClr val="tx2"/>
                </a:solidFill>
              </a:rPr>
            </a:br>
            <a:r>
              <a:rPr lang="en-US" sz="5000" dirty="0">
                <a:solidFill>
                  <a:schemeClr val="tx2"/>
                </a:solidFill>
              </a:rPr>
              <a:t>Predicting Prices for Smart Stay Reservation - Airbnb</a:t>
            </a:r>
          </a:p>
        </p:txBody>
      </p:sp>
      <p:sp>
        <p:nvSpPr>
          <p:cNvPr id="3" name="Subtitle 2">
            <a:extLst>
              <a:ext uri="{FF2B5EF4-FFF2-40B4-BE49-F238E27FC236}">
                <a16:creationId xmlns:a16="http://schemas.microsoft.com/office/drawing/2014/main" id="{EB4EE9B0-88C7-4574-A1CD-1C91141A7D3F}"/>
              </a:ext>
            </a:extLst>
          </p:cNvPr>
          <p:cNvSpPr>
            <a:spLocks noGrp="1"/>
          </p:cNvSpPr>
          <p:nvPr>
            <p:ph type="subTitle" idx="1"/>
          </p:nvPr>
        </p:nvSpPr>
        <p:spPr>
          <a:xfrm>
            <a:off x="8129871" y="1552397"/>
            <a:ext cx="3610575" cy="3654082"/>
          </a:xfrm>
        </p:spPr>
        <p:txBody>
          <a:bodyPr anchor="ctr">
            <a:normAutofit/>
          </a:bodyPr>
          <a:lstStyle/>
          <a:p>
            <a:pPr>
              <a:lnSpc>
                <a:spcPct val="110000"/>
              </a:lnSpc>
            </a:pPr>
            <a:r>
              <a:rPr lang="en-US" sz="2000"/>
              <a:t>Prepared by: </a:t>
            </a:r>
            <a:r>
              <a:rPr lang="en-US" sz="2000" b="1" dirty="0"/>
              <a:t>Arun Krishnasamy</a:t>
            </a:r>
          </a:p>
          <a:p>
            <a:pPr>
              <a:lnSpc>
                <a:spcPct val="110000"/>
              </a:lnSpc>
            </a:pPr>
            <a:r>
              <a:rPr lang="en-US" sz="2000" dirty="0"/>
              <a:t>Student Id: </a:t>
            </a:r>
            <a:r>
              <a:rPr lang="en-US" sz="2000" b="1" dirty="0"/>
              <a:t>10455045</a:t>
            </a:r>
          </a:p>
          <a:p>
            <a:pPr>
              <a:lnSpc>
                <a:spcPct val="110000"/>
              </a:lnSpc>
            </a:pPr>
            <a:r>
              <a:rPr lang="en-US" sz="2000" dirty="0"/>
              <a:t>Professor: </a:t>
            </a:r>
            <a:r>
              <a:rPr lang="en-US" sz="2000" b="1" dirty="0"/>
              <a:t>daneshmand Mahmoud</a:t>
            </a:r>
          </a:p>
          <a:p>
            <a:pPr>
              <a:lnSpc>
                <a:spcPct val="110000"/>
              </a:lnSpc>
            </a:pPr>
            <a:endParaRPr lang="en-US" sz="2000" dirty="0"/>
          </a:p>
        </p:txBody>
      </p:sp>
      <p:sp>
        <p:nvSpPr>
          <p:cNvPr id="29" name="Rectangle 28">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463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B782A7-740B-4DE6-BD5F-3DB8BCBB9007}"/>
              </a:ext>
            </a:extLst>
          </p:cNvPr>
          <p:cNvSpPr>
            <a:spLocks noGrp="1"/>
          </p:cNvSpPr>
          <p:nvPr>
            <p:ph type="title"/>
          </p:nvPr>
        </p:nvSpPr>
        <p:spPr>
          <a:xfrm>
            <a:off x="803189" y="1209184"/>
            <a:ext cx="3089189" cy="4734416"/>
          </a:xfrm>
        </p:spPr>
        <p:txBody>
          <a:bodyPr anchor="ctr">
            <a:normAutofit/>
          </a:bodyPr>
          <a:lstStyle/>
          <a:p>
            <a:r>
              <a:rPr lang="en-US" b="1" dirty="0">
                <a:solidFill>
                  <a:srgbClr val="FFFFFF"/>
                </a:solidFill>
              </a:rPr>
              <a:t>Data Insights – Insight Analysis &amp; Visualization</a:t>
            </a:r>
            <a:br>
              <a:rPr lang="en-US" dirty="0"/>
            </a:br>
            <a:endParaRPr lang="en-US" b="1" dirty="0">
              <a:solidFill>
                <a:srgbClr val="FFFFFF"/>
              </a:solidFill>
            </a:endParaRPr>
          </a:p>
        </p:txBody>
      </p:sp>
      <p:sp>
        <p:nvSpPr>
          <p:cNvPr id="3" name="Content Placeholder 2">
            <a:extLst>
              <a:ext uri="{FF2B5EF4-FFF2-40B4-BE49-F238E27FC236}">
                <a16:creationId xmlns:a16="http://schemas.microsoft.com/office/drawing/2014/main" id="{B4611FD3-AAA9-4783-AAE4-D7751A71066B}"/>
              </a:ext>
            </a:extLst>
          </p:cNvPr>
          <p:cNvSpPr>
            <a:spLocks noGrp="1"/>
          </p:cNvSpPr>
          <p:nvPr>
            <p:ph idx="1"/>
          </p:nvPr>
        </p:nvSpPr>
        <p:spPr>
          <a:xfrm>
            <a:off x="4561870" y="723900"/>
            <a:ext cx="7183597" cy="3152362"/>
          </a:xfrm>
        </p:spPr>
        <p:txBody>
          <a:bodyPr>
            <a:normAutofit/>
          </a:bodyPr>
          <a:lstStyle/>
          <a:p>
            <a:r>
              <a:rPr lang="en-US" dirty="0"/>
              <a:t>Based on the cleaned data we conduct various insight analysis on it to determine various factors directly and indirectly affects the price of the listing in airbnb.com</a:t>
            </a:r>
          </a:p>
          <a:p>
            <a:pPr marL="0" indent="0">
              <a:buNone/>
            </a:pPr>
            <a:endParaRPr lang="en-US" dirty="0"/>
          </a:p>
          <a:p>
            <a:pPr marL="0" indent="0">
              <a:buNone/>
            </a:pPr>
            <a:r>
              <a:rPr lang="en-US" b="1" dirty="0"/>
              <a:t>Listing/Price histogram:</a:t>
            </a:r>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EE61C678-2BB2-481C-ABCB-1C02D532C8A9}"/>
              </a:ext>
            </a:extLst>
          </p:cNvPr>
          <p:cNvPicPr>
            <a:picLocks noChangeAspect="1"/>
          </p:cNvPicPr>
          <p:nvPr/>
        </p:nvPicPr>
        <p:blipFill>
          <a:blip r:embed="rId2"/>
          <a:stretch>
            <a:fillRect/>
          </a:stretch>
        </p:blipFill>
        <p:spPr>
          <a:xfrm>
            <a:off x="5326803" y="3386297"/>
            <a:ext cx="5430688" cy="2606730"/>
          </a:xfrm>
          <a:prstGeom prst="rect">
            <a:avLst/>
          </a:prstGeom>
        </p:spPr>
      </p:pic>
    </p:spTree>
    <p:extLst>
      <p:ext uri="{BB962C8B-B14F-4D97-AF65-F5344CB8AC3E}">
        <p14:creationId xmlns:p14="http://schemas.microsoft.com/office/powerpoint/2010/main" val="331878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B782A7-740B-4DE6-BD5F-3DB8BCBB9007}"/>
              </a:ext>
            </a:extLst>
          </p:cNvPr>
          <p:cNvSpPr>
            <a:spLocks noGrp="1"/>
          </p:cNvSpPr>
          <p:nvPr>
            <p:ph type="title"/>
          </p:nvPr>
        </p:nvSpPr>
        <p:spPr>
          <a:xfrm>
            <a:off x="803189" y="1209184"/>
            <a:ext cx="3089189" cy="4734416"/>
          </a:xfrm>
        </p:spPr>
        <p:txBody>
          <a:bodyPr anchor="ctr">
            <a:normAutofit/>
          </a:bodyPr>
          <a:lstStyle/>
          <a:p>
            <a:pPr lvl="0"/>
            <a:r>
              <a:rPr lang="en-US" b="1" dirty="0">
                <a:solidFill>
                  <a:srgbClr val="FFFFFF"/>
                </a:solidFill>
              </a:rPr>
              <a:t>Data Insights – Insight Analysis &amp; Visualization</a:t>
            </a:r>
          </a:p>
        </p:txBody>
      </p:sp>
      <p:sp>
        <p:nvSpPr>
          <p:cNvPr id="3" name="Content Placeholder 2">
            <a:extLst>
              <a:ext uri="{FF2B5EF4-FFF2-40B4-BE49-F238E27FC236}">
                <a16:creationId xmlns:a16="http://schemas.microsoft.com/office/drawing/2014/main" id="{B4611FD3-AAA9-4783-AAE4-D7751A71066B}"/>
              </a:ext>
            </a:extLst>
          </p:cNvPr>
          <p:cNvSpPr>
            <a:spLocks noGrp="1"/>
          </p:cNvSpPr>
          <p:nvPr>
            <p:ph idx="1"/>
          </p:nvPr>
        </p:nvSpPr>
        <p:spPr>
          <a:xfrm>
            <a:off x="4561870" y="723900"/>
            <a:ext cx="7183597" cy="2293540"/>
          </a:xfrm>
        </p:spPr>
        <p:txBody>
          <a:bodyPr>
            <a:normAutofit lnSpcReduction="10000"/>
          </a:bodyPr>
          <a:lstStyle/>
          <a:p>
            <a:r>
              <a:rPr lang="en-US" b="1" dirty="0"/>
              <a:t>Season analysis </a:t>
            </a:r>
            <a:r>
              <a:rPr lang="en-US" dirty="0"/>
              <a:t>is made to figure out which months in the year are busiest and which month in the year are not.</a:t>
            </a:r>
          </a:p>
          <a:p>
            <a:r>
              <a:rPr lang="en-US" dirty="0"/>
              <a:t>Comparing season analysis with the </a:t>
            </a:r>
            <a:r>
              <a:rPr lang="en-US" b="1" dirty="0"/>
              <a:t>price analysis </a:t>
            </a:r>
            <a:r>
              <a:rPr lang="en-US" dirty="0"/>
              <a:t>chart it is also revealed that the average price of the listing is high in peak season like in the months 6 to 9</a:t>
            </a:r>
          </a:p>
          <a:p>
            <a:r>
              <a:rPr lang="en-US" dirty="0"/>
              <a:t>Hence it can be concurred that </a:t>
            </a:r>
            <a:r>
              <a:rPr lang="en-US" b="1" dirty="0"/>
              <a:t>listing demand is directly proportional to setting listing price</a:t>
            </a:r>
            <a:r>
              <a:rPr lang="en-US" dirty="0"/>
              <a:t>.</a:t>
            </a:r>
          </a:p>
        </p:txBody>
      </p:sp>
      <p:pic>
        <p:nvPicPr>
          <p:cNvPr id="5" name="Picture 4">
            <a:extLst>
              <a:ext uri="{FF2B5EF4-FFF2-40B4-BE49-F238E27FC236}">
                <a16:creationId xmlns:a16="http://schemas.microsoft.com/office/drawing/2014/main" id="{213B234E-2979-4338-8DEE-7911FA9B1594}"/>
              </a:ext>
            </a:extLst>
          </p:cNvPr>
          <p:cNvPicPr>
            <a:picLocks noChangeAspect="1"/>
          </p:cNvPicPr>
          <p:nvPr/>
        </p:nvPicPr>
        <p:blipFill>
          <a:blip r:embed="rId2"/>
          <a:stretch>
            <a:fillRect/>
          </a:stretch>
        </p:blipFill>
        <p:spPr>
          <a:xfrm>
            <a:off x="8135504" y="3020997"/>
            <a:ext cx="4044327" cy="3498343"/>
          </a:xfrm>
          <a:prstGeom prst="rect">
            <a:avLst/>
          </a:prstGeom>
        </p:spPr>
      </p:pic>
      <p:pic>
        <p:nvPicPr>
          <p:cNvPr id="6" name="Picture 5">
            <a:extLst>
              <a:ext uri="{FF2B5EF4-FFF2-40B4-BE49-F238E27FC236}">
                <a16:creationId xmlns:a16="http://schemas.microsoft.com/office/drawing/2014/main" id="{CCC37CD7-9BF2-45C1-9338-2A8FFF60ACE4}"/>
              </a:ext>
            </a:extLst>
          </p:cNvPr>
          <p:cNvPicPr>
            <a:picLocks noChangeAspect="1"/>
          </p:cNvPicPr>
          <p:nvPr/>
        </p:nvPicPr>
        <p:blipFill>
          <a:blip r:embed="rId3"/>
          <a:stretch>
            <a:fillRect/>
          </a:stretch>
        </p:blipFill>
        <p:spPr>
          <a:xfrm>
            <a:off x="4164756" y="3098860"/>
            <a:ext cx="4001793" cy="3420480"/>
          </a:xfrm>
          <a:prstGeom prst="rect">
            <a:avLst/>
          </a:prstGeom>
        </p:spPr>
      </p:pic>
    </p:spTree>
    <p:extLst>
      <p:ext uri="{BB962C8B-B14F-4D97-AF65-F5344CB8AC3E}">
        <p14:creationId xmlns:p14="http://schemas.microsoft.com/office/powerpoint/2010/main" val="3072586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B782A7-740B-4DE6-BD5F-3DB8BCBB9007}"/>
              </a:ext>
            </a:extLst>
          </p:cNvPr>
          <p:cNvSpPr>
            <a:spLocks noGrp="1"/>
          </p:cNvSpPr>
          <p:nvPr>
            <p:ph type="title"/>
          </p:nvPr>
        </p:nvSpPr>
        <p:spPr>
          <a:xfrm>
            <a:off x="803189" y="1209184"/>
            <a:ext cx="3089189" cy="4734416"/>
          </a:xfrm>
        </p:spPr>
        <p:txBody>
          <a:bodyPr anchor="ctr">
            <a:normAutofit/>
          </a:bodyPr>
          <a:lstStyle/>
          <a:p>
            <a:pPr lvl="0"/>
            <a:r>
              <a:rPr lang="en-US" b="1" dirty="0">
                <a:solidFill>
                  <a:srgbClr val="FFFFFF"/>
                </a:solidFill>
              </a:rPr>
              <a:t>Data Insights – Insight Analysis &amp; Visualization</a:t>
            </a:r>
          </a:p>
        </p:txBody>
      </p:sp>
      <p:sp>
        <p:nvSpPr>
          <p:cNvPr id="3" name="Content Placeholder 2">
            <a:extLst>
              <a:ext uri="{FF2B5EF4-FFF2-40B4-BE49-F238E27FC236}">
                <a16:creationId xmlns:a16="http://schemas.microsoft.com/office/drawing/2014/main" id="{B4611FD3-AAA9-4783-AAE4-D7751A71066B}"/>
              </a:ext>
            </a:extLst>
          </p:cNvPr>
          <p:cNvSpPr>
            <a:spLocks noGrp="1"/>
          </p:cNvSpPr>
          <p:nvPr>
            <p:ph idx="1"/>
          </p:nvPr>
        </p:nvSpPr>
        <p:spPr>
          <a:xfrm>
            <a:off x="4561870" y="723900"/>
            <a:ext cx="7183597" cy="1235529"/>
          </a:xfrm>
        </p:spPr>
        <p:txBody>
          <a:bodyPr>
            <a:normAutofit/>
          </a:bodyPr>
          <a:lstStyle/>
          <a:p>
            <a:pPr marL="0" indent="0">
              <a:buNone/>
            </a:pPr>
            <a:r>
              <a:rPr lang="en-US" b="1" dirty="0"/>
              <a:t>Listing geography analysis:</a:t>
            </a:r>
          </a:p>
          <a:p>
            <a:r>
              <a:rPr lang="en-US" dirty="0"/>
              <a:t>Analysis made on determining prices based on the listing location to figure out the cheap priced locations and the costliest one</a:t>
            </a:r>
          </a:p>
          <a:p>
            <a:endParaRPr lang="en-US" dirty="0"/>
          </a:p>
        </p:txBody>
      </p:sp>
      <p:pic>
        <p:nvPicPr>
          <p:cNvPr id="5" name="Picture 4">
            <a:extLst>
              <a:ext uri="{FF2B5EF4-FFF2-40B4-BE49-F238E27FC236}">
                <a16:creationId xmlns:a16="http://schemas.microsoft.com/office/drawing/2014/main" id="{78B66B92-92A9-4BE4-A002-C0B0F1A9ABF5}"/>
              </a:ext>
            </a:extLst>
          </p:cNvPr>
          <p:cNvPicPr>
            <a:picLocks noChangeAspect="1"/>
          </p:cNvPicPr>
          <p:nvPr/>
        </p:nvPicPr>
        <p:blipFill>
          <a:blip r:embed="rId2"/>
          <a:stretch>
            <a:fillRect/>
          </a:stretch>
        </p:blipFill>
        <p:spPr>
          <a:xfrm>
            <a:off x="5240218" y="1986850"/>
            <a:ext cx="5826899" cy="4880291"/>
          </a:xfrm>
          <a:prstGeom prst="rect">
            <a:avLst/>
          </a:prstGeom>
        </p:spPr>
      </p:pic>
    </p:spTree>
    <p:extLst>
      <p:ext uri="{BB962C8B-B14F-4D97-AF65-F5344CB8AC3E}">
        <p14:creationId xmlns:p14="http://schemas.microsoft.com/office/powerpoint/2010/main" val="3632837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6AF06-5C87-4827-977E-6202955C9998}"/>
              </a:ext>
            </a:extLst>
          </p:cNvPr>
          <p:cNvSpPr>
            <a:spLocks noGrp="1"/>
          </p:cNvSpPr>
          <p:nvPr>
            <p:ph type="title"/>
          </p:nvPr>
        </p:nvSpPr>
        <p:spPr/>
        <p:txBody>
          <a:bodyPr/>
          <a:lstStyle/>
          <a:p>
            <a:r>
              <a:rPr lang="en-US" b="1" dirty="0"/>
              <a:t>Methodologies/Algorithm’s – Modelling &amp; Execution </a:t>
            </a:r>
            <a:br>
              <a:rPr lang="en-US" b="1" dirty="0"/>
            </a:br>
            <a:endParaRPr lang="en-US" b="1" dirty="0"/>
          </a:p>
        </p:txBody>
      </p:sp>
      <p:sp>
        <p:nvSpPr>
          <p:cNvPr id="3" name="Content Placeholder 2">
            <a:extLst>
              <a:ext uri="{FF2B5EF4-FFF2-40B4-BE49-F238E27FC236}">
                <a16:creationId xmlns:a16="http://schemas.microsoft.com/office/drawing/2014/main" id="{47604C1C-78E8-438E-9BC2-F1A42A1C0D6F}"/>
              </a:ext>
            </a:extLst>
          </p:cNvPr>
          <p:cNvSpPr>
            <a:spLocks noGrp="1"/>
          </p:cNvSpPr>
          <p:nvPr>
            <p:ph idx="1"/>
          </p:nvPr>
        </p:nvSpPr>
        <p:spPr>
          <a:xfrm>
            <a:off x="581192" y="1890876"/>
            <a:ext cx="11029615" cy="4084474"/>
          </a:xfrm>
        </p:spPr>
        <p:txBody>
          <a:bodyPr>
            <a:normAutofit lnSpcReduction="10000"/>
          </a:bodyPr>
          <a:lstStyle/>
          <a:p>
            <a:pPr marL="0" indent="0">
              <a:buNone/>
            </a:pPr>
            <a:r>
              <a:rPr lang="en-US" b="1" dirty="0"/>
              <a:t>Random Forest regressor:</a:t>
            </a:r>
          </a:p>
          <a:p>
            <a:r>
              <a:rPr lang="en-US" dirty="0"/>
              <a:t>We are going to apply machine learning techniques test and train dataset to figure out which feature/field in the dataset highly influence the price value of the listing.</a:t>
            </a:r>
          </a:p>
          <a:p>
            <a:r>
              <a:rPr lang="en-US" dirty="0"/>
              <a:t>RF-Random forest technique is used since its typically provide </a:t>
            </a:r>
            <a:r>
              <a:rPr lang="en-US" b="1" dirty="0"/>
              <a:t>high accuracy </a:t>
            </a:r>
            <a:r>
              <a:rPr lang="en-US" dirty="0"/>
              <a:t>because unlike simple decision tree algorithm, in random forest algorithm the process of finding root node and splitting feature node happens randomly and it is capable of handling missing values. </a:t>
            </a:r>
          </a:p>
          <a:p>
            <a:r>
              <a:rPr lang="en-US" dirty="0"/>
              <a:t>The process involved in RF methods are</a:t>
            </a:r>
          </a:p>
          <a:p>
            <a:pPr lvl="1"/>
            <a:r>
              <a:rPr lang="en-US" dirty="0"/>
              <a:t>Use train_test_split() function to prepare train and test data sets</a:t>
            </a:r>
          </a:p>
          <a:p>
            <a:pPr lvl="1"/>
            <a:r>
              <a:rPr lang="en-US" dirty="0"/>
              <a:t>Train Random forest model using RandomForestRegressor() function</a:t>
            </a:r>
          </a:p>
          <a:p>
            <a:pPr lvl="1"/>
            <a:r>
              <a:rPr lang="en-US" dirty="0"/>
              <a:t>Post that fit the model on training data using fit() function</a:t>
            </a:r>
          </a:p>
          <a:p>
            <a:pPr lvl="1"/>
            <a:r>
              <a:rPr lang="en-US" dirty="0"/>
              <a:t>Calculate scores for the model</a:t>
            </a:r>
          </a:p>
          <a:p>
            <a:pPr lvl="1"/>
            <a:r>
              <a:rPr lang="en-US" dirty="0"/>
              <a:t>Plot the corresponding graph for the model predicted against its feature importance's along with their inter-tree variability. </a:t>
            </a:r>
          </a:p>
        </p:txBody>
      </p:sp>
    </p:spTree>
    <p:extLst>
      <p:ext uri="{BB962C8B-B14F-4D97-AF65-F5344CB8AC3E}">
        <p14:creationId xmlns:p14="http://schemas.microsoft.com/office/powerpoint/2010/main" val="2235368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6AF06-5C87-4827-977E-6202955C9998}"/>
              </a:ext>
            </a:extLst>
          </p:cNvPr>
          <p:cNvSpPr>
            <a:spLocks noGrp="1"/>
          </p:cNvSpPr>
          <p:nvPr>
            <p:ph type="title"/>
          </p:nvPr>
        </p:nvSpPr>
        <p:spPr/>
        <p:txBody>
          <a:bodyPr/>
          <a:lstStyle/>
          <a:p>
            <a:r>
              <a:rPr lang="en-US" b="1" dirty="0"/>
              <a:t>Methodologies/Algorithm’s - Modelling &amp; Execution </a:t>
            </a:r>
            <a:br>
              <a:rPr lang="en-US" b="1" dirty="0"/>
            </a:br>
            <a:endParaRPr lang="en-US" b="1" dirty="0"/>
          </a:p>
        </p:txBody>
      </p:sp>
      <p:sp>
        <p:nvSpPr>
          <p:cNvPr id="3" name="Content Placeholder 2">
            <a:extLst>
              <a:ext uri="{FF2B5EF4-FFF2-40B4-BE49-F238E27FC236}">
                <a16:creationId xmlns:a16="http://schemas.microsoft.com/office/drawing/2014/main" id="{47604C1C-78E8-438E-9BC2-F1A42A1C0D6F}"/>
              </a:ext>
            </a:extLst>
          </p:cNvPr>
          <p:cNvSpPr>
            <a:spLocks noGrp="1"/>
          </p:cNvSpPr>
          <p:nvPr>
            <p:ph idx="1"/>
          </p:nvPr>
        </p:nvSpPr>
        <p:spPr>
          <a:xfrm>
            <a:off x="581192" y="1811047"/>
            <a:ext cx="11029615" cy="2526868"/>
          </a:xfrm>
        </p:spPr>
        <p:txBody>
          <a:bodyPr>
            <a:normAutofit/>
          </a:bodyPr>
          <a:lstStyle/>
          <a:p>
            <a:pPr marL="0" indent="0">
              <a:buNone/>
            </a:pPr>
            <a:r>
              <a:rPr lang="en-US" b="1" dirty="0"/>
              <a:t>Random Forest regressor:</a:t>
            </a:r>
          </a:p>
          <a:p>
            <a:r>
              <a:rPr lang="en-US" b="1" dirty="0"/>
              <a:t>prepare train and test data sets</a:t>
            </a:r>
            <a:r>
              <a:rPr lang="en-US" dirty="0"/>
              <a:t>: </a:t>
            </a:r>
          </a:p>
          <a:p>
            <a:pPr marL="324000" lvl="1" indent="0">
              <a:buNone/>
            </a:pPr>
            <a:r>
              <a:rPr lang="en-US" dirty="0"/>
              <a:t>		</a:t>
            </a:r>
            <a:r>
              <a:rPr lang="en-US" sz="1600" dirty="0"/>
              <a:t>The </a:t>
            </a:r>
            <a:r>
              <a:rPr lang="en-US" sz="1600" b="1" dirty="0"/>
              <a:t>train_test_split()</a:t>
            </a:r>
            <a:r>
              <a:rPr lang="en-US" sz="1600" dirty="0"/>
              <a:t> function is used to make the split of dataset into two – training and testing dataset, the </a:t>
            </a:r>
            <a:r>
              <a:rPr lang="en-US" sz="1600" b="1" dirty="0"/>
              <a:t>value is represented from 0 to 1 </a:t>
            </a:r>
            <a:r>
              <a:rPr lang="en-US" sz="1600" dirty="0"/>
              <a:t>which denotes corresponding split percentage. Ideally the training set percentage should be considerably higher than the testing data set. Here we have set the test size as </a:t>
            </a:r>
            <a:r>
              <a:rPr lang="en-US" sz="1600" b="1" dirty="0"/>
              <a:t>0.3 ~ 30%. </a:t>
            </a:r>
            <a:r>
              <a:rPr lang="en-US" sz="1600" dirty="0"/>
              <a:t>Once the Test size parameter is entered in the function it automatically sets the training set size ( 1 – test size), here its (1 – 0.3) = 0.7 (70%).</a:t>
            </a:r>
            <a:endParaRPr lang="en-US" dirty="0"/>
          </a:p>
        </p:txBody>
      </p:sp>
      <p:pic>
        <p:nvPicPr>
          <p:cNvPr id="5" name="Picture 4">
            <a:extLst>
              <a:ext uri="{FF2B5EF4-FFF2-40B4-BE49-F238E27FC236}">
                <a16:creationId xmlns:a16="http://schemas.microsoft.com/office/drawing/2014/main" id="{F58FBB46-9CB0-45EB-8540-BB87BF14AA67}"/>
              </a:ext>
            </a:extLst>
          </p:cNvPr>
          <p:cNvPicPr>
            <a:picLocks noChangeAspect="1"/>
          </p:cNvPicPr>
          <p:nvPr/>
        </p:nvPicPr>
        <p:blipFill>
          <a:blip r:embed="rId2"/>
          <a:stretch>
            <a:fillRect/>
          </a:stretch>
        </p:blipFill>
        <p:spPr>
          <a:xfrm>
            <a:off x="0" y="4417744"/>
            <a:ext cx="12192000" cy="2440256"/>
          </a:xfrm>
          <a:prstGeom prst="rect">
            <a:avLst/>
          </a:prstGeom>
        </p:spPr>
      </p:pic>
      <p:pic>
        <p:nvPicPr>
          <p:cNvPr id="6" name="Picture 5">
            <a:extLst>
              <a:ext uri="{FF2B5EF4-FFF2-40B4-BE49-F238E27FC236}">
                <a16:creationId xmlns:a16="http://schemas.microsoft.com/office/drawing/2014/main" id="{CB5BB6C2-6216-44D9-A48E-795C23C679B0}"/>
              </a:ext>
            </a:extLst>
          </p:cNvPr>
          <p:cNvPicPr>
            <a:picLocks noChangeAspect="1"/>
          </p:cNvPicPr>
          <p:nvPr/>
        </p:nvPicPr>
        <p:blipFill>
          <a:blip r:embed="rId3"/>
          <a:stretch>
            <a:fillRect/>
          </a:stretch>
        </p:blipFill>
        <p:spPr>
          <a:xfrm>
            <a:off x="8445946" y="1990073"/>
            <a:ext cx="3455458" cy="900366"/>
          </a:xfrm>
          <a:prstGeom prst="rect">
            <a:avLst/>
          </a:prstGeom>
        </p:spPr>
      </p:pic>
    </p:spTree>
    <p:extLst>
      <p:ext uri="{BB962C8B-B14F-4D97-AF65-F5344CB8AC3E}">
        <p14:creationId xmlns:p14="http://schemas.microsoft.com/office/powerpoint/2010/main" val="2623413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256AF06-5C87-4827-977E-6202955C9998}"/>
              </a:ext>
            </a:extLst>
          </p:cNvPr>
          <p:cNvSpPr>
            <a:spLocks noGrp="1"/>
          </p:cNvSpPr>
          <p:nvPr>
            <p:ph type="title"/>
          </p:nvPr>
        </p:nvSpPr>
        <p:spPr>
          <a:xfrm>
            <a:off x="609906" y="702155"/>
            <a:ext cx="3568661" cy="1269713"/>
          </a:xfrm>
        </p:spPr>
        <p:txBody>
          <a:bodyPr>
            <a:normAutofit/>
          </a:bodyPr>
          <a:lstStyle/>
          <a:p>
            <a:r>
              <a:rPr lang="en-US" sz="1700" b="1" dirty="0"/>
              <a:t>Methodologies/Algorithm’s - Modelling</a:t>
            </a:r>
            <a:r>
              <a:rPr lang="en-US" sz="1800" b="1" dirty="0"/>
              <a:t> &amp; Execution</a:t>
            </a:r>
            <a:br>
              <a:rPr lang="en-US" sz="1700" b="1" dirty="0"/>
            </a:br>
            <a:endParaRPr lang="en-US" sz="1700" b="1" dirty="0"/>
          </a:p>
        </p:txBody>
      </p:sp>
      <p:sp>
        <p:nvSpPr>
          <p:cNvPr id="11"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7604C1C-78E8-438E-9BC2-F1A42A1C0D6F}"/>
              </a:ext>
            </a:extLst>
          </p:cNvPr>
          <p:cNvSpPr>
            <a:spLocks noGrp="1"/>
          </p:cNvSpPr>
          <p:nvPr>
            <p:ph idx="1"/>
          </p:nvPr>
        </p:nvSpPr>
        <p:spPr>
          <a:xfrm>
            <a:off x="609906" y="2125384"/>
            <a:ext cx="3568661" cy="3634486"/>
          </a:xfrm>
        </p:spPr>
        <p:txBody>
          <a:bodyPr>
            <a:normAutofit/>
          </a:bodyPr>
          <a:lstStyle/>
          <a:p>
            <a:pPr marL="0" indent="0">
              <a:buNone/>
            </a:pPr>
            <a:r>
              <a:rPr lang="en-US" b="1" dirty="0"/>
              <a:t>Random Forest regressor:</a:t>
            </a:r>
          </a:p>
          <a:p>
            <a:r>
              <a:rPr lang="en-US" b="1" dirty="0"/>
              <a:t>Train, fit and calculate score using Random forest: </a:t>
            </a:r>
            <a:r>
              <a:rPr lang="en-US" dirty="0"/>
              <a:t>The model is trained using randomforestregressor() function and the model is fitted into training data using fit function and “Mean Squared error” score and “R square” score is calculated for both training and testing data set</a:t>
            </a:r>
          </a:p>
          <a:p>
            <a:pPr marL="0" indent="0">
              <a:buNone/>
            </a:pPr>
            <a:endParaRPr lang="en-US" dirty="0"/>
          </a:p>
          <a:p>
            <a:endParaRPr lang="en-US" dirty="0"/>
          </a:p>
        </p:txBody>
      </p:sp>
      <p:pic>
        <p:nvPicPr>
          <p:cNvPr id="4" name="Picture 3">
            <a:extLst>
              <a:ext uri="{FF2B5EF4-FFF2-40B4-BE49-F238E27FC236}">
                <a16:creationId xmlns:a16="http://schemas.microsoft.com/office/drawing/2014/main" id="{8908B1F1-3C40-48A5-AE52-53EA079529FB}"/>
              </a:ext>
            </a:extLst>
          </p:cNvPr>
          <p:cNvPicPr>
            <a:picLocks noChangeAspect="1"/>
          </p:cNvPicPr>
          <p:nvPr/>
        </p:nvPicPr>
        <p:blipFill>
          <a:blip r:embed="rId2"/>
          <a:stretch>
            <a:fillRect/>
          </a:stretch>
        </p:blipFill>
        <p:spPr>
          <a:xfrm>
            <a:off x="4654296" y="956151"/>
            <a:ext cx="6735272" cy="4765204"/>
          </a:xfrm>
          <a:prstGeom prst="rect">
            <a:avLst/>
          </a:prstGeom>
        </p:spPr>
      </p:pic>
      <p:graphicFrame>
        <p:nvGraphicFramePr>
          <p:cNvPr id="5" name="Table 4">
            <a:extLst>
              <a:ext uri="{FF2B5EF4-FFF2-40B4-BE49-F238E27FC236}">
                <a16:creationId xmlns:a16="http://schemas.microsoft.com/office/drawing/2014/main" id="{9B5D8224-A404-4820-9119-84ADFCF201B2}"/>
              </a:ext>
            </a:extLst>
          </p:cNvPr>
          <p:cNvGraphicFramePr>
            <a:graphicFrameLocks noGrp="1"/>
          </p:cNvGraphicFramePr>
          <p:nvPr>
            <p:extLst>
              <p:ext uri="{D42A27DB-BD31-4B8C-83A1-F6EECF244321}">
                <p14:modId xmlns:p14="http://schemas.microsoft.com/office/powerpoint/2010/main" val="3677959317"/>
              </p:ext>
            </p:extLst>
          </p:nvPr>
        </p:nvGraphicFramePr>
        <p:xfrm>
          <a:off x="980948" y="5088466"/>
          <a:ext cx="2692400" cy="552450"/>
        </p:xfrm>
        <a:graphic>
          <a:graphicData uri="http://schemas.openxmlformats.org/drawingml/2006/table">
            <a:tbl>
              <a:tblPr>
                <a:tableStyleId>{5C22544A-7EE6-4342-B048-85BDC9FD1C3A}</a:tableStyleId>
              </a:tblPr>
              <a:tblGrid>
                <a:gridCol w="1231900">
                  <a:extLst>
                    <a:ext uri="{9D8B030D-6E8A-4147-A177-3AD203B41FA5}">
                      <a16:colId xmlns:a16="http://schemas.microsoft.com/office/drawing/2014/main" val="3748637644"/>
                    </a:ext>
                  </a:extLst>
                </a:gridCol>
                <a:gridCol w="850900">
                  <a:extLst>
                    <a:ext uri="{9D8B030D-6E8A-4147-A177-3AD203B41FA5}">
                      <a16:colId xmlns:a16="http://schemas.microsoft.com/office/drawing/2014/main" val="2383992514"/>
                    </a:ext>
                  </a:extLst>
                </a:gridCol>
                <a:gridCol w="609600">
                  <a:extLst>
                    <a:ext uri="{9D8B030D-6E8A-4147-A177-3AD203B41FA5}">
                      <a16:colId xmlns:a16="http://schemas.microsoft.com/office/drawing/2014/main" val="1609178884"/>
                    </a:ext>
                  </a:extLst>
                </a:gridCol>
              </a:tblGrid>
              <a:tr h="184150">
                <a:tc>
                  <a:txBody>
                    <a:bodyPr/>
                    <a:lstStyle/>
                    <a:p>
                      <a:pPr algn="l" fontAlgn="b"/>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1" u="none" strike="noStrike" dirty="0">
                          <a:effectLst/>
                        </a:rPr>
                        <a:t>Training Data</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1" u="none" strike="noStrike" dirty="0">
                          <a:effectLst/>
                        </a:rPr>
                        <a:t>Test Data</a:t>
                      </a:r>
                      <a:endParaRPr lang="en-US"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71242167"/>
                  </a:ext>
                </a:extLst>
              </a:tr>
              <a:tr h="184150">
                <a:tc>
                  <a:txBody>
                    <a:bodyPr/>
                    <a:lstStyle/>
                    <a:p>
                      <a:pPr algn="l" fontAlgn="b"/>
                      <a:r>
                        <a:rPr lang="en-US" sz="1100" b="1" u="none" strike="noStrike" dirty="0">
                          <a:effectLst/>
                        </a:rPr>
                        <a:t>Mean Squared Error</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186.97</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211.25</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37443548"/>
                  </a:ext>
                </a:extLst>
              </a:tr>
              <a:tr h="184150">
                <a:tc>
                  <a:txBody>
                    <a:bodyPr/>
                    <a:lstStyle/>
                    <a:p>
                      <a:pPr algn="l" fontAlgn="b"/>
                      <a:r>
                        <a:rPr lang="en-US" sz="1100" b="1" u="none" strike="noStrike" dirty="0">
                          <a:effectLst/>
                        </a:rPr>
                        <a:t>R Square</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0.983</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0.981</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173810"/>
                  </a:ext>
                </a:extLst>
              </a:tr>
            </a:tbl>
          </a:graphicData>
        </a:graphic>
      </p:graphicFrame>
    </p:spTree>
    <p:extLst>
      <p:ext uri="{BB962C8B-B14F-4D97-AF65-F5344CB8AC3E}">
        <p14:creationId xmlns:p14="http://schemas.microsoft.com/office/powerpoint/2010/main" val="2865973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256AF06-5C87-4827-977E-6202955C9998}"/>
              </a:ext>
            </a:extLst>
          </p:cNvPr>
          <p:cNvSpPr>
            <a:spLocks noGrp="1"/>
          </p:cNvSpPr>
          <p:nvPr>
            <p:ph type="title"/>
          </p:nvPr>
        </p:nvSpPr>
        <p:spPr>
          <a:xfrm>
            <a:off x="609906" y="702155"/>
            <a:ext cx="3568661" cy="1269713"/>
          </a:xfrm>
        </p:spPr>
        <p:txBody>
          <a:bodyPr>
            <a:normAutofit/>
          </a:bodyPr>
          <a:lstStyle/>
          <a:p>
            <a:r>
              <a:rPr lang="en-US" sz="1700" b="1" dirty="0"/>
              <a:t>Methodologies/Algorithm’s - Modelling</a:t>
            </a:r>
            <a:r>
              <a:rPr lang="en-US" sz="1800" b="1" dirty="0"/>
              <a:t> &amp; Execution</a:t>
            </a:r>
            <a:r>
              <a:rPr lang="en-US" sz="1700" b="1" dirty="0"/>
              <a:t> </a:t>
            </a:r>
            <a:br>
              <a:rPr lang="en-US" sz="1700" b="1" dirty="0"/>
            </a:br>
            <a:endParaRPr lang="en-US" sz="1700" b="1" dirty="0"/>
          </a:p>
        </p:txBody>
      </p:sp>
      <p:sp>
        <p:nvSpPr>
          <p:cNvPr id="13" name="Rectangle 12">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7604C1C-78E8-438E-9BC2-F1A42A1C0D6F}"/>
              </a:ext>
            </a:extLst>
          </p:cNvPr>
          <p:cNvSpPr>
            <a:spLocks noGrp="1"/>
          </p:cNvSpPr>
          <p:nvPr>
            <p:ph idx="1"/>
          </p:nvPr>
        </p:nvSpPr>
        <p:spPr>
          <a:xfrm>
            <a:off x="609906" y="2340864"/>
            <a:ext cx="3568661" cy="3634486"/>
          </a:xfrm>
        </p:spPr>
        <p:txBody>
          <a:bodyPr>
            <a:normAutofit/>
          </a:bodyPr>
          <a:lstStyle/>
          <a:p>
            <a:pPr marL="0" indent="0">
              <a:buNone/>
            </a:pPr>
            <a:r>
              <a:rPr lang="en-US" b="1" dirty="0"/>
              <a:t>Random Forest regressor:</a:t>
            </a:r>
          </a:p>
          <a:p>
            <a:r>
              <a:rPr lang="en-US" b="1" dirty="0"/>
              <a:t>Random forest feature importance: </a:t>
            </a:r>
            <a:r>
              <a:rPr lang="en-US" dirty="0"/>
              <a:t>The feature importance of the forest is calculated to evaluate the important features in the dataset which highly influence the result score which is directly influence the price of the listing</a:t>
            </a:r>
          </a:p>
          <a:p>
            <a:r>
              <a:rPr lang="en-US" dirty="0"/>
              <a:t>Based on this analysis a conclusion can be made on which features directly influences the price</a:t>
            </a:r>
          </a:p>
        </p:txBody>
      </p:sp>
      <p:pic>
        <p:nvPicPr>
          <p:cNvPr id="6" name="Picture 5">
            <a:extLst>
              <a:ext uri="{FF2B5EF4-FFF2-40B4-BE49-F238E27FC236}">
                <a16:creationId xmlns:a16="http://schemas.microsoft.com/office/drawing/2014/main" id="{61BDEF73-E993-4EF3-8C36-C9C53F056B6A}"/>
              </a:ext>
            </a:extLst>
          </p:cNvPr>
          <p:cNvPicPr>
            <a:picLocks noChangeAspect="1"/>
          </p:cNvPicPr>
          <p:nvPr/>
        </p:nvPicPr>
        <p:blipFill>
          <a:blip r:embed="rId2"/>
          <a:stretch>
            <a:fillRect/>
          </a:stretch>
        </p:blipFill>
        <p:spPr>
          <a:xfrm>
            <a:off x="4766874" y="702156"/>
            <a:ext cx="6510115" cy="5273194"/>
          </a:xfrm>
          <a:prstGeom prst="rect">
            <a:avLst/>
          </a:prstGeom>
        </p:spPr>
      </p:pic>
    </p:spTree>
    <p:extLst>
      <p:ext uri="{BB962C8B-B14F-4D97-AF65-F5344CB8AC3E}">
        <p14:creationId xmlns:p14="http://schemas.microsoft.com/office/powerpoint/2010/main" val="4275944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256AF06-5C87-4827-977E-6202955C9998}"/>
              </a:ext>
            </a:extLst>
          </p:cNvPr>
          <p:cNvSpPr>
            <a:spLocks noGrp="1"/>
          </p:cNvSpPr>
          <p:nvPr>
            <p:ph type="title"/>
          </p:nvPr>
        </p:nvSpPr>
        <p:spPr>
          <a:xfrm>
            <a:off x="609906" y="702155"/>
            <a:ext cx="3568661" cy="1269713"/>
          </a:xfrm>
        </p:spPr>
        <p:txBody>
          <a:bodyPr>
            <a:normAutofit/>
          </a:bodyPr>
          <a:lstStyle/>
          <a:p>
            <a:r>
              <a:rPr lang="en-US" sz="1700" b="1" dirty="0"/>
              <a:t>Methodologies/Algorithm’s - Modelling</a:t>
            </a:r>
            <a:r>
              <a:rPr lang="en-US" sz="1800" b="1" dirty="0"/>
              <a:t> &amp; Execution</a:t>
            </a:r>
            <a:r>
              <a:rPr lang="en-US" sz="1700" b="1" dirty="0"/>
              <a:t> </a:t>
            </a:r>
            <a:br>
              <a:rPr lang="en-US" sz="1700" b="1" dirty="0"/>
            </a:br>
            <a:endParaRPr lang="en-US" sz="1700" b="1" dirty="0"/>
          </a:p>
        </p:txBody>
      </p:sp>
      <p:sp>
        <p:nvSpPr>
          <p:cNvPr id="11"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7604C1C-78E8-438E-9BC2-F1A42A1C0D6F}"/>
              </a:ext>
            </a:extLst>
          </p:cNvPr>
          <p:cNvSpPr>
            <a:spLocks noGrp="1"/>
          </p:cNvSpPr>
          <p:nvPr>
            <p:ph idx="1"/>
          </p:nvPr>
        </p:nvSpPr>
        <p:spPr>
          <a:xfrm>
            <a:off x="633526" y="1900513"/>
            <a:ext cx="3568661" cy="3634486"/>
          </a:xfrm>
        </p:spPr>
        <p:txBody>
          <a:bodyPr>
            <a:normAutofit lnSpcReduction="10000"/>
          </a:bodyPr>
          <a:lstStyle/>
          <a:p>
            <a:pPr marL="0" indent="0">
              <a:buNone/>
            </a:pPr>
            <a:r>
              <a:rPr lang="en-US" b="1" dirty="0"/>
              <a:t>Gradient Boost regressor:</a:t>
            </a:r>
          </a:p>
          <a:p>
            <a:r>
              <a:rPr lang="en-US" dirty="0"/>
              <a:t>Similar to random forest regressor method </a:t>
            </a:r>
            <a:r>
              <a:rPr lang="en-US" b="1" dirty="0"/>
              <a:t>XG Boost method </a:t>
            </a:r>
            <a:r>
              <a:rPr lang="en-US" dirty="0"/>
              <a:t>is implemented to analyze if the method can provide better results and provide better insights to the users based on the results from both the technique</a:t>
            </a:r>
          </a:p>
          <a:p>
            <a:r>
              <a:rPr lang="en-US" dirty="0"/>
              <a:t>This technique if better tuned can provide better results than random forest</a:t>
            </a:r>
          </a:p>
          <a:p>
            <a:endParaRPr lang="en-US" dirty="0"/>
          </a:p>
        </p:txBody>
      </p:sp>
      <p:pic>
        <p:nvPicPr>
          <p:cNvPr id="4" name="Picture 3">
            <a:extLst>
              <a:ext uri="{FF2B5EF4-FFF2-40B4-BE49-F238E27FC236}">
                <a16:creationId xmlns:a16="http://schemas.microsoft.com/office/drawing/2014/main" id="{82EEA585-6605-40CB-94C9-7C78357F70DB}"/>
              </a:ext>
            </a:extLst>
          </p:cNvPr>
          <p:cNvPicPr>
            <a:picLocks noChangeAspect="1"/>
          </p:cNvPicPr>
          <p:nvPr/>
        </p:nvPicPr>
        <p:blipFill>
          <a:blip r:embed="rId2"/>
          <a:stretch>
            <a:fillRect/>
          </a:stretch>
        </p:blipFill>
        <p:spPr>
          <a:xfrm>
            <a:off x="4835712" y="702156"/>
            <a:ext cx="6372440" cy="5273194"/>
          </a:xfrm>
          <a:prstGeom prst="rect">
            <a:avLst/>
          </a:prstGeom>
        </p:spPr>
      </p:pic>
      <p:graphicFrame>
        <p:nvGraphicFramePr>
          <p:cNvPr id="5" name="Table 4">
            <a:extLst>
              <a:ext uri="{FF2B5EF4-FFF2-40B4-BE49-F238E27FC236}">
                <a16:creationId xmlns:a16="http://schemas.microsoft.com/office/drawing/2014/main" id="{A6638F45-BE9D-41D0-B9B4-8CCCBEBF5709}"/>
              </a:ext>
            </a:extLst>
          </p:cNvPr>
          <p:cNvGraphicFramePr>
            <a:graphicFrameLocks noGrp="1"/>
          </p:cNvGraphicFramePr>
          <p:nvPr>
            <p:extLst>
              <p:ext uri="{D42A27DB-BD31-4B8C-83A1-F6EECF244321}">
                <p14:modId xmlns:p14="http://schemas.microsoft.com/office/powerpoint/2010/main" val="2272812161"/>
              </p:ext>
            </p:extLst>
          </p:nvPr>
        </p:nvGraphicFramePr>
        <p:xfrm>
          <a:off x="983848" y="5534999"/>
          <a:ext cx="2692400" cy="552450"/>
        </p:xfrm>
        <a:graphic>
          <a:graphicData uri="http://schemas.openxmlformats.org/drawingml/2006/table">
            <a:tbl>
              <a:tblPr>
                <a:tableStyleId>{5C22544A-7EE6-4342-B048-85BDC9FD1C3A}</a:tableStyleId>
              </a:tblPr>
              <a:tblGrid>
                <a:gridCol w="1231900">
                  <a:extLst>
                    <a:ext uri="{9D8B030D-6E8A-4147-A177-3AD203B41FA5}">
                      <a16:colId xmlns:a16="http://schemas.microsoft.com/office/drawing/2014/main" val="2088689296"/>
                    </a:ext>
                  </a:extLst>
                </a:gridCol>
                <a:gridCol w="850900">
                  <a:extLst>
                    <a:ext uri="{9D8B030D-6E8A-4147-A177-3AD203B41FA5}">
                      <a16:colId xmlns:a16="http://schemas.microsoft.com/office/drawing/2014/main" val="1055388929"/>
                    </a:ext>
                  </a:extLst>
                </a:gridCol>
                <a:gridCol w="609600">
                  <a:extLst>
                    <a:ext uri="{9D8B030D-6E8A-4147-A177-3AD203B41FA5}">
                      <a16:colId xmlns:a16="http://schemas.microsoft.com/office/drawing/2014/main" val="2639565522"/>
                    </a:ext>
                  </a:extLst>
                </a:gridCol>
              </a:tblGrid>
              <a:tr h="184150">
                <a:tc>
                  <a:txBody>
                    <a:bodyPr/>
                    <a:lstStyle/>
                    <a:p>
                      <a:pPr algn="l" fontAlgn="b"/>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1" u="none" strike="noStrike" dirty="0">
                          <a:effectLst/>
                        </a:rPr>
                        <a:t>Training Data</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1" u="none" strike="noStrike" dirty="0">
                          <a:effectLst/>
                        </a:rPr>
                        <a:t>Test Data</a:t>
                      </a:r>
                      <a:endParaRPr lang="en-US"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77375264"/>
                  </a:ext>
                </a:extLst>
              </a:tr>
              <a:tr h="184150">
                <a:tc>
                  <a:txBody>
                    <a:bodyPr/>
                    <a:lstStyle/>
                    <a:p>
                      <a:pPr algn="l" fontAlgn="b"/>
                      <a:r>
                        <a:rPr lang="en-US" sz="1100" b="1" u="none" strike="noStrike" dirty="0">
                          <a:effectLst/>
                        </a:rPr>
                        <a:t>Mean Squared Error</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885.56</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890.05</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07043310"/>
                  </a:ext>
                </a:extLst>
              </a:tr>
              <a:tr h="184150">
                <a:tc>
                  <a:txBody>
                    <a:bodyPr/>
                    <a:lstStyle/>
                    <a:p>
                      <a:pPr algn="l" fontAlgn="b"/>
                      <a:r>
                        <a:rPr lang="en-US" sz="1100" b="1" u="none" strike="noStrike" dirty="0">
                          <a:effectLst/>
                        </a:rPr>
                        <a:t>R Square</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0.918</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76664299"/>
                  </a:ext>
                </a:extLst>
              </a:tr>
            </a:tbl>
          </a:graphicData>
        </a:graphic>
      </p:graphicFrame>
    </p:spTree>
    <p:extLst>
      <p:ext uri="{BB962C8B-B14F-4D97-AF65-F5344CB8AC3E}">
        <p14:creationId xmlns:p14="http://schemas.microsoft.com/office/powerpoint/2010/main" val="3058550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45AFA0-994B-452D-A532-71A647CAFF6A}"/>
              </a:ext>
            </a:extLst>
          </p:cNvPr>
          <p:cNvSpPr>
            <a:spLocks noGrp="1"/>
          </p:cNvSpPr>
          <p:nvPr>
            <p:ph type="title"/>
          </p:nvPr>
        </p:nvSpPr>
        <p:spPr>
          <a:xfrm>
            <a:off x="581193" y="702156"/>
            <a:ext cx="6540462" cy="1013800"/>
          </a:xfrm>
        </p:spPr>
        <p:txBody>
          <a:bodyPr>
            <a:normAutofit/>
          </a:bodyPr>
          <a:lstStyle/>
          <a:p>
            <a:r>
              <a:rPr lang="en-US" b="1" dirty="0">
                <a:solidFill>
                  <a:schemeClr val="tx2"/>
                </a:solidFill>
              </a:rPr>
              <a:t>Conclusion and Analysis - Evaluation &amp; Deployment </a:t>
            </a:r>
          </a:p>
        </p:txBody>
      </p:sp>
      <p:sp>
        <p:nvSpPr>
          <p:cNvPr id="11"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5B44F3C-67E2-428B-AE9E-02C99961CC2F}"/>
              </a:ext>
            </a:extLst>
          </p:cNvPr>
          <p:cNvSpPr>
            <a:spLocks noGrp="1"/>
          </p:cNvSpPr>
          <p:nvPr>
            <p:ph idx="1"/>
          </p:nvPr>
        </p:nvSpPr>
        <p:spPr>
          <a:xfrm>
            <a:off x="581194" y="1896533"/>
            <a:ext cx="6309003" cy="3962266"/>
          </a:xfrm>
        </p:spPr>
        <p:txBody>
          <a:bodyPr>
            <a:normAutofit/>
          </a:bodyPr>
          <a:lstStyle/>
          <a:p>
            <a:r>
              <a:rPr lang="en-US" dirty="0">
                <a:solidFill>
                  <a:schemeClr val="tx2"/>
                </a:solidFill>
              </a:rPr>
              <a:t>While analyzing the results from both models we concur that certain factors have greater influence on the listing price. Features like bedroom, bathroom, room type bathroom type has greater influence on price factors</a:t>
            </a:r>
          </a:p>
          <a:p>
            <a:r>
              <a:rPr lang="en-US" dirty="0">
                <a:solidFill>
                  <a:schemeClr val="tx2"/>
                </a:solidFill>
              </a:rPr>
              <a:t>From correlation heatmap we can also figure out that factors like reviews, beds provided, review count could also influence the price.</a:t>
            </a:r>
          </a:p>
          <a:p>
            <a:r>
              <a:rPr lang="en-US" dirty="0">
                <a:solidFill>
                  <a:schemeClr val="tx2"/>
                </a:solidFill>
              </a:rPr>
              <a:t>Also we deduce that factors like host since year, extra people fee plays lesser role in determining the price</a:t>
            </a:r>
          </a:p>
          <a:p>
            <a:endParaRPr lang="en-US" dirty="0">
              <a:solidFill>
                <a:schemeClr val="tx2"/>
              </a:solidFill>
            </a:endParaRPr>
          </a:p>
        </p:txBody>
      </p:sp>
      <p:pic>
        <p:nvPicPr>
          <p:cNvPr id="5" name="Picture 4">
            <a:extLst>
              <a:ext uri="{FF2B5EF4-FFF2-40B4-BE49-F238E27FC236}">
                <a16:creationId xmlns:a16="http://schemas.microsoft.com/office/drawing/2014/main" id="{D76303EC-AADB-4B5B-B666-7B18B86229CF}"/>
              </a:ext>
            </a:extLst>
          </p:cNvPr>
          <p:cNvPicPr>
            <a:picLocks noChangeAspect="1"/>
          </p:cNvPicPr>
          <p:nvPr/>
        </p:nvPicPr>
        <p:blipFill>
          <a:blip r:embed="rId2"/>
          <a:stretch>
            <a:fillRect/>
          </a:stretch>
        </p:blipFill>
        <p:spPr>
          <a:xfrm>
            <a:off x="6882397" y="1254353"/>
            <a:ext cx="5307003" cy="4377267"/>
          </a:xfrm>
          <a:prstGeom prst="rect">
            <a:avLst/>
          </a:prstGeom>
        </p:spPr>
      </p:pic>
    </p:spTree>
    <p:extLst>
      <p:ext uri="{BB962C8B-B14F-4D97-AF65-F5344CB8AC3E}">
        <p14:creationId xmlns:p14="http://schemas.microsoft.com/office/powerpoint/2010/main" val="2220568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5AFA0-994B-452D-A532-71A647CAFF6A}"/>
              </a:ext>
            </a:extLst>
          </p:cNvPr>
          <p:cNvSpPr>
            <a:spLocks noGrp="1"/>
          </p:cNvSpPr>
          <p:nvPr>
            <p:ph type="title"/>
          </p:nvPr>
        </p:nvSpPr>
        <p:spPr/>
        <p:txBody>
          <a:bodyPr/>
          <a:lstStyle/>
          <a:p>
            <a:r>
              <a:rPr lang="en-US" b="1" dirty="0"/>
              <a:t>Conclusion and Analysis - Evaluation &amp; Deployment </a:t>
            </a:r>
            <a:br>
              <a:rPr lang="en-US" b="1" dirty="0"/>
            </a:br>
            <a:endParaRPr lang="en-US" b="1" dirty="0"/>
          </a:p>
        </p:txBody>
      </p:sp>
      <p:sp>
        <p:nvSpPr>
          <p:cNvPr id="3" name="Content Placeholder 2">
            <a:extLst>
              <a:ext uri="{FF2B5EF4-FFF2-40B4-BE49-F238E27FC236}">
                <a16:creationId xmlns:a16="http://schemas.microsoft.com/office/drawing/2014/main" id="{C5B44F3C-67E2-428B-AE9E-02C99961CC2F}"/>
              </a:ext>
            </a:extLst>
          </p:cNvPr>
          <p:cNvSpPr>
            <a:spLocks noGrp="1"/>
          </p:cNvSpPr>
          <p:nvPr>
            <p:ph idx="1"/>
          </p:nvPr>
        </p:nvSpPr>
        <p:spPr/>
        <p:txBody>
          <a:bodyPr>
            <a:normAutofit/>
          </a:bodyPr>
          <a:lstStyle/>
          <a:p>
            <a:pPr marL="0" indent="0">
              <a:buNone/>
            </a:pPr>
            <a:r>
              <a:rPr lang="en-US" sz="1800" b="1" dirty="0"/>
              <a:t>Procured Solutions - Insights To Customers:</a:t>
            </a:r>
          </a:p>
          <a:p>
            <a:r>
              <a:rPr lang="en-US" sz="1800" dirty="0"/>
              <a:t>Based on analysis when planning for trip and to book cheap listings the customers should consider the month of travelling (season of travelling) and summer months (6to9) are costliest.</a:t>
            </a:r>
          </a:p>
          <a:p>
            <a:r>
              <a:rPr lang="en-US" sz="1800" dirty="0"/>
              <a:t>The analysis provides insights to customers with neighborhood with cheap prices to rent listings</a:t>
            </a:r>
          </a:p>
          <a:p>
            <a:r>
              <a:rPr lang="en-US" sz="1800" dirty="0"/>
              <a:t>Based on our machine learning model the customers are suggested to look out for features like number of bedrooms and bathrooms and extra people to determine cheap price.</a:t>
            </a:r>
          </a:p>
          <a:p>
            <a:pPr lvl="1"/>
            <a:r>
              <a:rPr lang="en-US" sz="1600" dirty="0"/>
              <a:t>For example. The customer can look for listings with less bedrooms and bathrooms for cheap price</a:t>
            </a:r>
          </a:p>
          <a:p>
            <a:endParaRPr lang="en-US" sz="1800" dirty="0"/>
          </a:p>
          <a:p>
            <a:pPr marL="0" indent="0">
              <a:buNone/>
            </a:pPr>
            <a:endParaRPr lang="en-US" sz="1800" b="1" dirty="0"/>
          </a:p>
        </p:txBody>
      </p:sp>
    </p:spTree>
    <p:extLst>
      <p:ext uri="{BB962C8B-B14F-4D97-AF65-F5344CB8AC3E}">
        <p14:creationId xmlns:p14="http://schemas.microsoft.com/office/powerpoint/2010/main" val="1753201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B1E0A-1F91-4252-AB17-2306E5088319}"/>
              </a:ext>
            </a:extLst>
          </p:cNvPr>
          <p:cNvSpPr>
            <a:spLocks noGrp="1"/>
          </p:cNvSpPr>
          <p:nvPr>
            <p:ph type="title"/>
          </p:nvPr>
        </p:nvSpPr>
        <p:spPr>
          <a:xfrm>
            <a:off x="581192" y="702156"/>
            <a:ext cx="11029616" cy="1188720"/>
          </a:xfrm>
        </p:spPr>
        <p:txBody>
          <a:bodyPr>
            <a:normAutofit/>
          </a:bodyPr>
          <a:lstStyle/>
          <a:p>
            <a:r>
              <a:rPr lang="en-US" b="1" dirty="0">
                <a:solidFill>
                  <a:schemeClr val="tx1">
                    <a:lumMod val="85000"/>
                    <a:lumOff val="15000"/>
                  </a:schemeClr>
                </a:solidFill>
              </a:rPr>
              <a:t>Contents</a:t>
            </a:r>
          </a:p>
        </p:txBody>
      </p:sp>
      <p:graphicFrame>
        <p:nvGraphicFramePr>
          <p:cNvPr id="18" name="Content Placeholder 2">
            <a:extLst>
              <a:ext uri="{FF2B5EF4-FFF2-40B4-BE49-F238E27FC236}">
                <a16:creationId xmlns:a16="http://schemas.microsoft.com/office/drawing/2014/main" id="{66255B80-2C58-4BCE-BC93-80CF9AAF3ECA}"/>
              </a:ext>
            </a:extLst>
          </p:cNvPr>
          <p:cNvGraphicFramePr>
            <a:graphicFrameLocks noGrp="1"/>
          </p:cNvGraphicFramePr>
          <p:nvPr>
            <p:ph idx="1"/>
            <p:extLst>
              <p:ext uri="{D42A27DB-BD31-4B8C-83A1-F6EECF244321}">
                <p14:modId xmlns:p14="http://schemas.microsoft.com/office/powerpoint/2010/main" val="3105701173"/>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0880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5AFA0-994B-452D-A532-71A647CAFF6A}"/>
              </a:ext>
            </a:extLst>
          </p:cNvPr>
          <p:cNvSpPr>
            <a:spLocks noGrp="1"/>
          </p:cNvSpPr>
          <p:nvPr>
            <p:ph type="title"/>
          </p:nvPr>
        </p:nvSpPr>
        <p:spPr/>
        <p:txBody>
          <a:bodyPr/>
          <a:lstStyle/>
          <a:p>
            <a:r>
              <a:rPr lang="en-US" b="1" dirty="0"/>
              <a:t>Conclusion and Analysis - Evaluation &amp; Deployment</a:t>
            </a:r>
            <a:br>
              <a:rPr lang="en-US" b="1" dirty="0"/>
            </a:br>
            <a:r>
              <a:rPr lang="en-US" b="1" dirty="0"/>
              <a:t> </a:t>
            </a:r>
          </a:p>
        </p:txBody>
      </p:sp>
      <p:sp>
        <p:nvSpPr>
          <p:cNvPr id="3" name="Content Placeholder 2">
            <a:extLst>
              <a:ext uri="{FF2B5EF4-FFF2-40B4-BE49-F238E27FC236}">
                <a16:creationId xmlns:a16="http://schemas.microsoft.com/office/drawing/2014/main" id="{C5B44F3C-67E2-428B-AE9E-02C99961CC2F}"/>
              </a:ext>
            </a:extLst>
          </p:cNvPr>
          <p:cNvSpPr>
            <a:spLocks noGrp="1"/>
          </p:cNvSpPr>
          <p:nvPr>
            <p:ph idx="1"/>
          </p:nvPr>
        </p:nvSpPr>
        <p:spPr/>
        <p:txBody>
          <a:bodyPr>
            <a:normAutofit lnSpcReduction="10000"/>
          </a:bodyPr>
          <a:lstStyle/>
          <a:p>
            <a:pPr marL="0" indent="0">
              <a:buNone/>
            </a:pPr>
            <a:r>
              <a:rPr lang="en-US" sz="1800" b="1" dirty="0"/>
              <a:t>Procured Solutions - Insights To Renters :</a:t>
            </a:r>
          </a:p>
          <a:p>
            <a:r>
              <a:rPr lang="en-US" sz="1800" dirty="0"/>
              <a:t>Based on our analysis the renters can fix high prices in months in peak seasons to make use of high demand and earn more money</a:t>
            </a:r>
          </a:p>
          <a:p>
            <a:r>
              <a:rPr lang="en-US" sz="1800" dirty="0"/>
              <a:t>Also, if the renters are provided with suggestion to tweak the prices based on their listing neighborhood to get maximum benefit</a:t>
            </a:r>
          </a:p>
          <a:p>
            <a:r>
              <a:rPr lang="en-US" sz="1800" dirty="0"/>
              <a:t>Our machine learning insights suggests that if the listing has more bedrooms, bathrooms, and if it can accommodate more people in the house, then the listing can be posted with high markup prices in the website</a:t>
            </a:r>
          </a:p>
          <a:p>
            <a:r>
              <a:rPr lang="en-US" sz="1800"/>
              <a:t>Also, </a:t>
            </a:r>
            <a:r>
              <a:rPr lang="en-US" sz="1800" dirty="0"/>
              <a:t>renters should work hard to earn more reviews to increase their credibility and earn more money</a:t>
            </a:r>
          </a:p>
          <a:p>
            <a:endParaRPr lang="en-US" sz="1800" b="1" dirty="0"/>
          </a:p>
        </p:txBody>
      </p:sp>
    </p:spTree>
    <p:extLst>
      <p:ext uri="{BB962C8B-B14F-4D97-AF65-F5344CB8AC3E}">
        <p14:creationId xmlns:p14="http://schemas.microsoft.com/office/powerpoint/2010/main" val="1078008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6ECB1-5DF5-4BE5-9015-FC021CB2F14C}"/>
              </a:ext>
            </a:extLst>
          </p:cNvPr>
          <p:cNvSpPr>
            <a:spLocks noGrp="1"/>
          </p:cNvSpPr>
          <p:nvPr>
            <p:ph type="title"/>
          </p:nvPr>
        </p:nvSpPr>
        <p:spPr/>
        <p:txBody>
          <a:bodyPr/>
          <a:lstStyle/>
          <a:p>
            <a:r>
              <a:rPr lang="en-US" b="1" dirty="0"/>
              <a:t>References</a:t>
            </a:r>
            <a:br>
              <a:rPr lang="en-US" dirty="0"/>
            </a:br>
            <a:endParaRPr lang="en-US" dirty="0"/>
          </a:p>
        </p:txBody>
      </p:sp>
      <p:sp>
        <p:nvSpPr>
          <p:cNvPr id="3" name="Content Placeholder 2">
            <a:extLst>
              <a:ext uri="{FF2B5EF4-FFF2-40B4-BE49-F238E27FC236}">
                <a16:creationId xmlns:a16="http://schemas.microsoft.com/office/drawing/2014/main" id="{49067377-E3D9-4FA8-9D0E-1C0D88F3CE40}"/>
              </a:ext>
            </a:extLst>
          </p:cNvPr>
          <p:cNvSpPr>
            <a:spLocks noGrp="1"/>
          </p:cNvSpPr>
          <p:nvPr>
            <p:ph idx="1"/>
          </p:nvPr>
        </p:nvSpPr>
        <p:spPr>
          <a:xfrm>
            <a:off x="581192" y="1890876"/>
            <a:ext cx="11029615" cy="4084474"/>
          </a:xfrm>
        </p:spPr>
        <p:txBody>
          <a:bodyPr>
            <a:normAutofit/>
          </a:bodyPr>
          <a:lstStyle/>
          <a:p>
            <a:pPr marL="0" indent="0">
              <a:buNone/>
            </a:pPr>
            <a:r>
              <a:rPr lang="en-US" b="1" dirty="0">
                <a:solidFill>
                  <a:schemeClr val="tx1"/>
                </a:solidFill>
              </a:rPr>
              <a:t>Data Source:</a:t>
            </a:r>
          </a:p>
          <a:p>
            <a:r>
              <a:rPr lang="en-US" u="sng" dirty="0">
                <a:solidFill>
                  <a:srgbClr val="0070C0"/>
                </a:solidFill>
                <a:hlinkClick r:id="rId2"/>
              </a:rPr>
              <a:t>http://insideairbnb.com/get-the-data.html</a:t>
            </a:r>
            <a:endParaRPr lang="en-US" u="sng" dirty="0">
              <a:solidFill>
                <a:srgbClr val="0070C0"/>
              </a:solidFill>
            </a:endParaRPr>
          </a:p>
          <a:p>
            <a:pPr marL="0" indent="0">
              <a:buNone/>
            </a:pPr>
            <a:r>
              <a:rPr lang="en-US" b="1" dirty="0">
                <a:solidFill>
                  <a:schemeClr val="tx1"/>
                </a:solidFill>
              </a:rPr>
              <a:t>Airbnb price determination factors:</a:t>
            </a:r>
          </a:p>
          <a:p>
            <a:r>
              <a:rPr lang="en-US" dirty="0">
                <a:hlinkClick r:id="rId3"/>
              </a:rPr>
              <a:t>https://www.airbnb.com/help/article/125/how-is-the-price-determined-for-my-reservation?locale=en</a:t>
            </a:r>
            <a:endParaRPr lang="en-US" dirty="0"/>
          </a:p>
          <a:p>
            <a:pPr marL="0" indent="0">
              <a:buNone/>
            </a:pPr>
            <a:r>
              <a:rPr lang="en-US" b="1" dirty="0">
                <a:solidFill>
                  <a:schemeClr val="tx1"/>
                </a:solidFill>
              </a:rPr>
              <a:t>Development Reference:</a:t>
            </a:r>
          </a:p>
          <a:p>
            <a:r>
              <a:rPr lang="en-US" dirty="0">
                <a:hlinkClick r:id="rId4"/>
              </a:rPr>
              <a:t>https://en.wikipedia.org/wiki/Random_forest</a:t>
            </a:r>
            <a:endParaRPr lang="en-US" dirty="0"/>
          </a:p>
          <a:p>
            <a:r>
              <a:rPr lang="en-US" dirty="0">
                <a:hlinkClick r:id="rId5"/>
              </a:rPr>
              <a:t>https://towardsdatascience.com/train-test-split-and-cross-validation-in-python-80b61beca4b6</a:t>
            </a:r>
            <a:endParaRPr lang="en-US" dirty="0"/>
          </a:p>
          <a:p>
            <a:r>
              <a:rPr lang="en-US" dirty="0">
                <a:hlinkClick r:id="rId6"/>
              </a:rPr>
              <a:t>https://xgboost.readthedocs.io/en/latest/python/python_api.html</a:t>
            </a:r>
            <a:endParaRPr lang="en-US" dirty="0"/>
          </a:p>
          <a:p>
            <a:r>
              <a:rPr lang="en-US" dirty="0">
                <a:hlinkClick r:id="rId7"/>
              </a:rPr>
              <a:t>https://scikit-learn.org/stable/modules/generated/sklearn.ensemble.RandomForestClassifier.html</a:t>
            </a:r>
            <a:endParaRPr lang="en-US" dirty="0"/>
          </a:p>
          <a:p>
            <a:pPr marL="0" indent="0">
              <a:buNone/>
            </a:pPr>
            <a:endParaRPr lang="en-US" dirty="0"/>
          </a:p>
        </p:txBody>
      </p:sp>
    </p:spTree>
    <p:extLst>
      <p:ext uri="{BB962C8B-B14F-4D97-AF65-F5344CB8AC3E}">
        <p14:creationId xmlns:p14="http://schemas.microsoft.com/office/powerpoint/2010/main" val="1856395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98F70-4B97-4085-BADB-B5A74BF522B3}"/>
              </a:ext>
            </a:extLst>
          </p:cNvPr>
          <p:cNvSpPr>
            <a:spLocks noGrp="1"/>
          </p:cNvSpPr>
          <p:nvPr>
            <p:ph type="title"/>
          </p:nvPr>
        </p:nvSpPr>
        <p:spPr>
          <a:xfrm>
            <a:off x="446533" y="1552397"/>
            <a:ext cx="7231784" cy="3654081"/>
          </a:xfrm>
        </p:spPr>
        <p:txBody>
          <a:bodyPr vert="horz" lIns="91440" tIns="45720" rIns="91440" bIns="45720" rtlCol="0" anchor="ctr">
            <a:normAutofit/>
          </a:bodyPr>
          <a:lstStyle/>
          <a:p>
            <a:r>
              <a:rPr lang="en-US" sz="5400" b="1" dirty="0">
                <a:solidFill>
                  <a:schemeClr val="tx2"/>
                </a:solidFill>
              </a:rPr>
              <a:t>THANK YOU</a:t>
            </a:r>
          </a:p>
        </p:txBody>
      </p:sp>
      <p:sp>
        <p:nvSpPr>
          <p:cNvPr id="18" name="Rectangle 17">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27834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80">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91F82D5-5652-4C35-BC9E-DA93B1D0F460}"/>
              </a:ext>
            </a:extLst>
          </p:cNvPr>
          <p:cNvSpPr>
            <a:spLocks noGrp="1"/>
          </p:cNvSpPr>
          <p:nvPr>
            <p:ph type="title"/>
          </p:nvPr>
        </p:nvSpPr>
        <p:spPr>
          <a:xfrm>
            <a:off x="803189" y="1209184"/>
            <a:ext cx="3089189" cy="4734416"/>
          </a:xfrm>
        </p:spPr>
        <p:txBody>
          <a:bodyPr anchor="ctr">
            <a:normAutofit/>
          </a:bodyPr>
          <a:lstStyle/>
          <a:p>
            <a:r>
              <a:rPr lang="en-US" b="1" dirty="0">
                <a:solidFill>
                  <a:srgbClr val="FFFFFF"/>
                </a:solidFill>
              </a:rPr>
              <a:t>Problem statement – Business understanding</a:t>
            </a:r>
          </a:p>
        </p:txBody>
      </p:sp>
      <p:sp>
        <p:nvSpPr>
          <p:cNvPr id="3" name="Content Placeholder 2">
            <a:extLst>
              <a:ext uri="{FF2B5EF4-FFF2-40B4-BE49-F238E27FC236}">
                <a16:creationId xmlns:a16="http://schemas.microsoft.com/office/drawing/2014/main" id="{E003D32C-49D7-4CF0-91F7-4736B5ACFD37}"/>
              </a:ext>
            </a:extLst>
          </p:cNvPr>
          <p:cNvSpPr>
            <a:spLocks noGrp="1"/>
          </p:cNvSpPr>
          <p:nvPr>
            <p:ph idx="1"/>
          </p:nvPr>
        </p:nvSpPr>
        <p:spPr>
          <a:xfrm>
            <a:off x="4561870" y="723900"/>
            <a:ext cx="7183597" cy="3742222"/>
          </a:xfrm>
        </p:spPr>
        <p:txBody>
          <a:bodyPr>
            <a:normAutofit/>
          </a:bodyPr>
          <a:lstStyle/>
          <a:p>
            <a:r>
              <a:rPr lang="en-US" sz="2000" dirty="0"/>
              <a:t> A major issue in planning a holiday trip to other city/country is </a:t>
            </a:r>
            <a:r>
              <a:rPr lang="en-US" sz="2000" b="1" dirty="0"/>
              <a:t>finding a cheap accommodation </a:t>
            </a:r>
            <a:r>
              <a:rPr lang="en-US" sz="2000" dirty="0"/>
              <a:t>online and save prices on reservation. </a:t>
            </a:r>
            <a:r>
              <a:rPr lang="en-US" sz="2000" b="1" dirty="0"/>
              <a:t>Airbnb</a:t>
            </a:r>
            <a:r>
              <a:rPr lang="en-US" sz="2000" dirty="0"/>
              <a:t> is a peer-to-peer online marketplace for arranging homestay solutions which allows users to rent and book residential properties. This project provides insights to users on what are the principal factors majorly </a:t>
            </a:r>
            <a:r>
              <a:rPr lang="en-US" sz="2000" b="1" dirty="0"/>
              <a:t>influences the price</a:t>
            </a:r>
            <a:r>
              <a:rPr lang="en-US" sz="2000" dirty="0"/>
              <a:t> of listings in Airbnb and how to effectively use the insights to their own situation. </a:t>
            </a:r>
          </a:p>
        </p:txBody>
      </p:sp>
      <p:pic>
        <p:nvPicPr>
          <p:cNvPr id="1030" name="Picture 6" descr="Image result for airbnb">
            <a:extLst>
              <a:ext uri="{FF2B5EF4-FFF2-40B4-BE49-F238E27FC236}">
                <a16:creationId xmlns:a16="http://schemas.microsoft.com/office/drawing/2014/main" id="{20D5FF6F-6878-432C-917B-08CCB4299F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00533" y="4149588"/>
            <a:ext cx="4906271" cy="219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2132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80">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91F82D5-5652-4C35-BC9E-DA93B1D0F460}"/>
              </a:ext>
            </a:extLst>
          </p:cNvPr>
          <p:cNvSpPr>
            <a:spLocks noGrp="1"/>
          </p:cNvSpPr>
          <p:nvPr>
            <p:ph type="title"/>
          </p:nvPr>
        </p:nvSpPr>
        <p:spPr>
          <a:xfrm>
            <a:off x="803189" y="1209184"/>
            <a:ext cx="3089189" cy="4734416"/>
          </a:xfrm>
        </p:spPr>
        <p:txBody>
          <a:bodyPr anchor="ctr">
            <a:normAutofit/>
          </a:bodyPr>
          <a:lstStyle/>
          <a:p>
            <a:r>
              <a:rPr lang="en-US" b="1" dirty="0">
                <a:solidFill>
                  <a:srgbClr val="FFFFFF"/>
                </a:solidFill>
              </a:rPr>
              <a:t>Problem statement – Business understanding</a:t>
            </a:r>
          </a:p>
        </p:txBody>
      </p:sp>
      <p:sp>
        <p:nvSpPr>
          <p:cNvPr id="3" name="Content Placeholder 2">
            <a:extLst>
              <a:ext uri="{FF2B5EF4-FFF2-40B4-BE49-F238E27FC236}">
                <a16:creationId xmlns:a16="http://schemas.microsoft.com/office/drawing/2014/main" id="{E003D32C-49D7-4CF0-91F7-4736B5ACFD37}"/>
              </a:ext>
            </a:extLst>
          </p:cNvPr>
          <p:cNvSpPr>
            <a:spLocks noGrp="1"/>
          </p:cNvSpPr>
          <p:nvPr>
            <p:ph idx="1"/>
          </p:nvPr>
        </p:nvSpPr>
        <p:spPr>
          <a:xfrm>
            <a:off x="4561870" y="723900"/>
            <a:ext cx="7183597" cy="3152362"/>
          </a:xfrm>
        </p:spPr>
        <p:txBody>
          <a:bodyPr>
            <a:normAutofit/>
          </a:bodyPr>
          <a:lstStyle/>
          <a:p>
            <a:r>
              <a:rPr lang="en-US" sz="1800" dirty="0"/>
              <a:t>This project focus on providing insights to following contexts</a:t>
            </a:r>
          </a:p>
          <a:p>
            <a:pPr marL="400050" indent="-400050">
              <a:buFont typeface="+mj-lt"/>
              <a:buAutoNum type="romanUcPeriod"/>
            </a:pPr>
            <a:r>
              <a:rPr lang="en-US" sz="1800" dirty="0"/>
              <a:t>To provide </a:t>
            </a:r>
            <a:r>
              <a:rPr lang="en-US" sz="1800" b="1" dirty="0"/>
              <a:t>insights to customers </a:t>
            </a:r>
            <a:r>
              <a:rPr lang="en-US" sz="1800" dirty="0"/>
              <a:t>who wishes to rent listings from Airbnb on how to choose best listing for cheap price and save money </a:t>
            </a:r>
          </a:p>
          <a:p>
            <a:pPr marL="400050" indent="-400050">
              <a:buFont typeface="+mj-lt"/>
              <a:buAutoNum type="romanUcPeriod"/>
            </a:pPr>
            <a:r>
              <a:rPr lang="en-US" sz="1800" dirty="0"/>
              <a:t> To provide </a:t>
            </a:r>
            <a:r>
              <a:rPr lang="en-US" sz="1800" b="1" dirty="0"/>
              <a:t>insights to renters </a:t>
            </a:r>
            <a:r>
              <a:rPr lang="en-US" sz="1800" dirty="0"/>
              <a:t>who post their place on Airbnb for rent on how much renting price to fix for their listings and yearn more profits. </a:t>
            </a:r>
          </a:p>
        </p:txBody>
      </p:sp>
      <p:pic>
        <p:nvPicPr>
          <p:cNvPr id="1030" name="Picture 6" descr="Image result for airbnb">
            <a:extLst>
              <a:ext uri="{FF2B5EF4-FFF2-40B4-BE49-F238E27FC236}">
                <a16:creationId xmlns:a16="http://schemas.microsoft.com/office/drawing/2014/main" id="{20D5FF6F-6878-432C-917B-08CCB4299F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00533" y="4149588"/>
            <a:ext cx="4906271" cy="219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112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A7FFD-2818-4972-B8E0-B1B96D438BB2}"/>
              </a:ext>
            </a:extLst>
          </p:cNvPr>
          <p:cNvSpPr>
            <a:spLocks noGrp="1"/>
          </p:cNvSpPr>
          <p:nvPr>
            <p:ph type="title"/>
          </p:nvPr>
        </p:nvSpPr>
        <p:spPr>
          <a:xfrm>
            <a:off x="581192" y="702156"/>
            <a:ext cx="11029616" cy="1188720"/>
          </a:xfrm>
        </p:spPr>
        <p:txBody>
          <a:bodyPr/>
          <a:lstStyle/>
          <a:p>
            <a:r>
              <a:rPr lang="en-US" b="1" dirty="0"/>
              <a:t>Relevant data – data understanding</a:t>
            </a:r>
            <a:br>
              <a:rPr lang="en-US" b="1" dirty="0"/>
            </a:br>
            <a:endParaRPr lang="en-US" b="1" dirty="0"/>
          </a:p>
        </p:txBody>
      </p:sp>
      <p:sp>
        <p:nvSpPr>
          <p:cNvPr id="3" name="Content Placeholder 2">
            <a:extLst>
              <a:ext uri="{FF2B5EF4-FFF2-40B4-BE49-F238E27FC236}">
                <a16:creationId xmlns:a16="http://schemas.microsoft.com/office/drawing/2014/main" id="{7F96F783-FC38-46A9-A65D-74228C28CB53}"/>
              </a:ext>
            </a:extLst>
          </p:cNvPr>
          <p:cNvSpPr>
            <a:spLocks noGrp="1"/>
          </p:cNvSpPr>
          <p:nvPr>
            <p:ph idx="1"/>
          </p:nvPr>
        </p:nvSpPr>
        <p:spPr>
          <a:xfrm>
            <a:off x="581192" y="1954671"/>
            <a:ext cx="11029615" cy="3921441"/>
          </a:xfrm>
        </p:spPr>
        <p:txBody>
          <a:bodyPr>
            <a:normAutofit lnSpcReduction="10000"/>
          </a:bodyPr>
          <a:lstStyle/>
          <a:p>
            <a:r>
              <a:rPr lang="en-US" sz="2400" dirty="0"/>
              <a:t>The Dataset details the listing activity of homestays in Washington state’s largest metropolitan city “</a:t>
            </a:r>
            <a:r>
              <a:rPr lang="en-US" sz="2400" b="1" dirty="0"/>
              <a:t>Seattle</a:t>
            </a:r>
            <a:r>
              <a:rPr lang="en-US" sz="2400" dirty="0"/>
              <a:t>” which is obtained from </a:t>
            </a:r>
            <a:r>
              <a:rPr lang="en-US" sz="2400" u="sng" dirty="0">
                <a:solidFill>
                  <a:srgbClr val="0070C0"/>
                </a:solidFill>
              </a:rPr>
              <a:t>http://insideairbnb.com/get-the-data.html</a:t>
            </a:r>
            <a:r>
              <a:rPr lang="en-US" sz="2400" dirty="0"/>
              <a:t>. </a:t>
            </a:r>
          </a:p>
          <a:p>
            <a:r>
              <a:rPr lang="en-US" sz="2400" dirty="0"/>
              <a:t>The following data files are used to determine insights. </a:t>
            </a:r>
          </a:p>
          <a:p>
            <a:r>
              <a:rPr lang="en-US" sz="2400" b="1" dirty="0"/>
              <a:t>Calendar -</a:t>
            </a:r>
            <a:r>
              <a:rPr lang="en-US" sz="2400" dirty="0"/>
              <a:t> contains date availability, listing price and ID. </a:t>
            </a:r>
          </a:p>
          <a:p>
            <a:r>
              <a:rPr lang="en-US" sz="2400" b="1" dirty="0"/>
              <a:t>Listing -</a:t>
            </a:r>
            <a:r>
              <a:rPr lang="en-US" sz="2400" dirty="0"/>
              <a:t> contains all details of listing such as ID, transit, address, location, availability, reviews.</a:t>
            </a:r>
          </a:p>
          <a:p>
            <a:r>
              <a:rPr lang="en-US" sz="2400" b="1" dirty="0"/>
              <a:t>Reviews -</a:t>
            </a:r>
            <a:r>
              <a:rPr lang="en-US" sz="2400" dirty="0"/>
              <a:t> contains user id, reviews and comments.</a:t>
            </a:r>
          </a:p>
        </p:txBody>
      </p:sp>
    </p:spTree>
    <p:extLst>
      <p:ext uri="{BB962C8B-B14F-4D97-AF65-F5344CB8AC3E}">
        <p14:creationId xmlns:p14="http://schemas.microsoft.com/office/powerpoint/2010/main" val="2865638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3BF3125-F829-42AD-9499-2E1E68573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6A7FFD-2818-4972-B8E0-B1B96D438BB2}"/>
              </a:ext>
            </a:extLst>
          </p:cNvPr>
          <p:cNvSpPr>
            <a:spLocks noGrp="1"/>
          </p:cNvSpPr>
          <p:nvPr>
            <p:ph type="title"/>
          </p:nvPr>
        </p:nvSpPr>
        <p:spPr>
          <a:xfrm>
            <a:off x="4398134" y="702156"/>
            <a:ext cx="7212673" cy="1188720"/>
          </a:xfrm>
        </p:spPr>
        <p:txBody>
          <a:bodyPr>
            <a:normAutofit/>
          </a:bodyPr>
          <a:lstStyle/>
          <a:p>
            <a:r>
              <a:rPr lang="en-US" b="1" dirty="0"/>
              <a:t>Relevant data – data understanding</a:t>
            </a:r>
            <a:br>
              <a:rPr lang="en-US" b="1" dirty="0"/>
            </a:br>
            <a:endParaRPr lang="en-US" b="1" dirty="0"/>
          </a:p>
        </p:txBody>
      </p:sp>
      <p:sp>
        <p:nvSpPr>
          <p:cNvPr id="17" name="Rectangle 16">
            <a:extLst>
              <a:ext uri="{FF2B5EF4-FFF2-40B4-BE49-F238E27FC236}">
                <a16:creationId xmlns:a16="http://schemas.microsoft.com/office/drawing/2014/main" id="{0755048A-E386-4898-B0AD-98A6A29F6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0A21A1F8-0202-47A2-AA30-21B1B3ED6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58016B9E-A476-43D0-AA13-88A0A84D4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B156A281-61B7-4B9B-BD91-93E27AE01B47}"/>
              </a:ext>
            </a:extLst>
          </p:cNvPr>
          <p:cNvPicPr>
            <a:picLocks noChangeAspect="1"/>
          </p:cNvPicPr>
          <p:nvPr/>
        </p:nvPicPr>
        <p:blipFill>
          <a:blip r:embed="rId2"/>
          <a:stretch>
            <a:fillRect/>
          </a:stretch>
        </p:blipFill>
        <p:spPr>
          <a:xfrm>
            <a:off x="446534" y="925362"/>
            <a:ext cx="3702877" cy="1241159"/>
          </a:xfrm>
          <a:prstGeom prst="rect">
            <a:avLst/>
          </a:prstGeom>
        </p:spPr>
      </p:pic>
      <p:pic>
        <p:nvPicPr>
          <p:cNvPr id="6" name="Picture 5">
            <a:extLst>
              <a:ext uri="{FF2B5EF4-FFF2-40B4-BE49-F238E27FC236}">
                <a16:creationId xmlns:a16="http://schemas.microsoft.com/office/drawing/2014/main" id="{322C1424-77E2-4078-9055-49275AD9DFF1}"/>
              </a:ext>
            </a:extLst>
          </p:cNvPr>
          <p:cNvPicPr>
            <a:picLocks noChangeAspect="1"/>
          </p:cNvPicPr>
          <p:nvPr/>
        </p:nvPicPr>
        <p:blipFill>
          <a:blip r:embed="rId3"/>
          <a:stretch>
            <a:fillRect/>
          </a:stretch>
        </p:blipFill>
        <p:spPr>
          <a:xfrm>
            <a:off x="446534" y="2659016"/>
            <a:ext cx="3702877" cy="1721837"/>
          </a:xfrm>
          <a:prstGeom prst="rect">
            <a:avLst/>
          </a:prstGeom>
        </p:spPr>
      </p:pic>
      <p:pic>
        <p:nvPicPr>
          <p:cNvPr id="4" name="Picture 3">
            <a:extLst>
              <a:ext uri="{FF2B5EF4-FFF2-40B4-BE49-F238E27FC236}">
                <a16:creationId xmlns:a16="http://schemas.microsoft.com/office/drawing/2014/main" id="{901C061B-3C31-44C9-80B2-A7A517135772}"/>
              </a:ext>
            </a:extLst>
          </p:cNvPr>
          <p:cNvPicPr>
            <a:picLocks noChangeAspect="1"/>
          </p:cNvPicPr>
          <p:nvPr/>
        </p:nvPicPr>
        <p:blipFill>
          <a:blip r:embed="rId4"/>
          <a:stretch>
            <a:fillRect/>
          </a:stretch>
        </p:blipFill>
        <p:spPr>
          <a:xfrm>
            <a:off x="745347" y="4573992"/>
            <a:ext cx="3105251" cy="1816572"/>
          </a:xfrm>
          <a:prstGeom prst="rect">
            <a:avLst/>
          </a:prstGeom>
        </p:spPr>
      </p:pic>
      <p:sp>
        <p:nvSpPr>
          <p:cNvPr id="3" name="Content Placeholder 2">
            <a:extLst>
              <a:ext uri="{FF2B5EF4-FFF2-40B4-BE49-F238E27FC236}">
                <a16:creationId xmlns:a16="http://schemas.microsoft.com/office/drawing/2014/main" id="{7F96F783-FC38-46A9-A65D-74228C28CB53}"/>
              </a:ext>
            </a:extLst>
          </p:cNvPr>
          <p:cNvSpPr>
            <a:spLocks noGrp="1"/>
          </p:cNvSpPr>
          <p:nvPr>
            <p:ph idx="1"/>
          </p:nvPr>
        </p:nvSpPr>
        <p:spPr>
          <a:xfrm>
            <a:off x="4398133" y="1729563"/>
            <a:ext cx="7212674" cy="4561764"/>
          </a:xfrm>
        </p:spPr>
        <p:txBody>
          <a:bodyPr>
            <a:normAutofit fontScale="92500"/>
          </a:bodyPr>
          <a:lstStyle/>
          <a:p>
            <a:r>
              <a:rPr lang="en-US" sz="2400" dirty="0"/>
              <a:t>The current process in airbnb.com determines its listing price based on factors like number of nights, cleaning fee, number of guests, extra guest and VAT-taxes and local taxes as mentioned in their website - </a:t>
            </a:r>
            <a:r>
              <a:rPr lang="en-US" sz="2400" dirty="0">
                <a:hlinkClick r:id="rId5"/>
              </a:rPr>
              <a:t>“Airbnb price determination</a:t>
            </a:r>
            <a:r>
              <a:rPr lang="en-US" sz="2400" dirty="0"/>
              <a:t>”.</a:t>
            </a:r>
          </a:p>
          <a:p>
            <a:r>
              <a:rPr lang="en-US" sz="2400" dirty="0"/>
              <a:t>This analysis will rather focus on data’s like reservation season (time), amenities provided, reviews and location of the listing (based on its neighborhood) and understand its significance on how it will affect the listing price and provide insights to the customers.</a:t>
            </a:r>
          </a:p>
        </p:txBody>
      </p:sp>
    </p:spTree>
    <p:extLst>
      <p:ext uri="{BB962C8B-B14F-4D97-AF65-F5344CB8AC3E}">
        <p14:creationId xmlns:p14="http://schemas.microsoft.com/office/powerpoint/2010/main" val="149997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E227B-D042-406E-A3FE-D283EE2C7592}"/>
              </a:ext>
            </a:extLst>
          </p:cNvPr>
          <p:cNvSpPr>
            <a:spLocks noGrp="1"/>
          </p:cNvSpPr>
          <p:nvPr>
            <p:ph type="title"/>
          </p:nvPr>
        </p:nvSpPr>
        <p:spPr>
          <a:xfrm>
            <a:off x="581193" y="702156"/>
            <a:ext cx="6540462" cy="1013800"/>
          </a:xfrm>
        </p:spPr>
        <p:txBody>
          <a:bodyPr>
            <a:normAutofit/>
          </a:bodyPr>
          <a:lstStyle/>
          <a:p>
            <a:r>
              <a:rPr lang="en-US" b="1" dirty="0">
                <a:solidFill>
                  <a:schemeClr val="tx2"/>
                </a:solidFill>
              </a:rPr>
              <a:t>Data Preprocessing &amp; Data Quality - Data Preparation </a:t>
            </a:r>
          </a:p>
        </p:txBody>
      </p:sp>
      <p:sp>
        <p:nvSpPr>
          <p:cNvPr id="3" name="Content Placeholder 2">
            <a:extLst>
              <a:ext uri="{FF2B5EF4-FFF2-40B4-BE49-F238E27FC236}">
                <a16:creationId xmlns:a16="http://schemas.microsoft.com/office/drawing/2014/main" id="{42E3233A-013D-4E0E-95D6-A1DFFAFFCECA}"/>
              </a:ext>
            </a:extLst>
          </p:cNvPr>
          <p:cNvSpPr>
            <a:spLocks noGrp="1"/>
          </p:cNvSpPr>
          <p:nvPr>
            <p:ph idx="1"/>
          </p:nvPr>
        </p:nvSpPr>
        <p:spPr>
          <a:xfrm>
            <a:off x="581194" y="1896533"/>
            <a:ext cx="6309003" cy="3962266"/>
          </a:xfrm>
        </p:spPr>
        <p:txBody>
          <a:bodyPr>
            <a:normAutofit/>
          </a:bodyPr>
          <a:lstStyle/>
          <a:p>
            <a:pPr marL="0" indent="0">
              <a:buNone/>
            </a:pPr>
            <a:r>
              <a:rPr lang="en-US" b="1" dirty="0">
                <a:solidFill>
                  <a:schemeClr val="tx2"/>
                </a:solidFill>
              </a:rPr>
              <a:t>Listing data set analysis:</a:t>
            </a:r>
          </a:p>
          <a:p>
            <a:r>
              <a:rPr lang="en-US" dirty="0">
                <a:solidFill>
                  <a:schemeClr val="tx2"/>
                </a:solidFill>
              </a:rPr>
              <a:t>Perform missing data analysis on listing dataset to figure out the percentage of missing data </a:t>
            </a:r>
          </a:p>
          <a:p>
            <a:r>
              <a:rPr lang="en-US" dirty="0">
                <a:solidFill>
                  <a:schemeClr val="tx2"/>
                </a:solidFill>
              </a:rPr>
              <a:t>Based on the missing data analysis on we find out that various fields in the listing dataset like weekly price, Monthly price, square feet, security deposit, license have more than 50% of the data missing in the dataset</a:t>
            </a:r>
          </a:p>
          <a:p>
            <a:r>
              <a:rPr lang="en-US" dirty="0">
                <a:solidFill>
                  <a:schemeClr val="tx2"/>
                </a:solidFill>
              </a:rPr>
              <a:t>These missing data has least significance in our analysis, hence these datasets are ignored/removed in further processing during data cleaning to avoid overfitting the training model.</a:t>
            </a:r>
          </a:p>
          <a:p>
            <a:endParaRPr lang="en-US" dirty="0">
              <a:solidFill>
                <a:schemeClr val="tx2"/>
              </a:solidFill>
            </a:endParaRPr>
          </a:p>
        </p:txBody>
      </p:sp>
      <p:pic>
        <p:nvPicPr>
          <p:cNvPr id="5" name="Picture 4" descr="A screenshot of a cell phone&#10;&#10;Description automatically generated">
            <a:extLst>
              <a:ext uri="{FF2B5EF4-FFF2-40B4-BE49-F238E27FC236}">
                <a16:creationId xmlns:a16="http://schemas.microsoft.com/office/drawing/2014/main" id="{9D210BEF-5124-4691-9A27-BE430013CE41}"/>
              </a:ext>
            </a:extLst>
          </p:cNvPr>
          <p:cNvPicPr>
            <a:picLocks noChangeAspect="1"/>
          </p:cNvPicPr>
          <p:nvPr/>
        </p:nvPicPr>
        <p:blipFill>
          <a:blip r:embed="rId2"/>
          <a:stretch>
            <a:fillRect/>
          </a:stretch>
        </p:blipFill>
        <p:spPr>
          <a:xfrm>
            <a:off x="7792822" y="2740679"/>
            <a:ext cx="3883733" cy="3631291"/>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B83D5BF8-0939-4EDA-AF65-EA94AC47A8DD}"/>
              </a:ext>
            </a:extLst>
          </p:cNvPr>
          <p:cNvPicPr>
            <a:picLocks noChangeAspect="1"/>
          </p:cNvPicPr>
          <p:nvPr/>
        </p:nvPicPr>
        <p:blipFill>
          <a:blip r:embed="rId3"/>
          <a:stretch>
            <a:fillRect/>
          </a:stretch>
        </p:blipFill>
        <p:spPr>
          <a:xfrm>
            <a:off x="7454786" y="1209056"/>
            <a:ext cx="4559804" cy="1322342"/>
          </a:xfrm>
          <a:prstGeom prst="rect">
            <a:avLst/>
          </a:prstGeom>
        </p:spPr>
      </p:pic>
    </p:spTree>
    <p:extLst>
      <p:ext uri="{BB962C8B-B14F-4D97-AF65-F5344CB8AC3E}">
        <p14:creationId xmlns:p14="http://schemas.microsoft.com/office/powerpoint/2010/main" val="1594805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BDE227B-D042-406E-A3FE-D283EE2C7592}"/>
              </a:ext>
            </a:extLst>
          </p:cNvPr>
          <p:cNvSpPr>
            <a:spLocks noGrp="1"/>
          </p:cNvSpPr>
          <p:nvPr>
            <p:ph type="title"/>
          </p:nvPr>
        </p:nvSpPr>
        <p:spPr>
          <a:xfrm>
            <a:off x="609906" y="702155"/>
            <a:ext cx="3568661" cy="1269713"/>
          </a:xfrm>
        </p:spPr>
        <p:txBody>
          <a:bodyPr>
            <a:normAutofit/>
          </a:bodyPr>
          <a:lstStyle/>
          <a:p>
            <a:r>
              <a:rPr lang="en-US" sz="2500" b="1" dirty="0"/>
              <a:t>Data Preprocessing &amp; Data Quality - Data Preparation </a:t>
            </a:r>
          </a:p>
        </p:txBody>
      </p:sp>
      <p:sp>
        <p:nvSpPr>
          <p:cNvPr id="11"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2E3233A-013D-4E0E-95D6-A1DFFAFFCECA}"/>
              </a:ext>
            </a:extLst>
          </p:cNvPr>
          <p:cNvSpPr>
            <a:spLocks noGrp="1"/>
          </p:cNvSpPr>
          <p:nvPr>
            <p:ph idx="1"/>
          </p:nvPr>
        </p:nvSpPr>
        <p:spPr>
          <a:xfrm>
            <a:off x="609906" y="2340864"/>
            <a:ext cx="3568661" cy="3634486"/>
          </a:xfrm>
        </p:spPr>
        <p:txBody>
          <a:bodyPr>
            <a:normAutofit/>
          </a:bodyPr>
          <a:lstStyle/>
          <a:p>
            <a:pPr marL="0" indent="0">
              <a:lnSpc>
                <a:spcPct val="110000"/>
              </a:lnSpc>
              <a:buNone/>
            </a:pPr>
            <a:r>
              <a:rPr lang="en-US" sz="1800" b="1" dirty="0"/>
              <a:t>Calendar data set analysis:</a:t>
            </a:r>
          </a:p>
          <a:p>
            <a:pPr>
              <a:lnSpc>
                <a:spcPct val="110000"/>
              </a:lnSpc>
            </a:pPr>
            <a:r>
              <a:rPr lang="en-US" sz="1800" dirty="0"/>
              <a:t>Perform missing data analysis on calendar dataset to figure out the percentage of missing data </a:t>
            </a:r>
          </a:p>
          <a:p>
            <a:pPr>
              <a:lnSpc>
                <a:spcPct val="110000"/>
              </a:lnSpc>
            </a:pPr>
            <a:r>
              <a:rPr lang="en-US" sz="1800" dirty="0"/>
              <a:t>Based on the missing data analysis on we find out that price data is missing for around 30% of the listing data provided in the dataset</a:t>
            </a:r>
          </a:p>
          <a:p>
            <a:pPr marL="0" indent="0">
              <a:lnSpc>
                <a:spcPct val="110000"/>
              </a:lnSpc>
              <a:buNone/>
            </a:pPr>
            <a:endParaRPr lang="en-US" sz="1800" dirty="0"/>
          </a:p>
        </p:txBody>
      </p:sp>
      <p:pic>
        <p:nvPicPr>
          <p:cNvPr id="4" name="Picture 3" descr="A screenshot of a cell phone&#10;&#10;Description automatically generated">
            <a:extLst>
              <a:ext uri="{FF2B5EF4-FFF2-40B4-BE49-F238E27FC236}">
                <a16:creationId xmlns:a16="http://schemas.microsoft.com/office/drawing/2014/main" id="{B31E7BA0-BD4C-47E6-B711-7834BD0993F7}"/>
              </a:ext>
            </a:extLst>
          </p:cNvPr>
          <p:cNvPicPr>
            <a:picLocks noChangeAspect="1"/>
          </p:cNvPicPr>
          <p:nvPr/>
        </p:nvPicPr>
        <p:blipFill>
          <a:blip r:embed="rId2"/>
          <a:stretch>
            <a:fillRect/>
          </a:stretch>
        </p:blipFill>
        <p:spPr>
          <a:xfrm>
            <a:off x="4654296" y="972988"/>
            <a:ext cx="6735272" cy="4731529"/>
          </a:xfrm>
          <a:prstGeom prst="rect">
            <a:avLst/>
          </a:prstGeom>
        </p:spPr>
      </p:pic>
    </p:spTree>
    <p:extLst>
      <p:ext uri="{BB962C8B-B14F-4D97-AF65-F5344CB8AC3E}">
        <p14:creationId xmlns:p14="http://schemas.microsoft.com/office/powerpoint/2010/main" val="622849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BDE227B-D042-406E-A3FE-D283EE2C7592}"/>
              </a:ext>
            </a:extLst>
          </p:cNvPr>
          <p:cNvSpPr>
            <a:spLocks noGrp="1"/>
          </p:cNvSpPr>
          <p:nvPr>
            <p:ph type="title"/>
          </p:nvPr>
        </p:nvSpPr>
        <p:spPr>
          <a:xfrm>
            <a:off x="803189" y="1209184"/>
            <a:ext cx="3089189" cy="4734416"/>
          </a:xfrm>
        </p:spPr>
        <p:txBody>
          <a:bodyPr anchor="ctr">
            <a:normAutofit/>
          </a:bodyPr>
          <a:lstStyle/>
          <a:p>
            <a:r>
              <a:rPr lang="en-US" b="1" dirty="0">
                <a:solidFill>
                  <a:srgbClr val="FFFFFF"/>
                </a:solidFill>
              </a:rPr>
              <a:t>Data Preprocessing &amp; Data Quality - Data Preparation </a:t>
            </a:r>
          </a:p>
        </p:txBody>
      </p:sp>
      <p:sp>
        <p:nvSpPr>
          <p:cNvPr id="3" name="Content Placeholder 2">
            <a:extLst>
              <a:ext uri="{FF2B5EF4-FFF2-40B4-BE49-F238E27FC236}">
                <a16:creationId xmlns:a16="http://schemas.microsoft.com/office/drawing/2014/main" id="{42E3233A-013D-4E0E-95D6-A1DFFAFFCECA}"/>
              </a:ext>
            </a:extLst>
          </p:cNvPr>
          <p:cNvSpPr>
            <a:spLocks noGrp="1"/>
          </p:cNvSpPr>
          <p:nvPr>
            <p:ph idx="1"/>
          </p:nvPr>
        </p:nvSpPr>
        <p:spPr>
          <a:xfrm>
            <a:off x="4561870" y="723900"/>
            <a:ext cx="7183597" cy="3152362"/>
          </a:xfrm>
        </p:spPr>
        <p:txBody>
          <a:bodyPr>
            <a:normAutofit/>
          </a:bodyPr>
          <a:lstStyle/>
          <a:p>
            <a:pPr marL="0" indent="0">
              <a:buNone/>
            </a:pPr>
            <a:r>
              <a:rPr lang="en-US" b="1" dirty="0"/>
              <a:t>Data Cleaning &amp; pre-processing:</a:t>
            </a:r>
          </a:p>
          <a:p>
            <a:r>
              <a:rPr lang="en-US" dirty="0"/>
              <a:t>Various data preprocessing and data cleaning techniques are used, starting with </a:t>
            </a:r>
            <a:r>
              <a:rPr lang="en-US" b="1" dirty="0"/>
              <a:t>merging</a:t>
            </a:r>
            <a:r>
              <a:rPr lang="en-US" dirty="0"/>
              <a:t> </a:t>
            </a:r>
            <a:r>
              <a:rPr lang="en-US" b="1" dirty="0"/>
              <a:t>dataset</a:t>
            </a:r>
            <a:r>
              <a:rPr lang="en-US" dirty="0"/>
              <a:t> into single using listing identifier </a:t>
            </a:r>
          </a:p>
          <a:p>
            <a:r>
              <a:rPr lang="en-US" dirty="0"/>
              <a:t>And </a:t>
            </a:r>
            <a:r>
              <a:rPr lang="en-US" b="1" dirty="0"/>
              <a:t>remove</a:t>
            </a:r>
            <a:r>
              <a:rPr lang="en-US" dirty="0"/>
              <a:t> </a:t>
            </a:r>
            <a:r>
              <a:rPr lang="en-US" b="1" dirty="0"/>
              <a:t>extraneous</a:t>
            </a:r>
            <a:r>
              <a:rPr lang="en-US" dirty="0"/>
              <a:t> </a:t>
            </a:r>
            <a:r>
              <a:rPr lang="en-US" b="1" dirty="0"/>
              <a:t>data’s</a:t>
            </a:r>
            <a:r>
              <a:rPr lang="en-US" dirty="0"/>
              <a:t> which are not required </a:t>
            </a:r>
          </a:p>
          <a:p>
            <a:r>
              <a:rPr lang="en-US" dirty="0"/>
              <a:t>Convert date and price value into number value.</a:t>
            </a:r>
          </a:p>
          <a:p>
            <a:r>
              <a:rPr lang="en-US" dirty="0"/>
              <a:t>Split columns containing list into different related fields</a:t>
            </a:r>
          </a:p>
          <a:p>
            <a:r>
              <a:rPr lang="en-US" b="1" dirty="0"/>
              <a:t>Replace missing values </a:t>
            </a:r>
            <a:r>
              <a:rPr lang="en-US" dirty="0"/>
              <a:t>with other values like </a:t>
            </a:r>
            <a:r>
              <a:rPr lang="en-US" b="1" dirty="0"/>
              <a:t>mean</a:t>
            </a:r>
            <a:r>
              <a:rPr lang="en-US" dirty="0"/>
              <a:t> value, </a:t>
            </a:r>
            <a:r>
              <a:rPr lang="en-US" b="1" dirty="0"/>
              <a:t>mode</a:t>
            </a:r>
            <a:r>
              <a:rPr lang="en-US" dirty="0"/>
              <a:t> value or </a:t>
            </a:r>
            <a:r>
              <a:rPr lang="en-US" b="1" dirty="0"/>
              <a:t>dummy</a:t>
            </a:r>
            <a:r>
              <a:rPr lang="en-US" dirty="0"/>
              <a:t> </a:t>
            </a:r>
            <a:r>
              <a:rPr lang="en-US" b="1" dirty="0"/>
              <a:t>values like 0’s and 1’s</a:t>
            </a:r>
          </a:p>
        </p:txBody>
      </p:sp>
      <p:pic>
        <p:nvPicPr>
          <p:cNvPr id="4" name="Picture 3" descr="A close up of text on a white background&#10;&#10;Description automatically generated">
            <a:extLst>
              <a:ext uri="{FF2B5EF4-FFF2-40B4-BE49-F238E27FC236}">
                <a16:creationId xmlns:a16="http://schemas.microsoft.com/office/drawing/2014/main" id="{BACCDF89-99ED-421F-9CCE-0B75AD796546}"/>
              </a:ext>
            </a:extLst>
          </p:cNvPr>
          <p:cNvPicPr>
            <a:picLocks noChangeAspect="1"/>
          </p:cNvPicPr>
          <p:nvPr/>
        </p:nvPicPr>
        <p:blipFill>
          <a:blip r:embed="rId2"/>
          <a:stretch>
            <a:fillRect/>
          </a:stretch>
        </p:blipFill>
        <p:spPr>
          <a:xfrm>
            <a:off x="5390349" y="4149588"/>
            <a:ext cx="5526638" cy="2196838"/>
          </a:xfrm>
          <a:prstGeom prst="rect">
            <a:avLst/>
          </a:prstGeom>
        </p:spPr>
      </p:pic>
    </p:spTree>
    <p:extLst>
      <p:ext uri="{BB962C8B-B14F-4D97-AF65-F5344CB8AC3E}">
        <p14:creationId xmlns:p14="http://schemas.microsoft.com/office/powerpoint/2010/main" val="2234796432"/>
      </p:ext>
    </p:extLst>
  </p:cSld>
  <p:clrMapOvr>
    <a:masterClrMapping/>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243241"/>
      </a:dk2>
      <a:lt2>
        <a:srgbClr val="E8E5E2"/>
      </a:lt2>
      <a:accent1>
        <a:srgbClr val="80A8AE"/>
      </a:accent1>
      <a:accent2>
        <a:srgbClr val="7F9ABA"/>
      </a:accent2>
      <a:accent3>
        <a:srgbClr val="9699C6"/>
      </a:accent3>
      <a:accent4>
        <a:srgbClr val="BA867F"/>
      </a:accent4>
      <a:accent5>
        <a:srgbClr val="B89D7C"/>
      </a:accent5>
      <a:accent6>
        <a:srgbClr val="A8A673"/>
      </a:accent6>
      <a:hlink>
        <a:srgbClr val="9A7E5D"/>
      </a:hlink>
      <a:folHlink>
        <a:srgbClr val="7F7F7F"/>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30</TotalTime>
  <Words>1694</Words>
  <Application>Microsoft Office PowerPoint</Application>
  <PresentationFormat>Widescreen</PresentationFormat>
  <Paragraphs>122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 Nova Light</vt:lpstr>
      <vt:lpstr>Calibri</vt:lpstr>
      <vt:lpstr>Wingdings 2</vt:lpstr>
      <vt:lpstr>DividendVTI</vt:lpstr>
      <vt:lpstr>MIS-637 Final Project  Predicting Prices for Smart Stay Reservation - Airbnb</vt:lpstr>
      <vt:lpstr>Contents</vt:lpstr>
      <vt:lpstr>Problem statement – Business understanding</vt:lpstr>
      <vt:lpstr>Problem statement – Business understanding</vt:lpstr>
      <vt:lpstr>Relevant data – data understanding </vt:lpstr>
      <vt:lpstr>Relevant data – data understanding </vt:lpstr>
      <vt:lpstr>Data Preprocessing &amp; Data Quality - Data Preparation </vt:lpstr>
      <vt:lpstr>Data Preprocessing &amp; Data Quality - Data Preparation </vt:lpstr>
      <vt:lpstr>Data Preprocessing &amp; Data Quality - Data Preparation </vt:lpstr>
      <vt:lpstr>Data Insights – Insight Analysis &amp; Visualization </vt:lpstr>
      <vt:lpstr>Data Insights – Insight Analysis &amp; Visualization</vt:lpstr>
      <vt:lpstr>Data Insights – Insight Analysis &amp; Visualization</vt:lpstr>
      <vt:lpstr>Methodologies/Algorithm’s – Modelling &amp; Execution  </vt:lpstr>
      <vt:lpstr>Methodologies/Algorithm’s - Modelling &amp; Execution  </vt:lpstr>
      <vt:lpstr>Methodologies/Algorithm’s - Modelling &amp; Execution </vt:lpstr>
      <vt:lpstr>Methodologies/Algorithm’s - Modelling &amp; Execution  </vt:lpstr>
      <vt:lpstr>Methodologies/Algorithm’s - Modelling &amp; Execution  </vt:lpstr>
      <vt:lpstr>Conclusion and Analysis - Evaluation &amp; Deployment </vt:lpstr>
      <vt:lpstr>Conclusion and Analysis - Evaluation &amp; Deployment  </vt:lpstr>
      <vt:lpstr>Conclusion and Analysis - Evaluation &amp; Deployment  </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MIS-637 Final Project  Predicting Prices for Smart Stay Reservation - Airbnb</dc:title>
  <dc:creator>arun kumar</dc:creator>
  <cp:lastModifiedBy>arun kumar</cp:lastModifiedBy>
  <cp:revision>6</cp:revision>
  <dcterms:created xsi:type="dcterms:W3CDTF">2019-12-17T02:12:32Z</dcterms:created>
  <dcterms:modified xsi:type="dcterms:W3CDTF">2019-12-17T02:46:23Z</dcterms:modified>
</cp:coreProperties>
</file>