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142531929" r:id="rId6"/>
    <p:sldId id="2142531944" r:id="rId7"/>
    <p:sldId id="2142531946" r:id="rId8"/>
    <p:sldId id="21425319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ED32"/>
    <a:srgbClr val="6FF786"/>
    <a:srgbClr val="7F7F7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F417F-8E9B-4871-B375-00404BC3094D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E79F2-5619-4D22-84BE-DE35548290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9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6A9F6C51-16C8-4D90-90D8-2BFAED9103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DF3227-37E5-4EC6-921E-BA24D2499B7C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7959-15C2-465D-BFFB-55776A2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C03B5F0-1DF5-3046-A5D3-96B93BD85B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Delighted Customers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600" i="1" dirty="0">
                  <a:solidFill>
                    <a:srgbClr val="FFFFFF"/>
                  </a:solidFill>
                  <a:latin typeface="Lato" panose="020F0502020204030203" pitchFamily="34" charset="0"/>
                </a:rPr>
                <a:t>Innovative Services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Lato" panose="020F0502020204030203" pitchFamily="34" charset="0"/>
                  </a:rPr>
                  <a:t>Passionate Employees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</p:grp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9A22C08-87F1-462A-AFF6-F5DB66B26C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1"/>
            <a:ext cx="7777571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760" y="1085671"/>
            <a:ext cx="3958793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4962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95E0-D9BF-4CED-98D6-ED41D5F3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63EF-D30C-4514-99C2-1384DE4D9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11A5-CE8B-4AF9-88E3-69AB5628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E264-90DC-4F90-8340-4B50885F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0A35-DA95-4999-8613-78EAE2BA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9B03-6BDC-4CE8-8353-43606572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7ABD-3208-442B-8EA3-90381F9F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3ACC-DFC0-465A-838C-66DEA51E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BC598-724A-44F4-A5BA-BF75A37B2329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B442-0917-4703-9DD2-08810E3D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4142A-9FDF-4723-9F67-DA9E7167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26A-85F7-44A1-A80E-4E93EA15FB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252609-B95D-47DE-8A98-A0CDCCE3C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63" r="31745"/>
          <a:stretch/>
        </p:blipFill>
        <p:spPr>
          <a:xfrm>
            <a:off x="5239432" y="-1"/>
            <a:ext cx="6952568" cy="66865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9B916A-6B66-4B1D-B095-F08F0D9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8"/>
            <a:ext cx="4014791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chemeClr val="tx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F5EFD946-4282-40B4-A64E-B84160564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564" y="342579"/>
            <a:ext cx="5994975" cy="5994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1EC65-A89A-4F2A-A968-A71BEC02EEA0}"/>
              </a:ext>
            </a:extLst>
          </p:cNvPr>
          <p:cNvSpPr/>
          <p:nvPr userDrawn="1"/>
        </p:nvSpPr>
        <p:spPr>
          <a:xfrm rot="10800000">
            <a:off x="5118103" y="2698522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chemeClr val="accent1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7C5193-8610-4201-9C02-9E331D198075}"/>
              </a:ext>
            </a:extLst>
          </p:cNvPr>
          <p:cNvSpPr/>
          <p:nvPr userDrawn="1"/>
        </p:nvSpPr>
        <p:spPr>
          <a:xfrm rot="10800000">
            <a:off x="11774790" y="578152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98EC977-D7D0-4DB2-A937-343A53F017D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7135313-F18C-7C42-A77D-4026EE5493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043A450-0FBF-634F-AFF8-5D4E793BB7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209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4211004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3708532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9E33D-8094-467F-B6B2-CF5DD9FC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8A8347B-E57A-CF42-9A13-AF9E51ED58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ADA2540-5127-0A40-A340-71273A9E8A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2571-8FDF-47F6-9495-30462D2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D6761FC4-2E87-9C49-ADD1-14C7C464B8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66690CA5-6648-3F49-85AF-BE8E820A612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349C3-A2B4-4D65-8CCA-A65934BD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4E074B76-7A48-8747-993C-810FE7D78A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4493F6C-D357-E146-8C74-6856B0FA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44A2D-2BD4-439E-81A0-1234F95CB257}"/>
              </a:ext>
            </a:extLst>
          </p:cNvPr>
          <p:cNvSpPr/>
          <p:nvPr userDrawn="1"/>
        </p:nvSpPr>
        <p:spPr>
          <a:xfrm>
            <a:off x="7372350" y="5791200"/>
            <a:ext cx="48196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7F0A1B-3EFC-4910-A13A-6B5299FB7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6215" y="6525157"/>
            <a:ext cx="40919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www.hexaware.com  | </a:t>
            </a:r>
            <a:r>
              <a:rPr lang="en-US" sz="900" dirty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© Hexaware Technologies. All rights reserved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7239-C820-48DC-A31C-C2A9DFB5C3F7}"/>
              </a:ext>
            </a:extLst>
          </p:cNvPr>
          <p:cNvSpPr/>
          <p:nvPr userDrawn="1"/>
        </p:nvSpPr>
        <p:spPr>
          <a:xfrm>
            <a:off x="11708521" y="6378960"/>
            <a:ext cx="469624" cy="460522"/>
          </a:xfrm>
          <a:custGeom>
            <a:avLst/>
            <a:gdLst>
              <a:gd name="connsiteX0" fmla="*/ 328659 w 469624"/>
              <a:gd name="connsiteY0" fmla="*/ 0 h 460522"/>
              <a:gd name="connsiteX1" fmla="*/ 456588 w 469624"/>
              <a:gd name="connsiteY1" fmla="*/ 25828 h 460522"/>
              <a:gd name="connsiteX2" fmla="*/ 469624 w 469624"/>
              <a:gd name="connsiteY2" fmla="*/ 32904 h 460522"/>
              <a:gd name="connsiteX3" fmla="*/ 469624 w 469624"/>
              <a:gd name="connsiteY3" fmla="*/ 460522 h 460522"/>
              <a:gd name="connsiteX4" fmla="*/ 27963 w 469624"/>
              <a:gd name="connsiteY4" fmla="*/ 460522 h 460522"/>
              <a:gd name="connsiteX5" fmla="*/ 25828 w 469624"/>
              <a:gd name="connsiteY5" fmla="*/ 456588 h 460522"/>
              <a:gd name="connsiteX6" fmla="*/ 0 w 469624"/>
              <a:gd name="connsiteY6" fmla="*/ 328659 h 460522"/>
              <a:gd name="connsiteX7" fmla="*/ 328659 w 469624"/>
              <a:gd name="connsiteY7" fmla="*/ 0 h 46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624" h="460522">
                <a:moveTo>
                  <a:pt x="328659" y="0"/>
                </a:moveTo>
                <a:cubicBezTo>
                  <a:pt x="374037" y="0"/>
                  <a:pt x="417268" y="9197"/>
                  <a:pt x="456588" y="25828"/>
                </a:cubicBezTo>
                <a:lnTo>
                  <a:pt x="469624" y="32904"/>
                </a:lnTo>
                <a:lnTo>
                  <a:pt x="469624" y="460522"/>
                </a:lnTo>
                <a:lnTo>
                  <a:pt x="27963" y="460522"/>
                </a:lnTo>
                <a:lnTo>
                  <a:pt x="25828" y="456588"/>
                </a:lnTo>
                <a:cubicBezTo>
                  <a:pt x="9197" y="417268"/>
                  <a:pt x="0" y="374038"/>
                  <a:pt x="0" y="328659"/>
                </a:cubicBezTo>
                <a:cubicBezTo>
                  <a:pt x="0" y="147146"/>
                  <a:pt x="147146" y="0"/>
                  <a:pt x="328659" y="0"/>
                </a:cubicBezTo>
                <a:close/>
              </a:path>
            </a:pathLst>
          </a:custGeom>
          <a:solidFill>
            <a:srgbClr val="13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C1E7-7FA3-481B-A95F-0A72C2CF000B}"/>
              </a:ext>
            </a:extLst>
          </p:cNvPr>
          <p:cNvSpPr txBox="1">
            <a:spLocks/>
          </p:cNvSpPr>
          <p:nvPr userDrawn="1"/>
        </p:nvSpPr>
        <p:spPr>
          <a:xfrm>
            <a:off x="11762680" y="6506484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100" b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pPr/>
              <a:t>‹#›</a:t>
            </a:fld>
            <a:endParaRPr lang="en-US" sz="1465" b="1" dirty="0">
              <a:solidFill>
                <a:schemeClr val="bg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2A7EA8-C706-40A0-BDF6-1FAA5000DEDD}"/>
              </a:ext>
            </a:extLst>
          </p:cNvPr>
          <p:cNvSpPr/>
          <p:nvPr/>
        </p:nvSpPr>
        <p:spPr>
          <a:xfrm>
            <a:off x="2871147" y="3268205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3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3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EB2A2E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08C5B8-B38B-48EB-B04A-071789CA5C2A}"/>
              </a:ext>
            </a:extLst>
          </p:cNvPr>
          <p:cNvSpPr/>
          <p:nvPr/>
        </p:nvSpPr>
        <p:spPr>
          <a:xfrm>
            <a:off x="-4330" y="3201355"/>
            <a:ext cx="12217198" cy="4421627"/>
          </a:xfrm>
          <a:custGeom>
            <a:avLst/>
            <a:gdLst>
              <a:gd name="connsiteX0" fmla="*/ 12217198 w 12217198"/>
              <a:gd name="connsiteY0" fmla="*/ 4421628 h 4421627"/>
              <a:gd name="connsiteX1" fmla="*/ 0 w 12217198"/>
              <a:gd name="connsiteY1" fmla="*/ 4421628 h 4421627"/>
              <a:gd name="connsiteX2" fmla="*/ 0 w 12217198"/>
              <a:gd name="connsiteY2" fmla="*/ 2385578 h 4421627"/>
              <a:gd name="connsiteX3" fmla="*/ 2865 w 12217198"/>
              <a:gd name="connsiteY3" fmla="*/ 2359793 h 4421627"/>
              <a:gd name="connsiteX4" fmla="*/ 352392 w 12217198"/>
              <a:gd name="connsiteY4" fmla="*/ 2077114 h 4421627"/>
              <a:gd name="connsiteX5" fmla="*/ 708603 w 12217198"/>
              <a:gd name="connsiteY5" fmla="*/ 2434283 h 4421627"/>
              <a:gd name="connsiteX6" fmla="*/ 708603 w 12217198"/>
              <a:gd name="connsiteY6" fmla="*/ 3018740 h 4421627"/>
              <a:gd name="connsiteX7" fmla="*/ 1064815 w 12217198"/>
              <a:gd name="connsiteY7" fmla="*/ 3375908 h 4421627"/>
              <a:gd name="connsiteX8" fmla="*/ 1432486 w 12217198"/>
              <a:gd name="connsiteY8" fmla="*/ 3018740 h 4421627"/>
              <a:gd name="connsiteX9" fmla="*/ 1432486 w 12217198"/>
              <a:gd name="connsiteY9" fmla="*/ 1806851 h 4421627"/>
              <a:gd name="connsiteX10" fmla="*/ 1788698 w 12217198"/>
              <a:gd name="connsiteY10" fmla="*/ 1439178 h 4421627"/>
              <a:gd name="connsiteX11" fmla="*/ 2144910 w 12217198"/>
              <a:gd name="connsiteY11" fmla="*/ 1806851 h 4421627"/>
              <a:gd name="connsiteX12" fmla="*/ 2144910 w 12217198"/>
              <a:gd name="connsiteY12" fmla="*/ 2878355 h 4421627"/>
              <a:gd name="connsiteX13" fmla="*/ 2501121 w 12217198"/>
              <a:gd name="connsiteY13" fmla="*/ 3246028 h 4421627"/>
              <a:gd name="connsiteX14" fmla="*/ 2868793 w 12217198"/>
              <a:gd name="connsiteY14" fmla="*/ 2878355 h 4421627"/>
              <a:gd name="connsiteX15" fmla="*/ 2868793 w 12217198"/>
              <a:gd name="connsiteY15" fmla="*/ 1969200 h 4421627"/>
              <a:gd name="connsiteX16" fmla="*/ 2868793 w 12217198"/>
              <a:gd name="connsiteY16" fmla="*/ 1958695 h 4421627"/>
              <a:gd name="connsiteX17" fmla="*/ 2868793 w 12217198"/>
              <a:gd name="connsiteY17" fmla="*/ 1254864 h 4421627"/>
              <a:gd name="connsiteX18" fmla="*/ 3203994 w 12217198"/>
              <a:gd name="connsiteY18" fmla="*/ 887190 h 4421627"/>
              <a:gd name="connsiteX19" fmla="*/ 3582171 w 12217198"/>
              <a:gd name="connsiteY19" fmla="*/ 1244359 h 4421627"/>
              <a:gd name="connsiteX20" fmla="*/ 3582171 w 12217198"/>
              <a:gd name="connsiteY20" fmla="*/ 1958695 h 4421627"/>
              <a:gd name="connsiteX21" fmla="*/ 3582171 w 12217198"/>
              <a:gd name="connsiteY21" fmla="*/ 1969200 h 4421627"/>
              <a:gd name="connsiteX22" fmla="*/ 3582171 w 12217198"/>
              <a:gd name="connsiteY22" fmla="*/ 2434283 h 4421627"/>
              <a:gd name="connsiteX23" fmla="*/ 3938382 w 12217198"/>
              <a:gd name="connsiteY23" fmla="*/ 2791451 h 4421627"/>
              <a:gd name="connsiteX24" fmla="*/ 4294594 w 12217198"/>
              <a:gd name="connsiteY24" fmla="*/ 2434283 h 4421627"/>
              <a:gd name="connsiteX25" fmla="*/ 4294594 w 12217198"/>
              <a:gd name="connsiteY25" fmla="*/ 2509727 h 4421627"/>
              <a:gd name="connsiteX26" fmla="*/ 4662266 w 12217198"/>
              <a:gd name="connsiteY26" fmla="*/ 2152559 h 4421627"/>
              <a:gd name="connsiteX27" fmla="*/ 5018477 w 12217198"/>
              <a:gd name="connsiteY27" fmla="*/ 2509727 h 4421627"/>
              <a:gd name="connsiteX28" fmla="*/ 5018477 w 12217198"/>
              <a:gd name="connsiteY28" fmla="*/ 2661571 h 4421627"/>
              <a:gd name="connsiteX29" fmla="*/ 5374689 w 12217198"/>
              <a:gd name="connsiteY29" fmla="*/ 3018740 h 4421627"/>
              <a:gd name="connsiteX30" fmla="*/ 5730900 w 12217198"/>
              <a:gd name="connsiteY30" fmla="*/ 2661571 h 4421627"/>
              <a:gd name="connsiteX31" fmla="*/ 5730900 w 12217198"/>
              <a:gd name="connsiteY31" fmla="*/ 2704546 h 4421627"/>
              <a:gd name="connsiteX32" fmla="*/ 6098572 w 12217198"/>
              <a:gd name="connsiteY32" fmla="*/ 2336873 h 4421627"/>
              <a:gd name="connsiteX33" fmla="*/ 6109077 w 12217198"/>
              <a:gd name="connsiteY33" fmla="*/ 2336873 h 4421627"/>
              <a:gd name="connsiteX34" fmla="*/ 6476748 w 12217198"/>
              <a:gd name="connsiteY34" fmla="*/ 2704546 h 4421627"/>
              <a:gd name="connsiteX35" fmla="*/ 6476748 w 12217198"/>
              <a:gd name="connsiteY35" fmla="*/ 2661571 h 4421627"/>
              <a:gd name="connsiteX36" fmla="*/ 6832960 w 12217198"/>
              <a:gd name="connsiteY36" fmla="*/ 3018740 h 4421627"/>
              <a:gd name="connsiteX37" fmla="*/ 7189171 w 12217198"/>
              <a:gd name="connsiteY37" fmla="*/ 2661571 h 4421627"/>
              <a:gd name="connsiteX38" fmla="*/ 7189171 w 12217198"/>
              <a:gd name="connsiteY38" fmla="*/ 2509727 h 4421627"/>
              <a:gd name="connsiteX39" fmla="*/ 7545383 w 12217198"/>
              <a:gd name="connsiteY39" fmla="*/ 2152559 h 4421627"/>
              <a:gd name="connsiteX40" fmla="*/ 7901595 w 12217198"/>
              <a:gd name="connsiteY40" fmla="*/ 2509727 h 4421627"/>
              <a:gd name="connsiteX41" fmla="*/ 7901595 w 12217198"/>
              <a:gd name="connsiteY41" fmla="*/ 2434283 h 4421627"/>
              <a:gd name="connsiteX42" fmla="*/ 8269266 w 12217198"/>
              <a:gd name="connsiteY42" fmla="*/ 2791451 h 4421627"/>
              <a:gd name="connsiteX43" fmla="*/ 8625477 w 12217198"/>
              <a:gd name="connsiteY43" fmla="*/ 2434283 h 4421627"/>
              <a:gd name="connsiteX44" fmla="*/ 8625477 w 12217198"/>
              <a:gd name="connsiteY44" fmla="*/ 367673 h 4421627"/>
              <a:gd name="connsiteX45" fmla="*/ 8981689 w 12217198"/>
              <a:gd name="connsiteY45" fmla="*/ 0 h 4421627"/>
              <a:gd name="connsiteX46" fmla="*/ 9337900 w 12217198"/>
              <a:gd name="connsiteY46" fmla="*/ 367673 h 4421627"/>
              <a:gd name="connsiteX47" fmla="*/ 9337900 w 12217198"/>
              <a:gd name="connsiteY47" fmla="*/ 2878355 h 4421627"/>
              <a:gd name="connsiteX48" fmla="*/ 9705572 w 12217198"/>
              <a:gd name="connsiteY48" fmla="*/ 3246028 h 4421627"/>
              <a:gd name="connsiteX49" fmla="*/ 10061783 w 12217198"/>
              <a:gd name="connsiteY49" fmla="*/ 2878355 h 4421627"/>
              <a:gd name="connsiteX50" fmla="*/ 10061783 w 12217198"/>
              <a:gd name="connsiteY50" fmla="*/ 1806851 h 4421627"/>
              <a:gd name="connsiteX51" fmla="*/ 10417995 w 12217198"/>
              <a:gd name="connsiteY51" fmla="*/ 1439178 h 4421627"/>
              <a:gd name="connsiteX52" fmla="*/ 10774206 w 12217198"/>
              <a:gd name="connsiteY52" fmla="*/ 1806851 h 4421627"/>
              <a:gd name="connsiteX53" fmla="*/ 10774206 w 12217198"/>
              <a:gd name="connsiteY53" fmla="*/ 3018740 h 4421627"/>
              <a:gd name="connsiteX54" fmla="*/ 11130418 w 12217198"/>
              <a:gd name="connsiteY54" fmla="*/ 3375908 h 4421627"/>
              <a:gd name="connsiteX55" fmla="*/ 11498090 w 12217198"/>
              <a:gd name="connsiteY55" fmla="*/ 3018740 h 4421627"/>
              <a:gd name="connsiteX56" fmla="*/ 11498090 w 12217198"/>
              <a:gd name="connsiteY56" fmla="*/ 2434283 h 4421627"/>
              <a:gd name="connsiteX57" fmla="*/ 11854302 w 12217198"/>
              <a:gd name="connsiteY57" fmla="*/ 2077114 h 4421627"/>
              <a:gd name="connsiteX58" fmla="*/ 12210513 w 12217198"/>
              <a:gd name="connsiteY58" fmla="*/ 2434283 h 4421627"/>
              <a:gd name="connsiteX59" fmla="*/ 12210513 w 12217198"/>
              <a:gd name="connsiteY59" fmla="*/ 4421628 h 442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217198" h="4421627">
                <a:moveTo>
                  <a:pt x="12217198" y="4421628"/>
                </a:moveTo>
                <a:lnTo>
                  <a:pt x="0" y="4421628"/>
                </a:lnTo>
                <a:lnTo>
                  <a:pt x="0" y="2385578"/>
                </a:lnTo>
                <a:lnTo>
                  <a:pt x="2865" y="2359793"/>
                </a:lnTo>
                <a:cubicBezTo>
                  <a:pt x="36290" y="2192669"/>
                  <a:pt x="182403" y="2077114"/>
                  <a:pt x="352392" y="2077114"/>
                </a:cubicBezTo>
                <a:cubicBezTo>
                  <a:pt x="547210" y="2077114"/>
                  <a:pt x="708603" y="2228959"/>
                  <a:pt x="708603" y="2434283"/>
                </a:cubicBezTo>
                <a:cubicBezTo>
                  <a:pt x="708603" y="3018740"/>
                  <a:pt x="708603" y="3018740"/>
                  <a:pt x="708603" y="3018740"/>
                </a:cubicBezTo>
                <a:cubicBezTo>
                  <a:pt x="708603" y="3213559"/>
                  <a:pt x="870952" y="3375908"/>
                  <a:pt x="1064815" y="3375908"/>
                </a:cubicBezTo>
                <a:cubicBezTo>
                  <a:pt x="1270138" y="3375908"/>
                  <a:pt x="1432486" y="3213559"/>
                  <a:pt x="1432486" y="3018740"/>
                </a:cubicBezTo>
                <a:cubicBezTo>
                  <a:pt x="1432486" y="1806851"/>
                  <a:pt x="1432486" y="1806851"/>
                  <a:pt x="1432486" y="1806851"/>
                </a:cubicBezTo>
                <a:cubicBezTo>
                  <a:pt x="1432486" y="1601527"/>
                  <a:pt x="1594835" y="1439178"/>
                  <a:pt x="1788698" y="1439178"/>
                </a:cubicBezTo>
                <a:cubicBezTo>
                  <a:pt x="1983516" y="1439178"/>
                  <a:pt x="2144910" y="1601527"/>
                  <a:pt x="2144910" y="1806851"/>
                </a:cubicBezTo>
                <a:cubicBezTo>
                  <a:pt x="2144910" y="2878355"/>
                  <a:pt x="2144910" y="2878355"/>
                  <a:pt x="2144910" y="2878355"/>
                </a:cubicBezTo>
                <a:cubicBezTo>
                  <a:pt x="2144910" y="3083679"/>
                  <a:pt x="2307258" y="3246028"/>
                  <a:pt x="2501121" y="3246028"/>
                </a:cubicBezTo>
                <a:cubicBezTo>
                  <a:pt x="2706444" y="3246028"/>
                  <a:pt x="2868793" y="3083679"/>
                  <a:pt x="2868793" y="2878355"/>
                </a:cubicBezTo>
                <a:cubicBezTo>
                  <a:pt x="2868793" y="1969200"/>
                  <a:pt x="2868793" y="1969200"/>
                  <a:pt x="2868793" y="1969200"/>
                </a:cubicBezTo>
                <a:cubicBezTo>
                  <a:pt x="2868793" y="1969200"/>
                  <a:pt x="2868793" y="1969200"/>
                  <a:pt x="2868793" y="1958695"/>
                </a:cubicBezTo>
                <a:cubicBezTo>
                  <a:pt x="2868793" y="1254864"/>
                  <a:pt x="2868793" y="1254864"/>
                  <a:pt x="2868793" y="1254864"/>
                </a:cubicBezTo>
                <a:cubicBezTo>
                  <a:pt x="2868793" y="1070550"/>
                  <a:pt x="3009176" y="897695"/>
                  <a:pt x="3203994" y="887190"/>
                </a:cubicBezTo>
                <a:cubicBezTo>
                  <a:pt x="3409317" y="876686"/>
                  <a:pt x="3582171" y="1039035"/>
                  <a:pt x="3582171" y="1244359"/>
                </a:cubicBezTo>
                <a:cubicBezTo>
                  <a:pt x="3582171" y="1958695"/>
                  <a:pt x="3582171" y="1958695"/>
                  <a:pt x="3582171" y="1958695"/>
                </a:cubicBezTo>
                <a:cubicBezTo>
                  <a:pt x="3582171" y="1969200"/>
                  <a:pt x="3582171" y="1969200"/>
                  <a:pt x="3582171" y="1969200"/>
                </a:cubicBezTo>
                <a:cubicBezTo>
                  <a:pt x="3582171" y="2434283"/>
                  <a:pt x="3582171" y="2434283"/>
                  <a:pt x="3582171" y="2434283"/>
                </a:cubicBezTo>
                <a:cubicBezTo>
                  <a:pt x="3582171" y="2629102"/>
                  <a:pt x="3744519" y="2791451"/>
                  <a:pt x="3938382" y="2791451"/>
                </a:cubicBezTo>
                <a:cubicBezTo>
                  <a:pt x="4143705" y="2791451"/>
                  <a:pt x="4294594" y="2629102"/>
                  <a:pt x="4294594" y="2434283"/>
                </a:cubicBezTo>
                <a:cubicBezTo>
                  <a:pt x="4294594" y="2509727"/>
                  <a:pt x="4294594" y="2509727"/>
                  <a:pt x="4294594" y="2509727"/>
                </a:cubicBezTo>
                <a:cubicBezTo>
                  <a:pt x="4294594" y="2314908"/>
                  <a:pt x="4456943" y="2152559"/>
                  <a:pt x="4662266" y="2152559"/>
                </a:cubicBezTo>
                <a:cubicBezTo>
                  <a:pt x="4857084" y="2152559"/>
                  <a:pt x="5018477" y="2314908"/>
                  <a:pt x="5018477" y="2509727"/>
                </a:cubicBezTo>
                <a:cubicBezTo>
                  <a:pt x="5018477" y="2661571"/>
                  <a:pt x="5018477" y="2661571"/>
                  <a:pt x="5018477" y="2661571"/>
                </a:cubicBezTo>
                <a:cubicBezTo>
                  <a:pt x="5018477" y="2856391"/>
                  <a:pt x="5180826" y="3018740"/>
                  <a:pt x="5374689" y="3018740"/>
                </a:cubicBezTo>
                <a:cubicBezTo>
                  <a:pt x="5569507" y="3018740"/>
                  <a:pt x="5730900" y="2856391"/>
                  <a:pt x="5730900" y="2661571"/>
                </a:cubicBezTo>
                <a:cubicBezTo>
                  <a:pt x="5730900" y="2704546"/>
                  <a:pt x="5730900" y="2704546"/>
                  <a:pt x="5730900" y="2704546"/>
                </a:cubicBezTo>
                <a:cubicBezTo>
                  <a:pt x="5730900" y="2499222"/>
                  <a:pt x="5893249" y="2336873"/>
                  <a:pt x="6098572" y="2336873"/>
                </a:cubicBezTo>
                <a:cubicBezTo>
                  <a:pt x="6109077" y="2336873"/>
                  <a:pt x="6109077" y="2336873"/>
                  <a:pt x="6109077" y="2336873"/>
                </a:cubicBezTo>
                <a:cubicBezTo>
                  <a:pt x="6314400" y="2336873"/>
                  <a:pt x="6476748" y="2499222"/>
                  <a:pt x="6476748" y="2704546"/>
                </a:cubicBezTo>
                <a:cubicBezTo>
                  <a:pt x="6476748" y="2661571"/>
                  <a:pt x="6476748" y="2661571"/>
                  <a:pt x="6476748" y="2661571"/>
                </a:cubicBezTo>
                <a:cubicBezTo>
                  <a:pt x="6476748" y="2856391"/>
                  <a:pt x="6627637" y="3018740"/>
                  <a:pt x="6832960" y="3018740"/>
                </a:cubicBezTo>
                <a:cubicBezTo>
                  <a:pt x="7027778" y="3018740"/>
                  <a:pt x="7189171" y="2856391"/>
                  <a:pt x="7189171" y="2661571"/>
                </a:cubicBezTo>
                <a:cubicBezTo>
                  <a:pt x="7189171" y="2509727"/>
                  <a:pt x="7189171" y="2509727"/>
                  <a:pt x="7189171" y="2509727"/>
                </a:cubicBezTo>
                <a:cubicBezTo>
                  <a:pt x="7189171" y="2314908"/>
                  <a:pt x="7351520" y="2152559"/>
                  <a:pt x="7545383" y="2152559"/>
                </a:cubicBezTo>
                <a:cubicBezTo>
                  <a:pt x="7750706" y="2152559"/>
                  <a:pt x="7901595" y="2314908"/>
                  <a:pt x="7901595" y="2509727"/>
                </a:cubicBezTo>
                <a:cubicBezTo>
                  <a:pt x="7901595" y="2434283"/>
                  <a:pt x="7901595" y="2434283"/>
                  <a:pt x="7901595" y="2434283"/>
                </a:cubicBezTo>
                <a:cubicBezTo>
                  <a:pt x="7901595" y="2629102"/>
                  <a:pt x="8063943" y="2791451"/>
                  <a:pt x="8269266" y="2791451"/>
                </a:cubicBezTo>
                <a:cubicBezTo>
                  <a:pt x="8464084" y="2791451"/>
                  <a:pt x="8625477" y="2629102"/>
                  <a:pt x="8625477" y="2434283"/>
                </a:cubicBezTo>
                <a:cubicBezTo>
                  <a:pt x="8625477" y="367673"/>
                  <a:pt x="8625477" y="367673"/>
                  <a:pt x="8625477" y="367673"/>
                </a:cubicBezTo>
                <a:cubicBezTo>
                  <a:pt x="8625477" y="162349"/>
                  <a:pt x="8787826" y="0"/>
                  <a:pt x="8981689" y="0"/>
                </a:cubicBezTo>
                <a:cubicBezTo>
                  <a:pt x="9176507" y="0"/>
                  <a:pt x="9337900" y="162349"/>
                  <a:pt x="9337900" y="367673"/>
                </a:cubicBezTo>
                <a:cubicBezTo>
                  <a:pt x="9337900" y="2878355"/>
                  <a:pt x="9337900" y="2878355"/>
                  <a:pt x="9337900" y="2878355"/>
                </a:cubicBezTo>
                <a:cubicBezTo>
                  <a:pt x="9337900" y="3083679"/>
                  <a:pt x="9500249" y="3246028"/>
                  <a:pt x="9705572" y="3246028"/>
                </a:cubicBezTo>
                <a:cubicBezTo>
                  <a:pt x="9900390" y="3246028"/>
                  <a:pt x="10061783" y="3083679"/>
                  <a:pt x="10061783" y="2878355"/>
                </a:cubicBezTo>
                <a:cubicBezTo>
                  <a:pt x="10061783" y="1806851"/>
                  <a:pt x="10061783" y="1806851"/>
                  <a:pt x="10061783" y="1806851"/>
                </a:cubicBezTo>
                <a:cubicBezTo>
                  <a:pt x="10061783" y="1601527"/>
                  <a:pt x="10224132" y="1439178"/>
                  <a:pt x="10417995" y="1439178"/>
                </a:cubicBezTo>
                <a:cubicBezTo>
                  <a:pt x="10611858" y="1439178"/>
                  <a:pt x="10774206" y="1601527"/>
                  <a:pt x="10774206" y="1806851"/>
                </a:cubicBezTo>
                <a:cubicBezTo>
                  <a:pt x="10774206" y="3018740"/>
                  <a:pt x="10774206" y="3018740"/>
                  <a:pt x="10774206" y="3018740"/>
                </a:cubicBezTo>
                <a:cubicBezTo>
                  <a:pt x="10774206" y="3213559"/>
                  <a:pt x="10936555" y="3375908"/>
                  <a:pt x="11130418" y="3375908"/>
                </a:cubicBezTo>
                <a:cubicBezTo>
                  <a:pt x="11335741" y="3375908"/>
                  <a:pt x="11498090" y="3213559"/>
                  <a:pt x="11498090" y="3018740"/>
                </a:cubicBezTo>
                <a:cubicBezTo>
                  <a:pt x="11498090" y="2434283"/>
                  <a:pt x="11498090" y="2434283"/>
                  <a:pt x="11498090" y="2434283"/>
                </a:cubicBezTo>
                <a:cubicBezTo>
                  <a:pt x="11498090" y="2228959"/>
                  <a:pt x="11660438" y="2077114"/>
                  <a:pt x="11854302" y="2077114"/>
                </a:cubicBezTo>
                <a:cubicBezTo>
                  <a:pt x="12049119" y="2077114"/>
                  <a:pt x="12210513" y="2228959"/>
                  <a:pt x="12210513" y="2434283"/>
                </a:cubicBezTo>
                <a:lnTo>
                  <a:pt x="12210513" y="4421628"/>
                </a:lnTo>
                <a:close/>
              </a:path>
            </a:pathLst>
          </a:custGeom>
          <a:solidFill>
            <a:srgbClr val="005AAB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B85484-0CF2-478E-8A33-3E390BD839C8}"/>
              </a:ext>
            </a:extLst>
          </p:cNvPr>
          <p:cNvSpPr/>
          <p:nvPr/>
        </p:nvSpPr>
        <p:spPr>
          <a:xfrm>
            <a:off x="10033578" y="3822102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7 h 697146"/>
              <a:gd name="connsiteX2" fmla="*/ 348572 w 697143"/>
              <a:gd name="connsiteY2" fmla="*/ 697147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1" y="697147"/>
                  <a:pt x="348572" y="697147"/>
                </a:cubicBezTo>
                <a:lnTo>
                  <a:pt x="348572" y="697147"/>
                </a:lnTo>
                <a:cubicBezTo>
                  <a:pt x="155664" y="697147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1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C6D1D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447DF-2D4E-4E2C-9A47-89E7603434C6}"/>
              </a:ext>
            </a:extLst>
          </p:cNvPr>
          <p:cNvSpPr/>
          <p:nvPr/>
        </p:nvSpPr>
        <p:spPr>
          <a:xfrm>
            <a:off x="5764769" y="4672048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4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FB81A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49030-9F42-4DA5-B36E-AA9F119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3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latin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latin typeface="Lato" panose="020F0502020204030203" pitchFamily="34" charset="0"/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B178395-0943-4E15-8F92-93709251C0D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1670DCFF-E0BD-714C-8B91-A99E2D9291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53570" y="6504793"/>
            <a:ext cx="316994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3D63A24-D021-2E4D-AD89-29EAD3F9D3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7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998A3B0-64ED-ED4D-964F-D630D18FC1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9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9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4000" b="1" kern="120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41830D8-540E-ED4D-BFEB-AF1F9326E3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56" y="6487294"/>
            <a:ext cx="1720709" cy="2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EBD5-0A78-47AF-8B2F-A384AD5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C55C-2808-4E18-9DE5-4DF18E6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09" y="1214437"/>
            <a:ext cx="11581264" cy="4616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576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mar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ID" sz="2600" b="1" i="0" u="none" kern="1200" spc="0" dirty="0">
          <a:solidFill>
            <a:schemeClr val="tx2"/>
          </a:solidFill>
          <a:latin typeface="Lato Heavy" panose="020B060402020202020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US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lang="en-ID" sz="2398" kern="1200" dirty="0">
          <a:solidFill>
            <a:schemeClr val="tx2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64">
          <p15:clr>
            <a:srgbClr val="F26B43"/>
          </p15:clr>
        </p15:guide>
        <p15:guide id="2" pos="270">
          <p15:clr>
            <a:srgbClr val="F26B43"/>
          </p15:clr>
        </p15:guide>
        <p15:guide id="3" orient="horz" pos="3672">
          <p15:clr>
            <a:srgbClr val="F26B43"/>
          </p15:clr>
        </p15:guide>
        <p15:guide id="5" pos="75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C3221-E97C-4BC2-9814-F030BFA5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5315148"/>
            <a:ext cx="4793932" cy="498598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Analytics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FB9CBCB-D1EA-4D38-B9B4-5F62F7DB629D}"/>
              </a:ext>
            </a:extLst>
          </p:cNvPr>
          <p:cNvSpPr txBox="1">
            <a:spLocks/>
          </p:cNvSpPr>
          <p:nvPr/>
        </p:nvSpPr>
        <p:spPr>
          <a:xfrm>
            <a:off x="712788" y="4362079"/>
            <a:ext cx="4352806" cy="4985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ID" sz="2600" b="1" i="0" u="none" kern="1200" spc="0">
                <a:solidFill>
                  <a:schemeClr val="accent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SBI - Hackathon</a:t>
            </a: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B65F2F17-5AED-4FB8-B7BF-F162B18774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0856" y="628650"/>
            <a:ext cx="5606014" cy="5600700"/>
          </a:xfrm>
        </p:spPr>
      </p:pic>
    </p:spTree>
    <p:extLst>
      <p:ext uri="{BB962C8B-B14F-4D97-AF65-F5344CB8AC3E}">
        <p14:creationId xmlns:p14="http://schemas.microsoft.com/office/powerpoint/2010/main" val="34346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0367" y="1049289"/>
            <a:ext cx="3267393" cy="57594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72CC3-76C9-29BB-0F3E-4388960F6413}"/>
              </a:ext>
            </a:extLst>
          </p:cNvPr>
          <p:cNvSpPr txBox="1"/>
          <p:nvPr/>
        </p:nvSpPr>
        <p:spPr>
          <a:xfrm>
            <a:off x="6468212" y="2388862"/>
            <a:ext cx="5431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is being constantly carried out via Video Cameras at Branches, ATMs &amp; Offices of the Bank. As a proactive measure and to protect against unscrupulous elements, the video feed is constantly monitored by personnel at Command Centers / Control rooms.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1AAB75EF-BB73-C3BA-B7F8-BDC1205AA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9" y="1836460"/>
            <a:ext cx="5803871" cy="37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1614" y="150653"/>
            <a:ext cx="3123701" cy="57594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F35EA-FF4F-AD7E-BD6F-2B0804E2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4" y="667831"/>
            <a:ext cx="9060891" cy="57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1ED6D-51AD-4F02-B271-2B19F1576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252" y="955626"/>
            <a:ext cx="4416925" cy="575943"/>
          </a:xfr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from the solution:</a:t>
            </a:r>
          </a:p>
        </p:txBody>
      </p:sp>
      <p:sp>
        <p:nvSpPr>
          <p:cNvPr id="17" name="Rectangle: Top Corners Snipped 9">
            <a:extLst>
              <a:ext uri="{FF2B5EF4-FFF2-40B4-BE49-F238E27FC236}">
                <a16:creationId xmlns:a16="http://schemas.microsoft.com/office/drawing/2014/main" id="{E868C952-522D-4E39-AE37-3A3F516A30D5}"/>
              </a:ext>
            </a:extLst>
          </p:cNvPr>
          <p:cNvSpPr/>
          <p:nvPr/>
        </p:nvSpPr>
        <p:spPr>
          <a:xfrm rot="10800000">
            <a:off x="168805" y="-39189"/>
            <a:ext cx="889286" cy="877249"/>
          </a:xfrm>
          <a:prstGeom prst="snip2SameRect">
            <a:avLst/>
          </a:prstGeom>
          <a:solidFill>
            <a:srgbClr val="0197D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5DA0"/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</p:txBody>
      </p:sp>
      <p:sp>
        <p:nvSpPr>
          <p:cNvPr id="36" name="Oval 6">
            <a:extLst>
              <a:ext uri="{FF2B5EF4-FFF2-40B4-BE49-F238E27FC236}">
                <a16:creationId xmlns:a16="http://schemas.microsoft.com/office/drawing/2014/main" id="{949542F3-4BFB-4237-88E5-620192E6D8BC}"/>
              </a:ext>
            </a:extLst>
          </p:cNvPr>
          <p:cNvSpPr/>
          <p:nvPr/>
        </p:nvSpPr>
        <p:spPr>
          <a:xfrm>
            <a:off x="378715" y="209418"/>
            <a:ext cx="458418" cy="458414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none" lIns="0" tIns="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kern="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en-US" b="1" kern="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CC3-76C9-29BB-0F3E-4388960F6413}"/>
              </a:ext>
            </a:extLst>
          </p:cNvPr>
          <p:cNvSpPr txBox="1"/>
          <p:nvPr/>
        </p:nvSpPr>
        <p:spPr>
          <a:xfrm>
            <a:off x="6542811" y="955626"/>
            <a:ext cx="44169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feedback mechanism provided for identification of false positives/ incorrect classification will enhance the accuracy of prediction model.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detection of suspicious activities of specific kinds.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accelerated and automated process in reporting of incidents such as tampering of cameras or interruption in footage for a longer time.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includes a sophisticated AI/ML platform and prediction model that can identify, classify and report hazardous incidents such as fire, which could be directly alerted to the concerned department and officials. 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Accelerated and efficient methods of processing, storage and retrieval of video files.</a:t>
            </a:r>
          </a:p>
        </p:txBody>
      </p:sp>
      <p:pic>
        <p:nvPicPr>
          <p:cNvPr id="4" name="Picture 3" descr="Different types of keys">
            <a:extLst>
              <a:ext uri="{FF2B5EF4-FFF2-40B4-BE49-F238E27FC236}">
                <a16:creationId xmlns:a16="http://schemas.microsoft.com/office/drawing/2014/main" id="{BFE07AC9-BEF8-F319-4E6F-8A0B911E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5" y="1469522"/>
            <a:ext cx="6166665" cy="39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6558E8-AF41-478A-8233-DA9B82F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2CA7C397-BBD7-4229-BAF5-91A1C8ACC6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" r="115"/>
          <a:stretch/>
        </p:blipFill>
        <p:spPr>
          <a:xfrm>
            <a:off x="6731000" y="785813"/>
            <a:ext cx="3924300" cy="39290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183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xaware 2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005AAB"/>
      </a:accent1>
      <a:accent2>
        <a:srgbClr val="EE292F"/>
      </a:accent2>
      <a:accent3>
        <a:srgbClr val="45BA83"/>
      </a:accent3>
      <a:accent4>
        <a:srgbClr val="FFB81A"/>
      </a:accent4>
      <a:accent5>
        <a:srgbClr val="FC6D1D"/>
      </a:accent5>
      <a:accent6>
        <a:srgbClr val="F79646"/>
      </a:accent6>
      <a:hlink>
        <a:srgbClr val="828C93"/>
      </a:hlink>
      <a:folHlink>
        <a:srgbClr val="000000"/>
      </a:folHlink>
    </a:clrScheme>
    <a:fontScheme name="Hexaware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1A86A3D8B214F88E9E2B326380685" ma:contentTypeVersion="9" ma:contentTypeDescription="Create a new document." ma:contentTypeScope="" ma:versionID="c1b36b89f77b1bffe4f162f34195a4e6">
  <xsd:schema xmlns:xsd="http://www.w3.org/2001/XMLSchema" xmlns:xs="http://www.w3.org/2001/XMLSchema" xmlns:p="http://schemas.microsoft.com/office/2006/metadata/properties" xmlns:ns3="25750027-08e6-41d1-8109-3a25433f8b87" xmlns:ns4="fe7cff49-1afe-48e9-943d-43f7e7fe69d0" targetNamespace="http://schemas.microsoft.com/office/2006/metadata/properties" ma:root="true" ma:fieldsID="6b4c99aa460ea393e037d63f54c5ec1d" ns3:_="" ns4:_="">
    <xsd:import namespace="25750027-08e6-41d1-8109-3a25433f8b87"/>
    <xsd:import namespace="fe7cff49-1afe-48e9-943d-43f7e7fe69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50027-08e6-41d1-8109-3a25433f8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cff49-1afe-48e9-943d-43f7e7fe69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F00B1B-3399-410A-8603-42813CA379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2B9BB2-2D62-423A-A7F9-31E5364CF2BC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25750027-08e6-41d1-8109-3a25433f8b87"/>
    <ds:schemaRef ds:uri="fe7cff49-1afe-48e9-943d-43f7e7fe69d0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87AC60-732F-4640-97B7-826118795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50027-08e6-41d1-8109-3a25433f8b87"/>
    <ds:schemaRef ds:uri="fe7cff49-1afe-48e9-943d-43f7e7fe69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</TotalTime>
  <Words>167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Calibiri</vt:lpstr>
      <vt:lpstr>Calibri</vt:lpstr>
      <vt:lpstr>Lato</vt:lpstr>
      <vt:lpstr>Lato Heavy</vt:lpstr>
      <vt:lpstr>Open Sans</vt:lpstr>
      <vt:lpstr>Times New Roman</vt:lpstr>
      <vt:lpstr>1_Office Theme</vt:lpstr>
      <vt:lpstr>Video Analytics</vt:lpstr>
      <vt:lpstr>Problem Statement</vt:lpstr>
      <vt:lpstr>Proposed Solution</vt:lpstr>
      <vt:lpstr>Key Benefits from the solution: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Navin Mishra</dc:creator>
  <cp:lastModifiedBy>Arun kumar Lakshminarasimhan</cp:lastModifiedBy>
  <cp:revision>89</cp:revision>
  <dcterms:created xsi:type="dcterms:W3CDTF">2021-11-20T06:09:24Z</dcterms:created>
  <dcterms:modified xsi:type="dcterms:W3CDTF">2022-05-29T04:22:58Z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0x010100B861A86A3D8B214F88E9E2B326380685</vt:lpwstr>
  </property>
</Properties>
</file>