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1"/>
  </p:notesMasterIdLst>
  <p:sldIdLst>
    <p:sldId id="256" r:id="rId2"/>
    <p:sldId id="268" r:id="rId3"/>
    <p:sldId id="258" r:id="rId4"/>
    <p:sldId id="257" r:id="rId5"/>
    <p:sldId id="261" r:id="rId6"/>
    <p:sldId id="259"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60" r:id="rId30"/>
  </p:sldIdLst>
  <p:sldSz cx="12192000" cy="6858000"/>
  <p:notesSz cx="6858000" cy="2362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529DB4-BF60-4256-AE5B-621EFD7FE289}">
          <p14:sldIdLst>
            <p14:sldId id="256"/>
          </p14:sldIdLst>
        </p14:section>
        <p14:section name="The Simulator" id="{9BDA1A3A-A31B-48E5-92A7-ECE8ADFD26A3}">
          <p14:sldIdLst>
            <p14:sldId id="268"/>
            <p14:sldId id="258"/>
            <p14:sldId id="257"/>
            <p14:sldId id="261"/>
            <p14:sldId id="259"/>
            <p14:sldId id="263"/>
          </p14:sldIdLst>
        </p14:section>
        <p14:section name="Profiling OS" id="{9215356A-CEE4-48B2-B387-1E390582B525}">
          <p14:sldIdLst>
            <p14:sldId id="264"/>
            <p14:sldId id="265"/>
            <p14:sldId id="266"/>
            <p14:sldId id="267"/>
            <p14:sldId id="269"/>
            <p14:sldId id="270"/>
            <p14:sldId id="271"/>
            <p14:sldId id="272"/>
            <p14:sldId id="273"/>
            <p14:sldId id="274"/>
            <p14:sldId id="275"/>
            <p14:sldId id="276"/>
            <p14:sldId id="277"/>
            <p14:sldId id="278"/>
            <p14:sldId id="279"/>
            <p14:sldId id="280"/>
            <p14:sldId id="281"/>
            <p14:sldId id="282"/>
            <p14:sldId id="283"/>
            <p14:sldId id="284"/>
            <p14:sldId id="285"/>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F"/>
    <a:srgbClr val="000BCF"/>
    <a:srgbClr val="FFFFFF"/>
    <a:srgbClr val="000000"/>
    <a:srgbClr val="68ACE5"/>
    <a:srgbClr val="003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1156" autoAdjust="0"/>
  </p:normalViewPr>
  <p:slideViewPr>
    <p:cSldViewPr snapToGrid="0">
      <p:cViewPr varScale="1">
        <p:scale>
          <a:sx n="69" d="100"/>
          <a:sy n="69" d="100"/>
        </p:scale>
        <p:origin x="1003" y="77"/>
      </p:cViewPr>
      <p:guideLst/>
    </p:cSldViewPr>
  </p:slideViewPr>
  <p:outlineViewPr>
    <p:cViewPr>
      <p:scale>
        <a:sx n="33" d="100"/>
        <a:sy n="33" d="100"/>
      </p:scale>
      <p:origin x="0" y="-528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C8C-4248-84C8-63AFCAB3D10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C8C-4248-84C8-63AFCAB3D10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C8C-4248-84C8-63AFCAB3D10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C8C-4248-84C8-63AFCAB3D102}"/>
              </c:ext>
            </c:extLst>
          </c:dPt>
          <c:cat>
            <c:strRef>
              <c:f>Sheet1!$A$2:$A$5</c:f>
              <c:strCache>
                <c:ptCount val="4"/>
                <c:pt idx="0">
                  <c:v>Never Accessed</c:v>
                </c:pt>
                <c:pt idx="1">
                  <c:v>Previously Invalid</c:v>
                </c:pt>
                <c:pt idx="2">
                  <c:v>Previously Non-Writable</c:v>
                </c:pt>
                <c:pt idx="3">
                  <c:v>Necessary</c:v>
                </c:pt>
              </c:strCache>
            </c:strRef>
          </c:cat>
          <c:val>
            <c:numRef>
              <c:f>Sheet1!$B$2:$B$5</c:f>
              <c:numCache>
                <c:formatCode>General</c:formatCode>
                <c:ptCount val="4"/>
                <c:pt idx="0">
                  <c:v>5.01</c:v>
                </c:pt>
                <c:pt idx="1">
                  <c:v>6.78</c:v>
                </c:pt>
                <c:pt idx="2">
                  <c:v>0.59</c:v>
                </c:pt>
                <c:pt idx="3">
                  <c:v>0.13</c:v>
                </c:pt>
              </c:numCache>
            </c:numRef>
          </c:val>
          <c:extLst>
            <c:ext xmlns:c16="http://schemas.microsoft.com/office/drawing/2014/chart" uri="{C3380CC4-5D6E-409C-BE32-E72D297353CC}">
              <c16:uniqueId val="{00000000-C301-48B9-BA05-3BE1C3D413D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8C5BE-9BD1-49FC-838E-49599207D466}" type="datetimeFigureOut">
              <a:rPr lang="en-GB" smtClean="0"/>
              <a:t>25/06/2019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4C5E8-2AF3-49FD-9E39-50122889BB47}" type="slidenum">
              <a:rPr lang="en-GB" smtClean="0"/>
              <a:t>‹#›</a:t>
            </a:fld>
            <a:endParaRPr lang="en-GB"/>
          </a:p>
        </p:txBody>
      </p:sp>
    </p:spTree>
    <p:extLst>
      <p:ext uri="{BB962C8B-B14F-4D97-AF65-F5344CB8AC3E}">
        <p14:creationId xmlns:p14="http://schemas.microsoft.com/office/powerpoint/2010/main" val="304870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74C5E8-2AF3-49FD-9E39-50122889BB47}" type="slidenum">
              <a:rPr lang="en-GB" smtClean="0"/>
              <a:t>1</a:t>
            </a:fld>
            <a:endParaRPr lang="en-GB"/>
          </a:p>
        </p:txBody>
      </p:sp>
    </p:spTree>
    <p:extLst>
      <p:ext uri="{BB962C8B-B14F-4D97-AF65-F5344CB8AC3E}">
        <p14:creationId xmlns:p14="http://schemas.microsoft.com/office/powerpoint/2010/main" val="3786848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Linux implements the spec. Besides normal routines that Linux will call for explicit TLB flush, Linux has an </a:t>
            </a:r>
            <a:r>
              <a:rPr lang="en-US" dirty="0" err="1"/>
              <a:t>update_mmu_cache</a:t>
            </a:r>
            <a:r>
              <a:rPr lang="en-US" dirty="0"/>
              <a:t> which is usually used to allow the architecture code pre-insert entries into the TLB. RISC-V implementation do a trick here, using this function to flush the cache instead.</a:t>
            </a:r>
          </a:p>
          <a:p>
            <a:endParaRPr lang="en-US" dirty="0"/>
          </a:p>
          <a:p>
            <a:r>
              <a:rPr lang="en-US" dirty="0"/>
              <a:t>As the comment points out, we can also rely on </a:t>
            </a:r>
            <a:r>
              <a:rPr lang="en-US" dirty="0" err="1"/>
              <a:t>flush_tlb_fix_spurious_fault</a:t>
            </a:r>
            <a:r>
              <a:rPr lang="en-US" dirty="0"/>
              <a:t>. Even if invalid entries are cached, not flushing the TLB causes an additional spurious fault, but it is not incorrect nor a security vulnerability. When the fault is taken, the TLB can be flushed, and the program can continue as normal. But the performance will terrible in such case because there will be two faults instead of 1.</a:t>
            </a:r>
          </a:p>
        </p:txBody>
      </p:sp>
      <p:sp>
        <p:nvSpPr>
          <p:cNvPr id="4" name="Slide Number Placeholder 3"/>
          <p:cNvSpPr>
            <a:spLocks noGrp="1"/>
          </p:cNvSpPr>
          <p:nvPr>
            <p:ph type="sldNum" sz="quarter" idx="5"/>
          </p:nvPr>
        </p:nvSpPr>
        <p:spPr/>
        <p:txBody>
          <a:bodyPr/>
          <a:lstStyle/>
          <a:p>
            <a:fld id="{D874C5E8-2AF3-49FD-9E39-50122889BB47}" type="slidenum">
              <a:rPr lang="en-GB" smtClean="0"/>
              <a:t>11</a:t>
            </a:fld>
            <a:endParaRPr lang="en-GB"/>
          </a:p>
        </p:txBody>
      </p:sp>
    </p:spTree>
    <p:extLst>
      <p:ext uri="{BB962C8B-B14F-4D97-AF65-F5344CB8AC3E}">
        <p14:creationId xmlns:p14="http://schemas.microsoft.com/office/powerpoint/2010/main" val="2432967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the ideal TLB, we can easy see if a flushed address is previous accessed or not, and whether they are valid or not.</a:t>
            </a:r>
          </a:p>
          <a:p>
            <a:r>
              <a:rPr lang="en-US" dirty="0"/>
              <a:t>The authors classify them into 4 categories:</a:t>
            </a:r>
          </a:p>
          <a:p>
            <a:pPr marL="171450" indent="-171450">
              <a:buFont typeface="Arial" panose="020B0604020202020204" pitchFamily="34" charset="0"/>
              <a:buChar char="•"/>
            </a:pPr>
            <a:r>
              <a:rPr lang="en-US" dirty="0"/>
              <a:t>The first category is never-accessed pages. Typical case is that when the linker loads the program and shared libraries.</a:t>
            </a:r>
          </a:p>
          <a:p>
            <a:pPr marL="171450" indent="-171450">
              <a:buFont typeface="Arial" panose="020B0604020202020204" pitchFamily="34" charset="0"/>
              <a:buChar char="•"/>
            </a:pPr>
            <a:r>
              <a:rPr lang="en-US" dirty="0"/>
              <a:t>The second category is previous invalid pages. The first access triggers a trap. These are usually lazily allocated stack or heap.</a:t>
            </a:r>
          </a:p>
          <a:p>
            <a:pPr marL="171450" indent="-171450">
              <a:buFont typeface="Arial" panose="020B0604020202020204" pitchFamily="34" charset="0"/>
              <a:buChar char="•"/>
            </a:pPr>
            <a:r>
              <a:rPr lang="en-US" dirty="0"/>
              <a:t>The third category is previous </a:t>
            </a:r>
            <a:r>
              <a:rPr lang="en-US" dirty="0" err="1"/>
              <a:t>readonly</a:t>
            </a:r>
            <a:r>
              <a:rPr lang="en-US" dirty="0"/>
              <a:t> pages, and the flush is issued within the trap handler of the first write access. This happens in copy-on-write.</a:t>
            </a:r>
          </a:p>
          <a:p>
            <a:pPr marL="171450" indent="-171450">
              <a:buFont typeface="Arial" panose="020B0604020202020204" pitchFamily="34" charset="0"/>
              <a:buChar char="•"/>
            </a:pPr>
            <a:r>
              <a:rPr lang="en-US" dirty="0"/>
              <a:t>The fourth is the truly necessary flush, e.g. after </a:t>
            </a:r>
            <a:r>
              <a:rPr lang="en-US" dirty="0" err="1"/>
              <a:t>mprotect</a:t>
            </a:r>
            <a:r>
              <a:rPr lang="en-US" dirty="0"/>
              <a:t> or copy-on-write changes the page.</a:t>
            </a:r>
          </a:p>
          <a:p>
            <a:pPr marL="0" indent="0">
              <a:buFont typeface="Arial" panose="020B0604020202020204" pitchFamily="34" charset="0"/>
              <a:buNone/>
            </a:pPr>
            <a:r>
              <a:rPr lang="en-US" dirty="0"/>
              <a:t>Never-accessed and previous invalid pages are the vast majority, accounting for 94% of all flushes issued.</a:t>
            </a:r>
          </a:p>
        </p:txBody>
      </p:sp>
      <p:sp>
        <p:nvSpPr>
          <p:cNvPr id="4" name="Slide Number Placeholder 3"/>
          <p:cNvSpPr>
            <a:spLocks noGrp="1"/>
          </p:cNvSpPr>
          <p:nvPr>
            <p:ph type="sldNum" sz="quarter" idx="5"/>
          </p:nvPr>
        </p:nvSpPr>
        <p:spPr/>
        <p:txBody>
          <a:bodyPr/>
          <a:lstStyle/>
          <a:p>
            <a:fld id="{D874C5E8-2AF3-49FD-9E39-50122889BB47}" type="slidenum">
              <a:rPr lang="en-GB" smtClean="0"/>
              <a:t>12</a:t>
            </a:fld>
            <a:endParaRPr lang="en-GB"/>
          </a:p>
        </p:txBody>
      </p:sp>
    </p:spTree>
    <p:extLst>
      <p:ext uri="{BB962C8B-B14F-4D97-AF65-F5344CB8AC3E}">
        <p14:creationId xmlns:p14="http://schemas.microsoft.com/office/powerpoint/2010/main" val="3379753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all 4 types are allowed to be cached in the TLB for the current spec.</a:t>
            </a:r>
          </a:p>
          <a:p>
            <a:pPr marL="0" indent="0">
              <a:buFont typeface="Arial" panose="020B0604020202020204" pitchFamily="34" charset="0"/>
              <a:buNone/>
            </a:pPr>
            <a:r>
              <a:rPr lang="en-US" dirty="0"/>
              <a:t>1,2,3 can all be done lazily, as Linux code already points out. But we don’t want extra traps, because they are more expensive than a flush.</a:t>
            </a:r>
          </a:p>
          <a:p>
            <a:pPr marL="0" indent="0">
              <a:buFont typeface="Arial" panose="020B0604020202020204" pitchFamily="34" charset="0"/>
              <a:buNone/>
            </a:pPr>
            <a:r>
              <a:rPr lang="en-US" dirty="0"/>
              <a:t>The generic part of Linux will flush 3 and 4.</a:t>
            </a:r>
          </a:p>
          <a:p>
            <a:pPr marL="0" indent="0">
              <a:buFont typeface="Arial" panose="020B0604020202020204" pitchFamily="34" charset="0"/>
              <a:buNone/>
            </a:pPr>
            <a:r>
              <a:rPr lang="en-US" dirty="0"/>
              <a:t>A sensible hardware would never caches invalid entries. If a write faults, some hardware will remove it, and some may leave it there, so we may or may not need the flush. For category 4, as most hardware does not keep TLB coherent with in-memory page table, they would expect a flush.</a:t>
            </a:r>
          </a:p>
          <a:p>
            <a:pPr marL="0" indent="0">
              <a:buFont typeface="Arial" panose="020B0604020202020204" pitchFamily="34" charset="0"/>
              <a:buNone/>
            </a:pPr>
            <a:r>
              <a:rPr lang="en-US" dirty="0"/>
              <a:t>It can be seen that Linux’s expectation would fit all sensible hardware, and probably that’s why it expects that in the first place. RISC-V spec clearly breaks the assumption, and the authors think that the spec would need some patching.</a:t>
            </a:r>
          </a:p>
        </p:txBody>
      </p:sp>
      <p:sp>
        <p:nvSpPr>
          <p:cNvPr id="4" name="Slide Number Placeholder 3"/>
          <p:cNvSpPr>
            <a:spLocks noGrp="1"/>
          </p:cNvSpPr>
          <p:nvPr>
            <p:ph type="sldNum" sz="quarter" idx="5"/>
          </p:nvPr>
        </p:nvSpPr>
        <p:spPr/>
        <p:txBody>
          <a:bodyPr/>
          <a:lstStyle/>
          <a:p>
            <a:fld id="{D874C5E8-2AF3-49FD-9E39-50122889BB47}" type="slidenum">
              <a:rPr lang="en-GB" smtClean="0"/>
              <a:t>13</a:t>
            </a:fld>
            <a:endParaRPr lang="en-GB"/>
          </a:p>
        </p:txBody>
      </p:sp>
    </p:spTree>
    <p:extLst>
      <p:ext uri="{BB962C8B-B14F-4D97-AF65-F5344CB8AC3E}">
        <p14:creationId xmlns:p14="http://schemas.microsoft.com/office/powerpoint/2010/main" val="323789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believe that the spec should be modified to make expectation on par with reality.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suggest that the spec should recommend against hardware from caching invalid entries, and recommend software to assume that such case is unlikely.</a:t>
            </a:r>
          </a:p>
          <a:p>
            <a:r>
              <a:rPr lang="en-US" dirty="0"/>
              <a:t>The authors still that the software should still handle the case correctly as in some cases speculative execution may appear similar to cached address translation entries.</a:t>
            </a:r>
            <a:endParaRPr lang="en-US" dirty="0">
              <a:cs typeface="Calibri"/>
            </a:endParaRPr>
          </a:p>
        </p:txBody>
      </p:sp>
      <p:sp>
        <p:nvSpPr>
          <p:cNvPr id="4" name="Slide Number Placeholder 3"/>
          <p:cNvSpPr>
            <a:spLocks noGrp="1"/>
          </p:cNvSpPr>
          <p:nvPr>
            <p:ph type="sldNum" sz="quarter" idx="5"/>
          </p:nvPr>
        </p:nvSpPr>
        <p:spPr/>
        <p:txBody>
          <a:bodyPr/>
          <a:lstStyle/>
          <a:p>
            <a:fld id="{D874C5E8-2AF3-49FD-9E39-50122889BB47}" type="slidenum">
              <a:rPr lang="en-GB" smtClean="0"/>
              <a:t>14</a:t>
            </a:fld>
            <a:endParaRPr lang="en-GB"/>
          </a:p>
        </p:txBody>
      </p:sp>
    </p:spTree>
    <p:extLst>
      <p:ext uri="{BB962C8B-B14F-4D97-AF65-F5344CB8AC3E}">
        <p14:creationId xmlns:p14="http://schemas.microsoft.com/office/powerpoint/2010/main" val="4014798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874C5E8-2AF3-49FD-9E39-50122889BB47}" type="slidenum">
              <a:rPr lang="en-GB" smtClean="0"/>
              <a:t>15</a:t>
            </a:fld>
            <a:endParaRPr lang="en-GB"/>
          </a:p>
        </p:txBody>
      </p:sp>
    </p:spTree>
    <p:extLst>
      <p:ext uri="{BB962C8B-B14F-4D97-AF65-F5344CB8AC3E}">
        <p14:creationId xmlns:p14="http://schemas.microsoft.com/office/powerpoint/2010/main" val="2839722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background. On RISC-V, if OS or hardware supports no ASIDs. The special ASID 0 is used everywhere.</a:t>
            </a:r>
          </a:p>
          <a:p>
            <a:r>
              <a:rPr lang="en-US" dirty="0"/>
              <a:t>This pattern implicitly suggest ASID 0 is not shared across hardware threads, otherwise different harts cannot execute different processes.</a:t>
            </a:r>
          </a:p>
          <a:p>
            <a:r>
              <a:rPr lang="en-US" dirty="0"/>
              <a:t>Different architectures have different design choices. For example, on x86 the ASID (well, Intel call these PCID) are added pretty late, so all existing processors already assume that each core should have their own TLB and page table walkers, so when PCID is added they didn’t bother using a global one.</a:t>
            </a:r>
          </a:p>
          <a:p>
            <a:r>
              <a:rPr lang="en-US" dirty="0"/>
              <a:t>ARMv8, on the other hand, is designed with ASID in mind, so the ASID space is globally shared. The shared ASID space is important for ARM as they also have instructions for remote TLB shootdown.</a:t>
            </a:r>
          </a:p>
        </p:txBody>
      </p:sp>
      <p:sp>
        <p:nvSpPr>
          <p:cNvPr id="4" name="Slide Number Placeholder 3"/>
          <p:cNvSpPr>
            <a:spLocks noGrp="1"/>
          </p:cNvSpPr>
          <p:nvPr>
            <p:ph type="sldNum" sz="quarter" idx="5"/>
          </p:nvPr>
        </p:nvSpPr>
        <p:spPr/>
        <p:txBody>
          <a:bodyPr/>
          <a:lstStyle/>
          <a:p>
            <a:fld id="{D874C5E8-2AF3-49FD-9E39-50122889BB47}" type="slidenum">
              <a:rPr lang="en-GB" smtClean="0"/>
              <a:t>16</a:t>
            </a:fld>
            <a:endParaRPr lang="en-GB"/>
          </a:p>
        </p:txBody>
      </p:sp>
    </p:spTree>
    <p:extLst>
      <p:ext uri="{BB962C8B-B14F-4D97-AF65-F5344CB8AC3E}">
        <p14:creationId xmlns:p14="http://schemas.microsoft.com/office/powerpoint/2010/main" val="73933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remote TLB shootdown, the shared ASID space can also facilitate TLB sharing, and allows techniques such as inter-core cooperative prefetching to further improve address translation performance.</a:t>
            </a:r>
          </a:p>
        </p:txBody>
      </p:sp>
      <p:sp>
        <p:nvSpPr>
          <p:cNvPr id="4" name="Slide Number Placeholder 3"/>
          <p:cNvSpPr>
            <a:spLocks noGrp="1"/>
          </p:cNvSpPr>
          <p:nvPr>
            <p:ph type="sldNum" sz="quarter" idx="5"/>
          </p:nvPr>
        </p:nvSpPr>
        <p:spPr/>
        <p:txBody>
          <a:bodyPr/>
          <a:lstStyle/>
          <a:p>
            <a:fld id="{D874C5E8-2AF3-49FD-9E39-50122889BB47}" type="slidenum">
              <a:rPr lang="en-GB" smtClean="0"/>
              <a:t>16</a:t>
            </a:fld>
            <a:endParaRPr lang="en-GB"/>
          </a:p>
        </p:txBody>
      </p:sp>
    </p:spTree>
    <p:extLst>
      <p:ext uri="{BB962C8B-B14F-4D97-AF65-F5344CB8AC3E}">
        <p14:creationId xmlns:p14="http://schemas.microsoft.com/office/powerpoint/2010/main" val="62415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use three setups to see how a shared ASID space and shared TLB would help in RISC-V’s case.</a:t>
            </a:r>
          </a:p>
          <a:p>
            <a:r>
              <a:rPr lang="en-US" dirty="0"/>
              <a:t>The first setup is a private setup, where each core has its own L1 I-TLB, D-TLB and L2 TLB. Its tag only contain an ASID and a virtual page number.</a:t>
            </a:r>
          </a:p>
          <a:p>
            <a:r>
              <a:rPr lang="en-US" dirty="0"/>
              <a:t>The second setup is a shared TLB setup. All cores share a single L2 TLB, but the design does not assume a global ASID space. Therefore, it needs to also tag entries with the hart ID that they are coming from.</a:t>
            </a:r>
          </a:p>
          <a:p>
            <a:r>
              <a:rPr lang="en-US" dirty="0"/>
              <a:t>The third setup is a shared TLB setup, but this time with global ASID space assumption. It therefore does not need to tag entries with hart ID, and can serve entry populated with one core to another.</a:t>
            </a:r>
          </a:p>
          <a:p>
            <a:r>
              <a:rPr lang="en-US" dirty="0"/>
              <a:t>All setups have the same L1 TLB setup, and the L2 TLB are all 8-way associative and 128 entries per core.</a:t>
            </a:r>
          </a:p>
        </p:txBody>
      </p:sp>
      <p:sp>
        <p:nvSpPr>
          <p:cNvPr id="4" name="Slide Number Placeholder 3"/>
          <p:cNvSpPr>
            <a:spLocks noGrp="1"/>
          </p:cNvSpPr>
          <p:nvPr>
            <p:ph type="sldNum" sz="quarter" idx="5"/>
          </p:nvPr>
        </p:nvSpPr>
        <p:spPr/>
        <p:txBody>
          <a:bodyPr/>
          <a:lstStyle/>
          <a:p>
            <a:fld id="{D874C5E8-2AF3-49FD-9E39-50122889BB47}" type="slidenum">
              <a:rPr lang="en-GB" smtClean="0"/>
              <a:t>17</a:t>
            </a:fld>
            <a:endParaRPr lang="en-GB"/>
          </a:p>
        </p:txBody>
      </p:sp>
    </p:spTree>
    <p:extLst>
      <p:ext uri="{BB962C8B-B14F-4D97-AF65-F5344CB8AC3E}">
        <p14:creationId xmlns:p14="http://schemas.microsoft.com/office/powerpoint/2010/main" val="1579562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run two benchmarks.</a:t>
            </a:r>
          </a:p>
          <a:p>
            <a:r>
              <a:rPr lang="en-US" dirty="0"/>
              <a:t>The one on the left is PARSEC. Shared L2 TLB without global ASID performs marginally better than private one, while the shared L2 TLB with global ASID performs way better than all other two setups. Considering that PARSEC benchmark composes of highly threaded applications, the results are reasonable because only the third setup exploits the sharing of the ASID.</a:t>
            </a:r>
          </a:p>
          <a:p>
            <a:r>
              <a:rPr lang="en-US" dirty="0"/>
              <a:t>The one on the right is the compilation of Linux with make. When parallelism is high, each core is essentially executing different processes and thus different ASID, so the gain of shared TLB is not high.  When parallelism is small, the busy cores and use the shared TLB entries that are not </a:t>
            </a:r>
            <a:r>
              <a:rPr lang="en-US" dirty="0" err="1"/>
              <a:t>utilised</a:t>
            </a:r>
            <a:r>
              <a:rPr lang="en-US" dirty="0"/>
              <a:t> by the idle cores, so the miss rate reduces dramatically.</a:t>
            </a:r>
          </a:p>
        </p:txBody>
      </p:sp>
      <p:sp>
        <p:nvSpPr>
          <p:cNvPr id="4" name="Slide Number Placeholder 3"/>
          <p:cNvSpPr>
            <a:spLocks noGrp="1"/>
          </p:cNvSpPr>
          <p:nvPr>
            <p:ph type="sldNum" sz="quarter" idx="5"/>
          </p:nvPr>
        </p:nvSpPr>
        <p:spPr/>
        <p:txBody>
          <a:bodyPr/>
          <a:lstStyle/>
          <a:p>
            <a:fld id="{D874C5E8-2AF3-49FD-9E39-50122889BB47}" type="slidenum">
              <a:rPr lang="en-GB" smtClean="0"/>
              <a:t>18</a:t>
            </a:fld>
            <a:endParaRPr lang="en-GB"/>
          </a:p>
        </p:txBody>
      </p:sp>
    </p:spTree>
    <p:extLst>
      <p:ext uri="{BB962C8B-B14F-4D97-AF65-F5344CB8AC3E}">
        <p14:creationId xmlns:p14="http://schemas.microsoft.com/office/powerpoint/2010/main" val="3074459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authors therefore conclude that a</a:t>
            </a:r>
            <a:r>
              <a:rPr lang="en-US" dirty="0" err="1">
                <a:cs typeface="Calibri"/>
              </a:rPr>
              <a:t>llowing</a:t>
            </a:r>
            <a:r>
              <a:rPr lang="en-US" dirty="0">
                <a:cs typeface="Calibri"/>
              </a:rPr>
              <a:t> a shared ASID space has a clear advantage.</a:t>
            </a:r>
          </a:p>
          <a:p>
            <a:r>
              <a:rPr lang="en-US" dirty="0">
                <a:cs typeface="Calibri"/>
              </a:rPr>
              <a:t>It will allow more possible hardware implementation, and is vital for many-core designs and GPU-like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Designs </a:t>
            </a:r>
            <a:r>
              <a:rPr lang="en-US" altLang="zh-CN" dirty="0">
                <a:cs typeface="Calibri"/>
              </a:rPr>
              <a:t>with shared TLBs should </a:t>
            </a:r>
            <a:r>
              <a:rPr lang="en-US" dirty="0">
                <a:cs typeface="Calibri"/>
              </a:rPr>
              <a:t>definitely be allowed by the spec.</a:t>
            </a:r>
          </a:p>
        </p:txBody>
      </p:sp>
      <p:sp>
        <p:nvSpPr>
          <p:cNvPr id="4" name="Slide Number Placeholder 3"/>
          <p:cNvSpPr>
            <a:spLocks noGrp="1"/>
          </p:cNvSpPr>
          <p:nvPr>
            <p:ph type="sldNum" sz="quarter" idx="5"/>
          </p:nvPr>
        </p:nvSpPr>
        <p:spPr/>
        <p:txBody>
          <a:bodyPr/>
          <a:lstStyle/>
          <a:p>
            <a:fld id="{D874C5E8-2AF3-49FD-9E39-50122889BB47}" type="slidenum">
              <a:rPr lang="en-GB" smtClean="0"/>
              <a:t>19</a:t>
            </a:fld>
            <a:endParaRPr lang="en-GB"/>
          </a:p>
        </p:txBody>
      </p:sp>
    </p:spTree>
    <p:extLst>
      <p:ext uri="{BB962C8B-B14F-4D97-AF65-F5344CB8AC3E}">
        <p14:creationId xmlns:p14="http://schemas.microsoft.com/office/powerpoint/2010/main" val="98265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874C5E8-2AF3-49FD-9E39-50122889BB47}" type="slidenum">
              <a:rPr lang="en-GB" smtClean="0"/>
              <a:t>3</a:t>
            </a:fld>
            <a:endParaRPr lang="en-GB"/>
          </a:p>
        </p:txBody>
      </p:sp>
    </p:spTree>
    <p:extLst>
      <p:ext uri="{BB962C8B-B14F-4D97-AF65-F5344CB8AC3E}">
        <p14:creationId xmlns:p14="http://schemas.microsoft.com/office/powerpoint/2010/main" val="1229036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We could not just simply say that non-zero ASIDs are now</a:t>
            </a:r>
            <a:r>
              <a:rPr lang="en-GB" dirty="0">
                <a:cs typeface="Calibri"/>
              </a:rPr>
              <a:t> global, because it will the envisioned logical partition use cases, as one OS’s use of ASID may interfere with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cs typeface="Calibri"/>
              </a:rPr>
              <a:t>The authors therefore propose an extension to the spec instead. The extension adds a single CSR, named MASI, machine address space isolation.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cs typeface="Calibri"/>
              </a:rPr>
              <a:t>The CSR is write-any-read-legal. There will be both writable and </a:t>
            </a:r>
            <a:r>
              <a:rPr lang="en-GB" dirty="0" err="1">
                <a:cs typeface="Calibri"/>
              </a:rPr>
              <a:t>readonly</a:t>
            </a:r>
            <a:r>
              <a:rPr lang="en-GB" dirty="0">
                <a:cs typeface="Calibri"/>
              </a:rPr>
              <a:t> bits. The implementation can decide number of writable bits, from 0 to XLEN, but usually the number would not exceed the log of the total number of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cs typeface="Calibri"/>
              </a:rPr>
              <a:t>The important bit of this extension is that the </a:t>
            </a:r>
            <a:r>
              <a:rPr lang="en-GB" dirty="0" err="1">
                <a:cs typeface="Calibri"/>
              </a:rPr>
              <a:t>readonly</a:t>
            </a:r>
            <a:r>
              <a:rPr lang="en-GB" dirty="0">
                <a:cs typeface="Calibri"/>
              </a:rPr>
              <a:t> bits are not necessary zero, and we will see that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MASI is essentially another thing to tag in TLB besides ASID, virtual page number, and possibly VMID if hypervisor extension is present.</a:t>
            </a:r>
            <a:r>
              <a:rPr lang="en-GB" dirty="0">
                <a:cs typeface="Calibri"/>
              </a:rPr>
              <a:t> Of course, only writable bits need to be tagged.</a:t>
            </a:r>
            <a:endParaRPr lang="en-US" dirty="0">
              <a:cs typeface="Calibri"/>
            </a:endParaRPr>
          </a:p>
        </p:txBody>
      </p:sp>
      <p:sp>
        <p:nvSpPr>
          <p:cNvPr id="4" name="Slide Number Placeholder 3"/>
          <p:cNvSpPr>
            <a:spLocks noGrp="1"/>
          </p:cNvSpPr>
          <p:nvPr>
            <p:ph type="sldNum" sz="quarter" idx="5"/>
          </p:nvPr>
        </p:nvSpPr>
        <p:spPr/>
        <p:txBody>
          <a:bodyPr/>
          <a:lstStyle/>
          <a:p>
            <a:fld id="{D874C5E8-2AF3-49FD-9E39-50122889BB47}" type="slidenum">
              <a:rPr lang="en-GB" smtClean="0"/>
              <a:t>20</a:t>
            </a:fld>
            <a:endParaRPr lang="en-GB"/>
          </a:p>
        </p:txBody>
      </p:sp>
    </p:spTree>
    <p:extLst>
      <p:ext uri="{BB962C8B-B14F-4D97-AF65-F5344CB8AC3E}">
        <p14:creationId xmlns:p14="http://schemas.microsoft.com/office/powerpoint/2010/main" val="1474240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Whether TLB entries are isolated from each other would be revised like this.</a:t>
            </a:r>
          </a:p>
        </p:txBody>
      </p:sp>
      <p:sp>
        <p:nvSpPr>
          <p:cNvPr id="4" name="Slide Number Placeholder 3"/>
          <p:cNvSpPr>
            <a:spLocks noGrp="1"/>
          </p:cNvSpPr>
          <p:nvPr>
            <p:ph type="sldNum" sz="quarter" idx="5"/>
          </p:nvPr>
        </p:nvSpPr>
        <p:spPr/>
        <p:txBody>
          <a:bodyPr/>
          <a:lstStyle/>
          <a:p>
            <a:fld id="{D874C5E8-2AF3-49FD-9E39-50122889BB47}" type="slidenum">
              <a:rPr lang="en-GB" smtClean="0"/>
              <a:t>21</a:t>
            </a:fld>
            <a:endParaRPr lang="en-GB"/>
          </a:p>
        </p:txBody>
      </p:sp>
    </p:spTree>
    <p:extLst>
      <p:ext uri="{BB962C8B-B14F-4D97-AF65-F5344CB8AC3E}">
        <p14:creationId xmlns:p14="http://schemas.microsoft.com/office/powerpoint/2010/main" val="1732558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important that A</a:t>
            </a:r>
            <a:r>
              <a:rPr lang="en-US" dirty="0"/>
              <a:t>SID 0 of harts may not be isolated from other non-zero ASIDs</a:t>
            </a:r>
            <a:r>
              <a:rPr lang="en-GB" dirty="0"/>
              <a:t>. The constraint is super cheap for software. Once the OS decides whether to use the ASID of not, it does not need to care about this constraint anymore. It only adds a little subtly to the transition process when the OS is detecting the presence of ASID.</a:t>
            </a:r>
          </a:p>
          <a:p>
            <a:r>
              <a:rPr lang="en-GB" dirty="0"/>
              <a:t>The constraint, on the other hand, makes hardware design significantly easier. With this design, </a:t>
            </a:r>
            <a:r>
              <a:rPr lang="en-US" dirty="0">
                <a:cs typeface="Calibri"/>
              </a:rPr>
              <a:t>a hardware can simply map ASID 0 to some unique ASID number, e.g. the hart ID. Now it can forget about the specialness of ASID 0 all-together, because they’re no long zero.</a:t>
            </a:r>
            <a:endParaRPr lang="en-US" dirty="0"/>
          </a:p>
        </p:txBody>
      </p:sp>
      <p:sp>
        <p:nvSpPr>
          <p:cNvPr id="4" name="Slide Number Placeholder 3"/>
          <p:cNvSpPr>
            <a:spLocks noGrp="1"/>
          </p:cNvSpPr>
          <p:nvPr>
            <p:ph type="sldNum" sz="quarter" idx="5"/>
          </p:nvPr>
        </p:nvSpPr>
        <p:spPr/>
        <p:txBody>
          <a:bodyPr/>
          <a:lstStyle/>
          <a:p>
            <a:fld id="{D874C5E8-2AF3-49FD-9E39-50122889BB47}" type="slidenum">
              <a:rPr lang="en-GB" smtClean="0"/>
              <a:t>22</a:t>
            </a:fld>
            <a:endParaRPr lang="en-GB"/>
          </a:p>
        </p:txBody>
      </p:sp>
    </p:spTree>
    <p:extLst>
      <p:ext uri="{BB962C8B-B14F-4D97-AF65-F5344CB8AC3E}">
        <p14:creationId xmlns:p14="http://schemas.microsoft.com/office/powerpoint/2010/main" val="2164558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are some examples about how MASI can be implemented.</a:t>
            </a:r>
          </a:p>
          <a:p>
            <a:r>
              <a:rPr lang="en-GB" dirty="0"/>
              <a:t>On implementations that do not share TLBs, which is most hardware today, they can be simply wired to their hart IDs.</a:t>
            </a:r>
          </a:p>
          <a:p>
            <a:r>
              <a:rPr lang="en-GB" dirty="0"/>
              <a:t>As now MASI of each core is guaranteed to be distinct, so MASI can be forgotten as if it’s never proposed.</a:t>
            </a:r>
          </a:p>
          <a:p>
            <a:r>
              <a:rPr lang="en-GB" dirty="0"/>
              <a:t>This is how the firmware can treat the hardware if MASI extension is not present.</a:t>
            </a:r>
          </a:p>
          <a:p>
            <a:r>
              <a:rPr lang="en-GB" dirty="0"/>
              <a:t>No additional complexity is needed in the TLB, just a simple CSR wiring.</a:t>
            </a:r>
          </a:p>
        </p:txBody>
      </p:sp>
      <p:sp>
        <p:nvSpPr>
          <p:cNvPr id="4" name="Slide Number Placeholder 3"/>
          <p:cNvSpPr>
            <a:spLocks noGrp="1"/>
          </p:cNvSpPr>
          <p:nvPr>
            <p:ph type="sldNum" sz="quarter" idx="5"/>
          </p:nvPr>
        </p:nvSpPr>
        <p:spPr/>
        <p:txBody>
          <a:bodyPr/>
          <a:lstStyle/>
          <a:p>
            <a:fld id="{D874C5E8-2AF3-49FD-9E39-50122889BB47}" type="slidenum">
              <a:rPr lang="en-GB" smtClean="0"/>
              <a:t>23</a:t>
            </a:fld>
            <a:endParaRPr lang="en-GB"/>
          </a:p>
        </p:txBody>
      </p:sp>
    </p:spTree>
    <p:extLst>
      <p:ext uri="{BB962C8B-B14F-4D97-AF65-F5344CB8AC3E}">
        <p14:creationId xmlns:p14="http://schemas.microsoft.com/office/powerpoint/2010/main" val="3640830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systems that want to exploit ASID sharing and have no interest in logical partitioning, then it can simply wire them to all zero.</a:t>
            </a:r>
          </a:p>
          <a:p>
            <a:r>
              <a:rPr lang="en-GB" dirty="0"/>
              <a:t>Now there is a global ASID space, and the firmware can detect that by seeing that MASI reports 0 for all cores and there are no writable bits.</a:t>
            </a:r>
          </a:p>
        </p:txBody>
      </p:sp>
      <p:sp>
        <p:nvSpPr>
          <p:cNvPr id="4" name="Slide Number Placeholder 3"/>
          <p:cNvSpPr>
            <a:spLocks noGrp="1"/>
          </p:cNvSpPr>
          <p:nvPr>
            <p:ph type="sldNum" sz="quarter" idx="5"/>
          </p:nvPr>
        </p:nvSpPr>
        <p:spPr/>
        <p:txBody>
          <a:bodyPr/>
          <a:lstStyle/>
          <a:p>
            <a:fld id="{D874C5E8-2AF3-49FD-9E39-50122889BB47}" type="slidenum">
              <a:rPr lang="en-GB" smtClean="0"/>
              <a:t>24</a:t>
            </a:fld>
            <a:endParaRPr lang="en-GB"/>
          </a:p>
        </p:txBody>
      </p:sp>
    </p:spTree>
    <p:extLst>
      <p:ext uri="{BB962C8B-B14F-4D97-AF65-F5344CB8AC3E}">
        <p14:creationId xmlns:p14="http://schemas.microsoft.com/office/powerpoint/2010/main" val="1099035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support both shared TLB and logical partitioning, we would actually need to implement the writable bits and tag them in the TLB.</a:t>
            </a:r>
          </a:p>
        </p:txBody>
      </p:sp>
      <p:sp>
        <p:nvSpPr>
          <p:cNvPr id="4" name="Slide Number Placeholder 3"/>
          <p:cNvSpPr>
            <a:spLocks noGrp="1"/>
          </p:cNvSpPr>
          <p:nvPr>
            <p:ph type="sldNum" sz="quarter" idx="5"/>
          </p:nvPr>
        </p:nvSpPr>
        <p:spPr/>
        <p:txBody>
          <a:bodyPr/>
          <a:lstStyle/>
          <a:p>
            <a:fld id="{D874C5E8-2AF3-49FD-9E39-50122889BB47}" type="slidenum">
              <a:rPr lang="en-GB" smtClean="0"/>
              <a:t>25</a:t>
            </a:fld>
            <a:endParaRPr lang="en-GB"/>
          </a:p>
        </p:txBody>
      </p:sp>
    </p:spTree>
    <p:extLst>
      <p:ext uri="{BB962C8B-B14F-4D97-AF65-F5344CB8AC3E}">
        <p14:creationId xmlns:p14="http://schemas.microsoft.com/office/powerpoint/2010/main" val="2755018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MASI is actually very flexible design. If we have a multi-tile system, e.g. multi-socket computer, each socket may want to share TLBs internally, but not between cores.</a:t>
            </a:r>
          </a:p>
          <a:p>
            <a:r>
              <a:rPr lang="en-GB" dirty="0"/>
              <a:t>In this case it can signal by the wiring shown in the figure. All harts within one socket can have a same constant, and a different constant in another socket.</a:t>
            </a:r>
          </a:p>
          <a:p>
            <a:r>
              <a:rPr lang="en-GB" dirty="0"/>
              <a:t>In this system we can logically partition the system across sockets, but not within a tile.</a:t>
            </a:r>
          </a:p>
          <a:p>
            <a:r>
              <a:rPr lang="en-GB" dirty="0"/>
              <a:t>Of course we can still wire every MASIs to 0 in this case, but we cannot do logical partitioning anymore.</a:t>
            </a:r>
          </a:p>
        </p:txBody>
      </p:sp>
      <p:sp>
        <p:nvSpPr>
          <p:cNvPr id="4" name="Slide Number Placeholder 3"/>
          <p:cNvSpPr>
            <a:spLocks noGrp="1"/>
          </p:cNvSpPr>
          <p:nvPr>
            <p:ph type="sldNum" sz="quarter" idx="5"/>
          </p:nvPr>
        </p:nvSpPr>
        <p:spPr/>
        <p:txBody>
          <a:bodyPr/>
          <a:lstStyle/>
          <a:p>
            <a:fld id="{D874C5E8-2AF3-49FD-9E39-50122889BB47}" type="slidenum">
              <a:rPr lang="en-GB" smtClean="0"/>
              <a:t>26</a:t>
            </a:fld>
            <a:endParaRPr lang="en-GB"/>
          </a:p>
        </p:txBody>
      </p:sp>
    </p:spTree>
    <p:extLst>
      <p:ext uri="{BB962C8B-B14F-4D97-AF65-F5344CB8AC3E}">
        <p14:creationId xmlns:p14="http://schemas.microsoft.com/office/powerpoint/2010/main" val="535208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finer-grained logical partitioning is needed, it is as simple as implement a writable-bit and an additional bit in all tags!</a:t>
            </a:r>
          </a:p>
        </p:txBody>
      </p:sp>
      <p:sp>
        <p:nvSpPr>
          <p:cNvPr id="4" name="Slide Number Placeholder 3"/>
          <p:cNvSpPr>
            <a:spLocks noGrp="1"/>
          </p:cNvSpPr>
          <p:nvPr>
            <p:ph type="sldNum" sz="quarter" idx="5"/>
          </p:nvPr>
        </p:nvSpPr>
        <p:spPr/>
        <p:txBody>
          <a:bodyPr/>
          <a:lstStyle/>
          <a:p>
            <a:fld id="{D874C5E8-2AF3-49FD-9E39-50122889BB47}" type="slidenum">
              <a:rPr lang="en-GB" smtClean="0"/>
              <a:t>27</a:t>
            </a:fld>
            <a:endParaRPr lang="en-GB"/>
          </a:p>
        </p:txBody>
      </p:sp>
    </p:spTree>
    <p:extLst>
      <p:ext uri="{BB962C8B-B14F-4D97-AF65-F5344CB8AC3E}">
        <p14:creationId xmlns:p14="http://schemas.microsoft.com/office/powerpoint/2010/main" val="3163534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conclusion, the authors believe that MASI is an good extension to be considered for RISC-V. It does address what the spec is falling short, allowing implementations to exploit ASID sharing. And importantly, on most systems, MASI is just </a:t>
            </a:r>
            <a:r>
              <a:rPr lang="en-GB" dirty="0" err="1"/>
              <a:t>readonly</a:t>
            </a:r>
            <a:r>
              <a:rPr lang="en-GB" dirty="0"/>
              <a:t>, and is almost free to implement. It is also backward compatible and transparent to supervisors, which either do not use </a:t>
            </a:r>
            <a:r>
              <a:rPr lang="en-US" altLang="zh-CN" dirty="0"/>
              <a:t>ASID, or assume they are shared anyway.</a:t>
            </a:r>
            <a:endParaRPr lang="en-GB" dirty="0"/>
          </a:p>
        </p:txBody>
      </p:sp>
      <p:sp>
        <p:nvSpPr>
          <p:cNvPr id="4" name="Slide Number Placeholder 3"/>
          <p:cNvSpPr>
            <a:spLocks noGrp="1"/>
          </p:cNvSpPr>
          <p:nvPr>
            <p:ph type="sldNum" sz="quarter" idx="5"/>
          </p:nvPr>
        </p:nvSpPr>
        <p:spPr/>
        <p:txBody>
          <a:bodyPr/>
          <a:lstStyle/>
          <a:p>
            <a:fld id="{D874C5E8-2AF3-49FD-9E39-50122889BB47}" type="slidenum">
              <a:rPr lang="en-GB" smtClean="0"/>
              <a:t>28</a:t>
            </a:fld>
            <a:endParaRPr lang="en-GB"/>
          </a:p>
        </p:txBody>
      </p:sp>
    </p:spTree>
    <p:extLst>
      <p:ext uri="{BB962C8B-B14F-4D97-AF65-F5344CB8AC3E}">
        <p14:creationId xmlns:p14="http://schemas.microsoft.com/office/powerpoint/2010/main" val="3386341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74C5E8-2AF3-49FD-9E39-50122889BB47}" type="slidenum">
              <a:rPr lang="en-GB" smtClean="0"/>
              <a:t>29</a:t>
            </a:fld>
            <a:endParaRPr lang="en-GB"/>
          </a:p>
        </p:txBody>
      </p:sp>
    </p:spTree>
    <p:extLst>
      <p:ext uri="{BB962C8B-B14F-4D97-AF65-F5344CB8AC3E}">
        <p14:creationId xmlns:p14="http://schemas.microsoft.com/office/powerpoint/2010/main" val="2588805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874C5E8-2AF3-49FD-9E39-50122889BB47}" type="slidenum">
              <a:rPr lang="en-GB" smtClean="0"/>
              <a:t>4</a:t>
            </a:fld>
            <a:endParaRPr lang="en-GB"/>
          </a:p>
        </p:txBody>
      </p:sp>
    </p:spTree>
    <p:extLst>
      <p:ext uri="{BB962C8B-B14F-4D97-AF65-F5344CB8AC3E}">
        <p14:creationId xmlns:p14="http://schemas.microsoft.com/office/powerpoint/2010/main" val="370600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control flow when only L1 TLB is simulated with the simulator.</a:t>
            </a:r>
          </a:p>
          <a:p>
            <a:r>
              <a:rPr lang="en-US" dirty="0"/>
              <a:t>The main highlight here is that when any entries are evicted from the L1 TLB, they are also forced to be evicted from the QEMU’s TLB.</a:t>
            </a:r>
          </a:p>
          <a:p>
            <a:r>
              <a:rPr lang="en-US" dirty="0"/>
              <a:t>Essentially, we can see the QEMU’s TLB as a L0 TLB, and the L1 TLB here is inclusive.</a:t>
            </a:r>
          </a:p>
        </p:txBody>
      </p:sp>
      <p:sp>
        <p:nvSpPr>
          <p:cNvPr id="4" name="Slide Number Placeholder 3"/>
          <p:cNvSpPr>
            <a:spLocks noGrp="1"/>
          </p:cNvSpPr>
          <p:nvPr>
            <p:ph type="sldNum" sz="quarter" idx="5"/>
          </p:nvPr>
        </p:nvSpPr>
        <p:spPr/>
        <p:txBody>
          <a:bodyPr/>
          <a:lstStyle/>
          <a:p>
            <a:fld id="{D874C5E8-2AF3-49FD-9E39-50122889BB47}" type="slidenum">
              <a:rPr lang="en-GB" smtClean="0"/>
              <a:t>5</a:t>
            </a:fld>
            <a:endParaRPr lang="en-GB"/>
          </a:p>
        </p:txBody>
      </p:sp>
    </p:spTree>
    <p:extLst>
      <p:ext uri="{BB962C8B-B14F-4D97-AF65-F5344CB8AC3E}">
        <p14:creationId xmlns:p14="http://schemas.microsoft.com/office/powerpoint/2010/main" val="1675521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cs typeface="Calibri"/>
              </a:rPr>
              <a:t>The inclusion requirement makes all TLB misses seen by the TLB simulator.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a:t>
            </a:r>
            <a:r>
              <a:rPr lang="en-US" dirty="0">
                <a:cs typeface="Calibri"/>
              </a:rPr>
              <a:t>not all TLB hits are seen by the TLB simulator</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it is </a:t>
            </a:r>
            <a:r>
              <a:rPr lang="en-US" dirty="0">
                <a:cs typeface="Calibri"/>
              </a:rPr>
              <a:t>not possible to implement replacement policies like LRU.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however, is the authors’ </a:t>
            </a:r>
            <a:r>
              <a:rPr lang="en-US" dirty="0">
                <a:cs typeface="Calibri"/>
              </a:rPr>
              <a:t>deliberate design choice to </a:t>
            </a:r>
            <a:r>
              <a:rPr lang="en-US" dirty="0">
                <a:ea typeface="+mn-lt"/>
                <a:cs typeface="+mn-lt"/>
              </a:rPr>
              <a:t>sacrifice some accuracy in exchange of performance.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though not all TLB hits are seen, we can </a:t>
            </a:r>
            <a:r>
              <a:rPr lang="en-US" dirty="0">
                <a:cs typeface="Calibri"/>
              </a:rPr>
              <a:t>still count number of TLB accesses by just counting number of memory ops.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design keeps QEMU’s fast path intact as no code in the fast path is modified at all, except one or two simple instruction to keep the counters of memory and total number of retired instructions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expensive code is ran only when QEMU’s TLB misses, which is a slow path anyway.</a:t>
            </a:r>
          </a:p>
        </p:txBody>
      </p:sp>
      <p:sp>
        <p:nvSpPr>
          <p:cNvPr id="4" name="Slide Number Placeholder 3"/>
          <p:cNvSpPr>
            <a:spLocks noGrp="1"/>
          </p:cNvSpPr>
          <p:nvPr>
            <p:ph type="sldNum" sz="quarter" idx="5"/>
          </p:nvPr>
        </p:nvSpPr>
        <p:spPr/>
        <p:txBody>
          <a:bodyPr/>
          <a:lstStyle/>
          <a:p>
            <a:fld id="{D874C5E8-2AF3-49FD-9E39-50122889BB47}" type="slidenum">
              <a:rPr lang="en-GB" smtClean="0"/>
              <a:t>6</a:t>
            </a:fld>
            <a:endParaRPr lang="en-GB"/>
          </a:p>
        </p:txBody>
      </p:sp>
    </p:spTree>
    <p:extLst>
      <p:ext uri="{BB962C8B-B14F-4D97-AF65-F5344CB8AC3E}">
        <p14:creationId xmlns:p14="http://schemas.microsoft.com/office/powerpoint/2010/main" val="314360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makes little performance degradation compared to vanilla QEMU. Overall we see only ~20% performance loss. Even when simulating a two-level TLB design, a performance of 50MIPS can still be maintained on a old Xeon server, whose single-core performance isn’t really suitable for QEMU.</a:t>
            </a:r>
          </a:p>
        </p:txBody>
      </p:sp>
      <p:sp>
        <p:nvSpPr>
          <p:cNvPr id="4" name="Slide Number Placeholder 3"/>
          <p:cNvSpPr>
            <a:spLocks noGrp="1"/>
          </p:cNvSpPr>
          <p:nvPr>
            <p:ph type="sldNum" sz="quarter" idx="5"/>
          </p:nvPr>
        </p:nvSpPr>
        <p:spPr/>
        <p:txBody>
          <a:bodyPr/>
          <a:lstStyle/>
          <a:p>
            <a:fld id="{D874C5E8-2AF3-49FD-9E39-50122889BB47}" type="slidenum">
              <a:rPr lang="en-GB" smtClean="0"/>
              <a:t>7</a:t>
            </a:fld>
            <a:endParaRPr lang="en-GB"/>
          </a:p>
        </p:txBody>
      </p:sp>
    </p:spTree>
    <p:extLst>
      <p:ext uri="{BB962C8B-B14F-4D97-AF65-F5344CB8AC3E}">
        <p14:creationId xmlns:p14="http://schemas.microsoft.com/office/powerpoint/2010/main" val="241031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application is to validate software.</a:t>
            </a:r>
          </a:p>
          <a:p>
            <a:r>
              <a:rPr lang="en-US" dirty="0"/>
              <a:t>The authors </a:t>
            </a:r>
            <a:r>
              <a:rPr lang="en-GB" noProof="0" dirty="0"/>
              <a:t>utilise</a:t>
            </a:r>
            <a:r>
              <a:rPr lang="en-US" dirty="0"/>
              <a:t> </a:t>
            </a:r>
            <a:r>
              <a:rPr lang="en-US" dirty="0">
                <a:cs typeface="Calibri" panose="020F0502020204030204"/>
              </a:rPr>
              <a:t>ideal TLBs implemented using hash maps to check incorrect use of address space identifiers or page tables.</a:t>
            </a:r>
          </a:p>
          <a:p>
            <a:r>
              <a:rPr lang="en-US" dirty="0">
                <a:cs typeface="Calibri" panose="020F0502020204030204"/>
              </a:rPr>
              <a:t>The following misuses can be identified.</a:t>
            </a:r>
          </a:p>
          <a:p>
            <a:endParaRPr lang="en-US" dirty="0">
              <a:cs typeface="Calibri" panose="020F0502020204030204"/>
            </a:endParaRPr>
          </a:p>
          <a:p>
            <a:r>
              <a:rPr lang="en-US" dirty="0"/>
              <a:t>While the last one is</a:t>
            </a:r>
            <a:r>
              <a:rPr lang="en-US" dirty="0">
                <a:ea typeface="+mn-lt"/>
                <a:cs typeface="+mn-lt"/>
              </a:rPr>
              <a:t> not strictly wrong, it often indicates an implementation error in software. For example, if multiple ASIDs are used to refer to the same page table, then invalidating a page within the page table would require multiple invalidations. It is very likely to be a bug, and at least is a performance issue. The tool therefore identify and point it out int the validator.</a:t>
            </a:r>
            <a:endParaRPr lang="en-US" dirty="0">
              <a:cs typeface="Calibri" panose="020F0502020204030204"/>
            </a:endParaRPr>
          </a:p>
          <a:p>
            <a:endParaRPr lang="en-US" dirty="0"/>
          </a:p>
        </p:txBody>
      </p:sp>
      <p:sp>
        <p:nvSpPr>
          <p:cNvPr id="4" name="Slide Number Placeholder 3"/>
          <p:cNvSpPr>
            <a:spLocks noGrp="1"/>
          </p:cNvSpPr>
          <p:nvPr>
            <p:ph type="sldNum" sz="quarter" idx="5"/>
          </p:nvPr>
        </p:nvSpPr>
        <p:spPr/>
        <p:txBody>
          <a:bodyPr/>
          <a:lstStyle/>
          <a:p>
            <a:fld id="{D874C5E8-2AF3-49FD-9E39-50122889BB47}" type="slidenum">
              <a:rPr lang="en-GB" smtClean="0"/>
              <a:t>8</a:t>
            </a:fld>
            <a:endParaRPr lang="en-GB"/>
          </a:p>
        </p:txBody>
      </p:sp>
    </p:spTree>
    <p:extLst>
      <p:ext uri="{BB962C8B-B14F-4D97-AF65-F5344CB8AC3E}">
        <p14:creationId xmlns:p14="http://schemas.microsoft.com/office/powerpoint/2010/main" val="243021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874C5E8-2AF3-49FD-9E39-50122889BB47}" type="slidenum">
              <a:rPr lang="en-GB" smtClean="0"/>
              <a:t>9</a:t>
            </a:fld>
            <a:endParaRPr lang="en-GB"/>
          </a:p>
        </p:txBody>
      </p:sp>
    </p:spTree>
    <p:extLst>
      <p:ext uri="{BB962C8B-B14F-4D97-AF65-F5344CB8AC3E}">
        <p14:creationId xmlns:p14="http://schemas.microsoft.com/office/powerpoint/2010/main" val="284862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dirty="0">
                <a:cs typeface="Calibri"/>
              </a:rPr>
              <a:t>From the spec we can see that the SFENCE.VMA is defined as a fence instruction, not a conventional TLB flush instruction. As a result, technically an implementation is allowed to cache invalid entries.</a:t>
            </a:r>
            <a:endParaRPr lang="en" dirty="0"/>
          </a:p>
        </p:txBody>
      </p:sp>
      <p:sp>
        <p:nvSpPr>
          <p:cNvPr id="4" name="Slide Number Placeholder 3"/>
          <p:cNvSpPr>
            <a:spLocks noGrp="1"/>
          </p:cNvSpPr>
          <p:nvPr>
            <p:ph type="sldNum" sz="quarter" idx="5"/>
          </p:nvPr>
        </p:nvSpPr>
        <p:spPr/>
        <p:txBody>
          <a:bodyPr/>
          <a:lstStyle/>
          <a:p>
            <a:fld id="{D874C5E8-2AF3-49FD-9E39-50122889BB47}" type="slidenum">
              <a:rPr lang="en-GB" smtClean="0"/>
              <a:t>10</a:t>
            </a:fld>
            <a:endParaRPr lang="en-GB"/>
          </a:p>
        </p:txBody>
      </p:sp>
    </p:spTree>
    <p:extLst>
      <p:ext uri="{BB962C8B-B14F-4D97-AF65-F5344CB8AC3E}">
        <p14:creationId xmlns:p14="http://schemas.microsoft.com/office/powerpoint/2010/main" val="2486368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CFBC600-FF4C-46AC-BB49-F73B8BB9D3BF}"/>
              </a:ext>
            </a:extLst>
          </p:cNvPr>
          <p:cNvSpPr/>
          <p:nvPr userDrawn="1"/>
        </p:nvSpPr>
        <p:spPr>
          <a:xfrm>
            <a:off x="-1752" y="0"/>
            <a:ext cx="12192000" cy="6858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2AB664E4-A45D-4F15-ACCC-40C4DF57012D}"/>
              </a:ext>
            </a:extLst>
          </p:cNvPr>
          <p:cNvSpPr/>
          <p:nvPr userDrawn="1"/>
        </p:nvSpPr>
        <p:spPr>
          <a:xfrm>
            <a:off x="-876" y="1879347"/>
            <a:ext cx="12192000" cy="3402772"/>
          </a:xfrm>
          <a:prstGeom prst="rect">
            <a:avLst/>
          </a:prstGeom>
          <a:solidFill>
            <a:srgbClr val="007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8024D36D-2755-4ACD-8E7E-33E18CFA7C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173" y="506543"/>
            <a:ext cx="3240000" cy="673515"/>
          </a:xfrm>
          <a:prstGeom prst="rect">
            <a:avLst/>
          </a:prstGeom>
        </p:spPr>
      </p:pic>
      <p:sp>
        <p:nvSpPr>
          <p:cNvPr id="18" name="Rectangle 17">
            <a:extLst>
              <a:ext uri="{FF2B5EF4-FFF2-40B4-BE49-F238E27FC236}">
                <a16:creationId xmlns:a16="http://schemas.microsoft.com/office/drawing/2014/main" id="{066BD079-62FE-448A-B8CC-D18B3C996871}"/>
              </a:ext>
            </a:extLst>
          </p:cNvPr>
          <p:cNvSpPr/>
          <p:nvPr userDrawn="1"/>
        </p:nvSpPr>
        <p:spPr>
          <a:xfrm>
            <a:off x="0" y="5282120"/>
            <a:ext cx="12192000" cy="583836"/>
          </a:xfrm>
          <a:prstGeom prst="rect">
            <a:avLst/>
          </a:prstGeom>
          <a:solidFill>
            <a:srgbClr val="003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31BE18C-5F6E-45B3-815E-05CB4F64A454}"/>
              </a:ext>
            </a:extLst>
          </p:cNvPr>
          <p:cNvSpPr/>
          <p:nvPr userDrawn="1"/>
        </p:nvSpPr>
        <p:spPr>
          <a:xfrm>
            <a:off x="0" y="5865955"/>
            <a:ext cx="12192000" cy="338449"/>
          </a:xfrm>
          <a:prstGeom prst="rect">
            <a:avLst/>
          </a:prstGeom>
          <a:solidFill>
            <a:srgbClr val="68A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86F74D1-419F-4A31-B514-0ABAA3582041}"/>
              </a:ext>
            </a:extLst>
          </p:cNvPr>
          <p:cNvSpPr>
            <a:spLocks noGrp="1"/>
          </p:cNvSpPr>
          <p:nvPr>
            <p:ph type="ctrTitle"/>
          </p:nvPr>
        </p:nvSpPr>
        <p:spPr>
          <a:xfrm>
            <a:off x="540297" y="2263979"/>
            <a:ext cx="11107902" cy="766763"/>
          </a:xfrm>
        </p:spPr>
        <p:txBody>
          <a:bodyPr anchor="b">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C0D7FDF7-8ED6-4755-9FBF-3B0085A007D2}"/>
              </a:ext>
            </a:extLst>
          </p:cNvPr>
          <p:cNvSpPr>
            <a:spLocks noGrp="1"/>
          </p:cNvSpPr>
          <p:nvPr>
            <p:ph type="subTitle" idx="1"/>
          </p:nvPr>
        </p:nvSpPr>
        <p:spPr>
          <a:xfrm>
            <a:off x="540296" y="3213395"/>
            <a:ext cx="11107901" cy="16557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dirty="0" smtClean="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61BC572-308B-44BE-A71E-1197524689F6}"/>
              </a:ext>
            </a:extLst>
          </p:cNvPr>
          <p:cNvSpPr>
            <a:spLocks noGrp="1"/>
          </p:cNvSpPr>
          <p:nvPr>
            <p:ph type="dt" sz="half" idx="10"/>
          </p:nvPr>
        </p:nvSpPr>
        <p:spPr>
          <a:xfrm>
            <a:off x="540296" y="6348639"/>
            <a:ext cx="2340000" cy="365125"/>
          </a:xfrm>
        </p:spPr>
        <p:txBody>
          <a:bodyPr/>
          <a:lstStyle/>
          <a:p>
            <a:fld id="{D3801FD2-10D6-4D9C-97D9-64163E596069}" type="datetimeFigureOut">
              <a:rPr lang="en-US" smtClean="0"/>
              <a:t>6/25/2019</a:t>
            </a:fld>
            <a:endParaRPr lang="en-US" dirty="0"/>
          </a:p>
        </p:txBody>
      </p:sp>
      <p:sp>
        <p:nvSpPr>
          <p:cNvPr id="5" name="Footer Placeholder 4">
            <a:extLst>
              <a:ext uri="{FF2B5EF4-FFF2-40B4-BE49-F238E27FC236}">
                <a16:creationId xmlns:a16="http://schemas.microsoft.com/office/drawing/2014/main" id="{CF22B2A4-C57D-482B-BFC6-74054A347385}"/>
              </a:ext>
            </a:extLst>
          </p:cNvPr>
          <p:cNvSpPr>
            <a:spLocks noGrp="1"/>
          </p:cNvSpPr>
          <p:nvPr>
            <p:ph type="ftr" sz="quarter" idx="11"/>
          </p:nvPr>
        </p:nvSpPr>
        <p:spPr>
          <a:xfrm>
            <a:off x="4036846" y="6348577"/>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31C43414-EB19-4AFB-953B-F87118CE41C5}"/>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280935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2683-A234-4DCC-A93A-26994F00A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99522-9C68-4362-993B-14FA817B8E4A}"/>
              </a:ext>
            </a:extLst>
          </p:cNvPr>
          <p:cNvSpPr>
            <a:spLocks noGrp="1"/>
          </p:cNvSpPr>
          <p:nvPr>
            <p:ph type="body" orient="vert" idx="1"/>
          </p:nvPr>
        </p:nvSpPr>
        <p:spPr>
          <a:xfrm>
            <a:off x="367593" y="1590168"/>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01B84-C6E7-40C3-BA11-FBCAC3AF63AA}"/>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5" name="Footer Placeholder 4">
            <a:extLst>
              <a:ext uri="{FF2B5EF4-FFF2-40B4-BE49-F238E27FC236}">
                <a16:creationId xmlns:a16="http://schemas.microsoft.com/office/drawing/2014/main" id="{C6DD45B3-F1E1-4CFB-8752-381AC0E65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76560-A7B7-425D-B23B-1BB01CE7F653}"/>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338799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1CBA0-DBA2-46DB-8B4F-CE7A355A4A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7BEC1-5E8E-489C-89BC-98315EF8CBF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15204-EBB9-4CA8-9531-D73E368252F8}"/>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5" name="Footer Placeholder 4">
            <a:extLst>
              <a:ext uri="{FF2B5EF4-FFF2-40B4-BE49-F238E27FC236}">
                <a16:creationId xmlns:a16="http://schemas.microsoft.com/office/drawing/2014/main" id="{A0A7FBF2-69DB-4129-9130-20B478CB2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8620C-9EB1-4551-BC58-8993B9B976BA}"/>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110496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AA34-05C7-4B65-9663-6B12A465D97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1F14748-CA35-40CD-A7BC-4A973C1604F6}"/>
              </a:ext>
            </a:extLst>
          </p:cNvPr>
          <p:cNvSpPr>
            <a:spLocks noGrp="1"/>
          </p:cNvSpPr>
          <p:nvPr>
            <p:ph idx="1"/>
          </p:nvPr>
        </p:nvSpPr>
        <p:spPr>
          <a:xfrm>
            <a:off x="367592" y="1590168"/>
            <a:ext cx="11430829"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C9C1E5-6845-4985-AF09-F1295AAF0BC6}"/>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5" name="Footer Placeholder 4">
            <a:extLst>
              <a:ext uri="{FF2B5EF4-FFF2-40B4-BE49-F238E27FC236}">
                <a16:creationId xmlns:a16="http://schemas.microsoft.com/office/drawing/2014/main" id="{FDD19708-9F57-429F-A68B-59EF47B39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3A79-B018-492A-AE92-BE1D2CC2D157}"/>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227270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B84786-43ED-4907-BB08-2298F0B79D7A}"/>
              </a:ext>
            </a:extLst>
          </p:cNvPr>
          <p:cNvSpPr/>
          <p:nvPr userDrawn="1"/>
        </p:nvSpPr>
        <p:spPr>
          <a:xfrm>
            <a:off x="-1754" y="1560114"/>
            <a:ext cx="12192000" cy="3402772"/>
          </a:xfrm>
          <a:prstGeom prst="rect">
            <a:avLst/>
          </a:prstGeom>
          <a:solidFill>
            <a:srgbClr val="007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37CE206-511F-4704-9E5C-E371502AAD42}"/>
              </a:ext>
            </a:extLst>
          </p:cNvPr>
          <p:cNvSpPr/>
          <p:nvPr userDrawn="1"/>
        </p:nvSpPr>
        <p:spPr>
          <a:xfrm>
            <a:off x="0" y="4962886"/>
            <a:ext cx="12192000" cy="338449"/>
          </a:xfrm>
          <a:prstGeom prst="rect">
            <a:avLst/>
          </a:prstGeom>
          <a:solidFill>
            <a:srgbClr val="68A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ubtitle 2">
            <a:extLst>
              <a:ext uri="{FF2B5EF4-FFF2-40B4-BE49-F238E27FC236}">
                <a16:creationId xmlns:a16="http://schemas.microsoft.com/office/drawing/2014/main" id="{60BA97B6-5345-4C17-A08E-DD5F10D17E42}"/>
              </a:ext>
            </a:extLst>
          </p:cNvPr>
          <p:cNvSpPr>
            <a:spLocks noGrp="1"/>
          </p:cNvSpPr>
          <p:nvPr>
            <p:ph type="subTitle" idx="1" hasCustomPrompt="1"/>
          </p:nvPr>
        </p:nvSpPr>
        <p:spPr>
          <a:xfrm>
            <a:off x="540296" y="2929308"/>
            <a:ext cx="11107901" cy="16557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dirty="0" smtClean="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text styles</a:t>
            </a:r>
          </a:p>
        </p:txBody>
      </p:sp>
      <p:sp>
        <p:nvSpPr>
          <p:cNvPr id="4" name="Date Placeholder 3">
            <a:extLst>
              <a:ext uri="{FF2B5EF4-FFF2-40B4-BE49-F238E27FC236}">
                <a16:creationId xmlns:a16="http://schemas.microsoft.com/office/drawing/2014/main" id="{BCAA1584-DA2F-44ED-A678-63FD157521F1}"/>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5" name="Footer Placeholder 4">
            <a:extLst>
              <a:ext uri="{FF2B5EF4-FFF2-40B4-BE49-F238E27FC236}">
                <a16:creationId xmlns:a16="http://schemas.microsoft.com/office/drawing/2014/main" id="{5D9B36B9-1956-4375-A90F-0EDD37A26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DF29E-0A52-4D3B-8C18-FC195E947FEA}"/>
              </a:ext>
            </a:extLst>
          </p:cNvPr>
          <p:cNvSpPr>
            <a:spLocks noGrp="1"/>
          </p:cNvSpPr>
          <p:nvPr>
            <p:ph type="sldNum" sz="quarter" idx="12"/>
          </p:nvPr>
        </p:nvSpPr>
        <p:spPr/>
        <p:txBody>
          <a:bodyPr/>
          <a:lstStyle/>
          <a:p>
            <a:fld id="{424D9BAC-06FB-4DC5-A608-607D34BCCFEA}" type="slidenum">
              <a:rPr lang="en-US" smtClean="0"/>
              <a:t>‹#›</a:t>
            </a:fld>
            <a:endParaRPr lang="en-US"/>
          </a:p>
        </p:txBody>
      </p:sp>
      <p:sp>
        <p:nvSpPr>
          <p:cNvPr id="14" name="Rectangle 13">
            <a:extLst>
              <a:ext uri="{FF2B5EF4-FFF2-40B4-BE49-F238E27FC236}">
                <a16:creationId xmlns:a16="http://schemas.microsoft.com/office/drawing/2014/main" id="{7D5F4BEB-1147-4B39-A3BD-71A41D010C1E}"/>
              </a:ext>
            </a:extLst>
          </p:cNvPr>
          <p:cNvSpPr/>
          <p:nvPr userDrawn="1"/>
        </p:nvSpPr>
        <p:spPr>
          <a:xfrm>
            <a:off x="-1752" y="0"/>
            <a:ext cx="12192000" cy="130501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itle 1">
            <a:extLst>
              <a:ext uri="{FF2B5EF4-FFF2-40B4-BE49-F238E27FC236}">
                <a16:creationId xmlns:a16="http://schemas.microsoft.com/office/drawing/2014/main" id="{BF7E3616-A646-4A54-ADD2-80421DFC2FE8}"/>
              </a:ext>
            </a:extLst>
          </p:cNvPr>
          <p:cNvSpPr>
            <a:spLocks noGrp="1"/>
          </p:cNvSpPr>
          <p:nvPr>
            <p:ph type="title"/>
          </p:nvPr>
        </p:nvSpPr>
        <p:spPr>
          <a:xfrm>
            <a:off x="540296" y="2092577"/>
            <a:ext cx="11434529" cy="647823"/>
          </a:xfrm>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783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2F16-0B9A-4865-A787-8B7EFC315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C1DA0-7EEA-40C9-9ABE-5F0C3BF14C36}"/>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B4D0E-1D78-405B-A044-A289244E4FD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700745-9BED-4F8A-9C99-AD7DF4F9746A}"/>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6" name="Footer Placeholder 5">
            <a:extLst>
              <a:ext uri="{FF2B5EF4-FFF2-40B4-BE49-F238E27FC236}">
                <a16:creationId xmlns:a16="http://schemas.microsoft.com/office/drawing/2014/main" id="{CF5EE498-B0E6-44AD-92FD-2F12CE049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FBC79-E6F6-475B-8C6E-35039835CD79}"/>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27474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E14F-3B8E-41C9-87B4-2554780E87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1C8C22-E7C3-4D29-BBAE-72D65E20EE4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19BC9-FB00-47D9-A35A-33412160C9A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9CBBB3-1E44-40FE-A9C3-BE4A71CC4EC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00CAD-2889-450B-ADB8-19794757CD4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E8CFF5-26DA-4B0B-88A8-5590F1F5A427}"/>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8" name="Footer Placeholder 7">
            <a:extLst>
              <a:ext uri="{FF2B5EF4-FFF2-40B4-BE49-F238E27FC236}">
                <a16:creationId xmlns:a16="http://schemas.microsoft.com/office/drawing/2014/main" id="{13FB3C4E-E447-4FF2-A128-D0D7F10E0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BD7E5A-5C25-4866-B235-0B10F7BE1433}"/>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95482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4555-E089-4975-8CB5-FFBEDE68D9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2D22E5-5CF9-4119-8CDF-A4AB4A6DA616}"/>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4" name="Footer Placeholder 3">
            <a:extLst>
              <a:ext uri="{FF2B5EF4-FFF2-40B4-BE49-F238E27FC236}">
                <a16:creationId xmlns:a16="http://schemas.microsoft.com/office/drawing/2014/main" id="{88E3EA09-8182-4C92-896D-5AC5D56B7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BE02B-FA99-41FB-9CD9-6AB101CD1488}"/>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426066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7F38A-1ED3-4BB1-BF9C-29185BEAF0EC}"/>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3" name="Footer Placeholder 2">
            <a:extLst>
              <a:ext uri="{FF2B5EF4-FFF2-40B4-BE49-F238E27FC236}">
                <a16:creationId xmlns:a16="http://schemas.microsoft.com/office/drawing/2014/main" id="{E5B4AF1D-EE59-4AD6-9FF9-40F2BE9967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278FCF-3005-4ACB-86E7-562BFF9E7830}"/>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236475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5074-3AEF-4C22-AB15-E4852D2A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A686B0-026A-4AD4-9143-1FA2BFD3FDA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2B50A9-0408-40DB-A945-0613FA4A0C8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84667-4DAA-43F3-AA73-3B3A19974775}"/>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6" name="Footer Placeholder 5">
            <a:extLst>
              <a:ext uri="{FF2B5EF4-FFF2-40B4-BE49-F238E27FC236}">
                <a16:creationId xmlns:a16="http://schemas.microsoft.com/office/drawing/2014/main" id="{23C9B2C2-F88E-400B-961A-604BC70C0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94128-A95A-4F45-90E5-66788827821F}"/>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127767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3301-8A8E-4BFF-83EC-42FA8F55D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CEB24E-3D1C-4427-88FA-E207E2126E5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CE306A-97BA-4790-BEEE-CCE3E36F5E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CF8D2-75B0-4D40-AF25-902BEB8DBC35}"/>
              </a:ext>
            </a:extLst>
          </p:cNvPr>
          <p:cNvSpPr>
            <a:spLocks noGrp="1"/>
          </p:cNvSpPr>
          <p:nvPr>
            <p:ph type="dt" sz="half" idx="10"/>
          </p:nvPr>
        </p:nvSpPr>
        <p:spPr/>
        <p:txBody>
          <a:bodyPr/>
          <a:lstStyle/>
          <a:p>
            <a:fld id="{D3801FD2-10D6-4D9C-97D9-64163E596069}" type="datetimeFigureOut">
              <a:rPr lang="en-US" smtClean="0"/>
              <a:t>6/25/2019</a:t>
            </a:fld>
            <a:endParaRPr lang="en-US"/>
          </a:p>
        </p:txBody>
      </p:sp>
      <p:sp>
        <p:nvSpPr>
          <p:cNvPr id="6" name="Footer Placeholder 5">
            <a:extLst>
              <a:ext uri="{FF2B5EF4-FFF2-40B4-BE49-F238E27FC236}">
                <a16:creationId xmlns:a16="http://schemas.microsoft.com/office/drawing/2014/main" id="{2EB5915A-D428-4AE3-B81D-D8BE2F7A3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8AEEC-D6CD-4A00-9ABF-57BD1537F7D0}"/>
              </a:ext>
            </a:extLst>
          </p:cNvPr>
          <p:cNvSpPr>
            <a:spLocks noGrp="1"/>
          </p:cNvSpPr>
          <p:nvPr>
            <p:ph type="sldNum" sz="quarter" idx="12"/>
          </p:nvPr>
        </p:nvSpPr>
        <p:spPr/>
        <p:txBody>
          <a:bodyPr/>
          <a:lstStyle/>
          <a:p>
            <a:fld id="{424D9BAC-06FB-4DC5-A608-607D34BCCFEA}" type="slidenum">
              <a:rPr lang="en-US" smtClean="0"/>
              <a:t>‹#›</a:t>
            </a:fld>
            <a:endParaRPr lang="en-US"/>
          </a:p>
        </p:txBody>
      </p:sp>
    </p:spTree>
    <p:extLst>
      <p:ext uri="{BB962C8B-B14F-4D97-AF65-F5344CB8AC3E}">
        <p14:creationId xmlns:p14="http://schemas.microsoft.com/office/powerpoint/2010/main" val="112262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F2FD7CE-C4FA-4E5E-B2BC-717CBFC8990B}"/>
              </a:ext>
            </a:extLst>
          </p:cNvPr>
          <p:cNvSpPr/>
          <p:nvPr userDrawn="1"/>
        </p:nvSpPr>
        <p:spPr>
          <a:xfrm>
            <a:off x="0" y="0"/>
            <a:ext cx="12192000" cy="924637"/>
          </a:xfrm>
          <a:prstGeom prst="rect">
            <a:avLst/>
          </a:prstGeom>
          <a:solidFill>
            <a:srgbClr val="007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EF8F-B946-4F79-A97C-C46B02F3CEA0}"/>
              </a:ext>
            </a:extLst>
          </p:cNvPr>
          <p:cNvSpPr/>
          <p:nvPr userDrawn="1"/>
        </p:nvSpPr>
        <p:spPr>
          <a:xfrm>
            <a:off x="0" y="919504"/>
            <a:ext cx="12192000" cy="338449"/>
          </a:xfrm>
          <a:prstGeom prst="rect">
            <a:avLst/>
          </a:prstGeom>
          <a:solidFill>
            <a:srgbClr val="68A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A8FD74A2-7628-46DD-9A5C-C341FA896DB9}"/>
              </a:ext>
            </a:extLst>
          </p:cNvPr>
          <p:cNvSpPr/>
          <p:nvPr userDrawn="1"/>
        </p:nvSpPr>
        <p:spPr>
          <a:xfrm>
            <a:off x="0" y="6079787"/>
            <a:ext cx="12192000" cy="778213"/>
          </a:xfrm>
          <a:prstGeom prst="rect">
            <a:avLst/>
          </a:prstGeom>
          <a:solidFill>
            <a:srgbClr val="003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a:extLst>
              <a:ext uri="{FF2B5EF4-FFF2-40B4-BE49-F238E27FC236}">
                <a16:creationId xmlns:a16="http://schemas.microsoft.com/office/drawing/2014/main" id="{135A35AD-81B3-4BE6-AA43-8973CCA7AA5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3895" y="6233465"/>
            <a:ext cx="2340000" cy="470386"/>
          </a:xfrm>
          <a:prstGeom prst="rect">
            <a:avLst/>
          </a:prstGeom>
        </p:spPr>
      </p:pic>
      <p:sp>
        <p:nvSpPr>
          <p:cNvPr id="2" name="Title Placeholder 1">
            <a:extLst>
              <a:ext uri="{FF2B5EF4-FFF2-40B4-BE49-F238E27FC236}">
                <a16:creationId xmlns:a16="http://schemas.microsoft.com/office/drawing/2014/main" id="{133FBE5C-73A5-44F5-9142-E2C14FD03C26}"/>
              </a:ext>
            </a:extLst>
          </p:cNvPr>
          <p:cNvSpPr>
            <a:spLocks noGrp="1"/>
          </p:cNvSpPr>
          <p:nvPr>
            <p:ph type="title"/>
          </p:nvPr>
        </p:nvSpPr>
        <p:spPr>
          <a:xfrm>
            <a:off x="363893" y="238467"/>
            <a:ext cx="11434529" cy="64782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1A1A1E-0C41-43DB-BFCA-D437EF6BA817}"/>
              </a:ext>
            </a:extLst>
          </p:cNvPr>
          <p:cNvSpPr>
            <a:spLocks noGrp="1"/>
          </p:cNvSpPr>
          <p:nvPr>
            <p:ph type="body" idx="1"/>
          </p:nvPr>
        </p:nvSpPr>
        <p:spPr>
          <a:xfrm>
            <a:off x="367593" y="1590168"/>
            <a:ext cx="1143083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5FD8B7-F08B-4B69-8FA8-5ACBB613703F}"/>
              </a:ext>
            </a:extLst>
          </p:cNvPr>
          <p:cNvSpPr>
            <a:spLocks noGrp="1"/>
          </p:cNvSpPr>
          <p:nvPr>
            <p:ph type="dt" sz="half" idx="2"/>
          </p:nvPr>
        </p:nvSpPr>
        <p:spPr>
          <a:xfrm>
            <a:off x="2859992" y="6356349"/>
            <a:ext cx="2340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01FD2-10D6-4D9C-97D9-64163E596069}" type="datetimeFigureOut">
              <a:rPr lang="en-US" smtClean="0"/>
              <a:t>6/25/2019</a:t>
            </a:fld>
            <a:endParaRPr lang="en-US" dirty="0"/>
          </a:p>
        </p:txBody>
      </p:sp>
      <p:sp>
        <p:nvSpPr>
          <p:cNvPr id="5" name="Footer Placeholder 4">
            <a:extLst>
              <a:ext uri="{FF2B5EF4-FFF2-40B4-BE49-F238E27FC236}">
                <a16:creationId xmlns:a16="http://schemas.microsoft.com/office/drawing/2014/main" id="{3A51DC4A-1B1E-4777-B3DD-0C9D7C5DBED9}"/>
              </a:ext>
            </a:extLst>
          </p:cNvPr>
          <p:cNvSpPr>
            <a:spLocks noGrp="1"/>
          </p:cNvSpPr>
          <p:nvPr>
            <p:ph type="ftr" sz="quarter" idx="3"/>
          </p:nvPr>
        </p:nvSpPr>
        <p:spPr>
          <a:xfrm>
            <a:off x="5411998" y="635634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01DD282-B972-465C-B352-322E958F1B67}"/>
              </a:ext>
            </a:extLst>
          </p:cNvPr>
          <p:cNvSpPr>
            <a:spLocks noGrp="1"/>
          </p:cNvSpPr>
          <p:nvPr>
            <p:ph type="sldNum" sz="quarter" idx="4"/>
          </p:nvPr>
        </p:nvSpPr>
        <p:spPr>
          <a:xfrm>
            <a:off x="9738804" y="6356350"/>
            <a:ext cx="20596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D9BAC-06FB-4DC5-A608-607D34BCCFEA}" type="slidenum">
              <a:rPr lang="en-US" smtClean="0"/>
              <a:t>‹#›</a:t>
            </a:fld>
            <a:endParaRPr lang="en-US" dirty="0"/>
          </a:p>
        </p:txBody>
      </p:sp>
    </p:spTree>
    <p:extLst>
      <p:ext uri="{BB962C8B-B14F-4D97-AF65-F5344CB8AC3E}">
        <p14:creationId xmlns:p14="http://schemas.microsoft.com/office/powerpoint/2010/main" val="122342304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marL="0" indent="0" algn="l" defTabSz="914400" rtl="0" eaLnBrk="1" latinLnBrk="0" hangingPunct="1">
        <a:lnSpc>
          <a:spcPct val="90000"/>
        </a:lnSpc>
        <a:spcBef>
          <a:spcPts val="1000"/>
        </a:spcBef>
        <a:buFont typeface="Arial" panose="020B0604020202020204" pitchFamily="34" charset="0"/>
        <a:buNone/>
        <a:defRPr lang="en-US" sz="3200" b="1" i="0" kern="1200" baseline="0" dirty="0">
          <a:solidFill>
            <a:schemeClr val="bg1"/>
          </a:solidFill>
          <a:latin typeface="Arial" panose="020B0604020202020204" pitchFamily="34" charset="0"/>
          <a:ea typeface="+mn-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prstGeom prst="rect">
            <a:avLst/>
          </a:prstGeom>
          <a:noFill/>
        </p:spPr>
        <p:txBody>
          <a:bodyPr>
            <a:noAutofit/>
          </a:bodyPr>
          <a:lstStyle/>
          <a:p>
            <a:pPr algn="l"/>
            <a:r>
              <a:rPr lang="en-GB" sz="3600" dirty="0">
                <a:solidFill>
                  <a:schemeClr val="bg1"/>
                </a:solidFill>
                <a:latin typeface="Arial" panose="020B0604020202020204" pitchFamily="34" charset="0"/>
                <a:cs typeface="Arial" panose="020B0604020202020204" pitchFamily="34" charset="0"/>
              </a:rPr>
              <a:t>Fast </a:t>
            </a:r>
            <a:r>
              <a:rPr lang="en-GB" sz="4000" dirty="0">
                <a:solidFill>
                  <a:schemeClr val="bg1"/>
                </a:solidFill>
                <a:latin typeface="Arial" panose="020B0604020202020204" pitchFamily="34" charset="0"/>
                <a:cs typeface="Arial" panose="020B0604020202020204" pitchFamily="34" charset="0"/>
              </a:rPr>
              <a:t>TLB</a:t>
            </a:r>
            <a:r>
              <a:rPr lang="en-GB" sz="3600" dirty="0">
                <a:solidFill>
                  <a:schemeClr val="bg1"/>
                </a:solidFill>
                <a:latin typeface="Arial" panose="020B0604020202020204" pitchFamily="34" charset="0"/>
                <a:cs typeface="Arial" panose="020B0604020202020204" pitchFamily="34" charset="0"/>
              </a:rPr>
              <a:t> Simulation for RISC-V Systems</a:t>
            </a:r>
          </a:p>
        </p:txBody>
      </p:sp>
      <p:sp>
        <p:nvSpPr>
          <p:cNvPr id="10" name="Subtitle 8"/>
          <p:cNvSpPr>
            <a:spLocks noGrp="1"/>
          </p:cNvSpPr>
          <p:nvPr>
            <p:ph type="subTitle" idx="1"/>
          </p:nvPr>
        </p:nvSpPr>
        <p:spPr>
          <a:prstGeom prst="rect">
            <a:avLst/>
          </a:prstGeom>
        </p:spPr>
        <p:txBody>
          <a:bodyPr vert="horz" lIns="91440" tIns="45720" rIns="91440" bIns="45720" rtlCol="0" anchor="t">
            <a:noAutofit/>
          </a:bodyPr>
          <a:lstStyle/>
          <a:p>
            <a:pPr marL="0" indent="0" algn="l">
              <a:buNone/>
            </a:pPr>
            <a:r>
              <a:rPr lang="en-GB" sz="2000" dirty="0">
                <a:solidFill>
                  <a:schemeClr val="bg1"/>
                </a:solidFill>
                <a:latin typeface="Arial" panose="020B0604020202020204" pitchFamily="34" charset="0"/>
                <a:cs typeface="Arial" panose="020B0604020202020204" pitchFamily="34" charset="0"/>
              </a:rPr>
              <a:t>Xuan Guo, Robert Mullins</a:t>
            </a:r>
          </a:p>
        </p:txBody>
      </p:sp>
      <p:sp>
        <p:nvSpPr>
          <p:cNvPr id="13" name="Rectangle 12"/>
          <p:cNvSpPr/>
          <p:nvPr/>
        </p:nvSpPr>
        <p:spPr>
          <a:xfrm>
            <a:off x="0" y="5865955"/>
            <a:ext cx="12192000" cy="338449"/>
          </a:xfrm>
          <a:prstGeom prst="rect">
            <a:avLst/>
          </a:prstGeom>
          <a:solidFill>
            <a:srgbClr val="68A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2" descr="Division name appears here"/>
          <p:cNvSpPr txBox="1">
            <a:spLocks/>
          </p:cNvSpPr>
          <p:nvPr/>
        </p:nvSpPr>
        <p:spPr>
          <a:xfrm>
            <a:off x="452397" y="5312266"/>
            <a:ext cx="11107901" cy="464912"/>
          </a:xfrm>
          <a:prstGeom prst="rect">
            <a:avLst/>
          </a:prstGeom>
        </p:spPr>
        <p:txBody>
          <a:bodyPr vert="horz" lIns="91440" tIns="45720" rIns="91440" bIns="45720" rtlCol="0" anchor="ctr">
            <a:normAutofit/>
          </a:bodyPr>
          <a:lstStyle>
            <a:defPPr>
              <a:defRPr lang="en-US"/>
            </a:defPPr>
            <a:lvl1pPr marL="0" indent="0" algn="l" defTabSz="914400" rtl="0" eaLnBrk="1" latinLnBrk="0" hangingPunct="1">
              <a:buNone/>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Department of Computer Science and Technology</a:t>
            </a:r>
          </a:p>
        </p:txBody>
      </p:sp>
      <p:sp>
        <p:nvSpPr>
          <p:cNvPr id="2" name="TextBox 1">
            <a:extLst>
              <a:ext uri="{FF2B5EF4-FFF2-40B4-BE49-F238E27FC236}">
                <a16:creationId xmlns:a16="http://schemas.microsoft.com/office/drawing/2014/main" id="{2BE071AF-FA4B-48F7-8D61-8A14C0D612A5}"/>
              </a:ext>
            </a:extLst>
          </p:cNvPr>
          <p:cNvSpPr txBox="1"/>
          <p:nvPr/>
        </p:nvSpPr>
        <p:spPr>
          <a:xfrm>
            <a:off x="452397" y="6293181"/>
            <a:ext cx="7015703" cy="400110"/>
          </a:xfrm>
          <a:prstGeom prst="rect">
            <a:avLst/>
          </a:prstGeom>
          <a:noFill/>
        </p:spPr>
        <p:txBody>
          <a:bodyPr wrap="none" rtlCol="0">
            <a:spAutoFit/>
          </a:bodyPr>
          <a:lstStyle/>
          <a:p>
            <a:r>
              <a:rPr lang="en-GB" sz="2000" dirty="0">
                <a:solidFill>
                  <a:schemeClr val="accent1">
                    <a:lumMod val="50000"/>
                  </a:schemeClr>
                </a:solidFill>
                <a:cs typeface="Calibri"/>
              </a:rPr>
              <a:t>Both the paper and the slides are made available under CC BY 4.0</a:t>
            </a:r>
          </a:p>
        </p:txBody>
      </p:sp>
    </p:spTree>
    <p:extLst>
      <p:ext uri="{BB962C8B-B14F-4D97-AF65-F5344CB8AC3E}">
        <p14:creationId xmlns:p14="http://schemas.microsoft.com/office/powerpoint/2010/main" val="413097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46966C-9940-484E-A2F2-60277F06A16A}"/>
              </a:ext>
            </a:extLst>
          </p:cNvPr>
          <p:cNvSpPr>
            <a:spLocks noGrp="1"/>
          </p:cNvSpPr>
          <p:nvPr>
            <p:ph type="title"/>
          </p:nvPr>
        </p:nvSpPr>
        <p:spPr/>
        <p:txBody>
          <a:bodyPr/>
          <a:lstStyle/>
          <a:p>
            <a:r>
              <a:rPr lang="en-US" dirty="0"/>
              <a:t>How Linux handles the specification</a:t>
            </a:r>
          </a:p>
        </p:txBody>
      </p:sp>
      <p:sp>
        <p:nvSpPr>
          <p:cNvPr id="9" name="Rectangle 8">
            <a:extLst>
              <a:ext uri="{FF2B5EF4-FFF2-40B4-BE49-F238E27FC236}">
                <a16:creationId xmlns:a16="http://schemas.microsoft.com/office/drawing/2014/main" id="{6198B060-7C47-464E-A553-AA30FA8B7C08}"/>
              </a:ext>
            </a:extLst>
          </p:cNvPr>
          <p:cNvSpPr/>
          <p:nvPr/>
        </p:nvSpPr>
        <p:spPr>
          <a:xfrm>
            <a:off x="1343782" y="1582340"/>
            <a:ext cx="10454640" cy="3693319"/>
          </a:xfrm>
          <a:prstGeom prst="rect">
            <a:avLst/>
          </a:prstGeom>
        </p:spPr>
        <p:txBody>
          <a:bodyPr wrap="square">
            <a:spAutoFit/>
          </a:bodyPr>
          <a:lstStyle/>
          <a:p>
            <a:r>
              <a:rPr lang="en-US" dirty="0">
                <a:solidFill>
                  <a:srgbClr val="008000"/>
                </a:solidFill>
                <a:latin typeface="Consolas" panose="020B0609020204030204" pitchFamily="49" charset="0"/>
              </a:rPr>
              <a:t>/* Commit new configuration to MMU hardware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inline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update_mmu_cache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vm_area_struct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vma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pte_t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ptep</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 The kernel assumes that TLBs don't cache invalid entries, but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 in RISC-V, SFENCE.VMA specifies an ordering constraint, not a</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 cache flush; it is necessary even after writing invalid entries.</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 Relying on </a:t>
            </a:r>
            <a:r>
              <a:rPr lang="en-US" dirty="0" err="1">
                <a:solidFill>
                  <a:srgbClr val="008000"/>
                </a:solidFill>
                <a:latin typeface="Consolas" panose="020B0609020204030204" pitchFamily="49" charset="0"/>
              </a:rPr>
              <a:t>flush_tlb_fix_spurious_fault</a:t>
            </a:r>
            <a:r>
              <a:rPr lang="en-US" dirty="0">
                <a:solidFill>
                  <a:srgbClr val="008000"/>
                </a:solidFill>
                <a:latin typeface="Consolas" panose="020B0609020204030204" pitchFamily="49" charset="0"/>
              </a:rPr>
              <a:t> would suffice, but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 the extra traps reduce performance. So, eagerly SFENCE.VMA.</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local_flush_tlb_page</a:t>
            </a:r>
            <a:r>
              <a:rPr lang="en-US" dirty="0">
                <a:solidFill>
                  <a:srgbClr val="000000"/>
                </a:solidFill>
                <a:latin typeface="Consolas" panose="020B0609020204030204" pitchFamily="49" charset="0"/>
              </a:rPr>
              <a:t>(address);</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756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3C5B-FD8C-4C19-B88A-3F50F41A0D99}"/>
              </a:ext>
            </a:extLst>
          </p:cNvPr>
          <p:cNvSpPr>
            <a:spLocks noGrp="1"/>
          </p:cNvSpPr>
          <p:nvPr>
            <p:ph type="title"/>
          </p:nvPr>
        </p:nvSpPr>
        <p:spPr/>
        <p:txBody>
          <a:bodyPr/>
          <a:lstStyle/>
          <a:p>
            <a:r>
              <a:rPr lang="en-US" dirty="0"/>
              <a:t>Implication of Linux’s Choice</a:t>
            </a:r>
          </a:p>
        </p:txBody>
      </p:sp>
      <p:graphicFrame>
        <p:nvGraphicFramePr>
          <p:cNvPr id="6" name="Content Placeholder 5">
            <a:extLst>
              <a:ext uri="{FF2B5EF4-FFF2-40B4-BE49-F238E27FC236}">
                <a16:creationId xmlns:a16="http://schemas.microsoft.com/office/drawing/2014/main" id="{7B88A01A-3A22-4D2C-B628-646B45A52854}"/>
              </a:ext>
            </a:extLst>
          </p:cNvPr>
          <p:cNvGraphicFramePr>
            <a:graphicFrameLocks noGrp="1"/>
          </p:cNvGraphicFramePr>
          <p:nvPr>
            <p:ph idx="1"/>
            <p:extLst>
              <p:ext uri="{D42A27DB-BD31-4B8C-83A1-F6EECF244321}">
                <p14:modId xmlns:p14="http://schemas.microsoft.com/office/powerpoint/2010/main" val="1257464497"/>
              </p:ext>
            </p:extLst>
          </p:nvPr>
        </p:nvGraphicFramePr>
        <p:xfrm>
          <a:off x="368300" y="1590675"/>
          <a:ext cx="11430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154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A220-7162-4847-B99C-ED875136BF7B}"/>
              </a:ext>
            </a:extLst>
          </p:cNvPr>
          <p:cNvSpPr>
            <a:spLocks noGrp="1"/>
          </p:cNvSpPr>
          <p:nvPr>
            <p:ph type="title"/>
          </p:nvPr>
        </p:nvSpPr>
        <p:spPr/>
        <p:txBody>
          <a:bodyPr/>
          <a:lstStyle/>
          <a:p>
            <a:r>
              <a:rPr lang="en-US" dirty="0"/>
              <a:t>Classification of Flushes</a:t>
            </a:r>
          </a:p>
        </p:txBody>
      </p:sp>
      <p:graphicFrame>
        <p:nvGraphicFramePr>
          <p:cNvPr id="4" name="Content Placeholder 3">
            <a:extLst>
              <a:ext uri="{FF2B5EF4-FFF2-40B4-BE49-F238E27FC236}">
                <a16:creationId xmlns:a16="http://schemas.microsoft.com/office/drawing/2014/main" id="{C214ABCE-053C-465B-BCCB-F02FFC457049}"/>
              </a:ext>
            </a:extLst>
          </p:cNvPr>
          <p:cNvGraphicFramePr>
            <a:graphicFrameLocks noGrp="1"/>
          </p:cNvGraphicFramePr>
          <p:nvPr>
            <p:ph idx="1"/>
            <p:extLst>
              <p:ext uri="{D42A27DB-BD31-4B8C-83A1-F6EECF244321}">
                <p14:modId xmlns:p14="http://schemas.microsoft.com/office/powerpoint/2010/main" val="3079822726"/>
              </p:ext>
            </p:extLst>
          </p:nvPr>
        </p:nvGraphicFramePr>
        <p:xfrm>
          <a:off x="368300" y="1590675"/>
          <a:ext cx="11430000" cy="3819525"/>
        </p:xfrm>
        <a:graphic>
          <a:graphicData uri="http://schemas.openxmlformats.org/drawingml/2006/table">
            <a:tbl>
              <a:tblPr firstRow="1" bandRow="1">
                <a:tableStyleId>{5C22544A-7EE6-4342-B048-85BDC9FD1C3A}</a:tableStyleId>
              </a:tblPr>
              <a:tblGrid>
                <a:gridCol w="2857500">
                  <a:extLst>
                    <a:ext uri="{9D8B030D-6E8A-4147-A177-3AD203B41FA5}">
                      <a16:colId xmlns:a16="http://schemas.microsoft.com/office/drawing/2014/main" val="1415725087"/>
                    </a:ext>
                  </a:extLst>
                </a:gridCol>
                <a:gridCol w="2857500">
                  <a:extLst>
                    <a:ext uri="{9D8B030D-6E8A-4147-A177-3AD203B41FA5}">
                      <a16:colId xmlns:a16="http://schemas.microsoft.com/office/drawing/2014/main" val="1960412378"/>
                    </a:ext>
                  </a:extLst>
                </a:gridCol>
                <a:gridCol w="2857500">
                  <a:extLst>
                    <a:ext uri="{9D8B030D-6E8A-4147-A177-3AD203B41FA5}">
                      <a16:colId xmlns:a16="http://schemas.microsoft.com/office/drawing/2014/main" val="1986348010"/>
                    </a:ext>
                  </a:extLst>
                </a:gridCol>
                <a:gridCol w="2857500">
                  <a:extLst>
                    <a:ext uri="{9D8B030D-6E8A-4147-A177-3AD203B41FA5}">
                      <a16:colId xmlns:a16="http://schemas.microsoft.com/office/drawing/2014/main" val="1284468781"/>
                    </a:ext>
                  </a:extLst>
                </a:gridCol>
              </a:tblGrid>
              <a:tr h="763905">
                <a:tc>
                  <a:txBody>
                    <a:bodyPr/>
                    <a:lstStyle/>
                    <a:p>
                      <a:pPr algn="ctr"/>
                      <a:r>
                        <a:rPr lang="en-US" dirty="0"/>
                        <a:t>Never Accessed</a:t>
                      </a:r>
                    </a:p>
                  </a:txBody>
                  <a:tcPr anchor="ctr"/>
                </a:tc>
                <a:tc>
                  <a:txBody>
                    <a:bodyPr/>
                    <a:lstStyle/>
                    <a:p>
                      <a:pPr algn="ctr"/>
                      <a:r>
                        <a:rPr lang="en-US" dirty="0"/>
                        <a:t>Previously Invalid</a:t>
                      </a:r>
                    </a:p>
                  </a:txBody>
                  <a:tcPr anchor="ctr"/>
                </a:tc>
                <a:tc>
                  <a:txBody>
                    <a:bodyPr/>
                    <a:lstStyle/>
                    <a:p>
                      <a:pPr algn="ctr"/>
                      <a:r>
                        <a:rPr lang="en-US" dirty="0"/>
                        <a:t>Previous Non-writable</a:t>
                      </a:r>
                    </a:p>
                  </a:txBody>
                  <a:tcPr anchor="ctr"/>
                </a:tc>
                <a:tc>
                  <a:txBody>
                    <a:bodyPr/>
                    <a:lstStyle/>
                    <a:p>
                      <a:pPr algn="ctr"/>
                      <a:r>
                        <a:rPr lang="en-US" dirty="0"/>
                        <a:t>Necessary</a:t>
                      </a:r>
                    </a:p>
                  </a:txBody>
                  <a:tcPr anchor="ctr"/>
                </a:tc>
                <a:extLst>
                  <a:ext uri="{0D108BD9-81ED-4DB2-BD59-A6C34878D82A}">
                    <a16:rowId xmlns:a16="http://schemas.microsoft.com/office/drawing/2014/main" val="3898607335"/>
                  </a:ext>
                </a:extLst>
              </a:tr>
              <a:tr h="7639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Cache: </a:t>
                      </a:r>
                      <a:r>
                        <a:rPr lang="en-US" sz="1800" b="0" i="0" kern="1200" dirty="0">
                          <a:solidFill>
                            <a:schemeClr val="dk1"/>
                          </a:solidFill>
                          <a:effectLst/>
                          <a:latin typeface="+mn-lt"/>
                          <a:ea typeface="+mn-ea"/>
                          <a:cs typeface="+mn-cs"/>
                        </a:rPr>
                        <a:t>✔️</a:t>
                      </a:r>
                      <a:endParaRPr lang="en-US" sz="1800" b="1" i="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Cache: </a:t>
                      </a:r>
                      <a:r>
                        <a:rPr lang="en-US" sz="1800" b="0" i="0" kern="1200" dirty="0">
                          <a:solidFill>
                            <a:schemeClr val="dk1"/>
                          </a:solidFill>
                          <a:effectLst/>
                          <a:latin typeface="+mn-lt"/>
                          <a:ea typeface="+mn-ea"/>
                          <a:cs typeface="+mn-cs"/>
                        </a:rPr>
                        <a:t>✔️</a:t>
                      </a:r>
                      <a:endParaRPr lang="en-US" sz="1800" b="1" i="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Cache: </a:t>
                      </a:r>
                      <a:r>
                        <a:rPr lang="en-US" sz="1800" b="0" i="0" kern="1200" dirty="0">
                          <a:solidFill>
                            <a:schemeClr val="dk1"/>
                          </a:solidFill>
                          <a:effectLst/>
                          <a:latin typeface="+mn-lt"/>
                          <a:ea typeface="+mn-ea"/>
                          <a:cs typeface="+mn-cs"/>
                        </a:rPr>
                        <a:t>✔️</a:t>
                      </a:r>
                      <a:endParaRPr lang="en-US" sz="1800" b="1" i="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Cache: </a:t>
                      </a:r>
                      <a:r>
                        <a:rPr lang="en-US" sz="1800" b="0" i="0" kern="1200" dirty="0">
                          <a:solidFill>
                            <a:schemeClr val="dk1"/>
                          </a:solidFill>
                          <a:effectLst/>
                          <a:latin typeface="+mn-lt"/>
                          <a:ea typeface="+mn-ea"/>
                          <a:cs typeface="+mn-cs"/>
                        </a:rPr>
                        <a:t>✔️</a:t>
                      </a:r>
                      <a:endParaRPr lang="en-US" sz="1800" b="1"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02006216"/>
                  </a:ext>
                </a:extLst>
              </a:tr>
              <a:tr h="7639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Eager: ❌</a:t>
                      </a:r>
                      <a:endParaRPr lang="en-US" sz="1800" b="1" i="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Eager: </a:t>
                      </a:r>
                      <a:r>
                        <a:rPr lang="en-US" dirty="0"/>
                        <a:t>❌</a:t>
                      </a:r>
                      <a:endParaRPr lang="en-US" sz="1800" b="0" i="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Eager: </a:t>
                      </a:r>
                      <a:r>
                        <a:rPr lang="en-US" dirty="0"/>
                        <a:t>❌</a:t>
                      </a:r>
                      <a:endParaRPr lang="en-US" sz="1800" b="0" i="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Eager: </a:t>
                      </a:r>
                      <a:r>
                        <a:rPr lang="en-US" sz="1800" b="0" i="0" kern="1200" dirty="0">
                          <a:solidFill>
                            <a:schemeClr val="dk1"/>
                          </a:solidFill>
                          <a:effectLst/>
                          <a:latin typeface="+mn-lt"/>
                          <a:ea typeface="+mn-ea"/>
                          <a:cs typeface="+mn-cs"/>
                        </a:rPr>
                        <a:t>✔️</a:t>
                      </a:r>
                      <a:endParaRPr lang="en-US" sz="1800" b="1"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657522857"/>
                  </a:ext>
                </a:extLst>
              </a:tr>
              <a:tr h="763905">
                <a:tc>
                  <a:txBody>
                    <a:bodyPr/>
                    <a:lstStyle/>
                    <a:p>
                      <a:pPr algn="ctr"/>
                      <a:r>
                        <a:rPr lang="en-US" dirty="0"/>
                        <a:t>Linux: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Linux: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Linux: </a:t>
                      </a:r>
                      <a:r>
                        <a:rPr lang="en-US" sz="1800" b="0" i="0" kern="1200" dirty="0">
                          <a:solidFill>
                            <a:schemeClr val="dk1"/>
                          </a:solidFill>
                          <a:effectLst/>
                          <a:latin typeface="+mn-lt"/>
                          <a:ea typeface="+mn-ea"/>
                          <a:cs typeface="+mn-cs"/>
                        </a:rPr>
                        <a:t>✔️</a:t>
                      </a:r>
                      <a:endParaRPr lang="en-US" sz="1800" b="1" i="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Linux: </a:t>
                      </a:r>
                      <a:r>
                        <a:rPr lang="en-US" sz="1800" b="0" i="0" kern="1200" dirty="0">
                          <a:solidFill>
                            <a:schemeClr val="dk1"/>
                          </a:solidFill>
                          <a:effectLst/>
                          <a:latin typeface="+mn-lt"/>
                          <a:ea typeface="+mn-ea"/>
                          <a:cs typeface="+mn-cs"/>
                        </a:rPr>
                        <a:t>✔️</a:t>
                      </a:r>
                      <a:endParaRPr lang="en-US" sz="1800" b="1"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443238920"/>
                  </a:ext>
                </a:extLst>
              </a:tr>
              <a:tr h="763905">
                <a:tc>
                  <a:txBody>
                    <a:bodyPr/>
                    <a:lstStyle/>
                    <a:p>
                      <a:pPr algn="ctr"/>
                      <a:r>
                        <a:rPr lang="en-US" dirty="0"/>
                        <a:t>Sensible Hardware: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Sensible Hardware: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Sensible Hardware: ❔</a:t>
                      </a:r>
                    </a:p>
                  </a:txBody>
                  <a:tcPr anchor="ctr"/>
                </a:tc>
                <a:tc>
                  <a:txBody>
                    <a:bodyPr/>
                    <a:lstStyle/>
                    <a:p>
                      <a:pPr algn="ctr"/>
                      <a:r>
                        <a:rPr lang="en-US" dirty="0"/>
                        <a:t>Sensible Hardware: </a:t>
                      </a:r>
                      <a:r>
                        <a:rPr lang="en-US" sz="1800" b="0" i="0" kern="1200" dirty="0">
                          <a:solidFill>
                            <a:schemeClr val="dk1"/>
                          </a:solidFill>
                          <a:effectLst/>
                          <a:latin typeface="+mn-lt"/>
                          <a:ea typeface="+mn-ea"/>
                          <a:cs typeface="+mn-cs"/>
                        </a:rPr>
                        <a:t>✔️</a:t>
                      </a:r>
                      <a:endParaRPr lang="en-US" dirty="0"/>
                    </a:p>
                  </a:txBody>
                  <a:tcPr anchor="ctr"/>
                </a:tc>
                <a:extLst>
                  <a:ext uri="{0D108BD9-81ED-4DB2-BD59-A6C34878D82A}">
                    <a16:rowId xmlns:a16="http://schemas.microsoft.com/office/drawing/2014/main" val="2155189155"/>
                  </a:ext>
                </a:extLst>
              </a:tr>
            </a:tbl>
          </a:graphicData>
        </a:graphic>
      </p:graphicFrame>
    </p:spTree>
    <p:extLst>
      <p:ext uri="{BB962C8B-B14F-4D97-AF65-F5344CB8AC3E}">
        <p14:creationId xmlns:p14="http://schemas.microsoft.com/office/powerpoint/2010/main" val="44005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5822-DB8C-4AE1-9999-1F78620FC0FC}"/>
              </a:ext>
            </a:extLst>
          </p:cNvPr>
          <p:cNvSpPr>
            <a:spLocks noGrp="1"/>
          </p:cNvSpPr>
          <p:nvPr>
            <p:ph type="title"/>
          </p:nvPr>
        </p:nvSpPr>
        <p:spPr/>
        <p:txBody>
          <a:bodyPr/>
          <a:lstStyle/>
          <a:p>
            <a:r>
              <a:rPr lang="en-US" dirty="0"/>
              <a:t>Spec Suggestions</a:t>
            </a:r>
          </a:p>
        </p:txBody>
      </p:sp>
      <p:sp>
        <p:nvSpPr>
          <p:cNvPr id="3" name="Content Placeholder 2">
            <a:extLst>
              <a:ext uri="{FF2B5EF4-FFF2-40B4-BE49-F238E27FC236}">
                <a16:creationId xmlns:a16="http://schemas.microsoft.com/office/drawing/2014/main" id="{12615183-108C-4BB4-AF9E-F40F0E365CB9}"/>
              </a:ext>
            </a:extLst>
          </p:cNvPr>
          <p:cNvSpPr>
            <a:spLocks noGrp="1"/>
          </p:cNvSpPr>
          <p:nvPr>
            <p:ph idx="1"/>
          </p:nvPr>
        </p:nvSpPr>
        <p:spPr/>
        <p:txBody>
          <a:bodyPr/>
          <a:lstStyle/>
          <a:p>
            <a:r>
              <a:rPr lang="en-US" dirty="0"/>
              <a:t>Recommend against hardware from caching invalid entries</a:t>
            </a:r>
          </a:p>
          <a:p>
            <a:r>
              <a:rPr lang="en-US" dirty="0"/>
              <a:t>Recommend software to assume that such case is unlikely</a:t>
            </a:r>
          </a:p>
          <a:p>
            <a:r>
              <a:rPr lang="en-US" dirty="0"/>
              <a:t>But the software should still handle such case correctly</a:t>
            </a:r>
          </a:p>
        </p:txBody>
      </p:sp>
      <p:sp>
        <p:nvSpPr>
          <p:cNvPr id="4" name="TextBox 3">
            <a:extLst>
              <a:ext uri="{FF2B5EF4-FFF2-40B4-BE49-F238E27FC236}">
                <a16:creationId xmlns:a16="http://schemas.microsoft.com/office/drawing/2014/main" id="{1D302BA4-0047-48F4-89D4-8F880EE10DB1}"/>
              </a:ext>
            </a:extLst>
          </p:cNvPr>
          <p:cNvSpPr txBox="1"/>
          <p:nvPr/>
        </p:nvSpPr>
        <p:spPr>
          <a:xfrm>
            <a:off x="2341914" y="3203213"/>
            <a:ext cx="7478486" cy="3416320"/>
          </a:xfrm>
          <a:prstGeom prst="rect">
            <a:avLst/>
          </a:prstGeom>
          <a:noFill/>
        </p:spPr>
        <p:txBody>
          <a:bodyPr wrap="square" rtlCol="0">
            <a:spAutoFit/>
          </a:bodyPr>
          <a:lstStyle/>
          <a:p>
            <a:r>
              <a:rPr lang="en-US" sz="2000" dirty="0">
                <a:solidFill>
                  <a:schemeClr val="accent1">
                    <a:lumMod val="50000"/>
                  </a:schemeClr>
                </a:solidFill>
              </a:rPr>
              <a:t>Assuming a0 points to the PTE of a1, (a0) is originally invalid PTE and a2 is a valid PTE.</a:t>
            </a:r>
          </a:p>
          <a:p>
            <a:r>
              <a:rPr lang="en-US" sz="2000" dirty="0">
                <a:solidFill>
                  <a:schemeClr val="accent1">
                    <a:lumMod val="50000"/>
                  </a:schemeClr>
                </a:solidFill>
              </a:rPr>
              <a:t>	</a:t>
            </a:r>
            <a:r>
              <a:rPr lang="en-US" sz="2000" dirty="0" err="1">
                <a:solidFill>
                  <a:schemeClr val="accent1">
                    <a:lumMod val="50000"/>
                  </a:schemeClr>
                </a:solidFill>
              </a:rPr>
              <a:t>sd</a:t>
            </a:r>
            <a:r>
              <a:rPr lang="en-US" sz="2000" dirty="0">
                <a:solidFill>
                  <a:schemeClr val="accent1">
                    <a:lumMod val="50000"/>
                  </a:schemeClr>
                </a:solidFill>
              </a:rPr>
              <a:t> a2, (a0)</a:t>
            </a:r>
          </a:p>
          <a:p>
            <a:r>
              <a:rPr lang="en-US" sz="2000" dirty="0">
                <a:solidFill>
                  <a:schemeClr val="accent1">
                    <a:lumMod val="50000"/>
                  </a:schemeClr>
                </a:solidFill>
              </a:rPr>
              <a:t>	</a:t>
            </a:r>
            <a:r>
              <a:rPr lang="en-US" sz="2000" dirty="0" err="1">
                <a:solidFill>
                  <a:schemeClr val="accent1">
                    <a:lumMod val="50000"/>
                  </a:schemeClr>
                </a:solidFill>
              </a:rPr>
              <a:t>ld</a:t>
            </a:r>
            <a:r>
              <a:rPr lang="en-US" sz="2000" dirty="0">
                <a:solidFill>
                  <a:schemeClr val="accent1">
                    <a:lumMod val="50000"/>
                  </a:schemeClr>
                </a:solidFill>
              </a:rPr>
              <a:t> a3, (a1)</a:t>
            </a:r>
          </a:p>
          <a:p>
            <a:r>
              <a:rPr lang="en-US" sz="2000" dirty="0">
                <a:solidFill>
                  <a:schemeClr val="accent1">
                    <a:lumMod val="50000"/>
                  </a:schemeClr>
                </a:solidFill>
              </a:rPr>
              <a:t>If the load is issued and executed first, then the TLB may be accessed before the store is completed, so the SFENCE.VMA between </a:t>
            </a:r>
            <a:r>
              <a:rPr lang="en-US" sz="2000" dirty="0" err="1">
                <a:solidFill>
                  <a:schemeClr val="accent1">
                    <a:lumMod val="50000"/>
                  </a:schemeClr>
                </a:solidFill>
              </a:rPr>
              <a:t>sd</a:t>
            </a:r>
            <a:r>
              <a:rPr lang="en-US" sz="2000" dirty="0">
                <a:solidFill>
                  <a:schemeClr val="accent1">
                    <a:lumMod val="50000"/>
                  </a:schemeClr>
                </a:solidFill>
              </a:rPr>
              <a:t> and </a:t>
            </a:r>
            <a:r>
              <a:rPr lang="en-US" sz="2000" dirty="0" err="1">
                <a:solidFill>
                  <a:schemeClr val="accent1">
                    <a:lumMod val="50000"/>
                  </a:schemeClr>
                </a:solidFill>
              </a:rPr>
              <a:t>ld</a:t>
            </a:r>
            <a:r>
              <a:rPr lang="en-US" sz="2000" dirty="0">
                <a:solidFill>
                  <a:schemeClr val="accent1">
                    <a:lumMod val="50000"/>
                  </a:schemeClr>
                </a:solidFill>
              </a:rPr>
              <a:t> is necessary for this sequence despite hardware not caching invalid entries.</a:t>
            </a:r>
          </a:p>
          <a:p>
            <a:r>
              <a:rPr lang="en-US" sz="2000" dirty="0">
                <a:solidFill>
                  <a:schemeClr val="accent1">
                    <a:lumMod val="50000"/>
                  </a:schemeClr>
                </a:solidFill>
              </a:rPr>
              <a:t>Does not happen in proper OS though!</a:t>
            </a:r>
          </a:p>
          <a:p>
            <a:endParaRPr lang="en-US" dirty="0"/>
          </a:p>
          <a:p>
            <a:endParaRPr lang="en-US" dirty="0"/>
          </a:p>
        </p:txBody>
      </p:sp>
    </p:spTree>
    <p:extLst>
      <p:ext uri="{BB962C8B-B14F-4D97-AF65-F5344CB8AC3E}">
        <p14:creationId xmlns:p14="http://schemas.microsoft.com/office/powerpoint/2010/main" val="58206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B160-3B07-4191-80A5-027835EE45CD}"/>
              </a:ext>
            </a:extLst>
          </p:cNvPr>
          <p:cNvSpPr>
            <a:spLocks noGrp="1"/>
          </p:cNvSpPr>
          <p:nvPr>
            <p:ph type="title"/>
          </p:nvPr>
        </p:nvSpPr>
        <p:spPr/>
        <p:txBody>
          <a:bodyPr/>
          <a:lstStyle/>
          <a:p>
            <a:r>
              <a:rPr lang="en-US" dirty="0">
                <a:latin typeface="Arial"/>
                <a:cs typeface="Arial"/>
              </a:rPr>
              <a:t>Application: Shared ASID Space and TLB </a:t>
            </a:r>
          </a:p>
        </p:txBody>
      </p:sp>
    </p:spTree>
    <p:extLst>
      <p:ext uri="{BB962C8B-B14F-4D97-AF65-F5344CB8AC3E}">
        <p14:creationId xmlns:p14="http://schemas.microsoft.com/office/powerpoint/2010/main" val="169825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4EE7-F98A-4074-AA7B-86D10CFF9F0E}"/>
              </a:ext>
            </a:extLst>
          </p:cNvPr>
          <p:cNvSpPr>
            <a:spLocks noGrp="1"/>
          </p:cNvSpPr>
          <p:nvPr>
            <p:ph type="title"/>
          </p:nvPr>
        </p:nvSpPr>
        <p:spPr/>
        <p:txBody>
          <a:bodyPr/>
          <a:lstStyle/>
          <a:p>
            <a:r>
              <a:rPr lang="en-US">
                <a:latin typeface="Arial"/>
                <a:cs typeface="Arial"/>
              </a:rPr>
              <a:t>Background: ASID Space in RISC-V </a:t>
            </a:r>
          </a:p>
        </p:txBody>
      </p:sp>
      <p:sp>
        <p:nvSpPr>
          <p:cNvPr id="3" name="Content Placeholder 2">
            <a:extLst>
              <a:ext uri="{FF2B5EF4-FFF2-40B4-BE49-F238E27FC236}">
                <a16:creationId xmlns:a16="http://schemas.microsoft.com/office/drawing/2014/main" id="{8C4A4F83-722E-43E7-958D-6F47CC34BE5A}"/>
              </a:ext>
            </a:extLst>
          </p:cNvPr>
          <p:cNvSpPr>
            <a:spLocks noGrp="1"/>
          </p:cNvSpPr>
          <p:nvPr>
            <p:ph idx="1"/>
          </p:nvPr>
        </p:nvSpPr>
        <p:spPr/>
        <p:txBody>
          <a:bodyPr vert="horz" lIns="91440" tIns="45720" rIns="91440" bIns="45720" rtlCol="0" anchor="t">
            <a:normAutofit/>
          </a:bodyPr>
          <a:lstStyle/>
          <a:p>
            <a:r>
              <a:rPr lang="en-US" dirty="0">
                <a:cs typeface="Calibri"/>
              </a:rPr>
              <a:t>If OS/HW supports no ASIDs, ASID 0 is used everywhere.</a:t>
            </a:r>
          </a:p>
          <a:p>
            <a:r>
              <a:rPr lang="en-US" dirty="0">
                <a:cs typeface="Calibri"/>
              </a:rPr>
              <a:t>Implicitly suggest ASID 0 is not shared across harts.</a:t>
            </a:r>
          </a:p>
          <a:p>
            <a:endParaRPr lang="en-US" dirty="0">
              <a:cs typeface="Calibri"/>
            </a:endParaRPr>
          </a:p>
          <a:p>
            <a:r>
              <a:rPr lang="en-US" dirty="0">
                <a:cs typeface="Calibri"/>
              </a:rPr>
              <a:t>Different architectures have different design choices:</a:t>
            </a:r>
          </a:p>
          <a:p>
            <a:pPr lvl="1"/>
            <a:r>
              <a:rPr lang="en-US" dirty="0">
                <a:cs typeface="Calibri"/>
              </a:rPr>
              <a:t>ARM: Globally shared ASID space</a:t>
            </a:r>
          </a:p>
          <a:p>
            <a:pPr lvl="1"/>
            <a:r>
              <a:rPr lang="en-US" dirty="0">
                <a:cs typeface="Calibri"/>
              </a:rPr>
              <a:t>X86: Hart-local ASID space </a:t>
            </a:r>
            <a:endParaRPr lang="en-US" dirty="0"/>
          </a:p>
        </p:txBody>
      </p:sp>
    </p:spTree>
    <p:extLst>
      <p:ext uri="{BB962C8B-B14F-4D97-AF65-F5344CB8AC3E}">
        <p14:creationId xmlns:p14="http://schemas.microsoft.com/office/powerpoint/2010/main" val="153277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2C78-F561-4A9C-BC4C-CA393137FABE}"/>
              </a:ext>
            </a:extLst>
          </p:cNvPr>
          <p:cNvSpPr>
            <a:spLocks noGrp="1"/>
          </p:cNvSpPr>
          <p:nvPr>
            <p:ph type="title"/>
          </p:nvPr>
        </p:nvSpPr>
        <p:spPr/>
        <p:txBody>
          <a:bodyPr/>
          <a:lstStyle/>
          <a:p>
            <a:r>
              <a:rPr lang="en-US">
                <a:latin typeface="Arial"/>
                <a:cs typeface="Arial"/>
              </a:rPr>
              <a:t>Importance of Shared ASID Space </a:t>
            </a:r>
          </a:p>
        </p:txBody>
      </p:sp>
      <p:sp>
        <p:nvSpPr>
          <p:cNvPr id="3" name="Content Placeholder 2">
            <a:extLst>
              <a:ext uri="{FF2B5EF4-FFF2-40B4-BE49-F238E27FC236}">
                <a16:creationId xmlns:a16="http://schemas.microsoft.com/office/drawing/2014/main" id="{C967DF62-1872-46B3-B0AD-F5277629CC7D}"/>
              </a:ext>
            </a:extLst>
          </p:cNvPr>
          <p:cNvSpPr>
            <a:spLocks noGrp="1"/>
          </p:cNvSpPr>
          <p:nvPr>
            <p:ph idx="1"/>
          </p:nvPr>
        </p:nvSpPr>
        <p:spPr/>
        <p:txBody>
          <a:bodyPr vert="horz" lIns="91440" tIns="45720" rIns="91440" bIns="45720" rtlCol="0" anchor="t">
            <a:normAutofit/>
          </a:bodyPr>
          <a:lstStyle/>
          <a:p>
            <a:r>
              <a:rPr lang="en-US">
                <a:cs typeface="Calibri"/>
              </a:rPr>
              <a:t>Remote TLB shootdown</a:t>
            </a:r>
          </a:p>
          <a:p>
            <a:r>
              <a:rPr lang="en-US">
                <a:cs typeface="Calibri"/>
              </a:rPr>
              <a:t>Shared last-level TLB</a:t>
            </a:r>
          </a:p>
          <a:p>
            <a:r>
              <a:rPr lang="en-US">
                <a:cs typeface="Calibri"/>
              </a:rPr>
              <a:t>Inter-core cooperative prefetching </a:t>
            </a:r>
            <a:endParaRPr lang="en-US"/>
          </a:p>
        </p:txBody>
      </p:sp>
    </p:spTree>
    <p:extLst>
      <p:ext uri="{BB962C8B-B14F-4D97-AF65-F5344CB8AC3E}">
        <p14:creationId xmlns:p14="http://schemas.microsoft.com/office/powerpoint/2010/main" val="2152920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406E-4746-4966-8602-18439827B880}"/>
              </a:ext>
            </a:extLst>
          </p:cNvPr>
          <p:cNvSpPr>
            <a:spLocks noGrp="1"/>
          </p:cNvSpPr>
          <p:nvPr>
            <p:ph type="title"/>
          </p:nvPr>
        </p:nvSpPr>
        <p:spPr/>
        <p:txBody>
          <a:bodyPr/>
          <a:lstStyle/>
          <a:p>
            <a:r>
              <a:rPr lang="en-US">
                <a:latin typeface="Arial"/>
                <a:cs typeface="Arial"/>
              </a:rPr>
              <a:t>Experimental Setup </a:t>
            </a:r>
          </a:p>
        </p:txBody>
      </p:sp>
      <p:sp>
        <p:nvSpPr>
          <p:cNvPr id="5" name="TextBox 4">
            <a:extLst>
              <a:ext uri="{FF2B5EF4-FFF2-40B4-BE49-F238E27FC236}">
                <a16:creationId xmlns:a16="http://schemas.microsoft.com/office/drawing/2014/main" id="{B07AD33E-1B3E-4562-BB51-B7EBDBE09420}"/>
              </a:ext>
            </a:extLst>
          </p:cNvPr>
          <p:cNvSpPr txBox="1"/>
          <p:nvPr/>
        </p:nvSpPr>
        <p:spPr>
          <a:xfrm>
            <a:off x="1726000" y="1625026"/>
            <a:ext cx="2743199"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dirty="0">
                <a:solidFill>
                  <a:schemeClr val="accent1">
                    <a:lumMod val="50000"/>
                  </a:schemeClr>
                </a:solidFill>
              </a:rPr>
              <a:t>Private</a:t>
            </a:r>
            <a:endParaRPr lang="en-US" sz="2400" dirty="0">
              <a:solidFill>
                <a:schemeClr val="accent1">
                  <a:lumMod val="50000"/>
                </a:schemeClr>
              </a:solidFill>
              <a:cs typeface="Calibri"/>
            </a:endParaRPr>
          </a:p>
        </p:txBody>
      </p:sp>
      <p:sp>
        <p:nvSpPr>
          <p:cNvPr id="6" name="TextBox 5">
            <a:extLst>
              <a:ext uri="{FF2B5EF4-FFF2-40B4-BE49-F238E27FC236}">
                <a16:creationId xmlns:a16="http://schemas.microsoft.com/office/drawing/2014/main" id="{2340E4A8-6FC7-4D09-9C2B-CBF5A1D80EC9}"/>
              </a:ext>
            </a:extLst>
          </p:cNvPr>
          <p:cNvSpPr txBox="1"/>
          <p:nvPr/>
        </p:nvSpPr>
        <p:spPr>
          <a:xfrm>
            <a:off x="4491582" y="1625026"/>
            <a:ext cx="3231221"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dirty="0">
                <a:solidFill>
                  <a:schemeClr val="accent1">
                    <a:lumMod val="50000"/>
                  </a:schemeClr>
                </a:solidFill>
              </a:rPr>
              <a:t>Shared w/o Global ASID</a:t>
            </a:r>
          </a:p>
        </p:txBody>
      </p:sp>
      <p:sp>
        <p:nvSpPr>
          <p:cNvPr id="7" name="TextBox 6">
            <a:extLst>
              <a:ext uri="{FF2B5EF4-FFF2-40B4-BE49-F238E27FC236}">
                <a16:creationId xmlns:a16="http://schemas.microsoft.com/office/drawing/2014/main" id="{A14F17C7-9DDD-4403-89D4-987791C1DF8E}"/>
              </a:ext>
            </a:extLst>
          </p:cNvPr>
          <p:cNvSpPr txBox="1"/>
          <p:nvPr/>
        </p:nvSpPr>
        <p:spPr>
          <a:xfrm>
            <a:off x="8500154" y="1625026"/>
            <a:ext cx="3128479"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dirty="0">
                <a:solidFill>
                  <a:schemeClr val="accent1">
                    <a:lumMod val="50000"/>
                  </a:schemeClr>
                </a:solidFill>
              </a:rPr>
              <a:t>Shared w/ Global ASID</a:t>
            </a:r>
          </a:p>
        </p:txBody>
      </p:sp>
      <p:graphicFrame>
        <p:nvGraphicFramePr>
          <p:cNvPr id="8" name="Table 8">
            <a:extLst>
              <a:ext uri="{FF2B5EF4-FFF2-40B4-BE49-F238E27FC236}">
                <a16:creationId xmlns:a16="http://schemas.microsoft.com/office/drawing/2014/main" id="{FFEBB66D-1DAF-4FF8-8E4B-8889AD839C1F}"/>
              </a:ext>
            </a:extLst>
          </p:cNvPr>
          <p:cNvGraphicFramePr>
            <a:graphicFrameLocks noGrp="1"/>
          </p:cNvGraphicFramePr>
          <p:nvPr>
            <p:extLst>
              <p:ext uri="{D42A27DB-BD31-4B8C-83A1-F6EECF244321}">
                <p14:modId xmlns:p14="http://schemas.microsoft.com/office/powerpoint/2010/main" val="1366213257"/>
              </p:ext>
            </p:extLst>
          </p:nvPr>
        </p:nvGraphicFramePr>
        <p:xfrm>
          <a:off x="4751630" y="2254658"/>
          <a:ext cx="2659053" cy="370840"/>
        </p:xfrm>
        <a:graphic>
          <a:graphicData uri="http://schemas.openxmlformats.org/drawingml/2006/table">
            <a:tbl>
              <a:tblPr firstRow="1" bandRow="1">
                <a:tableStyleId>{5C22544A-7EE6-4342-B048-85BDC9FD1C3A}</a:tableStyleId>
              </a:tblPr>
              <a:tblGrid>
                <a:gridCol w="886351">
                  <a:extLst>
                    <a:ext uri="{9D8B030D-6E8A-4147-A177-3AD203B41FA5}">
                      <a16:colId xmlns:a16="http://schemas.microsoft.com/office/drawing/2014/main" val="3261558866"/>
                    </a:ext>
                  </a:extLst>
                </a:gridCol>
                <a:gridCol w="886351">
                  <a:extLst>
                    <a:ext uri="{9D8B030D-6E8A-4147-A177-3AD203B41FA5}">
                      <a16:colId xmlns:a16="http://schemas.microsoft.com/office/drawing/2014/main" val="3255023784"/>
                    </a:ext>
                  </a:extLst>
                </a:gridCol>
                <a:gridCol w="886351">
                  <a:extLst>
                    <a:ext uri="{9D8B030D-6E8A-4147-A177-3AD203B41FA5}">
                      <a16:colId xmlns:a16="http://schemas.microsoft.com/office/drawing/2014/main" val="1421846368"/>
                    </a:ext>
                  </a:extLst>
                </a:gridCol>
              </a:tblGrid>
              <a:tr h="370840">
                <a:tc>
                  <a:txBody>
                    <a:bodyPr/>
                    <a:lstStyle/>
                    <a:p>
                      <a:r>
                        <a:rPr lang="en-US" dirty="0" err="1"/>
                        <a:t>HartID</a:t>
                      </a:r>
                      <a:r>
                        <a:rPr lang="en-US" dirty="0"/>
                        <a:t> </a:t>
                      </a:r>
                    </a:p>
                  </a:txBody>
                  <a:tcPr/>
                </a:tc>
                <a:tc>
                  <a:txBody>
                    <a:bodyPr/>
                    <a:lstStyle/>
                    <a:p>
                      <a:r>
                        <a:rPr lang="en-US" dirty="0"/>
                        <a:t>ASID </a:t>
                      </a:r>
                    </a:p>
                  </a:txBody>
                  <a:tcPr/>
                </a:tc>
                <a:tc>
                  <a:txBody>
                    <a:bodyPr/>
                    <a:lstStyle/>
                    <a:p>
                      <a:r>
                        <a:rPr lang="en-US" dirty="0"/>
                        <a:t>VPN </a:t>
                      </a:r>
                    </a:p>
                  </a:txBody>
                  <a:tcPr/>
                </a:tc>
                <a:extLst>
                  <a:ext uri="{0D108BD9-81ED-4DB2-BD59-A6C34878D82A}">
                    <a16:rowId xmlns:a16="http://schemas.microsoft.com/office/drawing/2014/main" val="476241694"/>
                  </a:ext>
                </a:extLst>
              </a:tr>
            </a:tbl>
          </a:graphicData>
        </a:graphic>
      </p:graphicFrame>
      <p:graphicFrame>
        <p:nvGraphicFramePr>
          <p:cNvPr id="10" name="Table 8">
            <a:extLst>
              <a:ext uri="{FF2B5EF4-FFF2-40B4-BE49-F238E27FC236}">
                <a16:creationId xmlns:a16="http://schemas.microsoft.com/office/drawing/2014/main" id="{B896BEEA-0DFE-4659-AD77-C433816FA8AD}"/>
              </a:ext>
            </a:extLst>
          </p:cNvPr>
          <p:cNvGraphicFramePr>
            <a:graphicFrameLocks noGrp="1"/>
          </p:cNvGraphicFramePr>
          <p:nvPr>
            <p:extLst>
              <p:ext uri="{D42A27DB-BD31-4B8C-83A1-F6EECF244321}">
                <p14:modId xmlns:p14="http://schemas.microsoft.com/office/powerpoint/2010/main" val="2261300018"/>
              </p:ext>
            </p:extLst>
          </p:nvPr>
        </p:nvGraphicFramePr>
        <p:xfrm>
          <a:off x="8895364" y="2254937"/>
          <a:ext cx="1772702" cy="365760"/>
        </p:xfrm>
        <a:graphic>
          <a:graphicData uri="http://schemas.openxmlformats.org/drawingml/2006/table">
            <a:tbl>
              <a:tblPr firstRow="1" bandRow="1">
                <a:tableStyleId>{5C22544A-7EE6-4342-B048-85BDC9FD1C3A}</a:tableStyleId>
              </a:tblPr>
              <a:tblGrid>
                <a:gridCol w="886351">
                  <a:extLst>
                    <a:ext uri="{9D8B030D-6E8A-4147-A177-3AD203B41FA5}">
                      <a16:colId xmlns:a16="http://schemas.microsoft.com/office/drawing/2014/main" val="3255023784"/>
                    </a:ext>
                  </a:extLst>
                </a:gridCol>
                <a:gridCol w="886351">
                  <a:extLst>
                    <a:ext uri="{9D8B030D-6E8A-4147-A177-3AD203B41FA5}">
                      <a16:colId xmlns:a16="http://schemas.microsoft.com/office/drawing/2014/main" val="1421846368"/>
                    </a:ext>
                  </a:extLst>
                </a:gridCol>
              </a:tblGrid>
              <a:tr h="361735">
                <a:tc>
                  <a:txBody>
                    <a:bodyPr/>
                    <a:lstStyle/>
                    <a:p>
                      <a:r>
                        <a:rPr lang="en-US" dirty="0"/>
                        <a:t>ASID </a:t>
                      </a:r>
                    </a:p>
                  </a:txBody>
                  <a:tcPr/>
                </a:tc>
                <a:tc>
                  <a:txBody>
                    <a:bodyPr/>
                    <a:lstStyle/>
                    <a:p>
                      <a:r>
                        <a:rPr lang="en-US" dirty="0"/>
                        <a:t>VPN </a:t>
                      </a:r>
                    </a:p>
                  </a:txBody>
                  <a:tcPr/>
                </a:tc>
                <a:extLst>
                  <a:ext uri="{0D108BD9-81ED-4DB2-BD59-A6C34878D82A}">
                    <a16:rowId xmlns:a16="http://schemas.microsoft.com/office/drawing/2014/main" val="476241694"/>
                  </a:ext>
                </a:extLst>
              </a:tr>
            </a:tbl>
          </a:graphicData>
        </a:graphic>
      </p:graphicFrame>
      <p:graphicFrame>
        <p:nvGraphicFramePr>
          <p:cNvPr id="11" name="Table 8">
            <a:extLst>
              <a:ext uri="{FF2B5EF4-FFF2-40B4-BE49-F238E27FC236}">
                <a16:creationId xmlns:a16="http://schemas.microsoft.com/office/drawing/2014/main" id="{3702FE6D-9904-4E4B-A147-1632681B2E09}"/>
              </a:ext>
            </a:extLst>
          </p:cNvPr>
          <p:cNvGraphicFramePr>
            <a:graphicFrameLocks noGrp="1"/>
          </p:cNvGraphicFramePr>
          <p:nvPr>
            <p:extLst>
              <p:ext uri="{D42A27DB-BD31-4B8C-83A1-F6EECF244321}">
                <p14:modId xmlns:p14="http://schemas.microsoft.com/office/powerpoint/2010/main" val="1733661063"/>
              </p:ext>
            </p:extLst>
          </p:nvPr>
        </p:nvGraphicFramePr>
        <p:xfrm>
          <a:off x="1371045" y="2254658"/>
          <a:ext cx="1772702" cy="365760"/>
        </p:xfrm>
        <a:graphic>
          <a:graphicData uri="http://schemas.openxmlformats.org/drawingml/2006/table">
            <a:tbl>
              <a:tblPr firstRow="1" bandRow="1">
                <a:tableStyleId>{5C22544A-7EE6-4342-B048-85BDC9FD1C3A}</a:tableStyleId>
              </a:tblPr>
              <a:tblGrid>
                <a:gridCol w="886351">
                  <a:extLst>
                    <a:ext uri="{9D8B030D-6E8A-4147-A177-3AD203B41FA5}">
                      <a16:colId xmlns:a16="http://schemas.microsoft.com/office/drawing/2014/main" val="3255023784"/>
                    </a:ext>
                  </a:extLst>
                </a:gridCol>
                <a:gridCol w="886351">
                  <a:extLst>
                    <a:ext uri="{9D8B030D-6E8A-4147-A177-3AD203B41FA5}">
                      <a16:colId xmlns:a16="http://schemas.microsoft.com/office/drawing/2014/main" val="1421846368"/>
                    </a:ext>
                  </a:extLst>
                </a:gridCol>
              </a:tblGrid>
              <a:tr h="361735">
                <a:tc>
                  <a:txBody>
                    <a:bodyPr/>
                    <a:lstStyle/>
                    <a:p>
                      <a:r>
                        <a:rPr lang="en-US" dirty="0"/>
                        <a:t>ASID </a:t>
                      </a:r>
                    </a:p>
                  </a:txBody>
                  <a:tcPr/>
                </a:tc>
                <a:tc>
                  <a:txBody>
                    <a:bodyPr/>
                    <a:lstStyle/>
                    <a:p>
                      <a:r>
                        <a:rPr lang="en-US" dirty="0"/>
                        <a:t>VPN </a:t>
                      </a:r>
                    </a:p>
                  </a:txBody>
                  <a:tcPr/>
                </a:tc>
                <a:extLst>
                  <a:ext uri="{0D108BD9-81ED-4DB2-BD59-A6C34878D82A}">
                    <a16:rowId xmlns:a16="http://schemas.microsoft.com/office/drawing/2014/main" val="476241694"/>
                  </a:ext>
                </a:extLst>
              </a:tr>
            </a:tbl>
          </a:graphicData>
        </a:graphic>
      </p:graphicFrame>
      <p:sp>
        <p:nvSpPr>
          <p:cNvPr id="3" name="TextBox 2">
            <a:extLst>
              <a:ext uri="{FF2B5EF4-FFF2-40B4-BE49-F238E27FC236}">
                <a16:creationId xmlns:a16="http://schemas.microsoft.com/office/drawing/2014/main" id="{D3FCD061-0FD1-456C-815F-20292D85704B}"/>
              </a:ext>
            </a:extLst>
          </p:cNvPr>
          <p:cNvSpPr txBox="1"/>
          <p:nvPr/>
        </p:nvSpPr>
        <p:spPr>
          <a:xfrm flipH="1">
            <a:off x="206931" y="2206705"/>
            <a:ext cx="703219" cy="461665"/>
          </a:xfrm>
          <a:prstGeom prst="rect">
            <a:avLst/>
          </a:prstGeom>
          <a:noFill/>
        </p:spPr>
        <p:txBody>
          <a:bodyPr wrap="square" rtlCol="0">
            <a:spAutoFit/>
          </a:bodyPr>
          <a:lstStyle/>
          <a:p>
            <a:r>
              <a:rPr lang="en-US" sz="2400" dirty="0">
                <a:solidFill>
                  <a:schemeClr val="accent1">
                    <a:lumMod val="50000"/>
                  </a:schemeClr>
                </a:solidFill>
              </a:rPr>
              <a:t>Tag</a:t>
            </a:r>
          </a:p>
        </p:txBody>
      </p:sp>
      <p:sp>
        <p:nvSpPr>
          <p:cNvPr id="14" name="TextBox 13">
            <a:extLst>
              <a:ext uri="{FF2B5EF4-FFF2-40B4-BE49-F238E27FC236}">
                <a16:creationId xmlns:a16="http://schemas.microsoft.com/office/drawing/2014/main" id="{F9F1AF75-8B87-44F2-A86E-1458729F0234}"/>
              </a:ext>
            </a:extLst>
          </p:cNvPr>
          <p:cNvSpPr txBox="1"/>
          <p:nvPr/>
        </p:nvSpPr>
        <p:spPr>
          <a:xfrm flipH="1">
            <a:off x="206930" y="2967335"/>
            <a:ext cx="1012269" cy="461665"/>
          </a:xfrm>
          <a:prstGeom prst="rect">
            <a:avLst/>
          </a:prstGeom>
          <a:noFill/>
        </p:spPr>
        <p:txBody>
          <a:bodyPr wrap="square" rtlCol="0">
            <a:spAutoFit/>
          </a:bodyPr>
          <a:lstStyle/>
          <a:p>
            <a:r>
              <a:rPr lang="en-US" sz="2400" dirty="0">
                <a:solidFill>
                  <a:schemeClr val="accent1">
                    <a:lumMod val="50000"/>
                  </a:schemeClr>
                </a:solidFill>
              </a:rPr>
              <a:t>L1 TLB</a:t>
            </a:r>
          </a:p>
        </p:txBody>
      </p:sp>
      <p:sp>
        <p:nvSpPr>
          <p:cNvPr id="15" name="TextBox 14">
            <a:extLst>
              <a:ext uri="{FF2B5EF4-FFF2-40B4-BE49-F238E27FC236}">
                <a16:creationId xmlns:a16="http://schemas.microsoft.com/office/drawing/2014/main" id="{497D31A2-26AD-49A0-AA30-5BE166DB01B9}"/>
              </a:ext>
            </a:extLst>
          </p:cNvPr>
          <p:cNvSpPr txBox="1"/>
          <p:nvPr/>
        </p:nvSpPr>
        <p:spPr>
          <a:xfrm flipH="1">
            <a:off x="206930" y="3727966"/>
            <a:ext cx="1012267" cy="461665"/>
          </a:xfrm>
          <a:prstGeom prst="rect">
            <a:avLst/>
          </a:prstGeom>
          <a:noFill/>
        </p:spPr>
        <p:txBody>
          <a:bodyPr wrap="square" rtlCol="0">
            <a:spAutoFit/>
          </a:bodyPr>
          <a:lstStyle/>
          <a:p>
            <a:r>
              <a:rPr lang="en-US" sz="2400" dirty="0">
                <a:solidFill>
                  <a:schemeClr val="accent1">
                    <a:lumMod val="50000"/>
                  </a:schemeClr>
                </a:solidFill>
              </a:rPr>
              <a:t>L2 TLB</a:t>
            </a:r>
          </a:p>
        </p:txBody>
      </p:sp>
      <p:sp>
        <p:nvSpPr>
          <p:cNvPr id="16" name="TextBox 15">
            <a:extLst>
              <a:ext uri="{FF2B5EF4-FFF2-40B4-BE49-F238E27FC236}">
                <a16:creationId xmlns:a16="http://schemas.microsoft.com/office/drawing/2014/main" id="{A68BC256-CF15-4CC5-9076-0B7BBB7C5DCD}"/>
              </a:ext>
            </a:extLst>
          </p:cNvPr>
          <p:cNvSpPr txBox="1"/>
          <p:nvPr/>
        </p:nvSpPr>
        <p:spPr>
          <a:xfrm flipH="1">
            <a:off x="1371041" y="2967335"/>
            <a:ext cx="9297024" cy="461665"/>
          </a:xfrm>
          <a:prstGeom prst="rect">
            <a:avLst/>
          </a:prstGeom>
          <a:noFill/>
        </p:spPr>
        <p:txBody>
          <a:bodyPr wrap="square" rtlCol="0">
            <a:spAutoFit/>
          </a:bodyPr>
          <a:lstStyle/>
          <a:p>
            <a:pPr algn="ctr"/>
            <a:r>
              <a:rPr lang="en-US" sz="2400" dirty="0">
                <a:solidFill>
                  <a:schemeClr val="accent1">
                    <a:lumMod val="50000"/>
                  </a:schemeClr>
                </a:solidFill>
              </a:rPr>
              <a:t>Separate I-TLB &amp; D-TLB, fully associative, 32 entries each</a:t>
            </a:r>
          </a:p>
        </p:txBody>
      </p:sp>
      <p:sp>
        <p:nvSpPr>
          <p:cNvPr id="17" name="TextBox 16">
            <a:extLst>
              <a:ext uri="{FF2B5EF4-FFF2-40B4-BE49-F238E27FC236}">
                <a16:creationId xmlns:a16="http://schemas.microsoft.com/office/drawing/2014/main" id="{67E170CE-0301-44A4-930B-5BC6D397B4D3}"/>
              </a:ext>
            </a:extLst>
          </p:cNvPr>
          <p:cNvSpPr txBox="1"/>
          <p:nvPr/>
        </p:nvSpPr>
        <p:spPr>
          <a:xfrm flipH="1">
            <a:off x="1371041" y="3727966"/>
            <a:ext cx="2155930" cy="1015663"/>
          </a:xfrm>
          <a:prstGeom prst="rect">
            <a:avLst/>
          </a:prstGeom>
          <a:noFill/>
        </p:spPr>
        <p:txBody>
          <a:bodyPr wrap="square" rtlCol="0">
            <a:spAutoFit/>
          </a:bodyPr>
          <a:lstStyle/>
          <a:p>
            <a:pPr algn="ctr"/>
            <a:r>
              <a:rPr lang="en-US" sz="2000" dirty="0">
                <a:solidFill>
                  <a:schemeClr val="accent1">
                    <a:lumMod val="50000"/>
                  </a:schemeClr>
                </a:solidFill>
              </a:rPr>
              <a:t>8-way associative, 128 entries</a:t>
            </a:r>
          </a:p>
          <a:p>
            <a:pPr algn="ctr"/>
            <a:r>
              <a:rPr lang="en-US" sz="2000" dirty="0">
                <a:solidFill>
                  <a:schemeClr val="accent1">
                    <a:lumMod val="50000"/>
                  </a:schemeClr>
                </a:solidFill>
              </a:rPr>
              <a:t>per each core</a:t>
            </a:r>
          </a:p>
        </p:txBody>
      </p:sp>
      <p:sp>
        <p:nvSpPr>
          <p:cNvPr id="18" name="TextBox 17">
            <a:extLst>
              <a:ext uri="{FF2B5EF4-FFF2-40B4-BE49-F238E27FC236}">
                <a16:creationId xmlns:a16="http://schemas.microsoft.com/office/drawing/2014/main" id="{DC8A7466-7F0F-4183-BB8A-F9E23F7ED8D2}"/>
              </a:ext>
            </a:extLst>
          </p:cNvPr>
          <p:cNvSpPr txBox="1"/>
          <p:nvPr/>
        </p:nvSpPr>
        <p:spPr>
          <a:xfrm flipH="1">
            <a:off x="4491581" y="3770837"/>
            <a:ext cx="6176483" cy="461665"/>
          </a:xfrm>
          <a:prstGeom prst="rect">
            <a:avLst/>
          </a:prstGeom>
          <a:noFill/>
        </p:spPr>
        <p:txBody>
          <a:bodyPr wrap="square" rtlCol="0">
            <a:spAutoFit/>
          </a:bodyPr>
          <a:lstStyle/>
          <a:p>
            <a:pPr algn="ctr"/>
            <a:r>
              <a:rPr lang="en-US" sz="2400" dirty="0">
                <a:solidFill>
                  <a:schemeClr val="accent1">
                    <a:lumMod val="50000"/>
                  </a:schemeClr>
                </a:solidFill>
              </a:rPr>
              <a:t>8-way associative, 128*8 entries</a:t>
            </a:r>
          </a:p>
        </p:txBody>
      </p:sp>
    </p:spTree>
    <p:extLst>
      <p:ext uri="{BB962C8B-B14F-4D97-AF65-F5344CB8AC3E}">
        <p14:creationId xmlns:p14="http://schemas.microsoft.com/office/powerpoint/2010/main" val="274913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5196-7A3C-4BC9-AF84-BF9C0645720C}"/>
              </a:ext>
            </a:extLst>
          </p:cNvPr>
          <p:cNvSpPr>
            <a:spLocks noGrp="1"/>
          </p:cNvSpPr>
          <p:nvPr>
            <p:ph type="title"/>
          </p:nvPr>
        </p:nvSpPr>
        <p:spPr/>
        <p:txBody>
          <a:bodyPr/>
          <a:lstStyle/>
          <a:p>
            <a:r>
              <a:rPr lang="en-US"/>
              <a:t>Results </a:t>
            </a:r>
          </a:p>
        </p:txBody>
      </p:sp>
      <p:pic>
        <p:nvPicPr>
          <p:cNvPr id="4" name="Graphic 4">
            <a:extLst>
              <a:ext uri="{FF2B5EF4-FFF2-40B4-BE49-F238E27FC236}">
                <a16:creationId xmlns:a16="http://schemas.microsoft.com/office/drawing/2014/main" id="{293B9D2B-218C-49DB-A06C-4F5D06308590}"/>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28572" y="1687264"/>
            <a:ext cx="5562600" cy="4067175"/>
          </a:xfrm>
          <a:prstGeom prst="rect">
            <a:avLst/>
          </a:prstGeom>
        </p:spPr>
      </p:pic>
      <p:pic>
        <p:nvPicPr>
          <p:cNvPr id="6" name="Graphic 6">
            <a:extLst>
              <a:ext uri="{FF2B5EF4-FFF2-40B4-BE49-F238E27FC236}">
                <a16:creationId xmlns:a16="http://schemas.microsoft.com/office/drawing/2014/main" id="{7D966E74-88A0-47AB-A72B-1708206FD2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57833" y="1732374"/>
            <a:ext cx="4926841" cy="3597968"/>
          </a:xfrm>
          <a:prstGeom prst="rect">
            <a:avLst/>
          </a:prstGeom>
        </p:spPr>
      </p:pic>
    </p:spTree>
    <p:extLst>
      <p:ext uri="{BB962C8B-B14F-4D97-AF65-F5344CB8AC3E}">
        <p14:creationId xmlns:p14="http://schemas.microsoft.com/office/powerpoint/2010/main" val="2478625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7CB4-0055-463A-855D-7374C748A78B}"/>
              </a:ext>
            </a:extLst>
          </p:cNvPr>
          <p:cNvSpPr>
            <a:spLocks noGrp="1"/>
          </p:cNvSpPr>
          <p:nvPr>
            <p:ph type="title"/>
          </p:nvPr>
        </p:nvSpPr>
        <p:spPr/>
        <p:txBody>
          <a:bodyPr/>
          <a:lstStyle/>
          <a:p>
            <a:r>
              <a:rPr lang="en-US">
                <a:latin typeface="Arial"/>
                <a:cs typeface="Arial"/>
              </a:rPr>
              <a:t>Conclusion</a:t>
            </a:r>
            <a:endParaRPr lang="en-US"/>
          </a:p>
        </p:txBody>
      </p:sp>
      <p:sp>
        <p:nvSpPr>
          <p:cNvPr id="3" name="Content Placeholder 2">
            <a:extLst>
              <a:ext uri="{FF2B5EF4-FFF2-40B4-BE49-F238E27FC236}">
                <a16:creationId xmlns:a16="http://schemas.microsoft.com/office/drawing/2014/main" id="{BD92909C-5B14-4F5A-86AC-96A395A92746}"/>
              </a:ext>
            </a:extLst>
          </p:cNvPr>
          <p:cNvSpPr>
            <a:spLocks noGrp="1"/>
          </p:cNvSpPr>
          <p:nvPr>
            <p:ph idx="1"/>
          </p:nvPr>
        </p:nvSpPr>
        <p:spPr/>
        <p:txBody>
          <a:bodyPr vert="horz" lIns="91440" tIns="45720" rIns="91440" bIns="45720" rtlCol="0" anchor="t">
            <a:normAutofit/>
          </a:bodyPr>
          <a:lstStyle/>
          <a:p>
            <a:r>
              <a:rPr lang="en-US" dirty="0">
                <a:cs typeface="Calibri"/>
              </a:rPr>
              <a:t>Allowing a shared ASID space has a clear advantage</a:t>
            </a:r>
          </a:p>
          <a:p>
            <a:r>
              <a:rPr lang="en-US" dirty="0">
                <a:cs typeface="Calibri"/>
              </a:rPr>
              <a:t>It will allow more possible hardware implementation</a:t>
            </a:r>
          </a:p>
          <a:p>
            <a:r>
              <a:rPr lang="en-US" dirty="0">
                <a:cs typeface="Calibri"/>
              </a:rPr>
              <a:t>It is vital for many-core designs and GPU-like systems</a:t>
            </a:r>
          </a:p>
          <a:p>
            <a:r>
              <a:rPr lang="en-US" dirty="0">
                <a:cs typeface="Calibri"/>
              </a:rPr>
              <a:t>Should definitely be allowed by the spec</a:t>
            </a:r>
          </a:p>
        </p:txBody>
      </p:sp>
    </p:spTree>
    <p:extLst>
      <p:ext uri="{BB962C8B-B14F-4D97-AF65-F5344CB8AC3E}">
        <p14:creationId xmlns:p14="http://schemas.microsoft.com/office/powerpoint/2010/main" val="278599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77528F-70B5-425A-88D7-FA6B7D99B446}"/>
              </a:ext>
            </a:extLst>
          </p:cNvPr>
          <p:cNvSpPr>
            <a:spLocks noGrp="1"/>
          </p:cNvSpPr>
          <p:nvPr>
            <p:ph type="title"/>
          </p:nvPr>
        </p:nvSpPr>
        <p:spPr>
          <a:xfrm>
            <a:off x="540296" y="2092577"/>
            <a:ext cx="11434529" cy="647823"/>
          </a:xfrm>
        </p:spPr>
        <p:txBody>
          <a:bodyPr/>
          <a:lstStyle/>
          <a:p>
            <a:r>
              <a:rPr lang="en-US" dirty="0"/>
              <a:t>The Simulator</a:t>
            </a:r>
          </a:p>
        </p:txBody>
      </p:sp>
    </p:spTree>
    <p:extLst>
      <p:ext uri="{BB962C8B-B14F-4D97-AF65-F5344CB8AC3E}">
        <p14:creationId xmlns:p14="http://schemas.microsoft.com/office/powerpoint/2010/main" val="4143928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9A41-84C0-40EA-B86E-097E4BD65613}"/>
              </a:ext>
            </a:extLst>
          </p:cNvPr>
          <p:cNvSpPr>
            <a:spLocks noGrp="1"/>
          </p:cNvSpPr>
          <p:nvPr>
            <p:ph type="title"/>
          </p:nvPr>
        </p:nvSpPr>
        <p:spPr/>
        <p:txBody>
          <a:bodyPr/>
          <a:lstStyle/>
          <a:p>
            <a:r>
              <a:rPr lang="en-US" altLang="zh-CN" dirty="0">
                <a:latin typeface="Arial"/>
                <a:cs typeface="Arial"/>
              </a:rPr>
              <a:t>MASI: </a:t>
            </a:r>
            <a:r>
              <a:rPr lang="en-US" dirty="0">
                <a:latin typeface="Arial"/>
                <a:cs typeface="Arial"/>
              </a:rPr>
              <a:t>Proposed Extension</a:t>
            </a:r>
          </a:p>
        </p:txBody>
      </p:sp>
      <p:sp>
        <p:nvSpPr>
          <p:cNvPr id="3" name="Content Placeholder 2">
            <a:extLst>
              <a:ext uri="{FF2B5EF4-FFF2-40B4-BE49-F238E27FC236}">
                <a16:creationId xmlns:a16="http://schemas.microsoft.com/office/drawing/2014/main" id="{20707EF9-8789-418D-98CF-397247898AB2}"/>
              </a:ext>
            </a:extLst>
          </p:cNvPr>
          <p:cNvSpPr>
            <a:spLocks noGrp="1"/>
          </p:cNvSpPr>
          <p:nvPr>
            <p:ph idx="1"/>
          </p:nvPr>
        </p:nvSpPr>
        <p:spPr/>
        <p:txBody>
          <a:bodyPr vert="horz" lIns="91440" tIns="45720" rIns="91440" bIns="45720" rtlCol="0" anchor="t">
            <a:normAutofit/>
          </a:bodyPr>
          <a:lstStyle/>
          <a:p>
            <a:r>
              <a:rPr lang="en-US">
                <a:cs typeface="Calibri"/>
              </a:rPr>
              <a:t>Single Extra CSR</a:t>
            </a:r>
            <a:endParaRPr lang="en-US"/>
          </a:p>
          <a:p>
            <a:r>
              <a:rPr lang="en-US" b="1">
                <a:cs typeface="Calibri"/>
              </a:rPr>
              <a:t>MASI </a:t>
            </a:r>
            <a:r>
              <a:rPr lang="en-US">
                <a:cs typeface="Calibri"/>
              </a:rPr>
              <a:t>(Machine Address Space Isolation)</a:t>
            </a:r>
            <a:endParaRPr lang="en-US"/>
          </a:p>
          <a:p>
            <a:r>
              <a:rPr lang="en-US">
                <a:cs typeface="Calibri"/>
              </a:rPr>
              <a:t>WARL</a:t>
            </a:r>
          </a:p>
          <a:p>
            <a:r>
              <a:rPr lang="en-US">
                <a:cs typeface="Calibri"/>
              </a:rPr>
              <a:t>Implementation can decide number of writable bits, from 0 to XLEN</a:t>
            </a:r>
          </a:p>
          <a:p>
            <a:r>
              <a:rPr lang="en-US">
                <a:cs typeface="Calibri"/>
              </a:rPr>
              <a:t>Non-writable bits are not necessary zero </a:t>
            </a:r>
          </a:p>
          <a:p>
            <a:r>
              <a:rPr lang="en-US">
                <a:cs typeface="Calibri"/>
              </a:rPr>
              <a:t>TLB entries are tagged with MASI </a:t>
            </a:r>
          </a:p>
          <a:p>
            <a:endParaRPr lang="en-US">
              <a:cs typeface="Calibri"/>
            </a:endParaRPr>
          </a:p>
        </p:txBody>
      </p:sp>
      <p:graphicFrame>
        <p:nvGraphicFramePr>
          <p:cNvPr id="7" name="Table 8">
            <a:extLst>
              <a:ext uri="{FF2B5EF4-FFF2-40B4-BE49-F238E27FC236}">
                <a16:creationId xmlns:a16="http://schemas.microsoft.com/office/drawing/2014/main" id="{F2FC5701-6B65-431F-8BF3-4272DA5DC422}"/>
              </a:ext>
            </a:extLst>
          </p:cNvPr>
          <p:cNvGraphicFramePr>
            <a:graphicFrameLocks noGrp="1"/>
          </p:cNvGraphicFramePr>
          <p:nvPr>
            <p:extLst>
              <p:ext uri="{D42A27DB-BD31-4B8C-83A1-F6EECF244321}">
                <p14:modId xmlns:p14="http://schemas.microsoft.com/office/powerpoint/2010/main" val="865755511"/>
              </p:ext>
            </p:extLst>
          </p:nvPr>
        </p:nvGraphicFramePr>
        <p:xfrm>
          <a:off x="4209094" y="4722014"/>
          <a:ext cx="2659053" cy="370840"/>
        </p:xfrm>
        <a:graphic>
          <a:graphicData uri="http://schemas.openxmlformats.org/drawingml/2006/table">
            <a:tbl>
              <a:tblPr firstRow="1" bandRow="1">
                <a:tableStyleId>{5C22544A-7EE6-4342-B048-85BDC9FD1C3A}</a:tableStyleId>
              </a:tblPr>
              <a:tblGrid>
                <a:gridCol w="886351">
                  <a:extLst>
                    <a:ext uri="{9D8B030D-6E8A-4147-A177-3AD203B41FA5}">
                      <a16:colId xmlns:a16="http://schemas.microsoft.com/office/drawing/2014/main" val="3261558866"/>
                    </a:ext>
                  </a:extLst>
                </a:gridCol>
                <a:gridCol w="886351">
                  <a:extLst>
                    <a:ext uri="{9D8B030D-6E8A-4147-A177-3AD203B41FA5}">
                      <a16:colId xmlns:a16="http://schemas.microsoft.com/office/drawing/2014/main" val="3255023784"/>
                    </a:ext>
                  </a:extLst>
                </a:gridCol>
                <a:gridCol w="886351">
                  <a:extLst>
                    <a:ext uri="{9D8B030D-6E8A-4147-A177-3AD203B41FA5}">
                      <a16:colId xmlns:a16="http://schemas.microsoft.com/office/drawing/2014/main" val="1421846368"/>
                    </a:ext>
                  </a:extLst>
                </a:gridCol>
              </a:tblGrid>
              <a:tr h="370840">
                <a:tc>
                  <a:txBody>
                    <a:bodyPr/>
                    <a:lstStyle/>
                    <a:p>
                      <a:r>
                        <a:rPr lang="en-US"/>
                        <a:t>MASI</a:t>
                      </a:r>
                      <a:endParaRPr lang="en-US" dirty="0"/>
                    </a:p>
                  </a:txBody>
                  <a:tcPr/>
                </a:tc>
                <a:tc>
                  <a:txBody>
                    <a:bodyPr/>
                    <a:lstStyle/>
                    <a:p>
                      <a:r>
                        <a:rPr lang="en-US" dirty="0"/>
                        <a:t>ASID </a:t>
                      </a:r>
                    </a:p>
                  </a:txBody>
                  <a:tcPr/>
                </a:tc>
                <a:tc>
                  <a:txBody>
                    <a:bodyPr/>
                    <a:lstStyle/>
                    <a:p>
                      <a:r>
                        <a:rPr lang="en-US" dirty="0"/>
                        <a:t>VPN </a:t>
                      </a:r>
                    </a:p>
                  </a:txBody>
                  <a:tcPr/>
                </a:tc>
                <a:extLst>
                  <a:ext uri="{0D108BD9-81ED-4DB2-BD59-A6C34878D82A}">
                    <a16:rowId xmlns:a16="http://schemas.microsoft.com/office/drawing/2014/main" val="476241694"/>
                  </a:ext>
                </a:extLst>
              </a:tr>
            </a:tbl>
          </a:graphicData>
        </a:graphic>
      </p:graphicFrame>
    </p:spTree>
    <p:extLst>
      <p:ext uri="{BB962C8B-B14F-4D97-AF65-F5344CB8AC3E}">
        <p14:creationId xmlns:p14="http://schemas.microsoft.com/office/powerpoint/2010/main" val="172505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0652-E7DB-465F-A081-C243B02F15DF}"/>
              </a:ext>
            </a:extLst>
          </p:cNvPr>
          <p:cNvSpPr>
            <a:spLocks noGrp="1"/>
          </p:cNvSpPr>
          <p:nvPr>
            <p:ph type="title"/>
          </p:nvPr>
        </p:nvSpPr>
        <p:spPr/>
        <p:txBody>
          <a:bodyPr/>
          <a:lstStyle/>
          <a:p>
            <a:r>
              <a:rPr lang="en-US">
                <a:latin typeface="Arial"/>
                <a:cs typeface="Arial"/>
              </a:rPr>
              <a:t>Matching TLB Entries</a:t>
            </a:r>
            <a:endParaRPr lang="en-US"/>
          </a:p>
        </p:txBody>
      </p:sp>
      <p:sp>
        <p:nvSpPr>
          <p:cNvPr id="12" name="Content Placeholder 11">
            <a:extLst>
              <a:ext uri="{FF2B5EF4-FFF2-40B4-BE49-F238E27FC236}">
                <a16:creationId xmlns:a16="http://schemas.microsoft.com/office/drawing/2014/main" id="{A24E2BDD-E449-4032-AAE7-7EA9FA1B3896}"/>
              </a:ext>
            </a:extLst>
          </p:cNvPr>
          <p:cNvSpPr>
            <a:spLocks noGrp="1"/>
          </p:cNvSpPr>
          <p:nvPr>
            <p:ph idx="1"/>
          </p:nvPr>
        </p:nvSpPr>
        <p:spPr/>
        <p:txBody>
          <a:bodyPr vert="horz" lIns="91440" tIns="45720" rIns="91440" bIns="45720" rtlCol="0" anchor="t">
            <a:normAutofit/>
          </a:bodyPr>
          <a:lstStyle/>
          <a:p>
            <a:r>
              <a:rPr lang="en-US">
                <a:cs typeface="Calibri"/>
              </a:rPr>
              <a:t>If MASI/VMID mismatches, entries are isolated</a:t>
            </a:r>
          </a:p>
          <a:p>
            <a:r>
              <a:rPr lang="en-US">
                <a:cs typeface="Calibri"/>
              </a:rPr>
              <a:t>If MASI/VMID matches: </a:t>
            </a:r>
          </a:p>
          <a:p>
            <a:pPr lvl="1"/>
            <a:r>
              <a:rPr lang="en-US">
                <a:cs typeface="Calibri"/>
              </a:rPr>
              <a:t>Global entries can match any ASID</a:t>
            </a:r>
          </a:p>
          <a:p>
            <a:pPr lvl="1"/>
            <a:r>
              <a:rPr lang="en-US">
                <a:ea typeface="+mn-lt"/>
                <a:cs typeface="+mn-lt"/>
              </a:rPr>
              <a:t>Non-zero ASIDs are shared across all harts</a:t>
            </a:r>
          </a:p>
          <a:p>
            <a:pPr lvl="1"/>
            <a:r>
              <a:rPr lang="en-US">
                <a:ea typeface="+mn-lt"/>
                <a:cs typeface="+mn-lt"/>
              </a:rPr>
              <a:t>Non-zero distinct ASIDs are isolated from each other</a:t>
            </a:r>
          </a:p>
          <a:p>
            <a:pPr lvl="1"/>
            <a:r>
              <a:rPr lang="en-US">
                <a:cs typeface="Calibri"/>
              </a:rPr>
              <a:t>ASID 0 of each hart is isolated from other harts' ASID 0</a:t>
            </a:r>
          </a:p>
          <a:p>
            <a:pPr lvl="1"/>
            <a:r>
              <a:rPr lang="en-US" b="1">
                <a:cs typeface="Calibri"/>
              </a:rPr>
              <a:t>ASID 0 of harts may not be isolated from other non-zero ASIDs</a:t>
            </a:r>
            <a:r>
              <a:rPr lang="en-US">
                <a:cs typeface="Calibri"/>
              </a:rPr>
              <a:t> </a:t>
            </a:r>
          </a:p>
          <a:p>
            <a:pPr lvl="1"/>
            <a:endParaRPr lang="en-US">
              <a:cs typeface="Calibri"/>
            </a:endParaRPr>
          </a:p>
          <a:p>
            <a:pPr lvl="1"/>
            <a:endParaRPr lang="en-US">
              <a:cs typeface="Calibri"/>
            </a:endParaRPr>
          </a:p>
        </p:txBody>
      </p:sp>
    </p:spTree>
    <p:extLst>
      <p:ext uri="{BB962C8B-B14F-4D97-AF65-F5344CB8AC3E}">
        <p14:creationId xmlns:p14="http://schemas.microsoft.com/office/powerpoint/2010/main" val="50054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8515-D194-4C67-8752-BEB7269BF4DF}"/>
              </a:ext>
            </a:extLst>
          </p:cNvPr>
          <p:cNvSpPr>
            <a:spLocks noGrp="1"/>
          </p:cNvSpPr>
          <p:nvPr>
            <p:ph type="title"/>
          </p:nvPr>
        </p:nvSpPr>
        <p:spPr/>
        <p:txBody>
          <a:bodyPr/>
          <a:lstStyle/>
          <a:p>
            <a:r>
              <a:rPr lang="en-US">
                <a:latin typeface="Arial"/>
                <a:cs typeface="Arial"/>
              </a:rPr>
              <a:t>Matching TLB Entries</a:t>
            </a:r>
            <a:endParaRPr lang="en-US" b="0">
              <a:latin typeface="Arial"/>
              <a:cs typeface="Arial"/>
            </a:endParaRPr>
          </a:p>
        </p:txBody>
      </p:sp>
      <p:sp>
        <p:nvSpPr>
          <p:cNvPr id="3" name="Content Placeholder 2">
            <a:extLst>
              <a:ext uri="{FF2B5EF4-FFF2-40B4-BE49-F238E27FC236}">
                <a16:creationId xmlns:a16="http://schemas.microsoft.com/office/drawing/2014/main" id="{70D23E31-7343-4F48-98CC-892262DE1BC2}"/>
              </a:ext>
            </a:extLst>
          </p:cNvPr>
          <p:cNvSpPr>
            <a:spLocks noGrp="1"/>
          </p:cNvSpPr>
          <p:nvPr>
            <p:ph idx="1"/>
          </p:nvPr>
        </p:nvSpPr>
        <p:spPr/>
        <p:txBody>
          <a:bodyPr vert="horz" lIns="91440" tIns="45720" rIns="91440" bIns="45720" rtlCol="0" anchor="t">
            <a:normAutofit/>
          </a:bodyPr>
          <a:lstStyle/>
          <a:p>
            <a:r>
              <a:rPr lang="en-US" b="1" dirty="0">
                <a:ea typeface="+mn-lt"/>
                <a:cs typeface="+mn-lt"/>
              </a:rPr>
              <a:t>ASID 0 of harts may not be isolated from other non-zero ASIDs</a:t>
            </a:r>
          </a:p>
          <a:p>
            <a:r>
              <a:rPr lang="en-US" dirty="0">
                <a:cs typeface="Calibri"/>
              </a:rPr>
              <a:t>This constraint is cheap for software</a:t>
            </a:r>
            <a:endParaRPr lang="en-US" b="1" dirty="0">
              <a:cs typeface="Calibri"/>
            </a:endParaRPr>
          </a:p>
          <a:p>
            <a:pPr lvl="1"/>
            <a:r>
              <a:rPr lang="en-US" dirty="0">
                <a:cs typeface="Calibri"/>
              </a:rPr>
              <a:t>Makes </a:t>
            </a:r>
            <a:r>
              <a:rPr lang="en-US" dirty="0" err="1">
                <a:cs typeface="Calibri"/>
              </a:rPr>
              <a:t>initialisation</a:t>
            </a:r>
            <a:r>
              <a:rPr lang="en-US" dirty="0">
                <a:cs typeface="Calibri"/>
              </a:rPr>
              <a:t> </a:t>
            </a:r>
            <a:r>
              <a:rPr lang="en-US">
                <a:cs typeface="Calibri"/>
              </a:rPr>
              <a:t>slightly</a:t>
            </a:r>
            <a:r>
              <a:rPr lang="en-US" dirty="0">
                <a:cs typeface="Calibri"/>
              </a:rPr>
              <a:t> harder</a:t>
            </a:r>
            <a:endParaRPr lang="en-US" b="1" dirty="0">
              <a:cs typeface="Calibri"/>
            </a:endParaRPr>
          </a:p>
          <a:p>
            <a:pPr lvl="1"/>
            <a:r>
              <a:rPr lang="en-US" dirty="0">
                <a:cs typeface="Calibri"/>
              </a:rPr>
              <a:t>No extra overhead otherwise</a:t>
            </a:r>
          </a:p>
          <a:p>
            <a:r>
              <a:rPr lang="en-US" dirty="0">
                <a:cs typeface="Calibri"/>
              </a:rPr>
              <a:t>This constraint makes hardware handling of 0 much easier</a:t>
            </a:r>
          </a:p>
          <a:p>
            <a:pPr lvl="1"/>
            <a:r>
              <a:rPr lang="en-US" dirty="0">
                <a:cs typeface="Calibri"/>
              </a:rPr>
              <a:t>A hardware can simply map ASID 0 to some unique ASID number, e.g. their hart ID</a:t>
            </a:r>
          </a:p>
          <a:p>
            <a:pPr lvl="1"/>
            <a:r>
              <a:rPr lang="en-US" dirty="0">
                <a:cs typeface="Calibri"/>
              </a:rPr>
              <a:t>Now the only constraint is "</a:t>
            </a:r>
            <a:r>
              <a:rPr lang="en-US" dirty="0">
                <a:ea typeface="+mn-lt"/>
                <a:cs typeface="+mn-lt"/>
              </a:rPr>
              <a:t>Non-zero distinct ASIDs are isolated from each other"! </a:t>
            </a:r>
            <a:endParaRPr lang="en-US" dirty="0">
              <a:cs typeface="Calibri"/>
            </a:endParaRPr>
          </a:p>
          <a:p>
            <a:endParaRPr lang="en-US" dirty="0">
              <a:cs typeface="Calibri"/>
            </a:endParaRPr>
          </a:p>
        </p:txBody>
      </p:sp>
    </p:spTree>
    <p:extLst>
      <p:ext uri="{BB962C8B-B14F-4D97-AF65-F5344CB8AC3E}">
        <p14:creationId xmlns:p14="http://schemas.microsoft.com/office/powerpoint/2010/main" val="1865991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2A6B-827E-4B91-8455-F3E2CA939307}"/>
              </a:ext>
            </a:extLst>
          </p:cNvPr>
          <p:cNvSpPr>
            <a:spLocks noGrp="1"/>
          </p:cNvSpPr>
          <p:nvPr>
            <p:ph type="title"/>
          </p:nvPr>
        </p:nvSpPr>
        <p:spPr/>
        <p:txBody>
          <a:bodyPr/>
          <a:lstStyle/>
          <a:p>
            <a:r>
              <a:rPr lang="en-US">
                <a:latin typeface="Arial"/>
                <a:cs typeface="Arial"/>
              </a:rPr>
              <a:t>MASI: Examples</a:t>
            </a:r>
            <a:endParaRPr lang="en-US"/>
          </a:p>
        </p:txBody>
      </p:sp>
      <p:sp>
        <p:nvSpPr>
          <p:cNvPr id="3" name="Content Placeholder 2">
            <a:extLst>
              <a:ext uri="{FF2B5EF4-FFF2-40B4-BE49-F238E27FC236}">
                <a16:creationId xmlns:a16="http://schemas.microsoft.com/office/drawing/2014/main" id="{00BE829D-7654-4E40-B2CB-AD1D9270A292}"/>
              </a:ext>
            </a:extLst>
          </p:cNvPr>
          <p:cNvSpPr>
            <a:spLocks noGrp="1"/>
          </p:cNvSpPr>
          <p:nvPr>
            <p:ph idx="1"/>
          </p:nvPr>
        </p:nvSpPr>
        <p:spPr/>
        <p:txBody>
          <a:bodyPr vert="horz" lIns="91440" tIns="45720" rIns="91440" bIns="45720" rtlCol="0" anchor="t">
            <a:normAutofit/>
          </a:bodyPr>
          <a:lstStyle/>
          <a:p>
            <a:r>
              <a:rPr lang="en-US">
                <a:cs typeface="Calibri"/>
              </a:rPr>
              <a:t>Implementation that does not share TLBs </a:t>
            </a:r>
            <a:endParaRPr lang="en-US"/>
          </a:p>
        </p:txBody>
      </p:sp>
      <p:sp>
        <p:nvSpPr>
          <p:cNvPr id="4" name="Rectangle 3">
            <a:extLst>
              <a:ext uri="{FF2B5EF4-FFF2-40B4-BE49-F238E27FC236}">
                <a16:creationId xmlns:a16="http://schemas.microsoft.com/office/drawing/2014/main" id="{B997E2CF-BB93-4047-B08B-8517B36C4BE1}"/>
              </a:ext>
            </a:extLst>
          </p:cNvPr>
          <p:cNvSpPr/>
          <p:nvPr/>
        </p:nvSpPr>
        <p:spPr>
          <a:xfrm>
            <a:off x="1371600" y="2530642"/>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1">
                    <a:lumMod val="50000"/>
                  </a:schemeClr>
                </a:solidFill>
                <a:cs typeface="Calibri"/>
              </a:rPr>
              <a:t>MASI</a:t>
            </a:r>
          </a:p>
          <a:p>
            <a:pPr algn="ctr"/>
            <a:r>
              <a:rPr lang="en-US" sz="2400" dirty="0">
                <a:solidFill>
                  <a:schemeClr val="accent1">
                    <a:lumMod val="50000"/>
                  </a:schemeClr>
                </a:solidFill>
                <a:cs typeface="Calibri"/>
              </a:rPr>
              <a:t>Hardwired to 0 </a:t>
            </a:r>
          </a:p>
        </p:txBody>
      </p:sp>
      <p:sp>
        <p:nvSpPr>
          <p:cNvPr id="5" name="Rectangle 4">
            <a:extLst>
              <a:ext uri="{FF2B5EF4-FFF2-40B4-BE49-F238E27FC236}">
                <a16:creationId xmlns:a16="http://schemas.microsoft.com/office/drawing/2014/main" id="{2528BE03-1940-4EB7-AA2A-1E045506B895}"/>
              </a:ext>
            </a:extLst>
          </p:cNvPr>
          <p:cNvSpPr/>
          <p:nvPr/>
        </p:nvSpPr>
        <p:spPr>
          <a:xfrm>
            <a:off x="3874168" y="2530641"/>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cs typeface="Calibri"/>
              </a:rPr>
              <a:t>Hardwired to 1 </a:t>
            </a:r>
          </a:p>
        </p:txBody>
      </p:sp>
      <p:sp>
        <p:nvSpPr>
          <p:cNvPr id="6" name="Rectangle 5">
            <a:extLst>
              <a:ext uri="{FF2B5EF4-FFF2-40B4-BE49-F238E27FC236}">
                <a16:creationId xmlns:a16="http://schemas.microsoft.com/office/drawing/2014/main" id="{AAC97DBA-EED8-44E1-BD37-C9C7CE5EAF72}"/>
              </a:ext>
            </a:extLst>
          </p:cNvPr>
          <p:cNvSpPr/>
          <p:nvPr/>
        </p:nvSpPr>
        <p:spPr>
          <a:xfrm>
            <a:off x="6376736" y="2530640"/>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cs typeface="Calibri"/>
              </a:rPr>
              <a:t>Hardwired to 2 </a:t>
            </a:r>
          </a:p>
        </p:txBody>
      </p:sp>
      <p:sp>
        <p:nvSpPr>
          <p:cNvPr id="7" name="Rectangle 6">
            <a:extLst>
              <a:ext uri="{FF2B5EF4-FFF2-40B4-BE49-F238E27FC236}">
                <a16:creationId xmlns:a16="http://schemas.microsoft.com/office/drawing/2014/main" id="{2EF31F97-C087-431E-B867-DEB4E48F5C0F}"/>
              </a:ext>
            </a:extLst>
          </p:cNvPr>
          <p:cNvSpPr/>
          <p:nvPr/>
        </p:nvSpPr>
        <p:spPr>
          <a:xfrm>
            <a:off x="8879303" y="2530639"/>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cs typeface="Calibri"/>
              </a:rPr>
              <a:t>Hardwired to 3</a:t>
            </a:r>
          </a:p>
        </p:txBody>
      </p:sp>
    </p:spTree>
    <p:extLst>
      <p:ext uri="{BB962C8B-B14F-4D97-AF65-F5344CB8AC3E}">
        <p14:creationId xmlns:p14="http://schemas.microsoft.com/office/powerpoint/2010/main" val="2264134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2A6B-827E-4B91-8455-F3E2CA939307}"/>
              </a:ext>
            </a:extLst>
          </p:cNvPr>
          <p:cNvSpPr>
            <a:spLocks noGrp="1"/>
          </p:cNvSpPr>
          <p:nvPr>
            <p:ph type="title"/>
          </p:nvPr>
        </p:nvSpPr>
        <p:spPr/>
        <p:txBody>
          <a:bodyPr/>
          <a:lstStyle/>
          <a:p>
            <a:r>
              <a:rPr lang="en-US">
                <a:latin typeface="Arial"/>
                <a:cs typeface="Arial"/>
              </a:rPr>
              <a:t>MASI: Examples</a:t>
            </a:r>
            <a:endParaRPr lang="en-US"/>
          </a:p>
        </p:txBody>
      </p:sp>
      <p:sp>
        <p:nvSpPr>
          <p:cNvPr id="3" name="Content Placeholder 2">
            <a:extLst>
              <a:ext uri="{FF2B5EF4-FFF2-40B4-BE49-F238E27FC236}">
                <a16:creationId xmlns:a16="http://schemas.microsoft.com/office/drawing/2014/main" id="{00BE829D-7654-4E40-B2CB-AD1D9270A292}"/>
              </a:ext>
            </a:extLst>
          </p:cNvPr>
          <p:cNvSpPr>
            <a:spLocks noGrp="1"/>
          </p:cNvSpPr>
          <p:nvPr>
            <p:ph idx="1"/>
          </p:nvPr>
        </p:nvSpPr>
        <p:spPr/>
        <p:txBody>
          <a:bodyPr vert="horz" lIns="91440" tIns="45720" rIns="91440" bIns="45720" rtlCol="0" anchor="t">
            <a:normAutofit/>
          </a:bodyPr>
          <a:lstStyle/>
          <a:p>
            <a:r>
              <a:rPr lang="en-US">
                <a:cs typeface="Calibri"/>
              </a:rPr>
              <a:t>Implementation that does not support LPAR</a:t>
            </a:r>
            <a:r>
              <a:rPr lang="en-US" dirty="0">
                <a:cs typeface="Calibri"/>
              </a:rPr>
              <a:t> </a:t>
            </a:r>
            <a:endParaRPr lang="en-US" dirty="0"/>
          </a:p>
        </p:txBody>
      </p:sp>
      <p:sp>
        <p:nvSpPr>
          <p:cNvPr id="4" name="Rectangle 3">
            <a:extLst>
              <a:ext uri="{FF2B5EF4-FFF2-40B4-BE49-F238E27FC236}">
                <a16:creationId xmlns:a16="http://schemas.microsoft.com/office/drawing/2014/main" id="{B997E2CF-BB93-4047-B08B-8517B36C4BE1}"/>
              </a:ext>
            </a:extLst>
          </p:cNvPr>
          <p:cNvSpPr/>
          <p:nvPr/>
        </p:nvSpPr>
        <p:spPr>
          <a:xfrm>
            <a:off x="1371600" y="2530642"/>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1">
                    <a:lumMod val="50000"/>
                  </a:schemeClr>
                </a:solidFill>
                <a:cs typeface="Calibri"/>
              </a:rPr>
              <a:t>MASI</a:t>
            </a:r>
          </a:p>
          <a:p>
            <a:pPr algn="ctr"/>
            <a:r>
              <a:rPr lang="en-US" sz="2400" dirty="0">
                <a:solidFill>
                  <a:schemeClr val="accent1">
                    <a:lumMod val="50000"/>
                  </a:schemeClr>
                </a:solidFill>
                <a:cs typeface="Calibri"/>
              </a:rPr>
              <a:t>Hardwired to 0 </a:t>
            </a:r>
          </a:p>
        </p:txBody>
      </p:sp>
      <p:sp>
        <p:nvSpPr>
          <p:cNvPr id="5" name="Rectangle 4">
            <a:extLst>
              <a:ext uri="{FF2B5EF4-FFF2-40B4-BE49-F238E27FC236}">
                <a16:creationId xmlns:a16="http://schemas.microsoft.com/office/drawing/2014/main" id="{2528BE03-1940-4EB7-AA2A-1E045506B895}"/>
              </a:ext>
            </a:extLst>
          </p:cNvPr>
          <p:cNvSpPr/>
          <p:nvPr/>
        </p:nvSpPr>
        <p:spPr>
          <a:xfrm>
            <a:off x="3874168" y="2530641"/>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cs typeface="Calibri"/>
              </a:rPr>
              <a:t>Hardwired to 0 </a:t>
            </a:r>
          </a:p>
        </p:txBody>
      </p:sp>
      <p:sp>
        <p:nvSpPr>
          <p:cNvPr id="6" name="Rectangle 5">
            <a:extLst>
              <a:ext uri="{FF2B5EF4-FFF2-40B4-BE49-F238E27FC236}">
                <a16:creationId xmlns:a16="http://schemas.microsoft.com/office/drawing/2014/main" id="{AAC97DBA-EED8-44E1-BD37-C9C7CE5EAF72}"/>
              </a:ext>
            </a:extLst>
          </p:cNvPr>
          <p:cNvSpPr/>
          <p:nvPr/>
        </p:nvSpPr>
        <p:spPr>
          <a:xfrm>
            <a:off x="6376736" y="2530640"/>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cs typeface="Calibri"/>
              </a:rPr>
              <a:t>Hardwired to 0 </a:t>
            </a:r>
          </a:p>
        </p:txBody>
      </p:sp>
      <p:sp>
        <p:nvSpPr>
          <p:cNvPr id="7" name="Rectangle 6">
            <a:extLst>
              <a:ext uri="{FF2B5EF4-FFF2-40B4-BE49-F238E27FC236}">
                <a16:creationId xmlns:a16="http://schemas.microsoft.com/office/drawing/2014/main" id="{2EF31F97-C087-431E-B867-DEB4E48F5C0F}"/>
              </a:ext>
            </a:extLst>
          </p:cNvPr>
          <p:cNvSpPr/>
          <p:nvPr/>
        </p:nvSpPr>
        <p:spPr>
          <a:xfrm>
            <a:off x="8879303" y="2530639"/>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cs typeface="Calibri"/>
              </a:rPr>
              <a:t>Hardwired to 0</a:t>
            </a:r>
          </a:p>
        </p:txBody>
      </p:sp>
    </p:spTree>
    <p:extLst>
      <p:ext uri="{BB962C8B-B14F-4D97-AF65-F5344CB8AC3E}">
        <p14:creationId xmlns:p14="http://schemas.microsoft.com/office/powerpoint/2010/main" val="552874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2A6B-827E-4B91-8455-F3E2CA939307}"/>
              </a:ext>
            </a:extLst>
          </p:cNvPr>
          <p:cNvSpPr>
            <a:spLocks noGrp="1"/>
          </p:cNvSpPr>
          <p:nvPr>
            <p:ph type="title"/>
          </p:nvPr>
        </p:nvSpPr>
        <p:spPr/>
        <p:txBody>
          <a:bodyPr/>
          <a:lstStyle/>
          <a:p>
            <a:r>
              <a:rPr lang="en-US">
                <a:latin typeface="Arial"/>
                <a:cs typeface="Arial"/>
              </a:rPr>
              <a:t>MASI: Examples</a:t>
            </a:r>
            <a:endParaRPr lang="en-US"/>
          </a:p>
        </p:txBody>
      </p:sp>
      <p:sp>
        <p:nvSpPr>
          <p:cNvPr id="3" name="Content Placeholder 2">
            <a:extLst>
              <a:ext uri="{FF2B5EF4-FFF2-40B4-BE49-F238E27FC236}">
                <a16:creationId xmlns:a16="http://schemas.microsoft.com/office/drawing/2014/main" id="{00BE829D-7654-4E40-B2CB-AD1D9270A292}"/>
              </a:ext>
            </a:extLst>
          </p:cNvPr>
          <p:cNvSpPr>
            <a:spLocks noGrp="1"/>
          </p:cNvSpPr>
          <p:nvPr>
            <p:ph idx="1"/>
          </p:nvPr>
        </p:nvSpPr>
        <p:spPr/>
        <p:txBody>
          <a:bodyPr vert="horz" lIns="91440" tIns="45720" rIns="91440" bIns="45720" rtlCol="0" anchor="t">
            <a:normAutofit/>
          </a:bodyPr>
          <a:lstStyle/>
          <a:p>
            <a:r>
              <a:rPr lang="en-US">
                <a:cs typeface="Calibri"/>
              </a:rPr>
              <a:t>Implementation that supports LPAR in addition to shared TLBs</a:t>
            </a:r>
            <a:endParaRPr lang="en-US" dirty="0"/>
          </a:p>
        </p:txBody>
      </p:sp>
      <p:sp>
        <p:nvSpPr>
          <p:cNvPr id="4" name="Rectangle 3">
            <a:extLst>
              <a:ext uri="{FF2B5EF4-FFF2-40B4-BE49-F238E27FC236}">
                <a16:creationId xmlns:a16="http://schemas.microsoft.com/office/drawing/2014/main" id="{B997E2CF-BB93-4047-B08B-8517B36C4BE1}"/>
              </a:ext>
            </a:extLst>
          </p:cNvPr>
          <p:cNvSpPr/>
          <p:nvPr/>
        </p:nvSpPr>
        <p:spPr>
          <a:xfrm>
            <a:off x="1371600" y="2530642"/>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1">
                    <a:lumMod val="50000"/>
                  </a:schemeClr>
                </a:solidFill>
                <a:cs typeface="Calibri"/>
              </a:rPr>
              <a:t>MASI</a:t>
            </a:r>
          </a:p>
          <a:p>
            <a:pPr algn="ctr"/>
            <a:r>
              <a:rPr lang="en-US" sz="2400">
                <a:solidFill>
                  <a:schemeClr val="accent1">
                    <a:lumMod val="50000"/>
                  </a:schemeClr>
                </a:solidFill>
                <a:cs typeface="Calibri"/>
              </a:rPr>
              <a:t>0bXX</a:t>
            </a:r>
          </a:p>
        </p:txBody>
      </p:sp>
      <p:sp>
        <p:nvSpPr>
          <p:cNvPr id="5" name="Rectangle 4">
            <a:extLst>
              <a:ext uri="{FF2B5EF4-FFF2-40B4-BE49-F238E27FC236}">
                <a16:creationId xmlns:a16="http://schemas.microsoft.com/office/drawing/2014/main" id="{2528BE03-1940-4EB7-AA2A-1E045506B895}"/>
              </a:ext>
            </a:extLst>
          </p:cNvPr>
          <p:cNvSpPr/>
          <p:nvPr/>
        </p:nvSpPr>
        <p:spPr>
          <a:xfrm>
            <a:off x="3874168" y="2530641"/>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0bXX</a:t>
            </a:r>
            <a:endParaRPr lang="en-US"/>
          </a:p>
        </p:txBody>
      </p:sp>
      <p:sp>
        <p:nvSpPr>
          <p:cNvPr id="6" name="Rectangle 5">
            <a:extLst>
              <a:ext uri="{FF2B5EF4-FFF2-40B4-BE49-F238E27FC236}">
                <a16:creationId xmlns:a16="http://schemas.microsoft.com/office/drawing/2014/main" id="{AAC97DBA-EED8-44E1-BD37-C9C7CE5EAF72}"/>
              </a:ext>
            </a:extLst>
          </p:cNvPr>
          <p:cNvSpPr/>
          <p:nvPr/>
        </p:nvSpPr>
        <p:spPr>
          <a:xfrm>
            <a:off x="6376736" y="2530640"/>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0bXX</a:t>
            </a:r>
            <a:r>
              <a:rPr lang="en-US" sz="2400" dirty="0">
                <a:solidFill>
                  <a:schemeClr val="accent1">
                    <a:lumMod val="50000"/>
                  </a:schemeClr>
                </a:solidFill>
                <a:cs typeface="Calibri"/>
              </a:rPr>
              <a:t> </a:t>
            </a:r>
            <a:endParaRPr lang="en-US" dirty="0">
              <a:solidFill>
                <a:schemeClr val="accent1">
                  <a:lumMod val="50000"/>
                </a:schemeClr>
              </a:solidFill>
            </a:endParaRPr>
          </a:p>
        </p:txBody>
      </p:sp>
      <p:sp>
        <p:nvSpPr>
          <p:cNvPr id="7" name="Rectangle 6">
            <a:extLst>
              <a:ext uri="{FF2B5EF4-FFF2-40B4-BE49-F238E27FC236}">
                <a16:creationId xmlns:a16="http://schemas.microsoft.com/office/drawing/2014/main" id="{2EF31F97-C087-431E-B867-DEB4E48F5C0F}"/>
              </a:ext>
            </a:extLst>
          </p:cNvPr>
          <p:cNvSpPr/>
          <p:nvPr/>
        </p:nvSpPr>
        <p:spPr>
          <a:xfrm>
            <a:off x="8879303" y="2530639"/>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0bXX</a:t>
            </a:r>
            <a:endParaRPr lang="en-US"/>
          </a:p>
        </p:txBody>
      </p:sp>
    </p:spTree>
    <p:extLst>
      <p:ext uri="{BB962C8B-B14F-4D97-AF65-F5344CB8AC3E}">
        <p14:creationId xmlns:p14="http://schemas.microsoft.com/office/powerpoint/2010/main" val="124086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D8B939-04F5-4115-883C-A16DAC638139}"/>
              </a:ext>
            </a:extLst>
          </p:cNvPr>
          <p:cNvSpPr/>
          <p:nvPr/>
        </p:nvSpPr>
        <p:spPr>
          <a:xfrm>
            <a:off x="6288505" y="2378241"/>
            <a:ext cx="5045242" cy="3023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58547DD-9E4C-4A24-86BD-5AF142E2CD9C}"/>
              </a:ext>
            </a:extLst>
          </p:cNvPr>
          <p:cNvSpPr/>
          <p:nvPr/>
        </p:nvSpPr>
        <p:spPr>
          <a:xfrm>
            <a:off x="1138990" y="2378242"/>
            <a:ext cx="5045242" cy="3023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82A6B-827E-4B91-8455-F3E2CA939307}"/>
              </a:ext>
            </a:extLst>
          </p:cNvPr>
          <p:cNvSpPr>
            <a:spLocks noGrp="1"/>
          </p:cNvSpPr>
          <p:nvPr>
            <p:ph type="title"/>
          </p:nvPr>
        </p:nvSpPr>
        <p:spPr/>
        <p:txBody>
          <a:bodyPr/>
          <a:lstStyle/>
          <a:p>
            <a:r>
              <a:rPr lang="en-US">
                <a:latin typeface="Arial"/>
                <a:cs typeface="Arial"/>
              </a:rPr>
              <a:t>MASI: Examples</a:t>
            </a:r>
            <a:endParaRPr lang="en-US"/>
          </a:p>
        </p:txBody>
      </p:sp>
      <p:sp>
        <p:nvSpPr>
          <p:cNvPr id="3" name="Content Placeholder 2">
            <a:extLst>
              <a:ext uri="{FF2B5EF4-FFF2-40B4-BE49-F238E27FC236}">
                <a16:creationId xmlns:a16="http://schemas.microsoft.com/office/drawing/2014/main" id="{00BE829D-7654-4E40-B2CB-AD1D9270A292}"/>
              </a:ext>
            </a:extLst>
          </p:cNvPr>
          <p:cNvSpPr>
            <a:spLocks noGrp="1"/>
          </p:cNvSpPr>
          <p:nvPr>
            <p:ph idx="1"/>
          </p:nvPr>
        </p:nvSpPr>
        <p:spPr/>
        <p:txBody>
          <a:bodyPr vert="horz" lIns="91440" tIns="45720" rIns="91440" bIns="45720" rtlCol="0" anchor="t">
            <a:normAutofit/>
          </a:bodyPr>
          <a:lstStyle/>
          <a:p>
            <a:r>
              <a:rPr lang="en-US" dirty="0">
                <a:cs typeface="Calibri"/>
              </a:rPr>
              <a:t>Multi-tile system where TLB is shared within a tile</a:t>
            </a:r>
          </a:p>
        </p:txBody>
      </p:sp>
      <p:sp>
        <p:nvSpPr>
          <p:cNvPr id="4" name="Rectangle 3">
            <a:extLst>
              <a:ext uri="{FF2B5EF4-FFF2-40B4-BE49-F238E27FC236}">
                <a16:creationId xmlns:a16="http://schemas.microsoft.com/office/drawing/2014/main" id="{B997E2CF-BB93-4047-B08B-8517B36C4BE1}"/>
              </a:ext>
            </a:extLst>
          </p:cNvPr>
          <p:cNvSpPr/>
          <p:nvPr/>
        </p:nvSpPr>
        <p:spPr>
          <a:xfrm>
            <a:off x="1371600" y="2530642"/>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1">
                    <a:lumMod val="50000"/>
                  </a:schemeClr>
                </a:solidFill>
                <a:cs typeface="Calibri"/>
              </a:rPr>
              <a:t>MASI</a:t>
            </a:r>
          </a:p>
          <a:p>
            <a:pPr algn="ctr"/>
            <a:r>
              <a:rPr lang="en-US" sz="2400">
                <a:solidFill>
                  <a:schemeClr val="accent1">
                    <a:lumMod val="50000"/>
                  </a:schemeClr>
                </a:solidFill>
                <a:cs typeface="Calibri"/>
              </a:rPr>
              <a:t>Hardwired to 0</a:t>
            </a:r>
          </a:p>
        </p:txBody>
      </p:sp>
      <p:sp>
        <p:nvSpPr>
          <p:cNvPr id="5" name="Rectangle 4">
            <a:extLst>
              <a:ext uri="{FF2B5EF4-FFF2-40B4-BE49-F238E27FC236}">
                <a16:creationId xmlns:a16="http://schemas.microsoft.com/office/drawing/2014/main" id="{2528BE03-1940-4EB7-AA2A-1E045506B895}"/>
              </a:ext>
            </a:extLst>
          </p:cNvPr>
          <p:cNvSpPr/>
          <p:nvPr/>
        </p:nvSpPr>
        <p:spPr>
          <a:xfrm>
            <a:off x="3874168" y="2530641"/>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Hardwired to 0</a:t>
            </a:r>
            <a:endParaRPr lang="en-US"/>
          </a:p>
        </p:txBody>
      </p:sp>
      <p:sp>
        <p:nvSpPr>
          <p:cNvPr id="6" name="Rectangle 5">
            <a:extLst>
              <a:ext uri="{FF2B5EF4-FFF2-40B4-BE49-F238E27FC236}">
                <a16:creationId xmlns:a16="http://schemas.microsoft.com/office/drawing/2014/main" id="{AAC97DBA-EED8-44E1-BD37-C9C7CE5EAF72}"/>
              </a:ext>
            </a:extLst>
          </p:cNvPr>
          <p:cNvSpPr/>
          <p:nvPr/>
        </p:nvSpPr>
        <p:spPr>
          <a:xfrm>
            <a:off x="6376736" y="2530640"/>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Hardwired to 1</a:t>
            </a:r>
            <a:endParaRPr lang="en-US" sz="2400">
              <a:solidFill>
                <a:schemeClr val="accent1">
                  <a:lumMod val="50000"/>
                </a:schemeClr>
              </a:solidFill>
              <a:cs typeface="Calibri"/>
            </a:endParaRPr>
          </a:p>
        </p:txBody>
      </p:sp>
      <p:sp>
        <p:nvSpPr>
          <p:cNvPr id="7" name="Rectangle 6">
            <a:extLst>
              <a:ext uri="{FF2B5EF4-FFF2-40B4-BE49-F238E27FC236}">
                <a16:creationId xmlns:a16="http://schemas.microsoft.com/office/drawing/2014/main" id="{2EF31F97-C087-431E-B867-DEB4E48F5C0F}"/>
              </a:ext>
            </a:extLst>
          </p:cNvPr>
          <p:cNvSpPr/>
          <p:nvPr/>
        </p:nvSpPr>
        <p:spPr>
          <a:xfrm>
            <a:off x="8879303" y="2530639"/>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Hardwired to 1</a:t>
            </a:r>
            <a:endParaRPr lang="en-US"/>
          </a:p>
        </p:txBody>
      </p:sp>
    </p:spTree>
    <p:extLst>
      <p:ext uri="{BB962C8B-B14F-4D97-AF65-F5344CB8AC3E}">
        <p14:creationId xmlns:p14="http://schemas.microsoft.com/office/powerpoint/2010/main" val="15311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D8B939-04F5-4115-883C-A16DAC638139}"/>
              </a:ext>
            </a:extLst>
          </p:cNvPr>
          <p:cNvSpPr/>
          <p:nvPr/>
        </p:nvSpPr>
        <p:spPr>
          <a:xfrm>
            <a:off x="6288505" y="2378241"/>
            <a:ext cx="5045242" cy="3023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58547DD-9E4C-4A24-86BD-5AF142E2CD9C}"/>
              </a:ext>
            </a:extLst>
          </p:cNvPr>
          <p:cNvSpPr/>
          <p:nvPr/>
        </p:nvSpPr>
        <p:spPr>
          <a:xfrm>
            <a:off x="1138990" y="2378242"/>
            <a:ext cx="5045242" cy="3023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82A6B-827E-4B91-8455-F3E2CA939307}"/>
              </a:ext>
            </a:extLst>
          </p:cNvPr>
          <p:cNvSpPr>
            <a:spLocks noGrp="1"/>
          </p:cNvSpPr>
          <p:nvPr>
            <p:ph type="title"/>
          </p:nvPr>
        </p:nvSpPr>
        <p:spPr/>
        <p:txBody>
          <a:bodyPr/>
          <a:lstStyle/>
          <a:p>
            <a:r>
              <a:rPr lang="en-US">
                <a:latin typeface="Arial"/>
                <a:cs typeface="Arial"/>
              </a:rPr>
              <a:t>MASI: Examples</a:t>
            </a:r>
            <a:endParaRPr lang="en-US"/>
          </a:p>
        </p:txBody>
      </p:sp>
      <p:sp>
        <p:nvSpPr>
          <p:cNvPr id="3" name="Content Placeholder 2">
            <a:extLst>
              <a:ext uri="{FF2B5EF4-FFF2-40B4-BE49-F238E27FC236}">
                <a16:creationId xmlns:a16="http://schemas.microsoft.com/office/drawing/2014/main" id="{00BE829D-7654-4E40-B2CB-AD1D9270A292}"/>
              </a:ext>
            </a:extLst>
          </p:cNvPr>
          <p:cNvSpPr>
            <a:spLocks noGrp="1"/>
          </p:cNvSpPr>
          <p:nvPr>
            <p:ph idx="1"/>
          </p:nvPr>
        </p:nvSpPr>
        <p:spPr/>
        <p:txBody>
          <a:bodyPr vert="horz" lIns="91440" tIns="45720" rIns="91440" bIns="45720" rtlCol="0" anchor="t">
            <a:normAutofit/>
          </a:bodyPr>
          <a:lstStyle/>
          <a:p>
            <a:r>
              <a:rPr lang="en-US" dirty="0">
                <a:cs typeface="Calibri"/>
              </a:rPr>
              <a:t>Multi-tile system where TLB is shared within a tile, with LPAR within tile</a:t>
            </a:r>
          </a:p>
        </p:txBody>
      </p:sp>
      <p:sp>
        <p:nvSpPr>
          <p:cNvPr id="4" name="Rectangle 3">
            <a:extLst>
              <a:ext uri="{FF2B5EF4-FFF2-40B4-BE49-F238E27FC236}">
                <a16:creationId xmlns:a16="http://schemas.microsoft.com/office/drawing/2014/main" id="{B997E2CF-BB93-4047-B08B-8517B36C4BE1}"/>
              </a:ext>
            </a:extLst>
          </p:cNvPr>
          <p:cNvSpPr/>
          <p:nvPr/>
        </p:nvSpPr>
        <p:spPr>
          <a:xfrm>
            <a:off x="1371600" y="2530642"/>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1">
                    <a:lumMod val="50000"/>
                  </a:schemeClr>
                </a:solidFill>
                <a:cs typeface="Calibri"/>
              </a:rPr>
              <a:t>MASI</a:t>
            </a:r>
          </a:p>
          <a:p>
            <a:pPr algn="ctr"/>
            <a:r>
              <a:rPr lang="en-US" sz="2400">
                <a:solidFill>
                  <a:schemeClr val="accent1">
                    <a:lumMod val="50000"/>
                  </a:schemeClr>
                </a:solidFill>
                <a:cs typeface="Calibri"/>
              </a:rPr>
              <a:t>0b0X </a:t>
            </a:r>
            <a:endParaRPr lang="en-US" sz="2400" dirty="0">
              <a:solidFill>
                <a:schemeClr val="accent1">
                  <a:lumMod val="50000"/>
                </a:schemeClr>
              </a:solidFill>
              <a:cs typeface="Calibri"/>
            </a:endParaRPr>
          </a:p>
        </p:txBody>
      </p:sp>
      <p:sp>
        <p:nvSpPr>
          <p:cNvPr id="5" name="Rectangle 4">
            <a:extLst>
              <a:ext uri="{FF2B5EF4-FFF2-40B4-BE49-F238E27FC236}">
                <a16:creationId xmlns:a16="http://schemas.microsoft.com/office/drawing/2014/main" id="{2528BE03-1940-4EB7-AA2A-1E045506B895}"/>
              </a:ext>
            </a:extLst>
          </p:cNvPr>
          <p:cNvSpPr/>
          <p:nvPr/>
        </p:nvSpPr>
        <p:spPr>
          <a:xfrm>
            <a:off x="3874168" y="2530641"/>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0b0X</a:t>
            </a:r>
            <a:endParaRPr lang="en-US">
              <a:solidFill>
                <a:schemeClr val="accent1">
                  <a:lumMod val="50000"/>
                </a:schemeClr>
              </a:solidFill>
            </a:endParaRPr>
          </a:p>
        </p:txBody>
      </p:sp>
      <p:sp>
        <p:nvSpPr>
          <p:cNvPr id="6" name="Rectangle 5">
            <a:extLst>
              <a:ext uri="{FF2B5EF4-FFF2-40B4-BE49-F238E27FC236}">
                <a16:creationId xmlns:a16="http://schemas.microsoft.com/office/drawing/2014/main" id="{AAC97DBA-EED8-44E1-BD37-C9C7CE5EAF72}"/>
              </a:ext>
            </a:extLst>
          </p:cNvPr>
          <p:cNvSpPr/>
          <p:nvPr/>
        </p:nvSpPr>
        <p:spPr>
          <a:xfrm>
            <a:off x="6376736" y="2530640"/>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0b1X</a:t>
            </a:r>
            <a:endParaRPr lang="en-US" sz="2400">
              <a:solidFill>
                <a:schemeClr val="accent1">
                  <a:lumMod val="50000"/>
                </a:schemeClr>
              </a:solidFill>
              <a:cs typeface="Calibri"/>
            </a:endParaRPr>
          </a:p>
        </p:txBody>
      </p:sp>
      <p:sp>
        <p:nvSpPr>
          <p:cNvPr id="7" name="Rectangle 6">
            <a:extLst>
              <a:ext uri="{FF2B5EF4-FFF2-40B4-BE49-F238E27FC236}">
                <a16:creationId xmlns:a16="http://schemas.microsoft.com/office/drawing/2014/main" id="{2EF31F97-C087-431E-B867-DEB4E48F5C0F}"/>
              </a:ext>
            </a:extLst>
          </p:cNvPr>
          <p:cNvSpPr/>
          <p:nvPr/>
        </p:nvSpPr>
        <p:spPr>
          <a:xfrm>
            <a:off x="8879303" y="2530639"/>
            <a:ext cx="2205789" cy="2662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chemeClr val="accent1">
                    <a:lumMod val="50000"/>
                  </a:schemeClr>
                </a:solidFill>
                <a:cs typeface="Calibri"/>
              </a:rPr>
              <a:t>MASI</a:t>
            </a:r>
          </a:p>
          <a:p>
            <a:pPr algn="ctr"/>
            <a:r>
              <a:rPr lang="en-US" sz="2400">
                <a:solidFill>
                  <a:schemeClr val="accent1">
                    <a:lumMod val="50000"/>
                  </a:schemeClr>
                </a:solidFill>
                <a:ea typeface="+mn-lt"/>
                <a:cs typeface="+mn-lt"/>
              </a:rPr>
              <a:t>0b1X</a:t>
            </a:r>
            <a:endParaRPr lang="en-US">
              <a:solidFill>
                <a:schemeClr val="accent1">
                  <a:lumMod val="50000"/>
                </a:schemeClr>
              </a:solidFill>
            </a:endParaRPr>
          </a:p>
        </p:txBody>
      </p:sp>
    </p:spTree>
    <p:extLst>
      <p:ext uri="{BB962C8B-B14F-4D97-AF65-F5344CB8AC3E}">
        <p14:creationId xmlns:p14="http://schemas.microsoft.com/office/powerpoint/2010/main" val="4171779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A92E-458F-4E58-80A5-9E4EE9BD3999}"/>
              </a:ext>
            </a:extLst>
          </p:cNvPr>
          <p:cNvSpPr>
            <a:spLocks noGrp="1"/>
          </p:cNvSpPr>
          <p:nvPr>
            <p:ph type="title"/>
          </p:nvPr>
        </p:nvSpPr>
        <p:spPr/>
        <p:txBody>
          <a:bodyPr/>
          <a:lstStyle/>
          <a:p>
            <a:r>
              <a:rPr lang="en-US">
                <a:latin typeface="Arial"/>
                <a:cs typeface="Arial"/>
              </a:rPr>
              <a:t>MASI: Conclusion </a:t>
            </a:r>
          </a:p>
        </p:txBody>
      </p:sp>
      <p:sp>
        <p:nvSpPr>
          <p:cNvPr id="3" name="Content Placeholder 2">
            <a:extLst>
              <a:ext uri="{FF2B5EF4-FFF2-40B4-BE49-F238E27FC236}">
                <a16:creationId xmlns:a16="http://schemas.microsoft.com/office/drawing/2014/main" id="{7B02EF64-7404-4781-B456-8806DFA4C22A}"/>
              </a:ext>
            </a:extLst>
          </p:cNvPr>
          <p:cNvSpPr>
            <a:spLocks noGrp="1"/>
          </p:cNvSpPr>
          <p:nvPr>
            <p:ph idx="1"/>
          </p:nvPr>
        </p:nvSpPr>
        <p:spPr/>
        <p:txBody>
          <a:bodyPr vert="horz" lIns="91440" tIns="45720" rIns="91440" bIns="45720" rtlCol="0" anchor="t">
            <a:normAutofit/>
          </a:bodyPr>
          <a:lstStyle/>
          <a:p>
            <a:r>
              <a:rPr lang="en-US" dirty="0">
                <a:cs typeface="Calibri"/>
              </a:rPr>
              <a:t>Flexible</a:t>
            </a:r>
          </a:p>
          <a:p>
            <a:r>
              <a:rPr lang="en-US" dirty="0">
                <a:cs typeface="Calibri"/>
              </a:rPr>
              <a:t>For most systems, it is just </a:t>
            </a:r>
            <a:r>
              <a:rPr lang="en-US" dirty="0" err="1">
                <a:cs typeface="Calibri"/>
              </a:rPr>
              <a:t>readonly</a:t>
            </a:r>
            <a:r>
              <a:rPr lang="en-US" dirty="0">
                <a:cs typeface="Calibri"/>
              </a:rPr>
              <a:t> </a:t>
            </a:r>
          </a:p>
          <a:p>
            <a:r>
              <a:rPr lang="en-US" dirty="0">
                <a:cs typeface="Calibri"/>
              </a:rPr>
              <a:t>Allows implementations to exploit ASID sharing at merely no cost</a:t>
            </a:r>
          </a:p>
          <a:p>
            <a:r>
              <a:rPr lang="en-US" dirty="0">
                <a:cs typeface="Calibri"/>
              </a:rPr>
              <a:t>Backward Compatible</a:t>
            </a:r>
          </a:p>
          <a:p>
            <a:pPr lvl="1"/>
            <a:r>
              <a:rPr lang="en-US" dirty="0">
                <a:cs typeface="Calibri"/>
              </a:rPr>
              <a:t>Existing supervisors either do not use ASID or assume shared ASID space anyway</a:t>
            </a:r>
          </a:p>
        </p:txBody>
      </p:sp>
    </p:spTree>
    <p:extLst>
      <p:ext uri="{BB962C8B-B14F-4D97-AF65-F5344CB8AC3E}">
        <p14:creationId xmlns:p14="http://schemas.microsoft.com/office/powerpoint/2010/main" val="52717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C9EE94-7145-440A-8FFD-1497D491D5D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306CE37-957C-4496-8B6E-1491D8B0C8C9}"/>
              </a:ext>
            </a:extLst>
          </p:cNvPr>
          <p:cNvSpPr>
            <a:spLocks noGrp="1"/>
          </p:cNvSpPr>
          <p:nvPr>
            <p:ph idx="1"/>
          </p:nvPr>
        </p:nvSpPr>
        <p:spPr/>
        <p:txBody>
          <a:bodyPr/>
          <a:lstStyle/>
          <a:p>
            <a:pPr marL="342900" indent="-342900">
              <a:buChar char="•"/>
            </a:pPr>
            <a:r>
              <a:rPr lang="en-US" sz="2400" dirty="0">
                <a:cs typeface="Calibri"/>
              </a:rPr>
              <a:t>If you have questions or are generally interested in this topic, please contact author at Gary.Guo@cl.cam.ac.uk</a:t>
            </a:r>
            <a:endParaRPr lang="en-US" dirty="0"/>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297632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DFC12A-0746-4317-B1C7-6D93CABE73E3}"/>
              </a:ext>
            </a:extLst>
          </p:cNvPr>
          <p:cNvSpPr>
            <a:spLocks noGrp="1"/>
          </p:cNvSpPr>
          <p:nvPr>
            <p:ph type="title"/>
          </p:nvPr>
        </p:nvSpPr>
        <p:spPr/>
        <p:txBody>
          <a:bodyPr>
            <a:normAutofit/>
          </a:bodyPr>
          <a:lstStyle/>
          <a:p>
            <a:r>
              <a:rPr lang="en-US" dirty="0">
                <a:latin typeface="Arial"/>
                <a:cs typeface="Arial"/>
              </a:rPr>
              <a:t>Motivation</a:t>
            </a:r>
            <a:endParaRPr lang="en-US" dirty="0"/>
          </a:p>
        </p:txBody>
      </p:sp>
      <p:sp>
        <p:nvSpPr>
          <p:cNvPr id="3" name="Content Placeholder 2">
            <a:extLst>
              <a:ext uri="{FF2B5EF4-FFF2-40B4-BE49-F238E27FC236}">
                <a16:creationId xmlns:a16="http://schemas.microsoft.com/office/drawing/2014/main" id="{DA367D09-5E13-47D0-AB8D-B51893781A25}"/>
              </a:ext>
            </a:extLst>
          </p:cNvPr>
          <p:cNvSpPr>
            <a:spLocks noGrp="1"/>
          </p:cNvSpPr>
          <p:nvPr>
            <p:ph idx="1"/>
          </p:nvPr>
        </p:nvSpPr>
        <p:spPr/>
        <p:txBody>
          <a:bodyPr/>
          <a:lstStyle/>
          <a:p>
            <a:pPr marL="342900" indent="-342900">
              <a:buChar char="•"/>
            </a:pPr>
            <a:r>
              <a:rPr lang="en-US" dirty="0">
                <a:cs typeface="Calibri" panose="020F0502020204030204"/>
              </a:rPr>
              <a:t>We want to evaluate TLB designs with meaningful workloads</a:t>
            </a:r>
          </a:p>
          <a:p>
            <a:pPr marL="1028700" lvl="1"/>
            <a:r>
              <a:rPr lang="en-US" dirty="0">
                <a:cs typeface="Calibri" panose="020F0502020204030204"/>
              </a:rPr>
              <a:t>Not just microbenchmarks </a:t>
            </a:r>
          </a:p>
          <a:p>
            <a:pPr marL="1028700" lvl="1"/>
            <a:r>
              <a:rPr lang="en-US" dirty="0">
                <a:cs typeface="Calibri" panose="020F0502020204030204"/>
              </a:rPr>
              <a:t>With the presence of an operating system </a:t>
            </a:r>
          </a:p>
          <a:p>
            <a:pPr marL="342900" indent="-342900">
              <a:buChar char="•"/>
            </a:pPr>
            <a:r>
              <a:rPr lang="en-US" dirty="0">
                <a:cs typeface="Calibri" panose="020F0502020204030204"/>
              </a:rPr>
              <a:t>Existing simulators are too slow for the task</a:t>
            </a:r>
          </a:p>
          <a:p>
            <a:pPr marL="342900" indent="-342900">
              <a:buChar char="•"/>
            </a:pPr>
            <a:r>
              <a:rPr lang="en-US" dirty="0">
                <a:cs typeface="Calibri" panose="020F0502020204030204"/>
              </a:rPr>
              <a:t>For TLB design, we don't need really cycle-accurate or cycle-approximate simulation</a:t>
            </a:r>
          </a:p>
          <a:p>
            <a:pPr marL="342900" indent="-342900">
              <a:buChar char="•"/>
            </a:pPr>
            <a:endParaRPr lang="en-US" dirty="0">
              <a:cs typeface="Calibri" panose="020F0502020204030204"/>
            </a:endParaRPr>
          </a:p>
          <a:p>
            <a:pPr marL="342900" indent="-342900">
              <a:buChar char="•"/>
            </a:pPr>
            <a:endParaRPr lang="en-US" dirty="0">
              <a:cs typeface="Calibri" panose="020F0502020204030204"/>
            </a:endParaRPr>
          </a:p>
        </p:txBody>
      </p:sp>
    </p:spTree>
    <p:extLst>
      <p:ext uri="{BB962C8B-B14F-4D97-AF65-F5344CB8AC3E}">
        <p14:creationId xmlns:p14="http://schemas.microsoft.com/office/powerpoint/2010/main" val="128439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4A76CE-D297-44D8-B39B-CA1AB16003F3}"/>
              </a:ext>
            </a:extLst>
          </p:cNvPr>
          <p:cNvSpPr>
            <a:spLocks noGrp="1"/>
          </p:cNvSpPr>
          <p:nvPr>
            <p:ph type="title"/>
          </p:nvPr>
        </p:nvSpPr>
        <p:spPr/>
        <p:txBody>
          <a:bodyPr>
            <a:normAutofit/>
          </a:bodyPr>
          <a:lstStyle/>
          <a:p>
            <a:r>
              <a:rPr lang="en-GB" dirty="0">
                <a:latin typeface="Arial"/>
                <a:cs typeface="Arial"/>
              </a:rPr>
              <a:t>Design</a:t>
            </a:r>
            <a:endParaRPr lang="en-US" dirty="0"/>
          </a:p>
        </p:txBody>
      </p:sp>
      <p:pic>
        <p:nvPicPr>
          <p:cNvPr id="6" name="Content Placeholder 5">
            <a:extLst>
              <a:ext uri="{FF2B5EF4-FFF2-40B4-BE49-F238E27FC236}">
                <a16:creationId xmlns:a16="http://schemas.microsoft.com/office/drawing/2014/main" id="{0527F0D1-C501-4DB9-8201-C8B379BA98CB}"/>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7895" y="1395590"/>
            <a:ext cx="9270790" cy="4641315"/>
          </a:xfrm>
        </p:spPr>
      </p:pic>
    </p:spTree>
    <p:extLst>
      <p:ext uri="{BB962C8B-B14F-4D97-AF65-F5344CB8AC3E}">
        <p14:creationId xmlns:p14="http://schemas.microsoft.com/office/powerpoint/2010/main" val="72243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AC4E88-005C-4FB1-9FCF-A6BD80AA15CC}"/>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35E14F1A-D065-4850-B80B-0F7B74E0FDDC}"/>
              </a:ext>
            </a:extLst>
          </p:cNvPr>
          <p:cNvSpPr>
            <a:spLocks noGrp="1"/>
          </p:cNvSpPr>
          <p:nvPr>
            <p:ph idx="1"/>
          </p:nvPr>
        </p:nvSpPr>
        <p:spPr/>
        <p:txBody>
          <a:bodyPr/>
          <a:lstStyle/>
          <a:p>
            <a:pPr marL="342900" indent="-342900">
              <a:buChar char="•"/>
            </a:pPr>
            <a:r>
              <a:rPr lang="en-US" dirty="0">
                <a:cs typeface="Calibri"/>
              </a:rPr>
              <a:t>The inclusion requirement makes all TLB misses seen by the TLB simulator</a:t>
            </a:r>
            <a:endParaRPr lang="en-US" dirty="0" err="1">
              <a:cs typeface="Calibri"/>
            </a:endParaRPr>
          </a:p>
          <a:p>
            <a:pPr marL="342900" indent="-342900">
              <a:buChar char="•"/>
            </a:pPr>
            <a:r>
              <a:rPr lang="en-US" dirty="0">
                <a:cs typeface="Calibri"/>
              </a:rPr>
              <a:t>Not all TLB hits are seen by the TLB simulator</a:t>
            </a:r>
          </a:p>
          <a:p>
            <a:pPr marL="1028700" lvl="1"/>
            <a:r>
              <a:rPr lang="en-US" dirty="0">
                <a:cs typeface="Calibri"/>
              </a:rPr>
              <a:t>Not possible to implement replacement policies like LRU</a:t>
            </a:r>
          </a:p>
          <a:p>
            <a:pPr marL="1028700" lvl="1"/>
            <a:r>
              <a:rPr lang="en-US" dirty="0">
                <a:cs typeface="Calibri"/>
              </a:rPr>
              <a:t>Deliberate design choice to </a:t>
            </a:r>
            <a:r>
              <a:rPr lang="en-US" dirty="0">
                <a:ea typeface="+mn-lt"/>
                <a:cs typeface="+mn-lt"/>
              </a:rPr>
              <a:t>sacrifice some accuracy in exchange of performance</a:t>
            </a:r>
            <a:endParaRPr lang="en-US" dirty="0"/>
          </a:p>
          <a:p>
            <a:pPr marL="1028700" lvl="1"/>
            <a:r>
              <a:rPr lang="en-US" dirty="0">
                <a:cs typeface="Calibri"/>
              </a:rPr>
              <a:t>Can still count number of TLB accesses by just counting number of memory ops </a:t>
            </a:r>
          </a:p>
          <a:p>
            <a:pPr marL="342900" indent="-342900">
              <a:buChar char="•"/>
            </a:pPr>
            <a:r>
              <a:rPr lang="en-US" dirty="0">
                <a:cs typeface="Calibri"/>
              </a:rPr>
              <a:t>This design keeps QEMU's fast path intact</a:t>
            </a:r>
          </a:p>
          <a:p>
            <a:pPr marL="1028700" lvl="1"/>
            <a:r>
              <a:rPr lang="en-US" dirty="0">
                <a:cs typeface="Calibri"/>
              </a:rPr>
              <a:t>Except counters of memory/total ops </a:t>
            </a:r>
          </a:p>
        </p:txBody>
      </p:sp>
    </p:spTree>
    <p:extLst>
      <p:ext uri="{BB962C8B-B14F-4D97-AF65-F5344CB8AC3E}">
        <p14:creationId xmlns:p14="http://schemas.microsoft.com/office/powerpoint/2010/main" val="231258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4D0C07-F422-4966-BF0A-38E93789E3F4}"/>
              </a:ext>
            </a:extLst>
          </p:cNvPr>
          <p:cNvSpPr>
            <a:spLocks noGrp="1"/>
          </p:cNvSpPr>
          <p:nvPr>
            <p:ph type="title"/>
          </p:nvPr>
        </p:nvSpPr>
        <p:spPr/>
        <p:txBody>
          <a:bodyPr/>
          <a:lstStyle/>
          <a:p>
            <a:r>
              <a:rPr lang="en-US" dirty="0"/>
              <a:t>Performance</a:t>
            </a:r>
          </a:p>
        </p:txBody>
      </p:sp>
      <p:pic>
        <p:nvPicPr>
          <p:cNvPr id="4" name="Graphic 4">
            <a:extLst>
              <a:ext uri="{FF2B5EF4-FFF2-40B4-BE49-F238E27FC236}">
                <a16:creationId xmlns:a16="http://schemas.microsoft.com/office/drawing/2014/main" id="{EAF6B2E3-62C2-4DA9-9749-A4751A0BD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38904" y="1430437"/>
            <a:ext cx="6203879" cy="4531104"/>
          </a:xfrm>
          <a:prstGeom prst="rect">
            <a:avLst/>
          </a:prstGeom>
        </p:spPr>
      </p:pic>
    </p:spTree>
    <p:extLst>
      <p:ext uri="{BB962C8B-B14F-4D97-AF65-F5344CB8AC3E}">
        <p14:creationId xmlns:p14="http://schemas.microsoft.com/office/powerpoint/2010/main" val="105831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10CF1F-C3B2-455F-8CE3-24BC6644F233}"/>
              </a:ext>
            </a:extLst>
          </p:cNvPr>
          <p:cNvSpPr>
            <a:spLocks noGrp="1"/>
          </p:cNvSpPr>
          <p:nvPr>
            <p:ph type="title"/>
          </p:nvPr>
        </p:nvSpPr>
        <p:spPr/>
        <p:txBody>
          <a:bodyPr/>
          <a:lstStyle/>
          <a:p>
            <a:r>
              <a:rPr lang="en-US" dirty="0"/>
              <a:t>Application: Software Validation</a:t>
            </a:r>
          </a:p>
        </p:txBody>
      </p:sp>
      <p:sp>
        <p:nvSpPr>
          <p:cNvPr id="3" name="Content Placeholder 2">
            <a:extLst>
              <a:ext uri="{FF2B5EF4-FFF2-40B4-BE49-F238E27FC236}">
                <a16:creationId xmlns:a16="http://schemas.microsoft.com/office/drawing/2014/main" id="{065FCDB9-8E13-4CE0-9F14-0E7518CFF752}"/>
              </a:ext>
            </a:extLst>
          </p:cNvPr>
          <p:cNvSpPr>
            <a:spLocks noGrp="1"/>
          </p:cNvSpPr>
          <p:nvPr>
            <p:ph idx="1"/>
          </p:nvPr>
        </p:nvSpPr>
        <p:spPr/>
        <p:txBody>
          <a:bodyPr/>
          <a:lstStyle/>
          <a:p>
            <a:pPr marL="342900" indent="-342900">
              <a:buChar char="•"/>
            </a:pPr>
            <a:r>
              <a:rPr lang="en-GB" dirty="0">
                <a:cs typeface="Calibri" panose="020F0502020204030204"/>
              </a:rPr>
              <a:t>Utilise</a:t>
            </a:r>
            <a:r>
              <a:rPr lang="en-US" dirty="0">
                <a:cs typeface="Calibri" panose="020F0502020204030204"/>
              </a:rPr>
              <a:t> an “</a:t>
            </a:r>
            <a:r>
              <a:rPr lang="en-US">
                <a:cs typeface="Calibri" panose="020F0502020204030204"/>
              </a:rPr>
              <a:t>ideal” TLB </a:t>
            </a:r>
            <a:r>
              <a:rPr lang="en-US" dirty="0">
                <a:cs typeface="Calibri" panose="020F0502020204030204"/>
              </a:rPr>
              <a:t>implemented using hash map</a:t>
            </a:r>
          </a:p>
          <a:p>
            <a:pPr marL="342900" indent="-342900">
              <a:buChar char="•"/>
            </a:pPr>
            <a:r>
              <a:rPr lang="en-US" dirty="0">
                <a:cs typeface="Calibri" panose="020F0502020204030204"/>
              </a:rPr>
              <a:t>Can check incorrect use of ASID/page table</a:t>
            </a:r>
          </a:p>
          <a:p>
            <a:pPr lvl="1"/>
            <a:r>
              <a:rPr lang="en-US" dirty="0">
                <a:ea typeface="+mn-lt"/>
                <a:cs typeface="+mn-lt"/>
              </a:rPr>
              <a:t>ASID reused without flushing;</a:t>
            </a:r>
          </a:p>
          <a:p>
            <a:pPr lvl="1"/>
            <a:r>
              <a:rPr lang="en-US" dirty="0">
                <a:ea typeface="+mn-lt"/>
                <a:cs typeface="+mn-lt"/>
              </a:rPr>
              <a:t>Page table entries updated with different physical address or reduced permission, but there is no SFENCE.VMA.</a:t>
            </a:r>
            <a:endParaRPr lang="en-US" dirty="0">
              <a:cs typeface="Calibri"/>
            </a:endParaRPr>
          </a:p>
          <a:p>
            <a:pPr lvl="1"/>
            <a:r>
              <a:rPr lang="en-US" dirty="0">
                <a:ea typeface="+mn-lt"/>
                <a:cs typeface="+mn-lt"/>
              </a:rPr>
              <a:t>Multiple ASIDs used to refer to the same page table.</a:t>
            </a:r>
          </a:p>
          <a:p>
            <a:r>
              <a:rPr lang="en-US" dirty="0">
                <a:cs typeface="Calibri" panose="020F0502020204030204"/>
              </a:rPr>
              <a:t>We use the validator to validate our ASID implementation on Linux required for later experiments </a:t>
            </a:r>
          </a:p>
        </p:txBody>
      </p:sp>
    </p:spTree>
    <p:extLst>
      <p:ext uri="{BB962C8B-B14F-4D97-AF65-F5344CB8AC3E}">
        <p14:creationId xmlns:p14="http://schemas.microsoft.com/office/powerpoint/2010/main" val="195058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698202-ED00-48D5-ACF8-376E83520CC2}"/>
              </a:ext>
            </a:extLst>
          </p:cNvPr>
          <p:cNvSpPr>
            <a:spLocks noGrp="1"/>
          </p:cNvSpPr>
          <p:nvPr>
            <p:ph type="title"/>
          </p:nvPr>
        </p:nvSpPr>
        <p:spPr/>
        <p:txBody>
          <a:bodyPr>
            <a:normAutofit/>
          </a:bodyPr>
          <a:lstStyle/>
          <a:p>
            <a:r>
              <a:rPr lang="en-US" dirty="0">
                <a:latin typeface="Arial"/>
                <a:cs typeface="Arial"/>
              </a:rPr>
              <a:t>Application: Profiling Linux TLB Flush </a:t>
            </a:r>
            <a:endParaRPr lang="en-US" dirty="0"/>
          </a:p>
        </p:txBody>
      </p:sp>
    </p:spTree>
    <p:extLst>
      <p:ext uri="{BB962C8B-B14F-4D97-AF65-F5344CB8AC3E}">
        <p14:creationId xmlns:p14="http://schemas.microsoft.com/office/powerpoint/2010/main" val="243919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E1FFCD-3B56-4466-A096-6B79F44238D3}"/>
              </a:ext>
            </a:extLst>
          </p:cNvPr>
          <p:cNvSpPr>
            <a:spLocks noGrp="1"/>
          </p:cNvSpPr>
          <p:nvPr>
            <p:ph type="title"/>
          </p:nvPr>
        </p:nvSpPr>
        <p:spPr>
          <a:xfrm>
            <a:off x="363893" y="238467"/>
            <a:ext cx="11434529" cy="647823"/>
          </a:xfrm>
        </p:spPr>
        <p:txBody>
          <a:bodyPr>
            <a:normAutofit/>
          </a:bodyPr>
          <a:lstStyle/>
          <a:p>
            <a:r>
              <a:rPr lang="en-US" dirty="0">
                <a:latin typeface="Arial"/>
                <a:cs typeface="Arial"/>
              </a:rPr>
              <a:t>Background: TLB Flushing in RISC-V  </a:t>
            </a:r>
            <a:endParaRPr lang="en-US" dirty="0"/>
          </a:p>
        </p:txBody>
      </p:sp>
      <p:sp>
        <p:nvSpPr>
          <p:cNvPr id="3" name="Content Placeholder 2">
            <a:extLst>
              <a:ext uri="{FF2B5EF4-FFF2-40B4-BE49-F238E27FC236}">
                <a16:creationId xmlns:a16="http://schemas.microsoft.com/office/drawing/2014/main" id="{948D0A44-057C-490A-93AE-2622F777D587}"/>
              </a:ext>
            </a:extLst>
          </p:cNvPr>
          <p:cNvSpPr>
            <a:spLocks noGrp="1"/>
          </p:cNvSpPr>
          <p:nvPr>
            <p:ph idx="1"/>
          </p:nvPr>
        </p:nvSpPr>
        <p:spPr/>
        <p:txBody>
          <a:bodyPr/>
          <a:lstStyle/>
          <a:p>
            <a:pPr marL="342900" indent="-342900">
              <a:buChar char="•"/>
            </a:pPr>
            <a:r>
              <a:rPr lang="en-US" dirty="0">
                <a:ea typeface="+mn-lt"/>
                <a:cs typeface="+mn-lt"/>
              </a:rPr>
              <a:t>Quote from the spec: </a:t>
            </a:r>
          </a:p>
          <a:p>
            <a:pPr marL="457200" lvl="1" indent="0">
              <a:buNone/>
            </a:pPr>
            <a:r>
              <a:rPr lang="en-US" dirty="0">
                <a:ea typeface="+mn-lt"/>
                <a:cs typeface="+mn-lt"/>
              </a:rPr>
              <a:t>The supervisor memory-management fence instruction SFENCE.VMA is used to synchronize updates to in-memory memory-management data structures with current execution. Instruction execution causes implicit reads and writes to these data structures; however, these implicit references are ordinarily not ordered with respect to loads and stores in the instruction stream. Executing an SFENCE.VMA instruction guarantees that any stores in the instruction stream prior to the SFENCE.VMA are ordered before all implicit references subsequent to the SFENCE.VMA.</a:t>
            </a:r>
          </a:p>
          <a:p>
            <a:pPr marL="114300" indent="-342900">
              <a:buChar char="•"/>
            </a:pPr>
            <a:r>
              <a:rPr lang="en-US" dirty="0">
                <a:cs typeface="Calibri"/>
              </a:rPr>
              <a:t>This is a fence instruction, not a conventional flush</a:t>
            </a:r>
          </a:p>
          <a:p>
            <a:pPr marL="114300" indent="-342900">
              <a:buChar char="•"/>
            </a:pPr>
            <a:endParaRPr lang="en-US" dirty="0"/>
          </a:p>
        </p:txBody>
      </p:sp>
    </p:spTree>
    <p:extLst>
      <p:ext uri="{BB962C8B-B14F-4D97-AF65-F5344CB8AC3E}">
        <p14:creationId xmlns:p14="http://schemas.microsoft.com/office/powerpoint/2010/main" val="240359311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3012</Words>
  <Application>Microsoft Office PowerPoint</Application>
  <PresentationFormat>Widescreen</PresentationFormat>
  <Paragraphs>320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1_Custom Design</vt:lpstr>
      <vt:lpstr>Fast TLB Simulation for RISC-V Systems</vt:lpstr>
      <vt:lpstr>The Simulator</vt:lpstr>
      <vt:lpstr>Motivation</vt:lpstr>
      <vt:lpstr>Design</vt:lpstr>
      <vt:lpstr>Design</vt:lpstr>
      <vt:lpstr>Performance</vt:lpstr>
      <vt:lpstr>Application: Software Validation</vt:lpstr>
      <vt:lpstr>Application: Profiling Linux TLB Flush </vt:lpstr>
      <vt:lpstr>Background: TLB Flushing in RISC-V  </vt:lpstr>
      <vt:lpstr>How Linux handles the specification</vt:lpstr>
      <vt:lpstr>Implication of Linux’s Choice</vt:lpstr>
      <vt:lpstr>Classification of Flushes</vt:lpstr>
      <vt:lpstr>Spec Suggestions</vt:lpstr>
      <vt:lpstr>Application: Shared ASID Space and TLB </vt:lpstr>
      <vt:lpstr>Background: ASID Space in RISC-V </vt:lpstr>
      <vt:lpstr>Importance of Shared ASID Space </vt:lpstr>
      <vt:lpstr>Experimental Setup </vt:lpstr>
      <vt:lpstr>Results </vt:lpstr>
      <vt:lpstr>Conclusion</vt:lpstr>
      <vt:lpstr>MASI: Proposed Extension</vt:lpstr>
      <vt:lpstr>Matching TLB Entries</vt:lpstr>
      <vt:lpstr>Matching TLB Entries</vt:lpstr>
      <vt:lpstr>MASI: Examples</vt:lpstr>
      <vt:lpstr>MASI: Examples</vt:lpstr>
      <vt:lpstr>MASI: Examples</vt:lpstr>
      <vt:lpstr>MASI: Examples</vt:lpstr>
      <vt:lpstr>MASI: Examples</vt:lpstr>
      <vt:lpstr>MASI: Conclusion </vt:lpstr>
      <vt:lpstr>Questions</vt:lpstr>
    </vt:vector>
  </TitlesOfParts>
  <Company>UIS, 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Suvi Roberts</dc:creator>
  <cp:lastModifiedBy>Gary Guo</cp:lastModifiedBy>
  <cp:revision>500</cp:revision>
  <dcterms:created xsi:type="dcterms:W3CDTF">2017-09-14T13:39:33Z</dcterms:created>
  <dcterms:modified xsi:type="dcterms:W3CDTF">2019-06-25T12:34:56Z</dcterms:modified>
</cp:coreProperties>
</file>