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45EF61-0287-4EEC-B3E5-294723772059}">
  <a:tblStyle styleId="{1745EF61-0287-4EEC-B3E5-294723772059}" styleName="Table_0">
    <a:wholeTbl>
      <a:tcTxStyle b="off" i="off">
        <a:font>
          <a:latin typeface="Rockwell"/>
          <a:ea typeface="Rockwell"/>
          <a:cs typeface="Rockwel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9E9"/>
          </a:solidFill>
        </a:fill>
      </a:tcStyle>
    </a:wholeTbl>
    <a:band1H>
      <a:tcTxStyle b="off" i="off"/>
      <a:tcStyle>
        <a:fill>
          <a:solidFill>
            <a:srgbClr val="D0D0D0"/>
          </a:solidFill>
        </a:fill>
      </a:tcStyle>
    </a:band1H>
    <a:band2H>
      <a:tcTxStyle b="off" i="off"/>
    </a:band2H>
    <a:band1V>
      <a:tcTxStyle b="off" i="off"/>
      <a:tcStyle>
        <a:fill>
          <a:solidFill>
            <a:srgbClr val="D0D0D0"/>
          </a:solidFill>
        </a:fill>
      </a:tcStyle>
    </a:band1V>
    <a:band2V>
      <a:tcTxStyle b="off" i="off"/>
    </a:band2V>
    <a:lastCol>
      <a:tcTxStyle b="on" i="off">
        <a:font>
          <a:latin typeface="Rockwell"/>
          <a:ea typeface="Rockwell"/>
          <a:cs typeface="Rockwell"/>
        </a:font>
        <a:srgbClr val="FFFFFF"/>
      </a:tcTxStyle>
      <a:tcStyle>
        <a:fill>
          <a:solidFill>
            <a:srgbClr val="5A5A59"/>
          </a:solidFill>
        </a:fill>
      </a:tcStyle>
    </a:lastCol>
    <a:firstCol>
      <a:tcTxStyle b="on" i="off">
        <a:font>
          <a:latin typeface="Rockwell"/>
          <a:ea typeface="Rockwell"/>
          <a:cs typeface="Rockwell"/>
        </a:font>
        <a:srgbClr val="FFFFFF"/>
      </a:tcTxStyle>
      <a:tcStyle>
        <a:fill>
          <a:solidFill>
            <a:srgbClr val="5A5A59"/>
          </a:solidFill>
        </a:fill>
      </a:tcStyle>
    </a:firstCol>
    <a:lastRow>
      <a:tcTxStyle b="on" i="off">
        <a:font>
          <a:latin typeface="Rockwell"/>
          <a:ea typeface="Rockwell"/>
          <a:cs typeface="Rockwell"/>
        </a:font>
        <a:srgbClr val="FFFFFF"/>
      </a:tcTxStyle>
      <a:tcStyle>
        <a:tcBdr>
          <a:top>
            <a:ln cap="flat" cmpd="sng" w="38100">
              <a:solidFill>
                <a:srgbClr val="FFFFFF"/>
              </a:solidFill>
              <a:prstDash val="solid"/>
              <a:round/>
              <a:headEnd len="sm" w="sm" type="none"/>
              <a:tailEnd len="sm" w="sm" type="none"/>
            </a:ln>
          </a:top>
        </a:tcBdr>
        <a:fill>
          <a:solidFill>
            <a:srgbClr val="5A5A59"/>
          </a:solidFill>
        </a:fill>
      </a:tcStyle>
    </a:lastRow>
    <a:seCell>
      <a:tcTxStyle b="off" i="off"/>
    </a:seCell>
    <a:swCell>
      <a:tcTxStyle b="off" i="off"/>
    </a:swCell>
    <a:firstRow>
      <a:tcTxStyle b="on" i="off">
        <a:font>
          <a:latin typeface="Rockwell"/>
          <a:ea typeface="Rockwell"/>
          <a:cs typeface="Rockwell"/>
        </a:font>
        <a:srgbClr val="FFFFFF"/>
      </a:tcTxStyle>
      <a:tcStyle>
        <a:tcBdr>
          <a:bottom>
            <a:ln cap="flat" cmpd="sng" w="38100">
              <a:solidFill>
                <a:srgbClr val="FFFFFF"/>
              </a:solidFill>
              <a:prstDash val="solid"/>
              <a:round/>
              <a:headEnd len="sm" w="sm" type="none"/>
              <a:tailEnd len="sm" w="sm" type="none"/>
            </a:ln>
          </a:bottom>
        </a:tcBdr>
        <a:fill>
          <a:solidFill>
            <a:srgbClr val="5A5A59"/>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93447bd08_2_5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993447bd08_2_5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93447bd08_2_1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993447bd08_2_12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93447bd08_2_1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993447bd08_2_12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93447bd08_2_1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993447bd08_2_13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93447bd08_2_1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993447bd08_2_14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93447bd08_2_15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993447bd08_2_15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93447bd08_2_1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993447bd08_2_16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93447bd08_2_1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993447bd08_2_16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93447bd08_2_17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993447bd08_2_17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93447bd08_2_1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993447bd08_2_18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93447bd08_2_19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993447bd08_2_19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93447bd08_2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993447bd08_2_6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93447bd08_2_7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993447bd08_2_7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93447bd08_2_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993447bd08_2_7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93447bd08_2_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993447bd08_2_8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93447bd08_2_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993447bd08_2_9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93447bd08_2_9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993447bd08_2_9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93447bd08_2_10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993447bd08_2_10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93447bd08_2_1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993447bd08_2_11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54" name="Shape 54"/>
        <p:cNvGrpSpPr/>
        <p:nvPr/>
      </p:nvGrpSpPr>
      <p:grpSpPr>
        <a:xfrm>
          <a:off x="0" y="0"/>
          <a:ext cx="0" cy="0"/>
          <a:chOff x="0" y="0"/>
          <a:chExt cx="0" cy="0"/>
        </a:xfrm>
      </p:grpSpPr>
      <p:sp>
        <p:nvSpPr>
          <p:cNvPr id="55" name="Google Shape;55;p14"/>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1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p1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59" name="Shape 59"/>
        <p:cNvGrpSpPr/>
        <p:nvPr/>
      </p:nvGrpSpPr>
      <p:grpSpPr>
        <a:xfrm>
          <a:off x="0" y="0"/>
          <a:ext cx="0" cy="0"/>
          <a:chOff x="0" y="0"/>
          <a:chExt cx="0" cy="0"/>
        </a:xfrm>
      </p:grpSpPr>
      <p:sp>
        <p:nvSpPr>
          <p:cNvPr id="60" name="Google Shape;60;p1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1" name="Google Shape;61;p1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1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5" name="Google Shape;65;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2" name="Google Shape;92;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3" name="Google Shape;93;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7" name="Google Shape;9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0" name="Google Shape;100;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1" name="Google Shape;10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1.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3.jpg"/><Relationship Id="rId5" Type="http://schemas.openxmlformats.org/officeDocument/2006/relationships/image" Target="../media/image1.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7" name="Shape 107"/>
        <p:cNvGrpSpPr/>
        <p:nvPr/>
      </p:nvGrpSpPr>
      <p:grpSpPr>
        <a:xfrm>
          <a:off x="0" y="0"/>
          <a:ext cx="0" cy="0"/>
          <a:chOff x="0" y="0"/>
          <a:chExt cx="0" cy="0"/>
        </a:xfrm>
      </p:grpSpPr>
      <p:sp>
        <p:nvSpPr>
          <p:cNvPr id="108" name="Google Shape;108;p27"/>
          <p:cNvSpPr/>
          <p:nvPr/>
        </p:nvSpPr>
        <p:spPr>
          <a:xfrm>
            <a:off x="663921" y="571886"/>
            <a:ext cx="2057400" cy="549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p27"/>
          <p:cNvSpPr txBox="1"/>
          <p:nvPr>
            <p:ph type="title"/>
          </p:nvPr>
        </p:nvSpPr>
        <p:spPr>
          <a:xfrm>
            <a:off x="628060" y="2614667"/>
            <a:ext cx="6235800" cy="635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a:t>Data Structures</a:t>
            </a:r>
            <a:endParaRPr/>
          </a:p>
        </p:txBody>
      </p:sp>
      <p:sp>
        <p:nvSpPr>
          <p:cNvPr id="110" name="Google Shape;110;p27"/>
          <p:cNvSpPr/>
          <p:nvPr/>
        </p:nvSpPr>
        <p:spPr>
          <a:xfrm>
            <a:off x="7582359" y="0"/>
            <a:ext cx="1356600" cy="1577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27"/>
          <p:cNvSpPr txBox="1"/>
          <p:nvPr/>
        </p:nvSpPr>
        <p:spPr>
          <a:xfrm>
            <a:off x="1413626" y="1034750"/>
            <a:ext cx="1356600" cy="238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#LifeKoKaroLift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nvSpPr>
        <p:spPr>
          <a:xfrm>
            <a:off x="290100" y="865500"/>
            <a:ext cx="8452800" cy="103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The terms data structures and Abstract Data Types are generally confused with each other, but they are not the same.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An </a:t>
            </a:r>
            <a:r>
              <a:rPr b="1" i="0" lang="en" sz="1800" u="none" cap="none" strike="noStrike">
                <a:solidFill>
                  <a:schemeClr val="dk1"/>
                </a:solidFill>
                <a:latin typeface="Arial"/>
                <a:ea typeface="Arial"/>
                <a:cs typeface="Arial"/>
                <a:sym typeface="Arial"/>
              </a:rPr>
              <a:t>abstract data type</a:t>
            </a:r>
            <a:r>
              <a:rPr b="0" i="0" lang="en" sz="1800" u="none" cap="none" strike="noStrike">
                <a:solidFill>
                  <a:schemeClr val="dk1"/>
                </a:solidFill>
                <a:latin typeface="Arial"/>
                <a:ea typeface="Arial"/>
                <a:cs typeface="Arial"/>
                <a:sym typeface="Arial"/>
              </a:rPr>
              <a:t> an be understood with an example of the list interface, which is not a data structure in itself but helps in the implementation of other data structures.</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In more technical terms, an ADT is an entity which defines the capabilities of a data arrangement.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 </a:t>
            </a:r>
            <a:r>
              <a:rPr b="1" i="0" lang="en" sz="1800" u="none" cap="none" strike="noStrike">
                <a:solidFill>
                  <a:schemeClr val="dk1"/>
                </a:solidFill>
                <a:latin typeface="Arial"/>
                <a:ea typeface="Arial"/>
                <a:cs typeface="Arial"/>
                <a:sym typeface="Arial"/>
              </a:rPr>
              <a:t>data structure </a:t>
            </a:r>
            <a:r>
              <a:rPr b="0" i="0" lang="en" sz="1800" u="none" cap="none" strike="noStrike">
                <a:solidFill>
                  <a:schemeClr val="dk1"/>
                </a:solidFill>
                <a:latin typeface="Arial"/>
                <a:ea typeface="Arial"/>
                <a:cs typeface="Arial"/>
                <a:sym typeface="Arial"/>
              </a:rPr>
              <a:t>on the other hand is just the concrete implementation of these ADTs. Examples are Array Lists and Linked Lists.</a:t>
            </a:r>
            <a:endParaRPr b="0" i="0" sz="1800" u="none" cap="none" strike="noStrike">
              <a:solidFill>
                <a:schemeClr val="dk1"/>
              </a:solidFill>
              <a:latin typeface="Arial"/>
              <a:ea typeface="Arial"/>
              <a:cs typeface="Arial"/>
              <a:sym typeface="Arial"/>
            </a:endParaRPr>
          </a:p>
        </p:txBody>
      </p:sp>
      <p:sp>
        <p:nvSpPr>
          <p:cNvPr id="183" name="Google Shape;183;p3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3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36"/>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Data Structures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nvSpPr>
        <p:spPr>
          <a:xfrm>
            <a:off x="290100" y="865500"/>
            <a:ext cx="8452800" cy="103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Taking this discussion to the Object Oriented environment, an Abstract Data Type, such as a list is best understood as an interface.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Data Structures like array lists and linked lists implement this interface.</a:t>
            </a:r>
            <a:endParaRPr b="0" i="0" sz="1800" u="none" cap="none" strike="noStrike">
              <a:solidFill>
                <a:schemeClr val="dk1"/>
              </a:solidFill>
              <a:latin typeface="Arial"/>
              <a:ea typeface="Arial"/>
              <a:cs typeface="Arial"/>
              <a:sym typeface="Arial"/>
            </a:endParaRPr>
          </a:p>
        </p:txBody>
      </p:sp>
      <p:sp>
        <p:nvSpPr>
          <p:cNvPr id="191" name="Google Shape;191;p3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 name="Google Shape;192;p3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 name="Google Shape;193;p37"/>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Data Structures</a:t>
            </a:r>
            <a:endParaRPr sz="2400"/>
          </a:p>
        </p:txBody>
      </p:sp>
      <p:pic>
        <p:nvPicPr>
          <p:cNvPr id="194" name="Google Shape;194;p37"/>
          <p:cNvPicPr preferRelativeResize="0"/>
          <p:nvPr/>
        </p:nvPicPr>
        <p:blipFill rotWithShape="1">
          <a:blip r:embed="rId4">
            <a:alphaModFix/>
          </a:blip>
          <a:srcRect b="40420" l="31444" r="30695" t="16566"/>
          <a:stretch/>
        </p:blipFill>
        <p:spPr>
          <a:xfrm>
            <a:off x="2322575" y="2130900"/>
            <a:ext cx="4498849" cy="2873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nvSpPr>
        <p:spPr>
          <a:xfrm>
            <a:off x="290100" y="789300"/>
            <a:ext cx="8452800" cy="103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dk1"/>
                </a:solidFill>
                <a:latin typeface="Arial"/>
                <a:ea typeface="Arial"/>
                <a:cs typeface="Arial"/>
                <a:sym typeface="Arial"/>
              </a:rPr>
              <a:t>Generally, whenever we have to wait for something in a line, we are served </a:t>
            </a:r>
            <a:r>
              <a:rPr b="1" i="0" lang="en" sz="1800" u="none" cap="none" strike="noStrike">
                <a:solidFill>
                  <a:schemeClr val="dk1"/>
                </a:solidFill>
                <a:latin typeface="Arial"/>
                <a:ea typeface="Arial"/>
                <a:cs typeface="Arial"/>
                <a:sym typeface="Arial"/>
              </a:rPr>
              <a:t>first come first serve </a:t>
            </a:r>
            <a:r>
              <a:rPr b="0" i="0" lang="en" sz="1800" u="none" cap="none" strike="noStrike">
                <a:solidFill>
                  <a:schemeClr val="dk1"/>
                </a:solidFill>
                <a:latin typeface="Arial"/>
                <a:ea typeface="Arial"/>
                <a:cs typeface="Arial"/>
                <a:sym typeface="Arial"/>
              </a:rPr>
              <a:t>basis. For example, in clinics, billing counters, ATMs and government offices.</a:t>
            </a:r>
            <a:endParaRPr b="0" i="0" sz="1800" u="none" cap="none" strike="noStrike">
              <a:solidFill>
                <a:schemeClr val="dk1"/>
              </a:solidFill>
              <a:latin typeface="Arial"/>
              <a:ea typeface="Arial"/>
              <a:cs typeface="Arial"/>
              <a:sym typeface="Arial"/>
            </a:endParaRPr>
          </a:p>
        </p:txBody>
      </p:sp>
      <p:sp>
        <p:nvSpPr>
          <p:cNvPr id="200" name="Google Shape;200;p3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 name="Google Shape;201;p3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 name="Google Shape;202;p38"/>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Introduction to Stack</a:t>
            </a:r>
            <a:endParaRPr sz="2400"/>
          </a:p>
        </p:txBody>
      </p:sp>
      <p:pic>
        <p:nvPicPr>
          <p:cNvPr descr="Bank Queue Person - Free vector graphic on Pixabay" id="203" name="Google Shape;203;p38"/>
          <p:cNvPicPr preferRelativeResize="0"/>
          <p:nvPr/>
        </p:nvPicPr>
        <p:blipFill rotWithShape="1">
          <a:blip r:embed="rId4">
            <a:alphaModFix/>
          </a:blip>
          <a:srcRect b="0" l="0" r="0" t="0"/>
          <a:stretch/>
        </p:blipFill>
        <p:spPr>
          <a:xfrm>
            <a:off x="1874988" y="1897925"/>
            <a:ext cx="5394022" cy="299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p3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0" name="Google Shape;210;p39"/>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Introduction to Stack</a:t>
            </a:r>
            <a:endParaRPr sz="2400"/>
          </a:p>
        </p:txBody>
      </p:sp>
      <p:sp>
        <p:nvSpPr>
          <p:cNvPr id="211" name="Google Shape;211;p39"/>
          <p:cNvSpPr txBox="1"/>
          <p:nvPr/>
        </p:nvSpPr>
        <p:spPr>
          <a:xfrm>
            <a:off x="290100" y="865500"/>
            <a:ext cx="4960800" cy="10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Can you imagine a real life example where a line is resolved on </a:t>
            </a:r>
            <a:r>
              <a:rPr b="1" i="0" lang="en" sz="1800" u="none" cap="none" strike="noStrike">
                <a:solidFill>
                  <a:schemeClr val="dk1"/>
                </a:solidFill>
                <a:latin typeface="Arial"/>
                <a:ea typeface="Arial"/>
                <a:cs typeface="Arial"/>
                <a:sym typeface="Arial"/>
              </a:rPr>
              <a:t>last come first serve</a:t>
            </a:r>
            <a:r>
              <a:rPr b="0" i="0" lang="en" sz="1800" u="none" cap="none" strike="noStrike">
                <a:solidFill>
                  <a:schemeClr val="dk1"/>
                </a:solidFill>
                <a:latin typeface="Arial"/>
                <a:ea typeface="Arial"/>
                <a:cs typeface="Arial"/>
                <a:sym typeface="Arial"/>
              </a:rPr>
              <a:t> basis?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What if the professor decides to give a penalty based on how late the students arrive in the class? </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You definitely don’t want to come last in that line.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39"/>
          <p:cNvSpPr txBox="1"/>
          <p:nvPr/>
        </p:nvSpPr>
        <p:spPr>
          <a:xfrm>
            <a:off x="290100" y="3852775"/>
            <a:ext cx="8600100" cy="63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Stressed emoji emoticon late for something checking his watch" id="213" name="Google Shape;213;p39"/>
          <p:cNvPicPr preferRelativeResize="0"/>
          <p:nvPr/>
        </p:nvPicPr>
        <p:blipFill rotWithShape="1">
          <a:blip r:embed="rId4">
            <a:alphaModFix/>
          </a:blip>
          <a:srcRect b="0" l="0" r="0" t="0"/>
          <a:stretch/>
        </p:blipFill>
        <p:spPr>
          <a:xfrm>
            <a:off x="5425475" y="940075"/>
            <a:ext cx="3057525" cy="370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4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40"/>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Introduction to Stack</a:t>
            </a:r>
            <a:endParaRPr sz="2400"/>
          </a:p>
        </p:txBody>
      </p:sp>
      <p:sp>
        <p:nvSpPr>
          <p:cNvPr id="221" name="Google Shape;221;p40"/>
          <p:cNvSpPr txBox="1"/>
          <p:nvPr/>
        </p:nvSpPr>
        <p:spPr>
          <a:xfrm>
            <a:off x="389700" y="1112500"/>
            <a:ext cx="4937100" cy="103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Now, consider a stack of books.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If you were to pick one random book from the stack, from which portion of it would you pick it? </a:t>
            </a:r>
            <a:endParaRPr b="0" i="0" sz="1800" u="none" cap="none" strike="noStrike">
              <a:solidFill>
                <a:srgbClr val="000000"/>
              </a:solidFill>
              <a:latin typeface="Arial"/>
              <a:ea typeface="Arial"/>
              <a:cs typeface="Arial"/>
              <a:sym typeface="Arial"/>
            </a:endParaRPr>
          </a:p>
          <a:p>
            <a:pPr indent="-342900" lvl="1" marL="13716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From the top? </a:t>
            </a:r>
            <a:endParaRPr b="0" i="0" sz="1800" u="none" cap="none" strike="noStrike">
              <a:solidFill>
                <a:srgbClr val="000000"/>
              </a:solidFill>
              <a:latin typeface="Arial"/>
              <a:ea typeface="Arial"/>
              <a:cs typeface="Arial"/>
              <a:sym typeface="Arial"/>
            </a:endParaRPr>
          </a:p>
          <a:p>
            <a:pPr indent="-342900" lvl="1" marL="13716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From the bottom? </a:t>
            </a:r>
            <a:endParaRPr b="0" i="0" sz="1800" u="none" cap="none" strike="noStrike">
              <a:solidFill>
                <a:srgbClr val="000000"/>
              </a:solidFill>
              <a:latin typeface="Arial"/>
              <a:ea typeface="Arial"/>
              <a:cs typeface="Arial"/>
              <a:sym typeface="Arial"/>
            </a:endParaRPr>
          </a:p>
          <a:p>
            <a:pPr indent="-342900" lvl="1" marL="13716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Or from somewhere in between?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Any sane person would always pick up from the top.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Books Stack Book Used - Free photo on Pixabay" id="222" name="Google Shape;222;p40"/>
          <p:cNvPicPr preferRelativeResize="0"/>
          <p:nvPr/>
        </p:nvPicPr>
        <p:blipFill rotWithShape="1">
          <a:blip r:embed="rId4">
            <a:alphaModFix/>
          </a:blip>
          <a:srcRect b="0" l="0" r="5176" t="0"/>
          <a:stretch/>
        </p:blipFill>
        <p:spPr>
          <a:xfrm>
            <a:off x="5863550" y="945525"/>
            <a:ext cx="2670850" cy="377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4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p41"/>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Introduction to Stack</a:t>
            </a:r>
            <a:endParaRPr sz="2400"/>
          </a:p>
        </p:txBody>
      </p:sp>
      <p:sp>
        <p:nvSpPr>
          <p:cNvPr id="230" name="Google Shape;230;p41"/>
          <p:cNvSpPr txBox="1"/>
          <p:nvPr/>
        </p:nvSpPr>
        <p:spPr>
          <a:xfrm>
            <a:off x="846900" y="1170300"/>
            <a:ext cx="3840600" cy="103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Trying to pull out a book from anywhere else in the stack would be possible, but would lead to difficulties, and untoward results.</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In the same manner, if you were to add a book to this stack, where would you prefer to add it? Again, at the top, of course.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Books Stack Book Used - Free photo on Pixabay" id="231" name="Google Shape;231;p41"/>
          <p:cNvPicPr preferRelativeResize="0"/>
          <p:nvPr/>
        </p:nvPicPr>
        <p:blipFill rotWithShape="1">
          <a:blip r:embed="rId4">
            <a:alphaModFix/>
          </a:blip>
          <a:srcRect b="0" l="0" r="5176" t="0"/>
          <a:stretch/>
        </p:blipFill>
        <p:spPr>
          <a:xfrm>
            <a:off x="5863550" y="945525"/>
            <a:ext cx="2670850" cy="377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nvSpPr>
        <p:spPr>
          <a:xfrm>
            <a:off x="237300" y="789300"/>
            <a:ext cx="8505600" cy="103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Let’s take another example of an office employee.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He is peacefully doing his work when he gets assigned with an important task. He leaves his work and start working in this task 1.</a:t>
            </a:r>
            <a:endParaRPr b="0" i="0" sz="1800" u="none" cap="none" strike="noStrike">
              <a:solidFill>
                <a:schemeClr val="dk1"/>
              </a:solidFill>
              <a:latin typeface="Arial"/>
              <a:ea typeface="Arial"/>
              <a:cs typeface="Arial"/>
              <a:sym typeface="Arial"/>
            </a:endParaRPr>
          </a:p>
        </p:txBody>
      </p:sp>
      <p:sp>
        <p:nvSpPr>
          <p:cNvPr id="237" name="Google Shape;237;p4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8" name="Google Shape;238;p4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 name="Google Shape;239;p42"/>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Introduction to Stack</a:t>
            </a:r>
            <a:endParaRPr sz="2400"/>
          </a:p>
        </p:txBody>
      </p:sp>
      <p:sp>
        <p:nvSpPr>
          <p:cNvPr id="240" name="Google Shape;240;p42"/>
          <p:cNvSpPr txBox="1"/>
          <p:nvPr/>
        </p:nvSpPr>
        <p:spPr>
          <a:xfrm>
            <a:off x="237300" y="1894750"/>
            <a:ext cx="49857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Just as he is in the middle of task 1, he gets assigned another important task 2. He immediately switches to task 2 and he has just started working on it when he gets bombarded with another task 3 and he has to switch to the latest task now.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Clearly, the tasks are complete according to the </a:t>
            </a:r>
            <a:r>
              <a:rPr b="1" i="0" lang="en" sz="1800" u="none" cap="none" strike="noStrike">
                <a:solidFill>
                  <a:schemeClr val="dk1"/>
                </a:solidFill>
                <a:latin typeface="Arial"/>
                <a:ea typeface="Arial"/>
                <a:cs typeface="Arial"/>
                <a:sym typeface="Arial"/>
              </a:rPr>
              <a:t>Last In First Out</a:t>
            </a:r>
            <a:r>
              <a:rPr b="0" i="0" lang="en" sz="1800" u="none" cap="none" strike="noStrike">
                <a:solidFill>
                  <a:schemeClr val="dk1"/>
                </a:solidFill>
                <a:latin typeface="Arial"/>
                <a:ea typeface="Arial"/>
                <a:cs typeface="Arial"/>
                <a:sym typeface="Arial"/>
              </a:rPr>
              <a:t> principle.</a:t>
            </a:r>
            <a:endParaRPr b="0" i="0" sz="1800" u="none" cap="none" strike="noStrike">
              <a:solidFill>
                <a:schemeClr val="dk1"/>
              </a:solidFill>
              <a:latin typeface="Arial"/>
              <a:ea typeface="Arial"/>
              <a:cs typeface="Arial"/>
              <a:sym typeface="Arial"/>
            </a:endParaRPr>
          </a:p>
        </p:txBody>
      </p:sp>
      <p:pic>
        <p:nvPicPr>
          <p:cNvPr id="241" name="Google Shape;241;p42"/>
          <p:cNvPicPr preferRelativeResize="0"/>
          <p:nvPr/>
        </p:nvPicPr>
        <p:blipFill rotWithShape="1">
          <a:blip r:embed="rId4">
            <a:alphaModFix/>
          </a:blip>
          <a:srcRect b="27604" l="27255" r="32590" t="23804"/>
          <a:stretch/>
        </p:blipFill>
        <p:spPr>
          <a:xfrm>
            <a:off x="5223050" y="2237100"/>
            <a:ext cx="3596026" cy="2446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p4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p43"/>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Introduction to Stack</a:t>
            </a:r>
            <a:endParaRPr sz="2400"/>
          </a:p>
        </p:txBody>
      </p:sp>
      <p:sp>
        <p:nvSpPr>
          <p:cNvPr id="249" name="Google Shape;249;p43"/>
          <p:cNvSpPr txBox="1"/>
          <p:nvPr/>
        </p:nvSpPr>
        <p:spPr>
          <a:xfrm>
            <a:off x="442500" y="789300"/>
            <a:ext cx="6003600" cy="1036800"/>
          </a:xfrm>
          <a:prstGeom prst="rect">
            <a:avLst/>
          </a:prstGeom>
          <a:noFill/>
          <a:ln>
            <a:noFill/>
          </a:ln>
        </p:spPr>
        <p:txBody>
          <a:bodyPr anchorCtr="0" anchor="t" bIns="91425" lIns="91425" spcFirstLastPara="1" rIns="91425" wrap="square" tIns="91425">
            <a:noAutofit/>
          </a:bodyPr>
          <a:lstStyle/>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This structure of books where you add things at the top and remove things again from the top is analogous to a data structure called </a:t>
            </a:r>
            <a:r>
              <a:rPr b="1" i="0" lang="en" sz="1800" u="none" cap="none" strike="noStrike">
                <a:solidFill>
                  <a:srgbClr val="000000"/>
                </a:solidFill>
                <a:latin typeface="Arial"/>
                <a:ea typeface="Arial"/>
                <a:cs typeface="Arial"/>
                <a:sym typeface="Arial"/>
              </a:rPr>
              <a:t>“Stacks”</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In a stack, what goes in </a:t>
            </a:r>
            <a:r>
              <a:rPr b="1" i="0" lang="en" sz="1800" u="none" cap="none" strike="noStrike">
                <a:solidFill>
                  <a:srgbClr val="990000"/>
                </a:solidFill>
                <a:latin typeface="Arial"/>
                <a:ea typeface="Arial"/>
                <a:cs typeface="Arial"/>
                <a:sym typeface="Arial"/>
              </a:rPr>
              <a:t>last</a:t>
            </a:r>
            <a:r>
              <a:rPr b="0" i="0" lang="en" sz="1800" u="none" cap="none" strike="noStrike">
                <a:solidFill>
                  <a:srgbClr val="99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is the </a:t>
            </a:r>
            <a:r>
              <a:rPr b="1" i="0" lang="en" sz="1800" u="none" cap="none" strike="noStrike">
                <a:solidFill>
                  <a:srgbClr val="351C75"/>
                </a:solidFill>
                <a:latin typeface="Arial"/>
                <a:ea typeface="Arial"/>
                <a:cs typeface="Arial"/>
                <a:sym typeface="Arial"/>
              </a:rPr>
              <a:t>first</a:t>
            </a:r>
            <a:r>
              <a:rPr b="1" i="0" lang="en" sz="1800" u="none"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to come out.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This property of the above structure is called</a:t>
            </a:r>
            <a:r>
              <a:rPr b="1" i="0" lang="en" sz="1800" u="none" cap="none" strike="noStrike">
                <a:solidFill>
                  <a:srgbClr val="351C75"/>
                </a:solidFill>
                <a:latin typeface="Arial"/>
                <a:ea typeface="Arial"/>
                <a:cs typeface="Arial"/>
                <a:sym typeface="Arial"/>
              </a:rPr>
              <a:t> last in first out (or LIFO) order.</a:t>
            </a:r>
            <a:endParaRPr b="1" i="0" sz="1800" u="none" cap="none" strike="noStrike">
              <a:solidFill>
                <a:srgbClr val="351C7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File:Stack data structure.gif - Wikimedia Commons" id="250" name="Google Shape;250;p43"/>
          <p:cNvPicPr preferRelativeResize="0"/>
          <p:nvPr/>
        </p:nvPicPr>
        <p:blipFill rotWithShape="1">
          <a:blip r:embed="rId4">
            <a:alphaModFix/>
          </a:blip>
          <a:srcRect b="0" l="0" r="0" t="0"/>
          <a:stretch/>
        </p:blipFill>
        <p:spPr>
          <a:xfrm>
            <a:off x="6446100" y="1475950"/>
            <a:ext cx="2387075" cy="3182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6" name="Google Shape;256;p4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7" name="Google Shape;257;p4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Introduction to Stack</a:t>
            </a:r>
            <a:endParaRPr sz="2400"/>
          </a:p>
        </p:txBody>
      </p:sp>
      <p:pic>
        <p:nvPicPr>
          <p:cNvPr descr="Stack of colored blocks that makes a cube. Abstract geometric element for design" id="258" name="Google Shape;258;p44"/>
          <p:cNvPicPr preferRelativeResize="0"/>
          <p:nvPr/>
        </p:nvPicPr>
        <p:blipFill rotWithShape="1">
          <a:blip r:embed="rId4">
            <a:alphaModFix/>
          </a:blip>
          <a:srcRect b="0" l="0" r="0" t="0"/>
          <a:stretch/>
        </p:blipFill>
        <p:spPr>
          <a:xfrm>
            <a:off x="4819350" y="1046600"/>
            <a:ext cx="3587525" cy="3704125"/>
          </a:xfrm>
          <a:prstGeom prst="rect">
            <a:avLst/>
          </a:prstGeom>
          <a:noFill/>
          <a:ln>
            <a:noFill/>
          </a:ln>
        </p:spPr>
      </p:pic>
      <p:sp>
        <p:nvSpPr>
          <p:cNvPr id="259" name="Google Shape;259;p44"/>
          <p:cNvSpPr txBox="1"/>
          <p:nvPr/>
        </p:nvSpPr>
        <p:spPr>
          <a:xfrm>
            <a:off x="366300" y="1551300"/>
            <a:ext cx="5059200" cy="10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 A stack is therefore anything:</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Into which you insert (push) and remove (pop) things from one end of it.</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That follows LIFO rule.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p:nvPr/>
        </p:nvSpPr>
        <p:spPr>
          <a:xfrm>
            <a:off x="663921" y="571886"/>
            <a:ext cx="2057400" cy="549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 name="Google Shape;265;p45"/>
          <p:cNvSpPr txBox="1"/>
          <p:nvPr>
            <p:ph type="title"/>
          </p:nvPr>
        </p:nvSpPr>
        <p:spPr>
          <a:xfrm>
            <a:off x="601203" y="1674600"/>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p>
          <a:p>
            <a:pPr indent="0" lvl="0" marL="12700" rtl="0" algn="l">
              <a:lnSpc>
                <a:spcPct val="100000"/>
              </a:lnSpc>
              <a:spcBef>
                <a:spcPts val="0"/>
              </a:spcBef>
              <a:spcAft>
                <a:spcPts val="0"/>
              </a:spcAft>
              <a:buSzPts val="2800"/>
              <a:buNone/>
            </a:pPr>
            <a:r>
              <a:t/>
            </a:r>
            <a:endParaRPr sz="1800"/>
          </a:p>
        </p:txBody>
      </p:sp>
      <p:sp>
        <p:nvSpPr>
          <p:cNvPr id="266" name="Google Shape;266;p45"/>
          <p:cNvSpPr/>
          <p:nvPr/>
        </p:nvSpPr>
        <p:spPr>
          <a:xfrm>
            <a:off x="7582359" y="0"/>
            <a:ext cx="1356600" cy="1577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7" name="Google Shape;267;p45"/>
          <p:cNvSpPr txBox="1"/>
          <p:nvPr/>
        </p:nvSpPr>
        <p:spPr>
          <a:xfrm>
            <a:off x="1413626" y="1034750"/>
            <a:ext cx="1356600" cy="238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#LifeKoKaroLift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8"/>
          <p:cNvSpPr/>
          <p:nvPr/>
        </p:nvSpPr>
        <p:spPr>
          <a:xfrm>
            <a:off x="628648" y="546098"/>
            <a:ext cx="3259800" cy="4034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28"/>
          <p:cNvSpPr txBox="1"/>
          <p:nvPr/>
        </p:nvSpPr>
        <p:spPr>
          <a:xfrm>
            <a:off x="1057272" y="1288764"/>
            <a:ext cx="1700400" cy="217200"/>
          </a:xfrm>
          <a:prstGeom prst="rect">
            <a:avLst/>
          </a:prstGeom>
          <a:noFill/>
          <a:ln>
            <a:noFill/>
          </a:ln>
        </p:spPr>
        <p:txBody>
          <a:bodyPr anchorCtr="0" anchor="t" bIns="0" lIns="0" spcFirstLastPara="1" rIns="0" wrap="square" tIns="0">
            <a:noAutofit/>
          </a:bodyPr>
          <a:lstStyle/>
          <a:p>
            <a:pPr indent="0" lvl="0" marL="0" marR="0" rtl="0" algn="l">
              <a:lnSpc>
                <a:spcPct val="112142"/>
              </a:lnSpc>
              <a:spcBef>
                <a:spcPts val="0"/>
              </a:spcBef>
              <a:spcAft>
                <a:spcPts val="0"/>
              </a:spcAft>
              <a:buClr>
                <a:srgbClr val="000000"/>
              </a:buClr>
              <a:buSzPts val="1400"/>
              <a:buFont typeface="Arial"/>
              <a:buNone/>
            </a:pPr>
            <a:r>
              <a:rPr b="0" i="0" lang="en" sz="1400" u="none" cap="none" strike="noStrike">
                <a:solidFill>
                  <a:srgbClr val="FFFFFF"/>
                </a:solidFill>
                <a:latin typeface="Trebuchet MS"/>
                <a:ea typeface="Trebuchet MS"/>
                <a:cs typeface="Trebuchet MS"/>
                <a:sym typeface="Trebuchet MS"/>
              </a:rPr>
              <a:t>EditEdit MasterMaster  texttext stylesstyles</a:t>
            </a:r>
            <a:endParaRPr b="0" i="0" sz="1400" u="none" cap="none" strike="noStrike">
              <a:solidFill>
                <a:srgbClr val="000000"/>
              </a:solidFill>
              <a:latin typeface="Trebuchet MS"/>
              <a:ea typeface="Trebuchet MS"/>
              <a:cs typeface="Trebuchet MS"/>
              <a:sym typeface="Trebuchet MS"/>
            </a:endParaRPr>
          </a:p>
        </p:txBody>
      </p:sp>
      <p:sp>
        <p:nvSpPr>
          <p:cNvPr id="118" name="Google Shape;118;p28"/>
          <p:cNvSpPr/>
          <p:nvPr/>
        </p:nvSpPr>
        <p:spPr>
          <a:xfrm>
            <a:off x="0" y="0"/>
            <a:ext cx="91440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p28"/>
          <p:cNvSpPr/>
          <p:nvPr/>
        </p:nvSpPr>
        <p:spPr>
          <a:xfrm>
            <a:off x="635171" y="0"/>
            <a:ext cx="3259800" cy="4041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28"/>
          <p:cNvSpPr txBox="1"/>
          <p:nvPr/>
        </p:nvSpPr>
        <p:spPr>
          <a:xfrm>
            <a:off x="708600" y="427275"/>
            <a:ext cx="3396300" cy="1146300"/>
          </a:xfrm>
          <a:prstGeom prst="rect">
            <a:avLst/>
          </a:prstGeom>
          <a:noFill/>
          <a:ln>
            <a:noFill/>
          </a:ln>
        </p:spPr>
        <p:txBody>
          <a:bodyPr anchorCtr="0" anchor="t" bIns="0" lIns="0" spcFirstLastPara="1" rIns="0" wrap="square" tIns="113025">
            <a:noAutofit/>
          </a:bodyPr>
          <a:lstStyle/>
          <a:p>
            <a:pPr indent="0" lvl="0" marL="0" marR="0" rtl="0" algn="l">
              <a:lnSpc>
                <a:spcPct val="100000"/>
              </a:lnSpc>
              <a:spcBef>
                <a:spcPts val="765"/>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Module Name- </a:t>
            </a:r>
            <a:r>
              <a:rPr b="0" i="0" lang="en" sz="1800" u="none" cap="none" strike="noStrike">
                <a:solidFill>
                  <a:srgbClr val="FFFFFF"/>
                </a:solidFill>
                <a:latin typeface="Arial"/>
                <a:ea typeface="Arial"/>
                <a:cs typeface="Arial"/>
                <a:sym typeface="Arial"/>
              </a:rPr>
              <a:t>Stacks &amp;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765"/>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Queues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765"/>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Class - </a:t>
            </a:r>
            <a:r>
              <a:rPr b="0" i="0" lang="en" sz="1800" u="none" cap="none" strike="noStrike">
                <a:solidFill>
                  <a:srgbClr val="FFFFFF"/>
                </a:solidFill>
                <a:latin typeface="Arial"/>
                <a:ea typeface="Arial"/>
                <a:cs typeface="Arial"/>
                <a:sym typeface="Arial"/>
              </a:rPr>
              <a:t>Day 1</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765"/>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Topic Name: </a:t>
            </a:r>
            <a:r>
              <a:rPr i="0" lang="en" sz="1800" u="none" cap="none" strike="noStrike">
                <a:solidFill>
                  <a:srgbClr val="FFFFFF"/>
                </a:solidFill>
              </a:rPr>
              <a:t>Stacks</a:t>
            </a:r>
            <a:endParaRPr i="0" sz="1800" u="none" cap="none" strike="noStrike">
              <a:solidFill>
                <a:srgbClr val="FFFFFF"/>
              </a:solidFill>
            </a:endParaRPr>
          </a:p>
          <a:p>
            <a:pPr indent="0" lvl="0" marL="0" marR="0" rtl="0" algn="l">
              <a:lnSpc>
                <a:spcPct val="100000"/>
              </a:lnSpc>
              <a:spcBef>
                <a:spcPts val="765"/>
              </a:spcBef>
              <a:spcAft>
                <a:spcPts val="0"/>
              </a:spcAft>
              <a:buClr>
                <a:schemeClr val="dk1"/>
              </a:buClr>
              <a:buSzPts val="1100"/>
              <a:buFont typeface="Arial"/>
              <a:buNone/>
            </a:pPr>
            <a:r>
              <a:t/>
            </a:r>
            <a:endParaRPr b="1" i="0" sz="1800" u="none" cap="none" strike="noStrike">
              <a:solidFill>
                <a:srgbClr val="FFFFFF"/>
              </a:solidFill>
              <a:latin typeface="Arial"/>
              <a:ea typeface="Arial"/>
              <a:cs typeface="Arial"/>
              <a:sym typeface="Arial"/>
            </a:endParaRPr>
          </a:p>
          <a:p>
            <a:pPr indent="0" lvl="0" marL="0" marR="0" rtl="0" algn="l">
              <a:lnSpc>
                <a:spcPct val="100000"/>
              </a:lnSpc>
              <a:spcBef>
                <a:spcPts val="765"/>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21" name="Google Shape;121;p28"/>
          <p:cNvSpPr/>
          <p:nvPr/>
        </p:nvSpPr>
        <p:spPr>
          <a:xfrm>
            <a:off x="7929284" y="210064"/>
            <a:ext cx="813600" cy="217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2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p29"/>
          <p:cNvSpPr txBox="1"/>
          <p:nvPr/>
        </p:nvSpPr>
        <p:spPr>
          <a:xfrm>
            <a:off x="1208549" y="1387405"/>
            <a:ext cx="2640300" cy="5760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15"/>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8" name="Google Shape;128;p29"/>
          <p:cNvSpPr txBox="1"/>
          <p:nvPr/>
        </p:nvSpPr>
        <p:spPr>
          <a:xfrm>
            <a:off x="374100" y="-99750"/>
            <a:ext cx="6109800" cy="78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1" i="0" lang="en" sz="2400" u="none" cap="none" strike="noStrike">
                <a:solidFill>
                  <a:srgbClr val="FFFFFF"/>
                </a:solidFill>
                <a:latin typeface="Calibri"/>
                <a:ea typeface="Calibri"/>
                <a:cs typeface="Calibri"/>
                <a:sym typeface="Calibri"/>
              </a:rPr>
              <a:t>Time Allocation Summary</a:t>
            </a:r>
            <a:endParaRPr b="1" i="0" sz="2400" u="none" cap="none" strike="noStrike">
              <a:solidFill>
                <a:srgbClr val="FFFFFF"/>
              </a:solidFill>
              <a:latin typeface="Calibri"/>
              <a:ea typeface="Calibri"/>
              <a:cs typeface="Calibri"/>
              <a:sym typeface="Calibri"/>
            </a:endParaRPr>
          </a:p>
        </p:txBody>
      </p:sp>
      <p:graphicFrame>
        <p:nvGraphicFramePr>
          <p:cNvPr id="129" name="Google Shape;129;p29"/>
          <p:cNvGraphicFramePr/>
          <p:nvPr/>
        </p:nvGraphicFramePr>
        <p:xfrm>
          <a:off x="471800" y="1228600"/>
          <a:ext cx="3000000" cy="3000000"/>
        </p:xfrm>
        <a:graphic>
          <a:graphicData uri="http://schemas.openxmlformats.org/drawingml/2006/table">
            <a:tbl>
              <a:tblPr bandRow="1" firstRow="1">
                <a:noFill/>
                <a:tableStyleId>{1745EF61-0287-4EEC-B3E5-294723772059}</a:tableStyleId>
              </a:tblPr>
              <a:tblGrid>
                <a:gridCol w="3443675"/>
                <a:gridCol w="2261875"/>
                <a:gridCol w="2245325"/>
              </a:tblGrid>
              <a:tr h="3263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Element </a:t>
                      </a:r>
                      <a:endParaRPr sz="16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Slide numbers</a:t>
                      </a:r>
                      <a:endParaRPr sz="16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Maximum time(min)</a:t>
                      </a:r>
                      <a:endParaRPr sz="1600" u="none" cap="none" strike="noStrike">
                        <a:latin typeface="Arial"/>
                        <a:ea typeface="Arial"/>
                        <a:cs typeface="Arial"/>
                        <a:sym typeface="Arial"/>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Spot Test </a:t>
                      </a:r>
                      <a:endParaRPr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4-6</a:t>
                      </a:r>
                      <a:endParaRPr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10</a:t>
                      </a:r>
                      <a:endParaRPr sz="1400" u="none" cap="none" strike="noStrike">
                        <a:latin typeface="Arial"/>
                        <a:ea typeface="Arial"/>
                        <a:cs typeface="Arial"/>
                        <a:sym typeface="Arial"/>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Today’s Agenda</a:t>
                      </a:r>
                      <a:endParaRPr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7</a:t>
                      </a:r>
                      <a:endParaRPr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5</a:t>
                      </a:r>
                      <a:endParaRPr sz="1400" u="none" cap="none" strike="noStrike">
                        <a:latin typeface="Arial"/>
                        <a:ea typeface="Arial"/>
                        <a:cs typeface="Arial"/>
                        <a:sym typeface="Arial"/>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Data Structures</a:t>
                      </a:r>
                      <a:endParaRPr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8 - 11</a:t>
                      </a:r>
                      <a:endParaRPr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15</a:t>
                      </a:r>
                      <a:endParaRPr sz="1400" u="none" cap="none" strike="noStrike">
                        <a:latin typeface="Arial"/>
                        <a:ea typeface="Arial"/>
                        <a:cs typeface="Arial"/>
                        <a:sym typeface="Arial"/>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2200"/>
                        <a:buFont typeface="Rockwell"/>
                        <a:buNone/>
                      </a:pPr>
                      <a:r>
                        <a:rPr lang="en" sz="1400" u="none" cap="none" strike="noStrike">
                          <a:latin typeface="Arial"/>
                          <a:ea typeface="Arial"/>
                          <a:cs typeface="Arial"/>
                          <a:sym typeface="Arial"/>
                        </a:rPr>
                        <a:t>Introduction to Stacks</a:t>
                      </a:r>
                      <a:endParaRPr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12 - 18</a:t>
                      </a:r>
                      <a:endParaRPr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20</a:t>
                      </a:r>
                      <a:endParaRPr sz="1400" u="none" cap="none" strike="noStrike">
                        <a:latin typeface="Arial"/>
                        <a:ea typeface="Arial"/>
                        <a:cs typeface="Arial"/>
                        <a:sym typeface="Arial"/>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Arial"/>
                          <a:ea typeface="Arial"/>
                          <a:cs typeface="Arial"/>
                          <a:sym typeface="Arial"/>
                        </a:rPr>
                        <a:t>Total Time</a:t>
                      </a:r>
                      <a:endParaRPr b="1"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120</a:t>
                      </a:r>
                      <a:endParaRPr sz="1400" u="none" cap="none" strike="noStrike">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3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 name="Google Shape;136;p30"/>
          <p:cNvSpPr txBox="1"/>
          <p:nvPr/>
        </p:nvSpPr>
        <p:spPr>
          <a:xfrm>
            <a:off x="510325" y="946825"/>
            <a:ext cx="8232600" cy="16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000000"/>
                </a:solidFill>
                <a:latin typeface="Calibri"/>
                <a:ea typeface="Calibri"/>
                <a:cs typeface="Calibri"/>
                <a:sym typeface="Calibri"/>
              </a:rPr>
              <a:t>Let’s take a quick revision assessment of previously taught topics :-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b="0" i="0" lang="en" sz="2200" u="none" cap="none" strike="noStrike">
                <a:solidFill>
                  <a:srgbClr val="000000"/>
                </a:solidFill>
                <a:latin typeface="Calibri"/>
                <a:ea typeface="Calibri"/>
                <a:cs typeface="Calibri"/>
                <a:sym typeface="Calibri"/>
              </a:rPr>
              <a:t>Arrays and Array Lists </a:t>
            </a:r>
            <a:endParaRPr b="0" i="0" sz="2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b="0" i="0" lang="en" sz="2200" u="none" cap="none" strike="noStrike">
                <a:solidFill>
                  <a:srgbClr val="000000"/>
                </a:solidFill>
                <a:latin typeface="Calibri"/>
                <a:ea typeface="Calibri"/>
                <a:cs typeface="Calibri"/>
                <a:sym typeface="Calibri"/>
              </a:rPr>
              <a:t>Linked Lists</a:t>
            </a:r>
            <a:endParaRPr b="0" i="0" sz="2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b="0" i="0" lang="en" sz="2200" u="none" cap="none" strike="noStrike">
                <a:solidFill>
                  <a:srgbClr val="000000"/>
                </a:solidFill>
                <a:latin typeface="Calibri"/>
                <a:ea typeface="Calibri"/>
                <a:cs typeface="Calibri"/>
                <a:sym typeface="Calibri"/>
              </a:rPr>
              <a:t>Finding an element in array lists/linked lists</a:t>
            </a:r>
            <a:endParaRPr b="0" i="0" sz="2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b="0" i="0" lang="en" sz="2200" u="none" cap="none" strike="noStrike">
                <a:solidFill>
                  <a:srgbClr val="000000"/>
                </a:solidFill>
                <a:latin typeface="Calibri"/>
                <a:ea typeface="Calibri"/>
                <a:cs typeface="Calibri"/>
                <a:sym typeface="Calibri"/>
              </a:rPr>
              <a:t>Inserting an element at arbitrary position </a:t>
            </a:r>
            <a:r>
              <a:rPr b="0" i="0" lang="en" sz="2200" u="none" cap="none" strike="noStrike">
                <a:solidFill>
                  <a:schemeClr val="dk1"/>
                </a:solidFill>
                <a:latin typeface="Calibri"/>
                <a:ea typeface="Calibri"/>
                <a:cs typeface="Calibri"/>
                <a:sym typeface="Calibri"/>
              </a:rPr>
              <a:t>in array lists/linked lists</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137" name="Google Shape;137;p30"/>
          <p:cNvSpPr txBox="1"/>
          <p:nvPr>
            <p:ph type="title"/>
          </p:nvPr>
        </p:nvSpPr>
        <p:spPr>
          <a:xfrm>
            <a:off x="389704" y="168575"/>
            <a:ext cx="20814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Spot Test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p3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31"/>
          <p:cNvSpPr txBox="1"/>
          <p:nvPr/>
        </p:nvSpPr>
        <p:spPr>
          <a:xfrm>
            <a:off x="510325" y="1099225"/>
            <a:ext cx="8232600" cy="16251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We learnt that array lists and linked lists are both built on the core concept of lists. Then why to have two different data structures?</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It is because even though they are implementation of a list, their structures are different and hence the time complexities of the same operation are different for both.</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Do you remember what were the time complexities of finding an element, insertion/ deletion of elements(both at beginning and an arbitrary position)???</a:t>
            </a:r>
            <a:endParaRPr b="0" i="0" sz="2000" u="none" cap="none" strike="noStrike">
              <a:solidFill>
                <a:srgbClr val="000000"/>
              </a:solidFill>
              <a:latin typeface="Calibri"/>
              <a:ea typeface="Calibri"/>
              <a:cs typeface="Calibri"/>
              <a:sym typeface="Calibri"/>
            </a:endParaRPr>
          </a:p>
        </p:txBody>
      </p:sp>
      <p:sp>
        <p:nvSpPr>
          <p:cNvPr id="145" name="Google Shape;145;p31"/>
          <p:cNvSpPr txBox="1"/>
          <p:nvPr>
            <p:ph type="title"/>
          </p:nvPr>
        </p:nvSpPr>
        <p:spPr>
          <a:xfrm>
            <a:off x="389704" y="168575"/>
            <a:ext cx="20814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Spot Test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1" name="Google Shape;151;p3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2" name="Google Shape;152;p32"/>
          <p:cNvSpPr txBox="1"/>
          <p:nvPr/>
        </p:nvSpPr>
        <p:spPr>
          <a:xfrm>
            <a:off x="510325" y="794425"/>
            <a:ext cx="8232600" cy="16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Calibri"/>
                <a:ea typeface="Calibri"/>
                <a:cs typeface="Calibri"/>
                <a:sym typeface="Calibri"/>
              </a:rPr>
              <a:t>Time complexities of various operations on ArrayList and LinkedList:</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Finding an element:</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ArrayList: O(1)</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LinkedList: O(N)</a:t>
            </a:r>
            <a:endParaRPr b="0"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Insertion/Deletion at beginning:</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ArrayList: O(N)</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LinkedList: O(1)</a:t>
            </a:r>
            <a:endParaRPr b="0"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Insertion/Deletion at arbitrary position:</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ArrayList:O(N)</a:t>
            </a:r>
            <a:endParaRPr b="0" i="0" sz="2000" u="none" cap="none" strike="noStrike">
              <a:solidFill>
                <a:srgbClr val="000000"/>
              </a:solidFill>
              <a:latin typeface="Calibri"/>
              <a:ea typeface="Calibri"/>
              <a:cs typeface="Calibri"/>
              <a:sym typeface="Calibri"/>
            </a:endParaRPr>
          </a:p>
          <a:p>
            <a:pPr indent="-355600" lvl="1" marL="9144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LinkedList:O(N)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153" name="Google Shape;153;p32"/>
          <p:cNvSpPr txBox="1"/>
          <p:nvPr>
            <p:ph type="title"/>
          </p:nvPr>
        </p:nvSpPr>
        <p:spPr>
          <a:xfrm>
            <a:off x="389704" y="168575"/>
            <a:ext cx="20814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Spot Test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33"/>
          <p:cNvSpPr txBox="1"/>
          <p:nvPr/>
        </p:nvSpPr>
        <p:spPr>
          <a:xfrm>
            <a:off x="507300" y="1179250"/>
            <a:ext cx="8114400" cy="2565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Data Structures</a:t>
            </a:r>
            <a:endParaRPr b="0" i="0" sz="2400" u="none" cap="none" strike="noStrike">
              <a:solidFill>
                <a:srgbClr val="00000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115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Introduction to Stack</a:t>
            </a:r>
            <a:endParaRPr b="0" i="0" sz="2400" u="none" cap="none" strike="noStrike">
              <a:solidFill>
                <a:srgbClr val="00000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59" name="Google Shape;159;p33"/>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3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33"/>
          <p:cNvSpPr txBox="1"/>
          <p:nvPr/>
        </p:nvSpPr>
        <p:spPr>
          <a:xfrm>
            <a:off x="507300" y="14350"/>
            <a:ext cx="29217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Today’s Agenda</a:t>
            </a:r>
            <a:endParaRPr b="0" i="0" sz="30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nvSpPr>
        <p:spPr>
          <a:xfrm>
            <a:off x="290100" y="865500"/>
            <a:ext cx="8452800" cy="103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chemeClr val="dk1"/>
                </a:solidFill>
                <a:latin typeface="Arial"/>
                <a:ea typeface="Arial"/>
                <a:cs typeface="Arial"/>
                <a:sym typeface="Arial"/>
              </a:rPr>
              <a:t>So far we have dealt with many algorithms. An algorithm is a computational process which deals with data.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It can create, modify or delete data on execution.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Data arrangement is very important to make the algorithms work well as it does not only make the algorithm flexible and easy to modify, but can lead to significant changes in the efficiency of the algorithm.</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This statement can be easily justified with the difference in speeds of the operations like reading an element or adding an element when the data is arranged as an Array List and when it</a:t>
            </a:r>
            <a:r>
              <a:rPr b="0" i="0" lang="en" sz="1400" u="none" cap="none" strike="noStrike">
                <a:solidFill>
                  <a:srgbClr val="000000"/>
                </a:solidFill>
                <a:latin typeface="Arial"/>
                <a:ea typeface="Arial"/>
                <a:cs typeface="Arial"/>
                <a:sym typeface="Arial"/>
              </a:rPr>
              <a:t> </a:t>
            </a:r>
            <a:r>
              <a:rPr b="0" i="0" lang="en" sz="1800" u="none" cap="none" strike="noStrike">
                <a:solidFill>
                  <a:schemeClr val="dk1"/>
                </a:solidFill>
                <a:latin typeface="Arial"/>
                <a:ea typeface="Arial"/>
                <a:cs typeface="Arial"/>
                <a:sym typeface="Arial"/>
              </a:rPr>
              <a:t>is arranged as a Linked List.</a:t>
            </a:r>
            <a:endParaRPr b="0" i="0" sz="1800" u="none" cap="none" strike="noStrike">
              <a:solidFill>
                <a:schemeClr val="dk1"/>
              </a:solidFill>
              <a:latin typeface="Arial"/>
              <a:ea typeface="Arial"/>
              <a:cs typeface="Arial"/>
              <a:sym typeface="Arial"/>
            </a:endParaRPr>
          </a:p>
        </p:txBody>
      </p:sp>
      <p:sp>
        <p:nvSpPr>
          <p:cNvPr id="167" name="Google Shape;167;p3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8" name="Google Shape;168;p3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3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Data Structures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nvSpPr>
        <p:spPr>
          <a:xfrm>
            <a:off x="290100" y="865500"/>
            <a:ext cx="8452800" cy="103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 data structure is a specialized format for storing and processing data which provides us with an efficient way to use and modify our data.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For any data structure, we study about its:</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Abstract Data Type( ADT) used</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Functionalities</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Internal Design</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Applications</a:t>
            </a:r>
            <a:endParaRPr b="0" i="0" sz="1800" u="none" cap="none" strike="noStrike">
              <a:solidFill>
                <a:schemeClr val="dk1"/>
              </a:solidFill>
              <a:latin typeface="Arial"/>
              <a:ea typeface="Arial"/>
              <a:cs typeface="Arial"/>
              <a:sym typeface="Arial"/>
            </a:endParaRPr>
          </a:p>
        </p:txBody>
      </p:sp>
      <p:sp>
        <p:nvSpPr>
          <p:cNvPr id="175" name="Google Shape;175;p3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35"/>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p35"/>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Data Structures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