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4C1786-1A91-4EFB-8A32-12284FEE863A}">
  <a:tblStyle styleId="{C04C1786-1A91-4EFB-8A32-12284FEE863A}" styleName="Table_0"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9E9"/>
          </a:solidFill>
        </a:fill>
      </a:tcStyle>
    </a:wholeTbl>
    <a:band1H>
      <a:tcTxStyle b="off" i="off"/>
      <a:tcStyle>
        <a:fill>
          <a:solidFill>
            <a:srgbClr val="D0D0D0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0D0"/>
          </a:solidFill>
        </a:fill>
      </a:tcStyle>
    </a:band1V>
    <a:band2V>
      <a:tcTxStyle b="off" i="off"/>
    </a:band2V>
    <a:lastCol>
      <a:tcTxStyle b="on" i="off">
        <a:font>
          <a:latin typeface="Rockwell"/>
          <a:ea typeface="Rockwell"/>
          <a:cs typeface="Rockwell"/>
        </a:font>
        <a:srgbClr val="FFFFFF"/>
      </a:tcTxStyle>
      <a:tcStyle>
        <a:fill>
          <a:solidFill>
            <a:srgbClr val="5A5A59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fill>
          <a:solidFill>
            <a:srgbClr val="5A5A59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5A5A59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5A5A59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b2b5dcb28_2_5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9b2b5dcb28_2_5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b2b5dcb28_2_12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9b2b5dcb28_2_12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b2b5dcb28_2_13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9b2b5dcb28_2_13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b2b5dcb28_2_13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9b2b5dcb28_2_13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b2b5dcb28_2_14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9b2b5dcb28_2_14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b2b5dcb28_2_15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9b2b5dcb28_2_15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b2b5dcb28_2_16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9b2b5dcb28_2_16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b2b5dcb28_2_17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9b2b5dcb28_2_17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b2b5dcb28_2_17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9b2b5dcb28_2_17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b2b5dcb28_2_18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9b2b5dcb28_2_18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b2b5dcb28_2_19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9b2b5dcb28_2_19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b2b5dcb28_2_6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9b2b5dcb28_2_6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b2b5dcb28_2_20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g9b2b5dcb28_2_20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b2b5dcb28_2_21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9b2b5dcb28_2_21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b2b5dcb28_2_22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g9b2b5dcb28_2_22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b2b5dcb28_2_22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9b2b5dcb28_2_22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b2b5dcb28_2_23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g9b2b5dcb28_2_23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b2b5dcb28_2_24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g9b2b5dcb28_2_24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b2b5dcb28_2_25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g9b2b5dcb28_2_25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b2b5dcb28_2_26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g9b2b5dcb28_2_26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b2b5dcb28_2_26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g9b2b5dcb28_2_26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b2b5dcb28_2_27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g9b2b5dcb28_2_27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b2b5dcb28_2_7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9b2b5dcb28_2_7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b2b5dcb28_2_28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4" name="Google Shape;364;g9b2b5dcb28_2_28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b2b5dcb28_2_29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g9b2b5dcb28_2_29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b2b5dcb28_2_29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0" name="Google Shape;380;g9b2b5dcb28_2_29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b2b5dcb28_2_30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8" name="Google Shape;388;g9b2b5dcb28_2_30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b2b5dcb28_2_31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8" name="Google Shape;398;g9b2b5dcb28_2_31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b2b5dcb28_2_32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6" name="Google Shape;406;g9b2b5dcb28_2_32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9b2b5dcb28_2_32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4" name="Google Shape;414;g9b2b5dcb28_2_32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b2b5dcb28_2_7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9b2b5dcb28_2_7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b2b5dcb28_2_8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9b2b5dcb28_2_8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b2b5dcb28_2_9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9b2b5dcb28_2_9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2b5dcb28_2_9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9b2b5dcb28_2_9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b2b5dcb28_2_10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9b2b5dcb28_2_10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b2b5dcb28_2_11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9b2b5dcb28_2_11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3.jpg"/><Relationship Id="rId5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2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24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/>
          <p:nvPr/>
        </p:nvSpPr>
        <p:spPr>
          <a:xfrm>
            <a:off x="663921" y="571886"/>
            <a:ext cx="2057400" cy="54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7"/>
          <p:cNvSpPr txBox="1"/>
          <p:nvPr>
            <p:ph type="title"/>
          </p:nvPr>
        </p:nvSpPr>
        <p:spPr>
          <a:xfrm>
            <a:off x="628060" y="2614667"/>
            <a:ext cx="62358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10" name="Google Shape;110;p27"/>
          <p:cNvSpPr/>
          <p:nvPr/>
        </p:nvSpPr>
        <p:spPr>
          <a:xfrm>
            <a:off x="7582359" y="0"/>
            <a:ext cx="1356600" cy="157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7"/>
          <p:cNvSpPr txBox="1"/>
          <p:nvPr/>
        </p:nvSpPr>
        <p:spPr>
          <a:xfrm>
            <a:off x="1413626" y="1034750"/>
            <a:ext cx="1356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#LifeKoKaroLift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6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6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Applications of Stack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8" name="Google Shape;188;p36"/>
          <p:cNvSpPr txBox="1"/>
          <p:nvPr/>
        </p:nvSpPr>
        <p:spPr>
          <a:xfrm>
            <a:off x="237300" y="873950"/>
            <a:ext cx="85056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it finds the reference to function g(), then pushes it into the stack. Eventually, it finds a reference to function h(), and pushes it into the stack.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6"/>
          <p:cNvPicPr preferRelativeResize="0"/>
          <p:nvPr/>
        </p:nvPicPr>
        <p:blipFill rotWithShape="1">
          <a:blip r:embed="rId4">
            <a:alphaModFix/>
          </a:blip>
          <a:srcRect b="15474" l="12580" r="14950" t="17126"/>
          <a:stretch/>
        </p:blipFill>
        <p:spPr>
          <a:xfrm>
            <a:off x="1530087" y="1741450"/>
            <a:ext cx="6083826" cy="3180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7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7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Applications of Stack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7" name="Google Shape;197;p37"/>
          <p:cNvSpPr txBox="1"/>
          <p:nvPr/>
        </p:nvSpPr>
        <p:spPr>
          <a:xfrm>
            <a:off x="237300" y="873950"/>
            <a:ext cx="85056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When, h() is solved, it is popped from stack. Then g() is solved and popped and finally f() is popped.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7"/>
          <p:cNvPicPr preferRelativeResize="0"/>
          <p:nvPr/>
        </p:nvPicPr>
        <p:blipFill rotWithShape="1">
          <a:blip r:embed="rId4">
            <a:alphaModFix/>
          </a:blip>
          <a:srcRect b="15906" l="12781" r="15250" t="16979"/>
          <a:stretch/>
        </p:blipFill>
        <p:spPr>
          <a:xfrm>
            <a:off x="1530075" y="1741450"/>
            <a:ext cx="6083850" cy="3189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8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8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Applications of Stack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37300" y="789300"/>
            <a:ext cx="6034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Now, there is a very common error called ‘stack overflow’, which is caused when you use up more memory for a stack than your program is supposed to use.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when you frame a recursive logic errantly and you give an infinite recursive call, your compiler will give a stack overflow error when the size of the stack grows to be greater than its maximum allowed size.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all must be familiar with this logo already. Now you know what it literally means as well.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le:Stack Overflow icon.svg - Wikimedia Commons" id="207" name="Google Shape;20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1625" y="860550"/>
            <a:ext cx="3539651" cy="353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9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161100" y="1300225"/>
            <a:ext cx="42195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next application of stacks is in the compilers. Compiler is a program which takes your program and turns it into a program in some other language, like machine language or byte code.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very crucial and complicated function performed by the compilers is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parsing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uses stacks during implementation.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9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Applications of Stack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descr="Developing programming and coding technologies. Website design. Programmer working in a software develop company office." id="216" name="Google Shape;21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0675" y="1396375"/>
            <a:ext cx="4517100" cy="31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0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0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chemeClr val="lt1"/>
                </a:solidFill>
              </a:rPr>
              <a:t>Applications of Stack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24" name="Google Shape;224;p40"/>
          <p:cNvSpPr txBox="1"/>
          <p:nvPr/>
        </p:nvSpPr>
        <p:spPr>
          <a:xfrm>
            <a:off x="237300" y="1170300"/>
            <a:ext cx="32586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Parsing, in simple language, means reading.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compiler really uses parsing to figure out if a program it’s compiling is really well-formed or not.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the keywords, punctuation marks etc. are checked.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rsing the parser | Jeremy Keith | Flickr" id="225" name="Google Shape;22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6050" y="943850"/>
            <a:ext cx="5306949" cy="39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1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1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Applications of Stack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33" name="Google Shape;233;p41"/>
          <p:cNvSpPr txBox="1"/>
          <p:nvPr/>
        </p:nvSpPr>
        <p:spPr>
          <a:xfrm>
            <a:off x="237300" y="941700"/>
            <a:ext cx="51480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program to successfully compile, it’s necessary but not sufficient that it should be well-formed.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 program is not well-formed, i.e. if it’s ill-formed, the compiler will typically detect that, and will flag a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error.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example of syntax error can be taken when the parentheses in a java code aren’t matching. We know that every java function is enclosed in a pair of {,}. Therefore, an unmatched } or { causes a syntax error.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yntax error text on the screen. The words are in green and the ones and zeros in red. Image taken in a small angle." id="234" name="Google Shape;234;p41"/>
          <p:cNvPicPr preferRelativeResize="0"/>
          <p:nvPr/>
        </p:nvPicPr>
        <p:blipFill rotWithShape="1">
          <a:blip r:embed="rId4">
            <a:alphaModFix/>
          </a:blip>
          <a:srcRect b="20137" l="22049" r="22690" t="11228"/>
          <a:stretch/>
        </p:blipFill>
        <p:spPr>
          <a:xfrm>
            <a:off x="5442800" y="1356675"/>
            <a:ext cx="3300075" cy="292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/>
        </p:nvSpPr>
        <p:spPr>
          <a:xfrm>
            <a:off x="442500" y="789300"/>
            <a:ext cx="83004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Now, let’s see some examples where we use stacks in real life: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already saw a very essential application of stack, the program stack.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Now, let’s the example of how an internet browser implements this stack functionality.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Whenever you visit a website, it is added on top of a stack.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push the back button, the website at the top of the stack is popped off, and you come at the site which was the previous visited website.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important application of stacks is the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versioning system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is explained in the coming slides.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2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2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2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Applications of Stacks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/>
        </p:nvSpPr>
        <p:spPr>
          <a:xfrm>
            <a:off x="442500" y="789300"/>
            <a:ext cx="83004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versioning is very essential in today’s life because all the important files(including this presentation) have many people working on the same file.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 major collaborative softwares like google docs, dropbox use stacks as their core data structure and each version of the file is a node in the stack.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3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3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3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Applications of Stacks</a:t>
            </a:r>
            <a:endParaRPr sz="2400"/>
          </a:p>
        </p:txBody>
      </p:sp>
      <p:pic>
        <p:nvPicPr>
          <p:cNvPr descr="File:Google Docs logo.svg - Wikimedia Commons" id="251" name="Google Shape;25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0150" y="2887350"/>
            <a:ext cx="1430080" cy="1975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Dropbox Icon.svg - Wikimedia Commons" id="252" name="Google Shape;252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82350" y="2887350"/>
            <a:ext cx="2125976" cy="197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4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4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Applications of Stacks</a:t>
            </a:r>
            <a:endParaRPr sz="2400"/>
          </a:p>
        </p:txBody>
      </p:sp>
      <p:sp>
        <p:nvSpPr>
          <p:cNvPr id="260" name="Google Shape;260;p44"/>
          <p:cNvSpPr txBox="1"/>
          <p:nvPr/>
        </p:nvSpPr>
        <p:spPr>
          <a:xfrm>
            <a:off x="196400" y="865500"/>
            <a:ext cx="44004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Whenever you make changes to a file let’s say – Version 1, and you save the file, the new file gets stored as Version 2 and is pushed on top of the stack.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when you have to undo your changes, you call, pop() which reverts to the previous version.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could go back multiple versions to restore an older version, or could see the no. of versions etc..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44"/>
          <p:cNvGrpSpPr/>
          <p:nvPr/>
        </p:nvGrpSpPr>
        <p:grpSpPr>
          <a:xfrm>
            <a:off x="4619968" y="1298963"/>
            <a:ext cx="4400422" cy="2815058"/>
            <a:chOff x="4572000" y="1298996"/>
            <a:chExt cx="4059430" cy="2545491"/>
          </a:xfrm>
        </p:grpSpPr>
        <p:pic>
          <p:nvPicPr>
            <p:cNvPr id="262" name="Google Shape;262;p44"/>
            <p:cNvPicPr preferRelativeResize="0"/>
            <p:nvPr/>
          </p:nvPicPr>
          <p:blipFill rotWithShape="1">
            <a:blip r:embed="rId4">
              <a:alphaModFix/>
            </a:blip>
            <a:srcRect b="29415" l="31782" r="41444" t="22059"/>
            <a:stretch/>
          </p:blipFill>
          <p:spPr>
            <a:xfrm>
              <a:off x="4572000" y="1299012"/>
              <a:ext cx="2497926" cy="2545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44"/>
            <p:cNvPicPr preferRelativeResize="0"/>
            <p:nvPr/>
          </p:nvPicPr>
          <p:blipFill rotWithShape="1">
            <a:blip r:embed="rId5">
              <a:alphaModFix/>
            </a:blip>
            <a:srcRect b="29329" l="41804" r="41394" t="21959"/>
            <a:stretch/>
          </p:blipFill>
          <p:spPr>
            <a:xfrm>
              <a:off x="7069925" y="1298996"/>
              <a:ext cx="1561505" cy="2545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5"/>
          <p:cNvSpPr txBox="1"/>
          <p:nvPr/>
        </p:nvSpPr>
        <p:spPr>
          <a:xfrm>
            <a:off x="442500" y="789300"/>
            <a:ext cx="83004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now look at the various operations that can be performed on our newly learnt data structure: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Inserts element at the top of the stack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Removes an element from the top of the stack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PEEK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an element from the top of the stack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ISEMPTY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Returns true if the stack is empty otherwise returns false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understand it better with the help of a visual demonstration: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5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Operations of Stack</a:t>
            </a:r>
            <a:endParaRPr sz="2400"/>
          </a:p>
        </p:txBody>
      </p:sp>
      <p:sp>
        <p:nvSpPr>
          <p:cNvPr id="272" name="Google Shape;272;p45"/>
          <p:cNvSpPr txBox="1"/>
          <p:nvPr/>
        </p:nvSpPr>
        <p:spPr>
          <a:xfrm>
            <a:off x="389700" y="3922175"/>
            <a:ext cx="35862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/>
          <p:nvPr/>
        </p:nvSpPr>
        <p:spPr>
          <a:xfrm>
            <a:off x="628648" y="546098"/>
            <a:ext cx="3259800" cy="403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8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8"/>
          <p:cNvSpPr/>
          <p:nvPr/>
        </p:nvSpPr>
        <p:spPr>
          <a:xfrm>
            <a:off x="635171" y="0"/>
            <a:ext cx="3259800" cy="40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708600" y="252725"/>
            <a:ext cx="33963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 Name- 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Stacks &amp;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Queues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- 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Day </a:t>
            </a:r>
            <a:r>
              <a:rPr lang="en" sz="1800">
                <a:solidFill>
                  <a:srgbClr val="FFFFFF"/>
                </a:solidFill>
              </a:rPr>
              <a:t>2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Topic Name: </a:t>
            </a:r>
            <a:r>
              <a:rPr i="0" lang="en" sz="1800" u="none" cap="none" strike="noStrike">
                <a:solidFill>
                  <a:srgbClr val="FFFFFF"/>
                </a:solidFill>
              </a:rPr>
              <a:t>Applications of </a:t>
            </a:r>
            <a:r>
              <a:rPr lang="en" sz="1800">
                <a:solidFill>
                  <a:srgbClr val="FFFFFF"/>
                </a:solidFill>
              </a:rPr>
              <a:t>S</a:t>
            </a:r>
            <a:r>
              <a:rPr i="0" lang="en" sz="1800" u="none" cap="none" strike="noStrike">
                <a:solidFill>
                  <a:srgbClr val="FFFFFF"/>
                </a:solidFill>
              </a:rPr>
              <a:t>tacks and </a:t>
            </a:r>
            <a:r>
              <a:rPr lang="en" sz="1800">
                <a:solidFill>
                  <a:srgbClr val="FFFFFF"/>
                </a:solidFill>
              </a:rPr>
              <a:t>O</a:t>
            </a:r>
            <a:r>
              <a:rPr i="0" lang="en" sz="1800" u="none" cap="none" strike="noStrike">
                <a:solidFill>
                  <a:srgbClr val="FFFFFF"/>
                </a:solidFill>
              </a:rPr>
              <a:t>pera</a:t>
            </a:r>
            <a:r>
              <a:rPr lang="en" sz="1800">
                <a:solidFill>
                  <a:srgbClr val="FFFFFF"/>
                </a:solidFill>
              </a:rPr>
              <a:t>tions on 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</a:rPr>
              <a:t>Stacks</a:t>
            </a:r>
            <a:endParaRPr i="0" sz="1800" u="none" cap="none" strike="noStrike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6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6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Operations of Stack</a:t>
            </a:r>
            <a:endParaRPr sz="24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280" name="Google Shape;280;p46"/>
          <p:cNvPicPr preferRelativeResize="0"/>
          <p:nvPr/>
        </p:nvPicPr>
        <p:blipFill rotWithShape="1">
          <a:blip r:embed="rId4">
            <a:alphaModFix/>
          </a:blip>
          <a:srcRect b="0" l="0" r="0" t="49690"/>
          <a:stretch/>
        </p:blipFill>
        <p:spPr>
          <a:xfrm>
            <a:off x="2285125" y="1780075"/>
            <a:ext cx="6457750" cy="22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6"/>
          <p:cNvSpPr txBox="1"/>
          <p:nvPr/>
        </p:nvSpPr>
        <p:spPr>
          <a:xfrm>
            <a:off x="411950" y="1124275"/>
            <a:ext cx="2914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pop(6);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pop(5);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pop(4);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pop(3);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pop(2);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7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7"/>
          <p:cNvSpPr txBox="1"/>
          <p:nvPr/>
        </p:nvSpPr>
        <p:spPr>
          <a:xfrm>
            <a:off x="411950" y="819475"/>
            <a:ext cx="83310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see the visualization of the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 in these two slides: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push(2);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push(3);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push(4);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push(5);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push(6);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7"/>
          <p:cNvSpPr txBox="1"/>
          <p:nvPr>
            <p:ph type="title"/>
          </p:nvPr>
        </p:nvSpPr>
        <p:spPr>
          <a:xfrm>
            <a:off x="389700" y="92375"/>
            <a:ext cx="69417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Operations of Stack</a:t>
            </a:r>
            <a:endParaRPr sz="24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290" name="Google Shape;290;p47"/>
          <p:cNvPicPr preferRelativeResize="0"/>
          <p:nvPr/>
        </p:nvPicPr>
        <p:blipFill rotWithShape="1">
          <a:blip r:embed="rId4">
            <a:alphaModFix/>
          </a:blip>
          <a:srcRect b="49568" l="0" r="0" t="0"/>
          <a:stretch/>
        </p:blipFill>
        <p:spPr>
          <a:xfrm>
            <a:off x="2645210" y="1962650"/>
            <a:ext cx="6097741" cy="21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/>
        </p:nvSpPr>
        <p:spPr>
          <a:xfrm>
            <a:off x="442500" y="789300"/>
            <a:ext cx="83004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Stack class in Java which implements stack data structure. The class provides the following functions: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push(object element)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inserts the element onto the top of the stack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pop()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removes an element on top of the stack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isEmpty()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returns true if the stack is empty otherwise returns false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peek()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returns the element on the top of the stack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search(object element)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searches for the element in the stack and returns its location in the stack, If the element is not present then it returns ‘-1’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8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8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8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Operations of Stack</a:t>
            </a:r>
            <a:endParaRPr sz="24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99" name="Google Shape;299;p48"/>
          <p:cNvSpPr txBox="1"/>
          <p:nvPr/>
        </p:nvSpPr>
        <p:spPr>
          <a:xfrm>
            <a:off x="389700" y="3922175"/>
            <a:ext cx="35862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/>
        </p:nvSpPr>
        <p:spPr>
          <a:xfrm>
            <a:off x="442500" y="789300"/>
            <a:ext cx="83004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two kinds of exceptions you could encounter in stacks: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Underflow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Trying to pop/peek an element from an empty stack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Overflow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Trying to push an element into a stack that is already at its max capacity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9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9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9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Operations of Stack</a:t>
            </a:r>
            <a:endParaRPr sz="24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descr="Water pouring in glass isolated on white" id="308" name="Google Shape;30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0875" y="2697750"/>
            <a:ext cx="3303650" cy="231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/>
        </p:nvSpPr>
        <p:spPr>
          <a:xfrm>
            <a:off x="290100" y="1551300"/>
            <a:ext cx="53064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try to avoid these exceptions by writing checks in your code or by handling exceptions.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underflow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you saw that a condition was framed, where a pop is not allowed from an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empty stack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0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0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0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Operations of Stack</a:t>
            </a:r>
            <a:endParaRPr sz="24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descr="Open flat box." id="317" name="Google Shape;31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6500" y="1236400"/>
            <a:ext cx="3146374" cy="32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/>
        </p:nvSpPr>
        <p:spPr>
          <a:xfrm>
            <a:off x="213900" y="1170300"/>
            <a:ext cx="39996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other hand, you learnt that a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overflow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caused when you've used up more memory for a stack than your program was supposed to use.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instance of this is when there are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infinite recursive calls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the compiler shows a stack overflow due to the overflow in the program stack.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1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1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1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Operations of Stack</a:t>
            </a:r>
            <a:endParaRPr sz="24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326" name="Google Shape;32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3488" y="1292700"/>
            <a:ext cx="4529379" cy="30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/>
        </p:nvSpPr>
        <p:spPr>
          <a:xfrm>
            <a:off x="442500" y="789300"/>
            <a:ext cx="45399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Here’s an interesting challenge for you. Can you implement a stack using a linked list?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have to implement our basic methods: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Arial"/>
              <a:buChar char="○"/>
            </a:pPr>
            <a:r>
              <a:rPr b="1" i="0" lang="en" sz="18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1" i="0" sz="18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Arial"/>
              <a:buChar char="○"/>
            </a:pPr>
            <a:r>
              <a:rPr b="1" i="0" lang="en" sz="18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Pop</a:t>
            </a:r>
            <a:endParaRPr b="1" i="0" sz="18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Arial"/>
              <a:buChar char="○"/>
            </a:pPr>
            <a:r>
              <a:rPr b="1" i="0" lang="en" sz="18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isEmpty</a:t>
            </a:r>
            <a:endParaRPr b="1" i="0" sz="18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you code a stack now?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(You can use the library LinkedList in java.)</a:t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2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2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2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Implementation of Stack</a:t>
            </a:r>
            <a:endParaRPr sz="2400"/>
          </a:p>
        </p:txBody>
      </p:sp>
      <p:pic>
        <p:nvPicPr>
          <p:cNvPr descr="Horizontal image of a man stacking pebbles on a table with copyspace for text. Concept of personal development or self realization." id="335" name="Google Shape;335;p52"/>
          <p:cNvPicPr preferRelativeResize="0"/>
          <p:nvPr/>
        </p:nvPicPr>
        <p:blipFill rotWithShape="1">
          <a:blip r:embed="rId4">
            <a:alphaModFix/>
          </a:blip>
          <a:srcRect b="0" l="0" r="11197" t="0"/>
          <a:stretch/>
        </p:blipFill>
        <p:spPr>
          <a:xfrm>
            <a:off x="4982400" y="953500"/>
            <a:ext cx="3907925" cy="3403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/>
        </p:nvSpPr>
        <p:spPr>
          <a:xfrm>
            <a:off x="442500" y="789300"/>
            <a:ext cx="83004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see the java code of the same: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push(T e)</a:t>
            </a: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this.list.add(e);							}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T pop()</a:t>
            </a: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(this.list.size() &gt; 0) {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 e = list.get(list.size() - 1);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list.remove(list.size() - 1);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e;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throw new EmptyStackException();			}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 isEmpty()</a:t>
            </a: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this.list.size() == 0;				}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3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3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3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Implementation of Stack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54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4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Matching Parentheses Problem</a:t>
            </a:r>
            <a:endParaRPr sz="2400"/>
          </a:p>
        </p:txBody>
      </p:sp>
      <p:sp>
        <p:nvSpPr>
          <p:cNvPr id="351" name="Google Shape;351;p54"/>
          <p:cNvSpPr txBox="1"/>
          <p:nvPr/>
        </p:nvSpPr>
        <p:spPr>
          <a:xfrm>
            <a:off x="281652" y="941700"/>
            <a:ext cx="85464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Congratulations, you have completed the basics of stack data structure. Let’s put this knowledge to use now in an attempt to solve a very common and important question,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Parentheses Matching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things that must happen for a program to be well-formed is that all its parentheses should match, i.e. if there’s an open parenthesis anywhere in the program, there must also be a corresponding closing parenthesis.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le:Curly Brackets.svg - Wikimedia Commons" id="352" name="Google Shape;35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5912" y="3395000"/>
            <a:ext cx="2412176" cy="130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5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Matching Parentheses Problem</a:t>
            </a:r>
            <a:endParaRPr sz="2400"/>
          </a:p>
        </p:txBody>
      </p:sp>
      <p:sp>
        <p:nvSpPr>
          <p:cNvPr id="360" name="Google Shape;360;p55"/>
          <p:cNvSpPr txBox="1"/>
          <p:nvPr/>
        </p:nvSpPr>
        <p:spPr>
          <a:xfrm>
            <a:off x="357850" y="1170300"/>
            <a:ext cx="48528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Obviously, the closing parenthesis must follow, and not precede, its corresponding open parenthesis.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"({})" and "(){}()" are well-formed strings, but “(()”, “())” and even ")(" are not.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having an equal number of open and close parentheses is necessary but not sufficient for a string to be well-formed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55"/>
          <p:cNvPicPr preferRelativeResize="0"/>
          <p:nvPr/>
        </p:nvPicPr>
        <p:blipFill rotWithShape="1">
          <a:blip r:embed="rId4">
            <a:alphaModFix/>
          </a:blip>
          <a:srcRect b="6718" l="31776" r="27919" t="13865"/>
          <a:stretch/>
        </p:blipFill>
        <p:spPr>
          <a:xfrm>
            <a:off x="5310099" y="1017900"/>
            <a:ext cx="3356576" cy="371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9"/>
          <p:cNvSpPr txBox="1"/>
          <p:nvPr/>
        </p:nvSpPr>
        <p:spPr>
          <a:xfrm>
            <a:off x="1208549" y="1387405"/>
            <a:ext cx="2640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9"/>
          <p:cNvSpPr txBox="1"/>
          <p:nvPr/>
        </p:nvSpPr>
        <p:spPr>
          <a:xfrm>
            <a:off x="374100" y="-99750"/>
            <a:ext cx="61098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Time Allocation Summary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9" name="Google Shape;129;p29"/>
          <p:cNvGraphicFramePr/>
          <p:nvPr/>
        </p:nvGraphicFramePr>
        <p:xfrm>
          <a:off x="461525" y="971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{C04C1786-1A91-4EFB-8A32-12284FEE863A}</a:tableStyleId>
              </a:tblPr>
              <a:tblGrid>
                <a:gridCol w="3443675"/>
                <a:gridCol w="2261875"/>
                <a:gridCol w="2245325"/>
              </a:tblGrid>
              <a:tr h="32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Element 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Slide numbers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Maximum time(min)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Spot Test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2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Today’s Agenda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2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Rockwell"/>
                        <a:buNone/>
                      </a:pP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Applications of Stacks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Arial"/>
                          <a:ea typeface="Arial"/>
                          <a:cs typeface="Arial"/>
                          <a:sym typeface="Arial"/>
                        </a:rPr>
                        <a:t>6 - 18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Operations of Stacks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lang="en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Implementation of Stacks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lang="en"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Matching Parentheses Problem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lang="en"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Total Time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/>
          <p:nvPr/>
        </p:nvSpPr>
        <p:spPr>
          <a:xfrm>
            <a:off x="205450" y="1017900"/>
            <a:ext cx="86178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a very basic filter to separate a few of the non-matching parenthesis: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a variable count and initialize it to 0.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scanning from the left and one by one, scan each character of the string.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Whenever an opening parenthesis is encountered, increase the count value by one and when a closing parenthesis is detected, decrease it by 1.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value is 0, the string is well formed and does not have matching parenthesis. If non zero(either positive or negative), we conclude that the parenthesis are matching.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6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6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6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Matching Parentheses Problem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7"/>
          <p:cNvSpPr txBox="1"/>
          <p:nvPr/>
        </p:nvSpPr>
        <p:spPr>
          <a:xfrm>
            <a:off x="205450" y="789300"/>
            <a:ext cx="86178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code for our algorithm is given below: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char[] chars = parens.toCharArray();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(char c : chars) {				</a:t>
            </a:r>
            <a:r>
              <a:rPr b="0" i="0" lang="en" sz="15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//loop updating the counter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(count &lt; 0) {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return false;		}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(c == '(') {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count++;			}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else if (c == ')'){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 (count &gt; 0) 	{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count--;		}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else {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return false;	}}}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(count == 0) {					</a:t>
            </a:r>
            <a:r>
              <a:rPr b="0" i="0" lang="en" sz="15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//returning final boolean T/F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true;			}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 {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false;			}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7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7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7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Matching Parentheses Problem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/>
          <p:nvPr/>
        </p:nvSpPr>
        <p:spPr>
          <a:xfrm>
            <a:off x="389700" y="941700"/>
            <a:ext cx="83532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approach we just saw is very efficient when we have to deal with a single type of bracket (either ‘(’ or ‘{’).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as we saw in examples earlier, there may be string with both types of brackets, for eg. “({}){}”.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a single counter accommodate all the types of brackets?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not, what changes should be done to make out algorithm work?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8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8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8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Matching Parentheses Problem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9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9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9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Matching Parentheses Problem</a:t>
            </a:r>
            <a:endParaRPr sz="2400"/>
          </a:p>
        </p:txBody>
      </p:sp>
      <p:sp>
        <p:nvSpPr>
          <p:cNvPr id="393" name="Google Shape;393;p59"/>
          <p:cNvSpPr txBox="1"/>
          <p:nvPr/>
        </p:nvSpPr>
        <p:spPr>
          <a:xfrm>
            <a:off x="389700" y="941700"/>
            <a:ext cx="83532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answer is NO. We will have to use multiple counters each of which keeps the track of count of a particular type of bracket.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will be true only if all the counters have 0 value after string traversal.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59"/>
          <p:cNvPicPr preferRelativeResize="0"/>
          <p:nvPr/>
        </p:nvPicPr>
        <p:blipFill rotWithShape="1">
          <a:blip r:embed="rId4">
            <a:alphaModFix/>
          </a:blip>
          <a:srcRect b="56515" l="30326" r="39261" t="11718"/>
          <a:stretch/>
        </p:blipFill>
        <p:spPr>
          <a:xfrm>
            <a:off x="5168175" y="2632200"/>
            <a:ext cx="3498524" cy="20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9"/>
          <p:cNvSpPr txBox="1"/>
          <p:nvPr/>
        </p:nvSpPr>
        <p:spPr>
          <a:xfrm>
            <a:off x="389700" y="2541900"/>
            <a:ext cx="47784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image on right explains one such example. Since both the counters C1( for ‘()’) and C2( for ‘{}’) have zero as the count values after all the characters are traversed, the parentheses are said to be matching.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 txBox="1"/>
          <p:nvPr/>
        </p:nvSpPr>
        <p:spPr>
          <a:xfrm>
            <a:off x="205450" y="749011"/>
            <a:ext cx="86178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check the code for our new algorithm: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count1 = 0, count2 = 0;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char[] chars = parens.toCharArray();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(char c : chars) {			</a:t>
            </a:r>
            <a:r>
              <a:rPr b="0" i="0" lang="en" sz="15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//loop updating the counters</a:t>
            </a:r>
            <a:endParaRPr b="0" i="0" sz="15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(c == '(') {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count1++;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else if (c == ')') {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 (count1 &gt; 0) {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count1--;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 else if (c == '{') {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count2++;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 else if (c == '}') {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if (count2 &gt; 0) {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count2--;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} else {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return false;		}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 else {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throw new Exception("Invalid character " + c);}}}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60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60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60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Matching Parentheses Problem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1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61"/>
          <p:cNvSpPr txBox="1"/>
          <p:nvPr/>
        </p:nvSpPr>
        <p:spPr>
          <a:xfrm>
            <a:off x="205450" y="749011"/>
            <a:ext cx="86178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(count1 == 0 &amp;&amp; count2 == 0) { </a:t>
            </a:r>
            <a:r>
              <a:rPr b="0" i="0" lang="en" sz="15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//returning final boolean T/F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true;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 else {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false;	}}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we saw, the code with two counters became a little entangled with the conditional statements.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Moreover, this algorithm doesn’t work all the times. What about a string like “({)}”? It is clear that brackets aren’t matching. But what does our logic say?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stacks to solve this problem for both single and multiple bracket types.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61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Matching Parentheses Problem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2"/>
          <p:cNvSpPr/>
          <p:nvPr/>
        </p:nvSpPr>
        <p:spPr>
          <a:xfrm>
            <a:off x="663921" y="571886"/>
            <a:ext cx="2057400" cy="54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2"/>
          <p:cNvSpPr txBox="1"/>
          <p:nvPr>
            <p:ph type="title"/>
          </p:nvPr>
        </p:nvSpPr>
        <p:spPr>
          <a:xfrm>
            <a:off x="601203" y="1674600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Thank You!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</p:txBody>
      </p:sp>
      <p:sp>
        <p:nvSpPr>
          <p:cNvPr id="418" name="Google Shape;418;p62"/>
          <p:cNvSpPr/>
          <p:nvPr/>
        </p:nvSpPr>
        <p:spPr>
          <a:xfrm>
            <a:off x="7582359" y="0"/>
            <a:ext cx="1356600" cy="157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2"/>
          <p:cNvSpPr txBox="1"/>
          <p:nvPr/>
        </p:nvSpPr>
        <p:spPr>
          <a:xfrm>
            <a:off x="1413626" y="1034750"/>
            <a:ext cx="1356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#LifeKoKaroLift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0"/>
          <p:cNvSpPr txBox="1"/>
          <p:nvPr/>
        </p:nvSpPr>
        <p:spPr>
          <a:xfrm>
            <a:off x="455700" y="1542300"/>
            <a:ext cx="82326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What is data structure? What do you mean by abstract data type?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What is a stack data structure? What property does it follow ? Explain in detail.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0"/>
          <p:cNvSpPr txBox="1"/>
          <p:nvPr>
            <p:ph type="title"/>
          </p:nvPr>
        </p:nvSpPr>
        <p:spPr>
          <a:xfrm>
            <a:off x="389704" y="168575"/>
            <a:ext cx="20814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Spot Test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/>
        </p:nvSpPr>
        <p:spPr>
          <a:xfrm>
            <a:off x="514800" y="1004725"/>
            <a:ext cx="81144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Operations of Stack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 of Stack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Applications of Stacks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Parentheses Problem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1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1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1"/>
          <p:cNvSpPr txBox="1"/>
          <p:nvPr/>
        </p:nvSpPr>
        <p:spPr>
          <a:xfrm>
            <a:off x="507300" y="14350"/>
            <a:ext cx="2921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Applications of Stack</a:t>
            </a:r>
            <a:endParaRPr sz="2400"/>
          </a:p>
        </p:txBody>
      </p:sp>
      <p:sp>
        <p:nvSpPr>
          <p:cNvPr id="153" name="Google Shape;153;p32"/>
          <p:cNvSpPr txBox="1"/>
          <p:nvPr/>
        </p:nvSpPr>
        <p:spPr>
          <a:xfrm>
            <a:off x="389700" y="941700"/>
            <a:ext cx="85410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look at a very common example of stacks in our daily life, the back button on our internet browsers: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time you visit a website or the hyperlinks within a website, the contents are pushed onto a stack and the stack keeps on increasing as you visit more and more webpages from your current webpage.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when the back button is pressed, we just pop the last webpage pushed into the stack.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undo feature in text editors and some other softwares uses the same core logic using stacks.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3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Applications of Stack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1" name="Google Shape;161;p33"/>
          <p:cNvSpPr txBox="1"/>
          <p:nvPr/>
        </p:nvSpPr>
        <p:spPr>
          <a:xfrm>
            <a:off x="389700" y="941700"/>
            <a:ext cx="49821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understand it better with another very important application of stacks,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Stack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program stack is also referred to as a call stack, run-time stack, or execution stack.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are given a function which makes call to different functions, it is done with the help of a stack data structure.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6900" y="962250"/>
            <a:ext cx="2323575" cy="34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4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4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Applications of Stack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70" name="Google Shape;170;p34"/>
          <p:cNvSpPr txBox="1"/>
          <p:nvPr/>
        </p:nvSpPr>
        <p:spPr>
          <a:xfrm>
            <a:off x="389700" y="1398900"/>
            <a:ext cx="4270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say you have a function – f() which calls a function g() which in turn calls a function h().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see the working of program stack in this case with the help of a visual demonstration: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34"/>
          <p:cNvPicPr preferRelativeResize="0"/>
          <p:nvPr/>
        </p:nvPicPr>
        <p:blipFill rotWithShape="1">
          <a:blip r:embed="rId4">
            <a:alphaModFix/>
          </a:blip>
          <a:srcRect b="7996" l="0" r="0" t="3257"/>
          <a:stretch/>
        </p:blipFill>
        <p:spPr>
          <a:xfrm>
            <a:off x="5286850" y="1006900"/>
            <a:ext cx="3288975" cy="38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5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Applications of Stack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79" name="Google Shape;179;p35"/>
          <p:cNvSpPr txBox="1"/>
          <p:nvPr/>
        </p:nvSpPr>
        <p:spPr>
          <a:xfrm>
            <a:off x="237300" y="873950"/>
            <a:ext cx="85056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the program stack first finds a reference to the function f(), pushes it into the stack.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5"/>
          <p:cNvPicPr preferRelativeResize="0"/>
          <p:nvPr/>
        </p:nvPicPr>
        <p:blipFill rotWithShape="1">
          <a:blip r:embed="rId4">
            <a:alphaModFix/>
          </a:blip>
          <a:srcRect b="15117" l="11576" r="14969" t="16818"/>
          <a:stretch/>
        </p:blipFill>
        <p:spPr>
          <a:xfrm>
            <a:off x="1530088" y="1741450"/>
            <a:ext cx="6083826" cy="31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