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1BDB28-D421-432C-8F0D-EA5F0DC02080}">
  <a:tblStyle styleId="{6E1BDB28-D421-432C-8F0D-EA5F0DC02080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 b="off" i="off"/>
      <a:tcStyle>
        <a:fill>
          <a:solidFill>
            <a:srgbClr val="D0D0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0D0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A5A59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A5A59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2a3db57e_2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9b2a3db57e_2_5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b2a3db57e_2_1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9b2a3db57e_2_12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2a3db57e_2_13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9b2a3db57e_2_13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2a3db57e_2_13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9b2a3db57e_2_13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b2a3db57e_2_1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9b2a3db57e_2_14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2a3db57e_2_1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9b2a3db57e_2_15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b2a3db57e_2_1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9b2a3db57e_2_15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b2a3db57e_2_16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9b2a3db57e_2_16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2a3db57e_2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9b2a3db57e_2_6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2a3db57e_2_7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9b2a3db57e_2_7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2a3db57e_2_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9b2a3db57e_2_7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2a3db57e_2_8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9b2a3db57e_2_8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2a3db57e_2_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9b2a3db57e_2_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2a3db57e_2_9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9b2a3db57e_2_9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b2a3db57e_2_1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9b2a3db57e_2_10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2a3db57e_2_1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9b2a3db57e_2_11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learn.upgrad.com/course/321/module/9397/session/27965/segment/145754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628060" y="2614667"/>
            <a:ext cx="6235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10" name="Google Shape;110;p27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36"/>
          <p:cNvGrpSpPr/>
          <p:nvPr/>
        </p:nvGrpSpPr>
        <p:grpSpPr>
          <a:xfrm>
            <a:off x="4530800" y="1222375"/>
            <a:ext cx="4476624" cy="3411101"/>
            <a:chOff x="398275" y="1369800"/>
            <a:chExt cx="4476624" cy="3411101"/>
          </a:xfrm>
        </p:grpSpPr>
        <p:pic>
          <p:nvPicPr>
            <p:cNvPr id="183" name="Google Shape;183;p36"/>
            <p:cNvPicPr preferRelativeResize="0"/>
            <p:nvPr/>
          </p:nvPicPr>
          <p:blipFill rotWithShape="1">
            <a:blip r:embed="rId3">
              <a:alphaModFix/>
            </a:blip>
            <a:srcRect b="26354" l="21319" r="48035" t="32110"/>
            <a:stretch/>
          </p:blipFill>
          <p:spPr>
            <a:xfrm>
              <a:off x="398275" y="1369800"/>
              <a:ext cx="4476624" cy="3411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36"/>
            <p:cNvSpPr txBox="1"/>
            <p:nvPr/>
          </p:nvSpPr>
          <p:spPr>
            <a:xfrm>
              <a:off x="532800" y="1427916"/>
              <a:ext cx="926700" cy="2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Case 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 txBox="1"/>
            <p:nvPr/>
          </p:nvSpPr>
          <p:spPr>
            <a:xfrm>
              <a:off x="532800" y="3113368"/>
              <a:ext cx="926700" cy="2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Case -2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6"/>
          <p:cNvSpPr txBox="1"/>
          <p:nvPr/>
        </p:nvSpPr>
        <p:spPr>
          <a:xfrm>
            <a:off x="205450" y="941700"/>
            <a:ext cx="4476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two cases show on the right: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1, the algorithm loops through the entire string without any violation and also, the stack is empty at the end. So we say,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are matching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2 however, the bracket popped from the stack after the first closed bracket is of different type. The algorithm end here and the result is shown as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matching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7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197" name="Google Shape;197;p37"/>
          <p:cNvSpPr txBox="1"/>
          <p:nvPr/>
        </p:nvSpPr>
        <p:spPr>
          <a:xfrm>
            <a:off x="281652" y="8655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quickly, revise our algorithm for our better understanding: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character stack 'S'.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the expression string.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current character is an opening bracket- ( or {, push it into the stack.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current character is a closing bracket- ) or } , pop the character off the stack.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popped bracket is of same type as that of current closing bracket, then continue; otherwise, the parentheses are not balanced.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stack is empty at the end. the string is correctly formed.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pop() is called on an empty stack, the string is ill formed.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205" name="Google Shape;205;p38"/>
          <p:cNvSpPr txBox="1"/>
          <p:nvPr/>
        </p:nvSpPr>
        <p:spPr>
          <a:xfrm>
            <a:off x="281652" y="7131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let’s see the java code for our algorithm: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Stack&lt;Character&gt; stack = new Stack&lt;Character&gt;();			</a:t>
            </a:r>
            <a:r>
              <a:rPr b="0" i="0" lang="en" sz="16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//STEP-1</a:t>
            </a:r>
            <a:endParaRPr b="0" i="0" sz="16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for(char c : parens.toCharArray()) {						</a:t>
            </a:r>
            <a:r>
              <a:rPr b="0" i="0" lang="en" sz="16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//STEP-2</a:t>
            </a:r>
            <a:endParaRPr b="0" i="0" sz="16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if(c == '(' || c == '{')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	stack.push(c);	}									</a:t>
            </a:r>
            <a:r>
              <a:rPr b="0" i="0" lang="en" sz="16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//STEP-3</a:t>
            </a:r>
            <a:endParaRPr b="0" i="0" sz="16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if(c == ')')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char t = stack.pop();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if(t != '(')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	}}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catch(EmptyStackException e)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return false;	}}								</a:t>
            </a:r>
            <a:r>
              <a:rPr b="0" i="0" lang="en" sz="16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//STEP-4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213" name="Google Shape;213;p39"/>
          <p:cNvSpPr txBox="1"/>
          <p:nvPr/>
        </p:nvSpPr>
        <p:spPr>
          <a:xfrm>
            <a:off x="281652" y="7131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if(c == '}')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	char t = stack.pop();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	if(t != '{')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	return false;	}}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catch(EmptyStackException e)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false;	}}								</a:t>
            </a:r>
            <a:r>
              <a:rPr b="0" i="0" lang="en" sz="16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//STEP-5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else{ throw new Exception("Unexpected character" + c);	}}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if(stack.isEmpty()) {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true;}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else{ return false;	}}}									</a:t>
            </a:r>
            <a:r>
              <a:rPr b="0" i="0" lang="en" sz="16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//STEP-6</a:t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221" name="Google Shape;221;p40"/>
          <p:cNvSpPr txBox="1"/>
          <p:nvPr/>
        </p:nvSpPr>
        <p:spPr>
          <a:xfrm>
            <a:off x="281652" y="8655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completes our stack data structure.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assignment, can you modify this code to take care of both square( “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]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) and angular( “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&gt;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) as well?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1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687675" y="143850"/>
            <a:ext cx="2569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953575" y="1302650"/>
            <a:ext cx="75681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time to answer the key takeaways from this lesson.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path to answer: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Module:- Stack &amp; Queues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Session:- Stacks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Segment:-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link: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&lt;https://learn.upgrad.com/v/course/439/session/39890/segment/214106&gt;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601203" y="1674600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P.S. - Don’t forget the home assignment for today.</a:t>
            </a:r>
            <a:endParaRPr sz="1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https://learn.upgrad.com/v/course/439/session/39890/segment/214108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&gt;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Happy learning!</a:t>
            </a:r>
            <a:endParaRPr sz="1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42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#LifeKoKaroLift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708600" y="427275"/>
            <a:ext cx="33963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Name-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Stacks &amp;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-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" sz="1800">
                <a:solidFill>
                  <a:srgbClr val="FFFFFF"/>
                </a:solidFill>
              </a:rPr>
              <a:t>4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Topic Name: </a:t>
            </a:r>
            <a:r>
              <a:rPr i="0" lang="en" sz="1800" u="none" cap="none" strike="noStrike">
                <a:solidFill>
                  <a:srgbClr val="FFFFFF"/>
                </a:solidFill>
              </a:rPr>
              <a:t>Matching parenthesis prob</a:t>
            </a:r>
            <a:r>
              <a:rPr lang="en" sz="1800">
                <a:solidFill>
                  <a:srgbClr val="FFFFFF"/>
                </a:solidFill>
              </a:rPr>
              <a:t>lem</a:t>
            </a:r>
            <a:r>
              <a:rPr i="0" lang="en" sz="1800" u="none" cap="none" strike="noStrike">
                <a:solidFill>
                  <a:srgbClr val="FFFFFF"/>
                </a:solidFill>
              </a:rPr>
              <a:t> using Stacks</a:t>
            </a:r>
            <a:endParaRPr i="0" sz="18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1208549" y="1387405"/>
            <a:ext cx="264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74100" y="-99750"/>
            <a:ext cx="6109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Allocation Summary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29"/>
          <p:cNvGraphicFramePr/>
          <p:nvPr/>
        </p:nvGraphicFramePr>
        <p:xfrm>
          <a:off x="461525" y="971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{6E1BDB28-D421-432C-8F0D-EA5F0DC02080}</a:tableStyleId>
              </a:tblPr>
              <a:tblGrid>
                <a:gridCol w="3443675"/>
                <a:gridCol w="2261875"/>
                <a:gridCol w="2245325"/>
              </a:tblGrid>
              <a:tr h="3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Slide numbers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time(min)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Spot Test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Today’s Agenda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Parentheses Problem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6 - 14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Key takeaways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389700" y="1223850"/>
            <a:ext cx="82326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What are the applications of stack data structure?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What is the function of push, pop, peek, search and isEmpty in stacks?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What do you mean by underflow and overflow in stacks?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Write a program for matching parenthesis problem without using stacks.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89704" y="168575"/>
            <a:ext cx="2081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Spot Test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507300" y="1179250"/>
            <a:ext cx="81144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Parentheses Problem through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Coding Problems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389700" y="749000"/>
            <a:ext cx="8433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stacks really simplifies the algorithm for us as we don’t have to maintain any counter. So, let’s see how the approach actually works: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Initialise stack S to be empty.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the string from left to right. As you go symbol by symbol, whenever you meet an open parenthesis, push ’(’ into 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meet a closing parenthesis, pop a ’(’ from S. However, if S is already empty, it means error; so return false.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reach the end of string, and S is empty now, it means that the string is well-formed; so return true. Otherwise, return false.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3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205450" y="749011"/>
            <a:ext cx="861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of this algorithm is fairly simple as well: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(char c : parens.toCharArray())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(c == '(')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stack.push('(');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if (c == ')')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(!stack.isEmpty())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stack.pop();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false;	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throw new Exception("Unexpected character " + c);	}}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(stack.isEmpty())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true;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	}}</a:t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169" name="Google Shape;169;p34"/>
          <p:cNvSpPr txBox="1"/>
          <p:nvPr/>
        </p:nvSpPr>
        <p:spPr>
          <a:xfrm>
            <a:off x="281652" y="7893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the approach to solve the multiple bracket problems using stacks now: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Initialise stack S to be empty.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the string from left to right.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you go symbol by symbol, whenever you meet an open parenthesis, push ’(’ into S. If see an open brace push ’{ ’ into 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meet a close parenthesis, pop a symbol from S. If it’s not an open parenthesis (e.g. if it’s an open brace), return false. Also, if S is already empty, it means error; so return false.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</a:rPr>
              <a:t>Matching Parentheses Problem</a:t>
            </a:r>
            <a:endParaRPr sz="2400"/>
          </a:p>
        </p:txBody>
      </p:sp>
      <p:sp>
        <p:nvSpPr>
          <p:cNvPr id="177" name="Google Shape;177;p35"/>
          <p:cNvSpPr txBox="1"/>
          <p:nvPr/>
        </p:nvSpPr>
        <p:spPr>
          <a:xfrm>
            <a:off x="281652" y="1094100"/>
            <a:ext cx="85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	If you meet a close brace, pop a symbol from S. If it’s not an open brace (e.g.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an open parenthesis), return false. Also, if S is already empty, it means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error; so return false.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	If you reach the end of string, and S is empty, it means that the string 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well-formed; so return true. Otherwise, return false.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a few sample inputs and outputs to understand the algorithm better.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