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A1FD20C-9E86-4BF0-922C-0F253A3A1DED}">
  <a:tblStyle styleId="{4A1FD20C-9E86-4BF0-922C-0F253A3A1DED}" styleName="Table_0">
    <a:wholeTbl>
      <a:tcTxStyle b="off" i="off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9E9"/>
          </a:solidFill>
        </a:fill>
      </a:tcStyle>
    </a:wholeTbl>
    <a:band1H>
      <a:tcTxStyle b="off" i="off"/>
      <a:tcStyle>
        <a:fill>
          <a:solidFill>
            <a:srgbClr val="D0D0D0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0D0"/>
          </a:solidFill>
        </a:fill>
      </a:tcStyle>
    </a:band1V>
    <a:band2V>
      <a:tcTxStyle b="off" i="off"/>
    </a:band2V>
    <a:lastCol>
      <a:tcTxStyle b="on" i="off">
        <a:font>
          <a:latin typeface="Rockwell"/>
          <a:ea typeface="Rockwell"/>
          <a:cs typeface="Rockwell"/>
        </a:font>
        <a:srgbClr val="FFFFFF"/>
      </a:tcTxStyle>
      <a:tcStyle>
        <a:fill>
          <a:solidFill>
            <a:srgbClr val="5A5A59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rgbClr val="FFFFFF"/>
      </a:tcTxStyle>
      <a:tcStyle>
        <a:fill>
          <a:solidFill>
            <a:srgbClr val="5A5A59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5A5A59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5A5A59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9d0a96a6d_2_5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g99d0a96a6d_2_54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9d0a96a6d_2_12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g99d0a96a6d_2_123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9d0a96a6d_2_13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g99d0a96a6d_2_13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9d0a96a6d_2_13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g99d0a96a6d_2_138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9d0a96a6d_2_14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99d0a96a6d_2_146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99d0a96a6d_2_15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g99d0a96a6d_2_153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a96a6d_2_16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g99d0a96a6d_2_162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99d0a96a6d_2_16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g99d0a96a6d_2_169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9d0a96a6d_2_6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g99d0a96a6d_2_62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9d0a96a6d_2_7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g99d0a96a6d_2_7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9d0a96a6d_2_7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99d0a96a6d_2_78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9d0a96a6d_2_8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99d0a96a6d_2_85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9d0a96a6d_2_9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g99d0a96a6d_2_92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9d0a96a6d_2_10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g99d0a96a6d_2_10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9d0a96a6d_2_10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g99d0a96a6d_2_108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9d0a96a6d_2_11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g99d0a96a6d_2_115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5" name="Google Shape;65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2" name="Google Shape;92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/>
          <p:nvPr/>
        </p:nvSpPr>
        <p:spPr>
          <a:xfrm>
            <a:off x="663921" y="571886"/>
            <a:ext cx="2057400" cy="54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7"/>
          <p:cNvSpPr txBox="1"/>
          <p:nvPr>
            <p:ph type="title"/>
          </p:nvPr>
        </p:nvSpPr>
        <p:spPr>
          <a:xfrm>
            <a:off x="628060" y="2614667"/>
            <a:ext cx="62358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110" name="Google Shape;110;p27"/>
          <p:cNvSpPr/>
          <p:nvPr/>
        </p:nvSpPr>
        <p:spPr>
          <a:xfrm>
            <a:off x="7582359" y="0"/>
            <a:ext cx="1356600" cy="1577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7"/>
          <p:cNvSpPr txBox="1"/>
          <p:nvPr/>
        </p:nvSpPr>
        <p:spPr>
          <a:xfrm>
            <a:off x="1413626" y="1034750"/>
            <a:ext cx="1356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#LifeKoKaroLift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6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6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FFFFFF"/>
                </a:solidFill>
              </a:rPr>
              <a:t>Introduction to Queues</a:t>
            </a:r>
            <a:endParaRPr sz="2400"/>
          </a:p>
        </p:txBody>
      </p:sp>
      <p:sp>
        <p:nvSpPr>
          <p:cNvPr id="188" name="Google Shape;188;p36"/>
          <p:cNvSpPr txBox="1"/>
          <p:nvPr/>
        </p:nvSpPr>
        <p:spPr>
          <a:xfrm>
            <a:off x="290100" y="865500"/>
            <a:ext cx="54981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Therefore, a queue is a data structure which follows the </a:t>
            </a:r>
            <a:r>
              <a:rPr b="1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First In First Out</a:t>
            </a: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order.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are two primary operations for queues: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○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insertion operation similar to Push in stack is called </a:t>
            </a:r>
            <a:r>
              <a:rPr b="1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Enqueue</a:t>
            </a: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The elements are added at the top/head of the queue.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○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deletion of element is performed by </a:t>
            </a:r>
            <a:r>
              <a:rPr b="1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Dequeue</a:t>
            </a: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operation. This deletion of elements happens at the bottom/tail of the queue.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ile:Fifo queue.svg - Wikimedia Commons" id="189" name="Google Shape;18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3525" y="1206325"/>
            <a:ext cx="3249950" cy="299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7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7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FFFFFF"/>
                </a:solidFill>
              </a:rPr>
              <a:t>Introduction to Queues</a:t>
            </a:r>
            <a:endParaRPr sz="2400"/>
          </a:p>
        </p:txBody>
      </p:sp>
      <p:sp>
        <p:nvSpPr>
          <p:cNvPr id="197" name="Google Shape;197;p37"/>
          <p:cNvSpPr txBox="1"/>
          <p:nvPr/>
        </p:nvSpPr>
        <p:spPr>
          <a:xfrm>
            <a:off x="290100" y="865500"/>
            <a:ext cx="84528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Java, you can use an inbuilt Queue implemented using a Linked List.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Here, the convention changes a bit - Java queues don't have enqueue and dequeue methods, these operations are carried out using the following methods: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○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(ENQUEUE) </a:t>
            </a:r>
            <a:r>
              <a:rPr b="1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add(x)</a:t>
            </a: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Throws an exception if it fails to insert the object, i.e. when the queue is full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○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(DEQUEUE) </a:t>
            </a:r>
            <a:r>
              <a:rPr b="1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remove()</a:t>
            </a: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Throws an exception if the queue is empty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○"/>
            </a:pPr>
            <a:r>
              <a:rPr b="1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peek()</a:t>
            </a: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Returns null if the queue is empty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○"/>
            </a:pPr>
            <a:r>
              <a:rPr b="1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isEmpty()</a:t>
            </a: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Returns true if the queue is empty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cept illustration template of Book your flight. Modern flat design concept for web page design for website and mobile website. Easy to edit and customize. Vector illustration. Ticket booking" id="202" name="Google Shape;20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8400" y="1819939"/>
            <a:ext cx="2727200" cy="213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8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8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8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FFFFFF"/>
                </a:solidFill>
              </a:rPr>
              <a:t>Ticket Booking System Using Queues</a:t>
            </a:r>
            <a:endParaRPr sz="2400"/>
          </a:p>
        </p:txBody>
      </p:sp>
      <p:sp>
        <p:nvSpPr>
          <p:cNvPr id="206" name="Google Shape;206;p38"/>
          <p:cNvSpPr txBox="1"/>
          <p:nvPr/>
        </p:nvSpPr>
        <p:spPr>
          <a:xfrm>
            <a:off x="290075" y="697675"/>
            <a:ext cx="84528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Well, let’s now see one of the practical applications of queue.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Ticket booking systems heavily use queues for their processes.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an individual would make a booking request, it would be stored in queues, so that the customer who makes the request first, gets tickets first.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9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9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Ticket Booking System Using Queues</a:t>
            </a:r>
            <a:endParaRPr sz="24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14" name="Google Shape;214;p39"/>
          <p:cNvSpPr txBox="1"/>
          <p:nvPr/>
        </p:nvSpPr>
        <p:spPr>
          <a:xfrm>
            <a:off x="290100" y="865500"/>
            <a:ext cx="84528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Another, important feature in the system is that a request could be accepted only if there are sufficient tickets in the system.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So, if a customer is making a request for 4 tickets, but there are only three tickets in the system, this request would have to be denied.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Thus, each time a request is made, the tickets available are checked. If the tickets are available, then the request is dequeued and the next request in the queue is processed.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0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0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FFFFFF"/>
                </a:solidFill>
              </a:rPr>
              <a:t>Implementation of Queue</a:t>
            </a:r>
            <a:endParaRPr sz="2400"/>
          </a:p>
        </p:txBody>
      </p:sp>
      <p:sp>
        <p:nvSpPr>
          <p:cNvPr id="222" name="Google Shape;222;p40"/>
          <p:cNvSpPr txBox="1"/>
          <p:nvPr/>
        </p:nvSpPr>
        <p:spPr>
          <a:xfrm>
            <a:off x="290100" y="865500"/>
            <a:ext cx="84528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Unlike Stack, which is a class in Java, Queue is an interface that often needs to be implemented as a linked list.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Remember that you learnt about interfaces in polymorphism. They are classes that contain only abstract methods and cannot be instantiated.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Java the Queue interface needs to be implemented by a class (usually the LinkedList class) before you can instantiate and use it.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eople queuing up in a long queue line. " id="223" name="Google Shape;223;p40"/>
          <p:cNvPicPr preferRelativeResize="0"/>
          <p:nvPr/>
        </p:nvPicPr>
        <p:blipFill rotWithShape="1">
          <a:blip r:embed="rId4">
            <a:alphaModFix/>
          </a:blip>
          <a:srcRect b="14659" l="0" r="0" t="40956"/>
          <a:stretch/>
        </p:blipFill>
        <p:spPr>
          <a:xfrm>
            <a:off x="858650" y="3616925"/>
            <a:ext cx="7426699" cy="12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0"/>
          <p:cNvSpPr txBox="1"/>
          <p:nvPr/>
        </p:nvSpPr>
        <p:spPr>
          <a:xfrm>
            <a:off x="50" y="3787125"/>
            <a:ext cx="8586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ID: 570834163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1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1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FFFFFF"/>
                </a:solidFill>
              </a:rPr>
              <a:t>Implementation of Queue</a:t>
            </a:r>
            <a:endParaRPr sz="2400"/>
          </a:p>
        </p:txBody>
      </p:sp>
      <p:sp>
        <p:nvSpPr>
          <p:cNvPr id="232" name="Google Shape;232;p41"/>
          <p:cNvSpPr txBox="1"/>
          <p:nvPr/>
        </p:nvSpPr>
        <p:spPr>
          <a:xfrm>
            <a:off x="290100" y="865500"/>
            <a:ext cx="84528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Here’s the code for the linked list implementation: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LinkedList&lt;T&gt; list = new LinkedList&lt;T&gt;();</a:t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add(T el)</a:t>
            </a: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this.list.add(el);				}</a:t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T remove() 		</a:t>
            </a: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 this.list.remove();		}</a:t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size() 		</a:t>
            </a: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 this.list.size();		}</a:t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/>
          <p:nvPr/>
        </p:nvSpPr>
        <p:spPr>
          <a:xfrm>
            <a:off x="663921" y="571886"/>
            <a:ext cx="2057400" cy="54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2"/>
          <p:cNvSpPr txBox="1"/>
          <p:nvPr>
            <p:ph type="title"/>
          </p:nvPr>
        </p:nvSpPr>
        <p:spPr>
          <a:xfrm>
            <a:off x="601203" y="1674600"/>
            <a:ext cx="7819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Thank You!</a:t>
            </a:r>
            <a:endParaRPr/>
          </a:p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</p:txBody>
      </p:sp>
      <p:sp>
        <p:nvSpPr>
          <p:cNvPr id="239" name="Google Shape;239;p42"/>
          <p:cNvSpPr/>
          <p:nvPr/>
        </p:nvSpPr>
        <p:spPr>
          <a:xfrm>
            <a:off x="7582359" y="0"/>
            <a:ext cx="1356600" cy="1577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2"/>
          <p:cNvSpPr txBox="1"/>
          <p:nvPr/>
        </p:nvSpPr>
        <p:spPr>
          <a:xfrm>
            <a:off x="1413626" y="1034750"/>
            <a:ext cx="1356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#LifeKoKaroLift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/>
          <p:nvPr/>
        </p:nvSpPr>
        <p:spPr>
          <a:xfrm>
            <a:off x="628648" y="546098"/>
            <a:ext cx="3259800" cy="4034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8"/>
          <p:cNvSpPr txBox="1"/>
          <p:nvPr/>
        </p:nvSpPr>
        <p:spPr>
          <a:xfrm>
            <a:off x="1057272" y="1288764"/>
            <a:ext cx="1700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EditEdit MasterMaster  texttext stylesstyles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Google Shape;118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8"/>
          <p:cNvSpPr/>
          <p:nvPr/>
        </p:nvSpPr>
        <p:spPr>
          <a:xfrm>
            <a:off x="635171" y="0"/>
            <a:ext cx="3259800" cy="4041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8"/>
          <p:cNvSpPr txBox="1"/>
          <p:nvPr/>
        </p:nvSpPr>
        <p:spPr>
          <a:xfrm>
            <a:off x="883176" y="499600"/>
            <a:ext cx="2783100" cy="11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3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 Name - </a:t>
            </a: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Stacks &amp; Queues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- </a:t>
            </a: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Day </a:t>
            </a:r>
            <a:r>
              <a:rPr lang="en" sz="1800">
                <a:solidFill>
                  <a:schemeClr val="lt1"/>
                </a:solidFill>
              </a:rPr>
              <a:t>5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Topic Name: Queues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8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9"/>
          <p:cNvSpPr txBox="1"/>
          <p:nvPr/>
        </p:nvSpPr>
        <p:spPr>
          <a:xfrm>
            <a:off x="1208549" y="1387405"/>
            <a:ext cx="2640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9"/>
          <p:cNvSpPr txBox="1"/>
          <p:nvPr/>
        </p:nvSpPr>
        <p:spPr>
          <a:xfrm>
            <a:off x="374100" y="-99750"/>
            <a:ext cx="6109800" cy="7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Time Allocation Summary</a:t>
            </a:r>
            <a:endParaRPr b="0" i="0" sz="24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29" name="Google Shape;129;p29"/>
          <p:cNvGraphicFramePr/>
          <p:nvPr/>
        </p:nvGraphicFramePr>
        <p:xfrm>
          <a:off x="531800" y="12151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{4A1FD20C-9E86-4BF0-922C-0F253A3A1DED}</a:tableStyleId>
              </a:tblPr>
              <a:tblGrid>
                <a:gridCol w="3443675"/>
                <a:gridCol w="2261875"/>
                <a:gridCol w="2245325"/>
              </a:tblGrid>
              <a:tr h="326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Element 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Slide numbers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Maximum time(min)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24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Spot Test 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324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Today’s Agenda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324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Introduction to Queues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6 - </a:t>
                      </a:r>
                      <a:r>
                        <a:rPr lang="en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324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Rockwell"/>
                        <a:buNone/>
                      </a:pPr>
                      <a:r>
                        <a:rPr lang="en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Ticket Building System Using Queues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r>
                        <a:rPr lang="en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- </a:t>
                      </a:r>
                      <a:r>
                        <a:rPr lang="en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Arial"/>
                          <a:ea typeface="Arial"/>
                          <a:cs typeface="Arial"/>
                          <a:sym typeface="Arial"/>
                        </a:rPr>
                        <a:t>Implementation of Queue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Arial"/>
                          <a:ea typeface="Arial"/>
                          <a:cs typeface="Arial"/>
                          <a:sym typeface="Arial"/>
                        </a:rPr>
                        <a:t>14 - 15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324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Total Time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120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/>
        </p:nvSpPr>
        <p:spPr>
          <a:xfrm>
            <a:off x="510325" y="946825"/>
            <a:ext cx="7480200" cy="1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Let’s take a quick revision assessment of previously taught topics :- 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b="0" i="0" lang="e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 of Stacks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b="0" i="0" lang="e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of Stacks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b="0" i="0" lang="e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 of Stacks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0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0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0"/>
          <p:cNvSpPr txBox="1"/>
          <p:nvPr>
            <p:ph type="title"/>
          </p:nvPr>
        </p:nvSpPr>
        <p:spPr>
          <a:xfrm>
            <a:off x="389704" y="168575"/>
            <a:ext cx="20814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FFFFFF"/>
                </a:solidFill>
              </a:rPr>
              <a:t>Spot Test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/>
          <p:nvPr/>
        </p:nvSpPr>
        <p:spPr>
          <a:xfrm>
            <a:off x="507300" y="1179250"/>
            <a:ext cx="81144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 to Queues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Ticket Building System using Queue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of Queue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1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1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1"/>
          <p:cNvSpPr txBox="1"/>
          <p:nvPr/>
        </p:nvSpPr>
        <p:spPr>
          <a:xfrm>
            <a:off x="507300" y="14350"/>
            <a:ext cx="29217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b="0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2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2"/>
          <p:cNvSpPr txBox="1"/>
          <p:nvPr/>
        </p:nvSpPr>
        <p:spPr>
          <a:xfrm>
            <a:off x="290100" y="865500"/>
            <a:ext cx="87015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Well that was all about LIFO order, we all know that most lines( or QUEUES) follow the FIFO order. Don’t they?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was the last time you had to stand in a queue?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There’s a high probability it was resolved on the </a:t>
            </a:r>
            <a:r>
              <a:rPr b="1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First In First Out</a:t>
            </a: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basis. Because that is the defining property of a queue.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32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FFFFFF"/>
                </a:solidFill>
              </a:rPr>
              <a:t>Introduction to Queues</a:t>
            </a:r>
            <a:endParaRPr sz="2400"/>
          </a:p>
        </p:txBody>
      </p:sp>
      <p:pic>
        <p:nvPicPr>
          <p:cNvPr descr="Long queue of unhappy customers/patients at the hospital p… | Flickr" id="154" name="Google Shape;154;p32"/>
          <p:cNvPicPr preferRelativeResize="0"/>
          <p:nvPr/>
        </p:nvPicPr>
        <p:blipFill rotWithShape="1">
          <a:blip r:embed="rId4">
            <a:alphaModFix/>
          </a:blip>
          <a:srcRect b="10303" l="0" r="0" t="17231"/>
          <a:stretch/>
        </p:blipFill>
        <p:spPr>
          <a:xfrm>
            <a:off x="2016800" y="2852426"/>
            <a:ext cx="4909625" cy="22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3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3"/>
          <p:cNvSpPr txBox="1"/>
          <p:nvPr/>
        </p:nvSpPr>
        <p:spPr>
          <a:xfrm>
            <a:off x="290100" y="1246500"/>
            <a:ext cx="61023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Before we start with the technical details, try to imagine the application of queues in real life.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They are practically almost everywhere from queues at a bus stop, to a queue outside the ATM and sometimes there are even queues outside the elevators.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 such example of queues is a normal To-Do List whose tasks are resolved on the First In First Out basis. Let’s write a simple java code to implement this To-Do list: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3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FFFFFF"/>
                </a:solidFill>
              </a:rPr>
              <a:t>Introduction to Queues</a:t>
            </a:r>
            <a:endParaRPr sz="2400"/>
          </a:p>
        </p:txBody>
      </p:sp>
      <p:pic>
        <p:nvPicPr>
          <p:cNvPr id="163" name="Google Shape;163;p33"/>
          <p:cNvPicPr preferRelativeResize="0"/>
          <p:nvPr/>
        </p:nvPicPr>
        <p:blipFill rotWithShape="1">
          <a:blip r:embed="rId4">
            <a:alphaModFix/>
          </a:blip>
          <a:srcRect b="29271" l="45990" r="44558" t="33325"/>
          <a:stretch/>
        </p:blipFill>
        <p:spPr>
          <a:xfrm>
            <a:off x="7052875" y="953500"/>
            <a:ext cx="1690002" cy="376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4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4"/>
          <p:cNvSpPr txBox="1"/>
          <p:nvPr/>
        </p:nvSpPr>
        <p:spPr>
          <a:xfrm>
            <a:off x="290100" y="789300"/>
            <a:ext cx="87015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Let’s run the following code and see the output we obtain: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ToDoList {</a:t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args) </a:t>
            </a: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MyQueue&lt;String&gt; todolist = new MyQueue&lt;String&gt;();</a:t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makeToDoList(todolist);</a:t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doAllTasks(todolist);		}</a:t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makeToDoList(MyQueue&lt;String&gt; todolist) </a:t>
            </a: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todolist.add("task 1");</a:t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todolist.add("task 2");</a:t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todolist.add("task 3");</a:t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todolist.add("task 4");	}</a:t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doAllTasks(MyQueue&lt;String&gt; todolist) </a:t>
            </a: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while (todolist.size() != 0) {</a:t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System.out.println(todolist.remove());		}}}</a:t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4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FFFFFF"/>
                </a:solidFill>
              </a:rPr>
              <a:t>Introduction to Queues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5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5"/>
          <p:cNvSpPr txBox="1"/>
          <p:nvPr/>
        </p:nvSpPr>
        <p:spPr>
          <a:xfrm>
            <a:off x="290100" y="789300"/>
            <a:ext cx="87015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just as we expected, the output is all the tasks being printed in the FIFO order.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5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FFFFFF"/>
                </a:solidFill>
              </a:rPr>
              <a:t>Introduction to Queues</a:t>
            </a:r>
            <a:endParaRPr sz="2400"/>
          </a:p>
        </p:txBody>
      </p:sp>
      <p:pic>
        <p:nvPicPr>
          <p:cNvPr id="180" name="Google Shape;180;p35"/>
          <p:cNvPicPr preferRelativeResize="0"/>
          <p:nvPr/>
        </p:nvPicPr>
        <p:blipFill rotWithShape="1">
          <a:blip r:embed="rId4">
            <a:alphaModFix/>
          </a:blip>
          <a:srcRect b="17459" l="10345" r="23842" t="16948"/>
          <a:stretch/>
        </p:blipFill>
        <p:spPr>
          <a:xfrm>
            <a:off x="1228038" y="1239875"/>
            <a:ext cx="6687926" cy="37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