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6312B2-FA15-4732-83A4-A79702F06947}">
  <a:tblStyle styleId="{2A6312B2-FA15-4732-83A4-A79702F06947}" styleName="Table_0">
    <a:wholeTbl>
      <a:tcTxStyle b="off" i="off">
        <a:font>
          <a:latin typeface="Rockwell"/>
          <a:ea typeface="Rockwell"/>
          <a:cs typeface="Rockwel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9E9"/>
          </a:solidFill>
        </a:fill>
      </a:tcStyle>
    </a:wholeTbl>
    <a:band1H>
      <a:tcTxStyle b="off" i="off"/>
      <a:tcStyle>
        <a:fill>
          <a:solidFill>
            <a:srgbClr val="D0D0D0"/>
          </a:solidFill>
        </a:fill>
      </a:tcStyle>
    </a:band1H>
    <a:band2H>
      <a:tcTxStyle b="off" i="off"/>
    </a:band2H>
    <a:band1V>
      <a:tcTxStyle b="off" i="off"/>
      <a:tcStyle>
        <a:fill>
          <a:solidFill>
            <a:srgbClr val="D0D0D0"/>
          </a:solidFill>
        </a:fill>
      </a:tcStyle>
    </a:band1V>
    <a:band2V>
      <a:tcTxStyle b="off" i="off"/>
    </a:band2V>
    <a:lastCol>
      <a:tcTxStyle b="on" i="off">
        <a:font>
          <a:latin typeface="Rockwell"/>
          <a:ea typeface="Rockwell"/>
          <a:cs typeface="Rockwell"/>
        </a:font>
        <a:srgbClr val="FFFFFF"/>
      </a:tcTxStyle>
      <a:tcStyle>
        <a:fill>
          <a:solidFill>
            <a:srgbClr val="5A5A59"/>
          </a:solidFill>
        </a:fill>
      </a:tcStyle>
    </a:lastCol>
    <a:firstCol>
      <a:tcTxStyle b="on" i="off">
        <a:font>
          <a:latin typeface="Rockwell"/>
          <a:ea typeface="Rockwell"/>
          <a:cs typeface="Rockwell"/>
        </a:font>
        <a:srgbClr val="FFFFFF"/>
      </a:tcTxStyle>
      <a:tcStyle>
        <a:fill>
          <a:solidFill>
            <a:srgbClr val="5A5A59"/>
          </a:solidFill>
        </a:fill>
      </a:tcStyle>
    </a:firstCol>
    <a:lastRow>
      <a:tcTxStyle b="on" i="off">
        <a:font>
          <a:latin typeface="Rockwell"/>
          <a:ea typeface="Rockwell"/>
          <a:cs typeface="Rockwell"/>
        </a:font>
        <a:srgbClr val="FFFFFF"/>
      </a:tcTxStyle>
      <a:tcStyle>
        <a:tcBdr>
          <a:top>
            <a:ln cap="flat" cmpd="sng" w="38100">
              <a:solidFill>
                <a:srgbClr val="FFFFFF"/>
              </a:solidFill>
              <a:prstDash val="solid"/>
              <a:round/>
              <a:headEnd len="sm" w="sm" type="none"/>
              <a:tailEnd len="sm" w="sm" type="none"/>
            </a:ln>
          </a:top>
        </a:tcBdr>
        <a:fill>
          <a:solidFill>
            <a:srgbClr val="5A5A59"/>
          </a:solidFill>
        </a:fill>
      </a:tcStyle>
    </a:lastRow>
    <a:seCell>
      <a:tcTxStyle b="off" i="off"/>
    </a:seCell>
    <a:swCell>
      <a:tcTxStyle b="off" i="off"/>
    </a:swCell>
    <a:firstRow>
      <a:tcTxStyle b="on" i="off">
        <a:font>
          <a:latin typeface="Rockwell"/>
          <a:ea typeface="Rockwell"/>
          <a:cs typeface="Rockwell"/>
        </a:font>
        <a:srgbClr val="FFFFFF"/>
      </a:tcTxStyle>
      <a:tcStyle>
        <a:tcBdr>
          <a:bottom>
            <a:ln cap="flat" cmpd="sng" w="38100">
              <a:solidFill>
                <a:srgbClr val="FFFFFF"/>
              </a:solidFill>
              <a:prstDash val="solid"/>
              <a:round/>
              <a:headEnd len="sm" w="sm" type="none"/>
              <a:tailEnd len="sm" w="sm" type="none"/>
            </a:ln>
          </a:bottom>
        </a:tcBdr>
        <a:fill>
          <a:solidFill>
            <a:srgbClr val="5A5A59"/>
          </a:solidFill>
        </a:fill>
      </a:tcStyle>
    </a:firstRow>
    <a:neCell>
      <a:tcTxStyle b="off" i="off"/>
    </a:neCell>
    <a:nwCell>
      <a:tcTxStyle b="off" i="off"/>
    </a:nwCell>
  </a:tblStyle>
  <a:tblStyle styleId="{57308B90-0B99-4A88-B7DD-91F8240CD501}"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afd9de69f_2_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g9afd9de69f_2_5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afd9de69f_2_1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9afd9de69f_2_12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afd9de69f_2_1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9afd9de69f_2_13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afd9de69f_2_1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9afd9de69f_2_14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afd9de69f_2_1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9afd9de69f_2_14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afd9de69f_2_16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9afd9de69f_2_16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afd9de69f_2_17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9afd9de69f_2_17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afd9de69f_2_18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9afd9de69f_2_18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afd9de69f_2_18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9afd9de69f_2_18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afd9de69f_2_19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9afd9de69f_2_19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afd9de69f_2_20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9afd9de69f_2_20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afd9de69f_2_6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9afd9de69f_2_6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afd9de69f_2_2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9afd9de69f_2_21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afd9de69f_2_2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9afd9de69f_2_21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afd9de69f_2_2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9afd9de69f_2_22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afd9de69f_2_2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9afd9de69f_2_23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afd9de69f_2_2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9afd9de69f_2_25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afd9de69f_2_2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9afd9de69f_2_263: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afd9de69f_2_2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9afd9de69f_2_27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afd9de69f_2_27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9afd9de69f_2_277: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afd9de69f_2_28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g9afd9de69f_2_28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afd9de69f_2_7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9afd9de69f_2_7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afd9de69f_2_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9afd9de69f_2_7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afd9de69f_2_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9afd9de69f_2_8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afd9de69f_2_9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9afd9de69f_2_9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afd9de69f_2_10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9afd9de69f_2_10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afd9de69f_2_1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9afd9de69f_2_10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afd9de69f_2_1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9afd9de69f_2_116: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54" name="Shape 54"/>
        <p:cNvGrpSpPr/>
        <p:nvPr/>
      </p:nvGrpSpPr>
      <p:grpSpPr>
        <a:xfrm>
          <a:off x="0" y="0"/>
          <a:ext cx="0" cy="0"/>
          <a:chOff x="0" y="0"/>
          <a:chExt cx="0" cy="0"/>
        </a:xfrm>
      </p:grpSpPr>
      <p:sp>
        <p:nvSpPr>
          <p:cNvPr id="55" name="Google Shape;55;p14"/>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4"/>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14"/>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9" name="Shape 59"/>
        <p:cNvGrpSpPr/>
        <p:nvPr/>
      </p:nvGrpSpPr>
      <p:grpSpPr>
        <a:xfrm>
          <a:off x="0" y="0"/>
          <a:ext cx="0" cy="0"/>
          <a:chOff x="0" y="0"/>
          <a:chExt cx="0" cy="0"/>
        </a:xfrm>
      </p:grpSpPr>
      <p:sp>
        <p:nvSpPr>
          <p:cNvPr id="60" name="Google Shape;60;p1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1" name="Google Shape;61;p1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5" name="Google Shape;65;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2" name="Google Shape;92;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3" name="Google Shape;93;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7" name="Google Shape;9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0" name="Google Shape;100;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1" name="Google Shape;10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4.pn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7" name="Shape 107"/>
        <p:cNvGrpSpPr/>
        <p:nvPr/>
      </p:nvGrpSpPr>
      <p:grpSpPr>
        <a:xfrm>
          <a:off x="0" y="0"/>
          <a:ext cx="0" cy="0"/>
          <a:chOff x="0" y="0"/>
          <a:chExt cx="0" cy="0"/>
        </a:xfrm>
      </p:grpSpPr>
      <p:sp>
        <p:nvSpPr>
          <p:cNvPr id="108" name="Google Shape;108;p27"/>
          <p:cNvSpPr/>
          <p:nvPr/>
        </p:nvSpPr>
        <p:spPr>
          <a:xfrm>
            <a:off x="663921" y="571886"/>
            <a:ext cx="2057400" cy="54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p27"/>
          <p:cNvSpPr txBox="1"/>
          <p:nvPr>
            <p:ph type="title"/>
          </p:nvPr>
        </p:nvSpPr>
        <p:spPr>
          <a:xfrm>
            <a:off x="628060" y="2614667"/>
            <a:ext cx="6235800" cy="635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a:t>Data Structures</a:t>
            </a:r>
            <a:endParaRPr/>
          </a:p>
        </p:txBody>
      </p:sp>
      <p:sp>
        <p:nvSpPr>
          <p:cNvPr id="110" name="Google Shape;110;p27"/>
          <p:cNvSpPr/>
          <p:nvPr/>
        </p:nvSpPr>
        <p:spPr>
          <a:xfrm>
            <a:off x="7582359" y="0"/>
            <a:ext cx="1356600" cy="157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27"/>
          <p:cNvSpPr txBox="1"/>
          <p:nvPr/>
        </p:nvSpPr>
        <p:spPr>
          <a:xfrm>
            <a:off x="1413626" y="1034750"/>
            <a:ext cx="13566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#LifeKoKaroLift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3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36"/>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88" name="Google Shape;188;p36"/>
          <p:cNvSpPr txBox="1"/>
          <p:nvPr/>
        </p:nvSpPr>
        <p:spPr>
          <a:xfrm>
            <a:off x="395400" y="770425"/>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Let us see the implementation making POP operation costly:</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algorithm uses two queues Q1 and Q2. </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first queue Q1 will be acting as our stack, i.e PUSH and POP operations will insert and remove elements from the head of Q1.</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As told already, this implementation involves assuming the heads of both stack and queue as same. </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Therefore, the ENQUEUE operation does the same task as the PUSH operation and add elements to the head of Q1. Q2 is not used in PUSH.</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 name="Google Shape;194;p3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 name="Google Shape;195;p37"/>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96" name="Google Shape;196;p37"/>
          <p:cNvSpPr txBox="1"/>
          <p:nvPr/>
        </p:nvSpPr>
        <p:spPr>
          <a:xfrm>
            <a:off x="395400" y="770425"/>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Let’s see a visual demonstration to understand the PUSH operation’s execution: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PUSH 1:   1 is enqueued to Q1. The head of the Q1 becomes the head of the stack.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PUSH 5:	5 is enqueued to Q1.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alibri"/>
                <a:ea typeface="Calibri"/>
                <a:cs typeface="Calibri"/>
                <a:sym typeface="Calibri"/>
              </a:rPr>
              <a:t>PUSH 3:	3 is enqueued to Q1.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97" name="Google Shape;197;p37"/>
          <p:cNvGraphicFramePr/>
          <p:nvPr/>
        </p:nvGraphicFramePr>
        <p:xfrm>
          <a:off x="4346800" y="2031500"/>
          <a:ext cx="3000000" cy="3000000"/>
        </p:xfrm>
        <a:graphic>
          <a:graphicData uri="http://schemas.openxmlformats.org/drawingml/2006/table">
            <a:tbl>
              <a:tblPr>
                <a:noFill/>
                <a:tableStyleId>{57308B90-0B99-4A88-B7DD-91F8240CD501}</a:tableStyleId>
              </a:tblPr>
              <a:tblGrid>
                <a:gridCol w="4504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graphicFrame>
        <p:nvGraphicFramePr>
          <p:cNvPr id="198" name="Google Shape;198;p37"/>
          <p:cNvGraphicFramePr/>
          <p:nvPr/>
        </p:nvGraphicFramePr>
        <p:xfrm>
          <a:off x="4115125" y="2853775"/>
          <a:ext cx="3000000" cy="3000000"/>
        </p:xfrm>
        <a:graphic>
          <a:graphicData uri="http://schemas.openxmlformats.org/drawingml/2006/table">
            <a:tbl>
              <a:tblPr>
                <a:noFill/>
                <a:tableStyleId>{57308B90-0B99-4A88-B7DD-91F8240CD501}</a:tableStyleId>
              </a:tblPr>
              <a:tblGrid>
                <a:gridCol w="456875"/>
                <a:gridCol w="45687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graphicFrame>
        <p:nvGraphicFramePr>
          <p:cNvPr id="199" name="Google Shape;199;p37"/>
          <p:cNvGraphicFramePr/>
          <p:nvPr/>
        </p:nvGraphicFramePr>
        <p:xfrm>
          <a:off x="3883463" y="3756050"/>
          <a:ext cx="3000000" cy="3000000"/>
        </p:xfrm>
        <a:graphic>
          <a:graphicData uri="http://schemas.openxmlformats.org/drawingml/2006/table">
            <a:tbl>
              <a:tblPr>
                <a:noFill/>
                <a:tableStyleId>{57308B90-0B99-4A88-B7DD-91F8240CD501}</a:tableStyleId>
              </a:tblPr>
              <a:tblGrid>
                <a:gridCol w="459025"/>
                <a:gridCol w="459025"/>
                <a:gridCol w="4590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3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 name="Google Shape;206;p38"/>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07" name="Google Shape;207;p38"/>
          <p:cNvSpPr txBox="1"/>
          <p:nvPr/>
        </p:nvSpPr>
        <p:spPr>
          <a:xfrm>
            <a:off x="313500" y="8431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Here is the flow of the implementation of the costly POP operation:</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POP operation will be performed using both queues Q1 and Q2.</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All the elements except the last one( the element to be popped) will be dequeued one by one from Q1 and enqueued into the Q2.</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remaining element from Q1 is dequeued and returned after the names of Q1 and Q2 are swapped.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Let’s perform the pop operation on this stack from our last slide:</a:t>
            </a:r>
            <a:endParaRPr b="0" i="0" sz="1800" u="none" cap="none" strike="noStrike">
              <a:solidFill>
                <a:schemeClr val="dk1"/>
              </a:solidFill>
              <a:latin typeface="Calibri"/>
              <a:ea typeface="Calibri"/>
              <a:cs typeface="Calibri"/>
              <a:sym typeface="Calibri"/>
            </a:endParaRPr>
          </a:p>
        </p:txBody>
      </p:sp>
      <p:graphicFrame>
        <p:nvGraphicFramePr>
          <p:cNvPr id="208" name="Google Shape;208;p38"/>
          <p:cNvGraphicFramePr/>
          <p:nvPr/>
        </p:nvGraphicFramePr>
        <p:xfrm>
          <a:off x="3883463" y="4137050"/>
          <a:ext cx="3000000" cy="3000000"/>
        </p:xfrm>
        <a:graphic>
          <a:graphicData uri="http://schemas.openxmlformats.org/drawingml/2006/table">
            <a:tbl>
              <a:tblPr>
                <a:noFill/>
                <a:tableStyleId>{57308B90-0B99-4A88-B7DD-91F8240CD501}</a:tableStyleId>
              </a:tblPr>
              <a:tblGrid>
                <a:gridCol w="459025"/>
                <a:gridCol w="459025"/>
                <a:gridCol w="4590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3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39"/>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16" name="Google Shape;216;p39"/>
          <p:cNvSpPr txBox="1"/>
          <p:nvPr/>
        </p:nvSpPr>
        <p:spPr>
          <a:xfrm>
            <a:off x="313500" y="8431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Q1:									Q2:</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STEP 1: Dequeue all the elements except last from Q1 and enqueue them to Q2.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alibri"/>
                <a:ea typeface="Calibri"/>
                <a:cs typeface="Calibri"/>
                <a:sym typeface="Calibri"/>
              </a:rPr>
              <a:t>			Q1:									Q2:</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alibri"/>
                <a:ea typeface="Calibri"/>
                <a:cs typeface="Calibri"/>
                <a:sym typeface="Calibri"/>
              </a:rPr>
              <a:t>			Q1:									Q2:</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STEP 2: Dequeue the last element from Q1 and return it.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Q1:					Return 3;			Q2:</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STEP 3: Swap Q1 and Q2.</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alibri"/>
                <a:ea typeface="Calibri"/>
                <a:cs typeface="Calibri"/>
                <a:sym typeface="Calibri"/>
              </a:rPr>
              <a:t>			Q2:									Q1:</a:t>
            </a:r>
            <a:endParaRPr b="0" i="0" sz="18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217" name="Google Shape;217;p39"/>
          <p:cNvGraphicFramePr/>
          <p:nvPr/>
        </p:nvGraphicFramePr>
        <p:xfrm>
          <a:off x="2283263" y="896361"/>
          <a:ext cx="3000000" cy="3000000"/>
        </p:xfrm>
        <a:graphic>
          <a:graphicData uri="http://schemas.openxmlformats.org/drawingml/2006/table">
            <a:tbl>
              <a:tblPr>
                <a:noFill/>
                <a:tableStyleId>{57308B90-0B99-4A88-B7DD-91F8240CD501}</a:tableStyleId>
              </a:tblPr>
              <a:tblGrid>
                <a:gridCol w="459025"/>
                <a:gridCol w="459025"/>
                <a:gridCol w="4590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graphicFrame>
        <p:nvGraphicFramePr>
          <p:cNvPr id="218" name="Google Shape;218;p39"/>
          <p:cNvGraphicFramePr/>
          <p:nvPr/>
        </p:nvGraphicFramePr>
        <p:xfrm>
          <a:off x="6397125" y="898250"/>
          <a:ext cx="3000000" cy="3000000"/>
        </p:xfrm>
        <a:graphic>
          <a:graphicData uri="http://schemas.openxmlformats.org/drawingml/2006/table">
            <a:tbl>
              <a:tblPr>
                <a:noFill/>
                <a:tableStyleId>{57308B90-0B99-4A88-B7DD-91F8240CD501}</a:tableStyleId>
              </a:tblPr>
              <a:tblGrid>
                <a:gridCol w="450400"/>
              </a:tblGrid>
              <a:tr h="3810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r>
            </a:tbl>
          </a:graphicData>
        </a:graphic>
      </p:graphicFrame>
      <p:graphicFrame>
        <p:nvGraphicFramePr>
          <p:cNvPr id="219" name="Google Shape;219;p39"/>
          <p:cNvGraphicFramePr/>
          <p:nvPr/>
        </p:nvGraphicFramePr>
        <p:xfrm>
          <a:off x="2283263" y="1976591"/>
          <a:ext cx="3000000" cy="3000000"/>
        </p:xfrm>
        <a:graphic>
          <a:graphicData uri="http://schemas.openxmlformats.org/drawingml/2006/table">
            <a:tbl>
              <a:tblPr>
                <a:noFill/>
                <a:tableStyleId>{57308B90-0B99-4A88-B7DD-91F8240CD501}</a:tableStyleId>
              </a:tblPr>
              <a:tblGrid>
                <a:gridCol w="459025"/>
                <a:gridCol w="459025"/>
                <a:gridCol w="4590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r>
            </a:tbl>
          </a:graphicData>
        </a:graphic>
      </p:graphicFrame>
      <p:graphicFrame>
        <p:nvGraphicFramePr>
          <p:cNvPr id="220" name="Google Shape;220;p39"/>
          <p:cNvGraphicFramePr/>
          <p:nvPr/>
        </p:nvGraphicFramePr>
        <p:xfrm>
          <a:off x="6446475" y="1976600"/>
          <a:ext cx="3000000" cy="3000000"/>
        </p:xfrm>
        <a:graphic>
          <a:graphicData uri="http://schemas.openxmlformats.org/drawingml/2006/table">
            <a:tbl>
              <a:tblPr>
                <a:noFill/>
                <a:tableStyleId>{57308B90-0B99-4A88-B7DD-91F8240CD501}</a:tableStyleId>
              </a:tblPr>
              <a:tblGrid>
                <a:gridCol w="4504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graphicFrame>
        <p:nvGraphicFramePr>
          <p:cNvPr id="221" name="Google Shape;221;p39"/>
          <p:cNvGraphicFramePr/>
          <p:nvPr/>
        </p:nvGraphicFramePr>
        <p:xfrm>
          <a:off x="2283263" y="2523420"/>
          <a:ext cx="3000000" cy="3000000"/>
        </p:xfrm>
        <a:graphic>
          <a:graphicData uri="http://schemas.openxmlformats.org/drawingml/2006/table">
            <a:tbl>
              <a:tblPr>
                <a:noFill/>
                <a:tableStyleId>{57308B90-0B99-4A88-B7DD-91F8240CD501}</a:tableStyleId>
              </a:tblPr>
              <a:tblGrid>
                <a:gridCol w="459025"/>
                <a:gridCol w="459025"/>
                <a:gridCol w="4590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r>
            </a:tbl>
          </a:graphicData>
        </a:graphic>
      </p:graphicFrame>
      <p:graphicFrame>
        <p:nvGraphicFramePr>
          <p:cNvPr id="222" name="Google Shape;222;p39"/>
          <p:cNvGraphicFramePr/>
          <p:nvPr/>
        </p:nvGraphicFramePr>
        <p:xfrm>
          <a:off x="6446475" y="2523430"/>
          <a:ext cx="3000000" cy="3000000"/>
        </p:xfrm>
        <a:graphic>
          <a:graphicData uri="http://schemas.openxmlformats.org/drawingml/2006/table">
            <a:tbl>
              <a:tblPr>
                <a:noFill/>
                <a:tableStyleId>{57308B90-0B99-4A88-B7DD-91F8240CD501}</a:tableStyleId>
              </a:tblPr>
              <a:tblGrid>
                <a:gridCol w="442475"/>
                <a:gridCol w="442475"/>
              </a:tblGrid>
              <a:tr h="3962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graphicFrame>
        <p:nvGraphicFramePr>
          <p:cNvPr id="223" name="Google Shape;223;p39"/>
          <p:cNvGraphicFramePr/>
          <p:nvPr/>
        </p:nvGraphicFramePr>
        <p:xfrm>
          <a:off x="2283263" y="3514020"/>
          <a:ext cx="3000000" cy="3000000"/>
        </p:xfrm>
        <a:graphic>
          <a:graphicData uri="http://schemas.openxmlformats.org/drawingml/2006/table">
            <a:tbl>
              <a:tblPr>
                <a:noFill/>
                <a:tableStyleId>{57308B90-0B99-4A88-B7DD-91F8240CD501}</a:tableStyleId>
              </a:tblPr>
              <a:tblGrid>
                <a:gridCol w="459025"/>
                <a:gridCol w="459025"/>
                <a:gridCol w="459025"/>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r>
            </a:tbl>
          </a:graphicData>
        </a:graphic>
      </p:graphicFrame>
      <p:graphicFrame>
        <p:nvGraphicFramePr>
          <p:cNvPr id="224" name="Google Shape;224;p39"/>
          <p:cNvGraphicFramePr/>
          <p:nvPr/>
        </p:nvGraphicFramePr>
        <p:xfrm>
          <a:off x="6446475" y="3514030"/>
          <a:ext cx="3000000" cy="3000000"/>
        </p:xfrm>
        <a:graphic>
          <a:graphicData uri="http://schemas.openxmlformats.org/drawingml/2006/table">
            <a:tbl>
              <a:tblPr>
                <a:noFill/>
                <a:tableStyleId>{57308B90-0B99-4A88-B7DD-91F8240CD501}</a:tableStyleId>
              </a:tblPr>
              <a:tblGrid>
                <a:gridCol w="442475"/>
                <a:gridCol w="442475"/>
              </a:tblGrid>
              <a:tr h="3962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graphicFrame>
        <p:nvGraphicFramePr>
          <p:cNvPr id="225" name="Google Shape;225;p39"/>
          <p:cNvGraphicFramePr/>
          <p:nvPr/>
        </p:nvGraphicFramePr>
        <p:xfrm>
          <a:off x="2283263" y="4477761"/>
          <a:ext cx="3000000" cy="3000000"/>
        </p:xfrm>
        <a:graphic>
          <a:graphicData uri="http://schemas.openxmlformats.org/drawingml/2006/table">
            <a:tbl>
              <a:tblPr>
                <a:noFill/>
                <a:tableStyleId>{57308B90-0B99-4A88-B7DD-91F8240CD501}</a:tableStyleId>
              </a:tblPr>
              <a:tblGrid>
                <a:gridCol w="459025"/>
                <a:gridCol w="459025"/>
                <a:gridCol w="459025"/>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tc>
              </a:tr>
            </a:tbl>
          </a:graphicData>
        </a:graphic>
      </p:graphicFrame>
      <p:graphicFrame>
        <p:nvGraphicFramePr>
          <p:cNvPr id="226" name="Google Shape;226;p39"/>
          <p:cNvGraphicFramePr/>
          <p:nvPr/>
        </p:nvGraphicFramePr>
        <p:xfrm>
          <a:off x="6446475" y="4477770"/>
          <a:ext cx="3000000" cy="3000000"/>
        </p:xfrm>
        <a:graphic>
          <a:graphicData uri="http://schemas.openxmlformats.org/drawingml/2006/table">
            <a:tbl>
              <a:tblPr>
                <a:noFill/>
                <a:tableStyleId>{57308B90-0B99-4A88-B7DD-91F8240CD501}</a:tableStyleId>
              </a:tblPr>
              <a:tblGrid>
                <a:gridCol w="442475"/>
                <a:gridCol w="442475"/>
              </a:tblGrid>
              <a:tr h="3962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4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40"/>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34" name="Google Shape;234;p40"/>
          <p:cNvSpPr txBox="1"/>
          <p:nvPr/>
        </p:nvSpPr>
        <p:spPr>
          <a:xfrm>
            <a:off x="161100" y="6907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Let’s test your newly learnt knowledge now...</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What will be the output after the following commands are executed?</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PUSH(1)</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PUSH(2)</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PUSH(3)</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POP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PUSH(1), (2) and (3) will enqueue 1, 2 and 3 into Q1.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What about the POP operation now? Will it be simple?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p4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41"/>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42" name="Google Shape;242;p41"/>
          <p:cNvSpPr txBox="1"/>
          <p:nvPr/>
        </p:nvSpPr>
        <p:spPr>
          <a:xfrm>
            <a:off x="389700" y="6145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For the POP operation:</a:t>
            </a:r>
            <a:endParaRPr b="0" i="0" sz="1800" u="none" cap="none" strike="noStrike">
              <a:solidFill>
                <a:schemeClr val="dk1"/>
              </a:solidFill>
              <a:latin typeface="Calibri"/>
              <a:ea typeface="Calibri"/>
              <a:cs typeface="Calibri"/>
              <a:sym typeface="Calibri"/>
            </a:endParaRPr>
          </a:p>
        </p:txBody>
      </p:sp>
      <p:pic>
        <p:nvPicPr>
          <p:cNvPr id="243" name="Google Shape;243;p41"/>
          <p:cNvPicPr preferRelativeResize="0"/>
          <p:nvPr/>
        </p:nvPicPr>
        <p:blipFill rotWithShape="1">
          <a:blip r:embed="rId4">
            <a:alphaModFix/>
          </a:blip>
          <a:srcRect b="9363" l="25125" r="20277" t="29158"/>
          <a:stretch/>
        </p:blipFill>
        <p:spPr>
          <a:xfrm>
            <a:off x="1330300" y="1039175"/>
            <a:ext cx="6483401" cy="4104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9" name="Google Shape;249;p4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0" name="Google Shape;250;p4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51" name="Google Shape;251;p42"/>
          <p:cNvSpPr txBox="1"/>
          <p:nvPr/>
        </p:nvSpPr>
        <p:spPr>
          <a:xfrm>
            <a:off x="389700" y="7669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For the POP operation:</a:t>
            </a:r>
            <a:endParaRPr b="0" i="0" sz="1800" u="none" cap="none" strike="noStrike">
              <a:solidFill>
                <a:schemeClr val="dk1"/>
              </a:solidFill>
              <a:latin typeface="Calibri"/>
              <a:ea typeface="Calibri"/>
              <a:cs typeface="Calibri"/>
              <a:sym typeface="Calibri"/>
            </a:endParaRPr>
          </a:p>
        </p:txBody>
      </p:sp>
      <p:pic>
        <p:nvPicPr>
          <p:cNvPr id="252" name="Google Shape;252;p42"/>
          <p:cNvPicPr preferRelativeResize="0"/>
          <p:nvPr/>
        </p:nvPicPr>
        <p:blipFill rotWithShape="1">
          <a:blip r:embed="rId4">
            <a:alphaModFix/>
          </a:blip>
          <a:srcRect b="33145" l="25125" r="34960" t="29157"/>
          <a:stretch/>
        </p:blipFill>
        <p:spPr>
          <a:xfrm>
            <a:off x="712525" y="1217525"/>
            <a:ext cx="7022876" cy="3728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8" name="Google Shape;258;p4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9" name="Google Shape;259;p43"/>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60" name="Google Shape;260;p43"/>
          <p:cNvSpPr txBox="1"/>
          <p:nvPr/>
        </p:nvSpPr>
        <p:spPr>
          <a:xfrm>
            <a:off x="389700" y="7669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1" name="Google Shape;261;p43"/>
          <p:cNvPicPr preferRelativeResize="0"/>
          <p:nvPr/>
        </p:nvPicPr>
        <p:blipFill rotWithShape="1">
          <a:blip r:embed="rId4">
            <a:alphaModFix/>
          </a:blip>
          <a:srcRect b="9378" l="25023" r="22115" t="66468"/>
          <a:stretch/>
        </p:blipFill>
        <p:spPr>
          <a:xfrm>
            <a:off x="209600" y="1745525"/>
            <a:ext cx="8714274" cy="2238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 name="Google Shape;267;p4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 name="Google Shape;268;p4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69" name="Google Shape;269;p44"/>
          <p:cNvSpPr txBox="1"/>
          <p:nvPr/>
        </p:nvSpPr>
        <p:spPr>
          <a:xfrm>
            <a:off x="389700" y="919350"/>
            <a:ext cx="84336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Let’s quickly check the algorithm if we implement the stack making PUSH operation costly:</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The POP operation in this case will simply be a dequeue from our queue Q1.</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For the PUSH operation, the steps will be:</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Enqueue the element to be pushed in Q2.</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Dequeue all the elements from Q1 one by one and enqueue them to Q2.</a:t>
            </a:r>
            <a:endParaRPr b="0" i="0" sz="1800" u="none" cap="none" strike="noStrike">
              <a:solidFill>
                <a:schemeClr val="dk1"/>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Swap the names of Q1 and Q2</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45"/>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45"/>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77" name="Google Shape;277;p45"/>
          <p:cNvSpPr txBox="1"/>
          <p:nvPr/>
        </p:nvSpPr>
        <p:spPr>
          <a:xfrm>
            <a:off x="389700" y="8431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Well, that was the implementation of a stack using two queues.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Do you think it is possible to implement a stack using only queue?</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YES!!! It is possible. Let’s check how.</a:t>
            </a:r>
            <a:endParaRPr b="0" i="0" sz="1800" u="none" cap="none" strike="noStrike">
              <a:solidFill>
                <a:schemeClr val="dk1"/>
              </a:solidFill>
              <a:latin typeface="Arial"/>
              <a:ea typeface="Arial"/>
              <a:cs typeface="Arial"/>
              <a:sym typeface="Arial"/>
            </a:endParaRPr>
          </a:p>
        </p:txBody>
      </p:sp>
      <p:pic>
        <p:nvPicPr>
          <p:cNvPr descr="Business man picking himself up and lifting holding by the collar to amazement &amp; surprise of puzzled business people crowd. Self motivation rising concept. Flat vector character illustration" id="278" name="Google Shape;278;p45"/>
          <p:cNvPicPr preferRelativeResize="0"/>
          <p:nvPr/>
        </p:nvPicPr>
        <p:blipFill rotWithShape="1">
          <a:blip r:embed="rId4">
            <a:alphaModFix/>
          </a:blip>
          <a:srcRect b="0" l="0" r="0" t="0"/>
          <a:stretch/>
        </p:blipFill>
        <p:spPr>
          <a:xfrm>
            <a:off x="2430725" y="2432700"/>
            <a:ext cx="4398926" cy="262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8"/>
          <p:cNvSpPr/>
          <p:nvPr/>
        </p:nvSpPr>
        <p:spPr>
          <a:xfrm>
            <a:off x="628648" y="546098"/>
            <a:ext cx="3259800" cy="4034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28"/>
          <p:cNvSpPr txBox="1"/>
          <p:nvPr/>
        </p:nvSpPr>
        <p:spPr>
          <a:xfrm>
            <a:off x="1057272" y="1288764"/>
            <a:ext cx="1700400" cy="217200"/>
          </a:xfrm>
          <a:prstGeom prst="rect">
            <a:avLst/>
          </a:prstGeom>
          <a:noFill/>
          <a:ln>
            <a:noFill/>
          </a:ln>
        </p:spPr>
        <p:txBody>
          <a:bodyPr anchorCtr="0" anchor="t" bIns="0" lIns="0" spcFirstLastPara="1" rIns="0" wrap="square" tIns="0">
            <a:noAutofit/>
          </a:bodyPr>
          <a:lstStyle/>
          <a:p>
            <a:pPr indent="0" lvl="0" marL="0" marR="0" rtl="0" algn="l">
              <a:lnSpc>
                <a:spcPct val="112142"/>
              </a:lnSpc>
              <a:spcBef>
                <a:spcPts val="0"/>
              </a:spcBef>
              <a:spcAft>
                <a:spcPts val="0"/>
              </a:spcAft>
              <a:buClr>
                <a:srgbClr val="000000"/>
              </a:buClr>
              <a:buSzPts val="1400"/>
              <a:buFont typeface="Arial"/>
              <a:buNone/>
            </a:pPr>
            <a:r>
              <a:rPr b="0" i="0" lang="en" sz="1400" u="none" cap="none" strike="noStrike">
                <a:solidFill>
                  <a:srgbClr val="FFFFFF"/>
                </a:solidFill>
                <a:latin typeface="Trebuchet MS"/>
                <a:ea typeface="Trebuchet MS"/>
                <a:cs typeface="Trebuchet MS"/>
                <a:sym typeface="Trebuchet MS"/>
              </a:rPr>
              <a:t>EditEdit MasterMaster  texttext stylesstyles</a:t>
            </a:r>
            <a:endParaRPr b="0" i="0" sz="1400" u="none" cap="none" strike="noStrike">
              <a:solidFill>
                <a:srgbClr val="000000"/>
              </a:solidFill>
              <a:latin typeface="Trebuchet MS"/>
              <a:ea typeface="Trebuchet MS"/>
              <a:cs typeface="Trebuchet MS"/>
              <a:sym typeface="Trebuchet MS"/>
            </a:endParaRPr>
          </a:p>
        </p:txBody>
      </p:sp>
      <p:sp>
        <p:nvSpPr>
          <p:cNvPr id="118" name="Google Shape;118;p28"/>
          <p:cNvSpPr/>
          <p:nvPr/>
        </p:nvSpPr>
        <p:spPr>
          <a:xfrm>
            <a:off x="0" y="0"/>
            <a:ext cx="9144000" cy="5143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p28"/>
          <p:cNvSpPr/>
          <p:nvPr/>
        </p:nvSpPr>
        <p:spPr>
          <a:xfrm>
            <a:off x="635171" y="0"/>
            <a:ext cx="3259800" cy="4041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28"/>
          <p:cNvSpPr txBox="1"/>
          <p:nvPr/>
        </p:nvSpPr>
        <p:spPr>
          <a:xfrm>
            <a:off x="883176" y="499600"/>
            <a:ext cx="2783100" cy="1146300"/>
          </a:xfrm>
          <a:prstGeom prst="rect">
            <a:avLst/>
          </a:prstGeom>
          <a:noFill/>
          <a:ln>
            <a:noFill/>
          </a:ln>
        </p:spPr>
        <p:txBody>
          <a:bodyPr anchorCtr="0" anchor="t" bIns="0" lIns="0" spcFirstLastPara="1" rIns="0" wrap="square" tIns="113025">
            <a:noAutofit/>
          </a:bodyPr>
          <a:lstStyle/>
          <a:p>
            <a:pPr indent="0" lvl="0" marL="0" marR="0" rtl="0" algn="l">
              <a:lnSpc>
                <a:spcPct val="100000"/>
              </a:lnSpc>
              <a:spcBef>
                <a:spcPts val="765"/>
              </a:spcBef>
              <a:spcAft>
                <a:spcPts val="0"/>
              </a:spcAft>
              <a:buClr>
                <a:schemeClr val="dk1"/>
              </a:buClr>
              <a:buSzPts val="1800"/>
              <a:buFont typeface="Arial"/>
              <a:buNone/>
            </a:pPr>
            <a:r>
              <a:rPr b="1" i="0" lang="en" sz="1800" u="none" cap="none" strike="noStrike">
                <a:solidFill>
                  <a:schemeClr val="lt1"/>
                </a:solidFill>
                <a:latin typeface="Arial"/>
                <a:ea typeface="Arial"/>
                <a:cs typeface="Arial"/>
                <a:sym typeface="Arial"/>
              </a:rPr>
              <a:t>Module Name - </a:t>
            </a:r>
            <a:r>
              <a:rPr b="0" i="0" lang="en" sz="1800" u="none" cap="none" strike="noStrike">
                <a:solidFill>
                  <a:schemeClr val="lt1"/>
                </a:solidFill>
                <a:latin typeface="Arial"/>
                <a:ea typeface="Arial"/>
                <a:cs typeface="Arial"/>
                <a:sym typeface="Arial"/>
              </a:rPr>
              <a:t>Stacks &amp; Queues</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765"/>
              </a:spcBef>
              <a:spcAft>
                <a:spcPts val="0"/>
              </a:spcAft>
              <a:buClr>
                <a:schemeClr val="dk1"/>
              </a:buClr>
              <a:buSzPts val="1800"/>
              <a:buFont typeface="Arial"/>
              <a:buNone/>
            </a:pPr>
            <a:r>
              <a:rPr b="1" i="0" lang="en" sz="1800" u="none" cap="none" strike="noStrike">
                <a:solidFill>
                  <a:schemeClr val="lt1"/>
                </a:solidFill>
                <a:latin typeface="Arial"/>
                <a:ea typeface="Arial"/>
                <a:cs typeface="Arial"/>
                <a:sym typeface="Arial"/>
              </a:rPr>
              <a:t>Class - </a:t>
            </a:r>
            <a:r>
              <a:rPr b="0" i="0" lang="en" sz="1800" u="none" cap="none" strike="noStrike">
                <a:solidFill>
                  <a:schemeClr val="lt1"/>
                </a:solidFill>
                <a:latin typeface="Arial"/>
                <a:ea typeface="Arial"/>
                <a:cs typeface="Arial"/>
                <a:sym typeface="Arial"/>
              </a:rPr>
              <a:t>Day </a:t>
            </a:r>
            <a:r>
              <a:rPr lang="en" sz="1800">
                <a:solidFill>
                  <a:schemeClr val="lt1"/>
                </a:solidFill>
              </a:rPr>
              <a:t>6</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765"/>
              </a:spcBef>
              <a:spcAft>
                <a:spcPts val="0"/>
              </a:spcAft>
              <a:buClr>
                <a:schemeClr val="dk1"/>
              </a:buClr>
              <a:buSzPts val="1800"/>
              <a:buFont typeface="Arial"/>
              <a:buNone/>
            </a:pPr>
            <a:r>
              <a:rPr b="1" i="0" lang="en" sz="1800" u="none" cap="none" strike="noStrike">
                <a:solidFill>
                  <a:schemeClr val="lt1"/>
                </a:solidFill>
                <a:latin typeface="Arial"/>
                <a:ea typeface="Arial"/>
                <a:cs typeface="Arial"/>
                <a:sym typeface="Arial"/>
              </a:rPr>
              <a:t>Topic Name:</a:t>
            </a:r>
            <a:r>
              <a:rPr i="0" lang="en" sz="1800" u="none" cap="none" strike="noStrike">
                <a:solidFill>
                  <a:schemeClr val="lt1"/>
                </a:solidFill>
              </a:rPr>
              <a:t> Implement Stack using Queues</a:t>
            </a:r>
            <a:endParaRPr i="0" sz="1800" u="none" cap="none" strike="noStrike">
              <a:solidFill>
                <a:schemeClr val="lt1"/>
              </a:solidFill>
            </a:endParaRPr>
          </a:p>
          <a:p>
            <a:pPr indent="0" lvl="0" marL="12700" marR="0" rtl="0" algn="l">
              <a:lnSpc>
                <a:spcPct val="100000"/>
              </a:lnSpc>
              <a:spcBef>
                <a:spcPts val="765"/>
              </a:spcBef>
              <a:spcAft>
                <a:spcPts val="0"/>
              </a:spcAft>
              <a:buClr>
                <a:srgbClr val="000000"/>
              </a:buClr>
              <a:buSzPts val="1800"/>
              <a:buFont typeface="Arial"/>
              <a:buNone/>
            </a:pPr>
            <a:r>
              <a:t/>
            </a:r>
            <a:endParaRPr b="1" i="0" sz="1800" u="none" cap="none" strike="noStrike">
              <a:solidFill>
                <a:srgbClr val="FFFFFF"/>
              </a:solidFill>
              <a:latin typeface="Times New Roman"/>
              <a:ea typeface="Times New Roman"/>
              <a:cs typeface="Times New Roman"/>
              <a:sym typeface="Times New Roman"/>
            </a:endParaRPr>
          </a:p>
        </p:txBody>
      </p:sp>
      <p:sp>
        <p:nvSpPr>
          <p:cNvPr id="121" name="Google Shape;121;p28"/>
          <p:cNvSpPr/>
          <p:nvPr/>
        </p:nvSpPr>
        <p:spPr>
          <a:xfrm>
            <a:off x="7929284" y="210064"/>
            <a:ext cx="813600" cy="217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p46"/>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5" name="Google Shape;285;p46"/>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86" name="Google Shape;286;p46"/>
          <p:cNvSpPr txBox="1"/>
          <p:nvPr/>
        </p:nvSpPr>
        <p:spPr>
          <a:xfrm>
            <a:off x="389700" y="10717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To implement a stack using a single queue, we basically need to solve the purpose of the other queue we used to implement the stack using two queues.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assigned either ENQUEUE or DEQUEUE operation as PUSH or POP and used the second queue to implement the remaining function.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This was because if the elements in both queue and stack are added/ removed from same end, they are removed/added to different ends.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2" name="Google Shape;292;p47"/>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3" name="Google Shape;293;p47"/>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294" name="Google Shape;294;p47"/>
          <p:cNvSpPr txBox="1"/>
          <p:nvPr/>
        </p:nvSpPr>
        <p:spPr>
          <a:xfrm>
            <a:off x="389700" y="9193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So our new objective is to manipulate our queue such that if the element is added at one end, it reaches the opposite end before the next operation. Let’s see our new PUSH and POP functions now:</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PUSH(x)</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Calculate size(S) of the queue Q. </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Enqueue x to Q</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One by one Dequeue s items from Q and enqueue them back.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POP</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Dequeue an item from Q</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0" name="Google Shape;300;p48"/>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1" name="Google Shape;301;p48"/>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302" name="Google Shape;302;p48"/>
          <p:cNvSpPr txBox="1"/>
          <p:nvPr/>
        </p:nvSpPr>
        <p:spPr>
          <a:xfrm>
            <a:off x="389700" y="7669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Let’s understand with the help of an example: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Assume that our queue already has elements 1, 2, 3 in it and now we want want to PUSH 4 into our stack.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Step 1 will be to calculate the size of the stack/queue which will be equal to 3 here.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Now we enqueue 4 to our queue. The queue now becomes 1, 2, 3, 4.</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Now we dequeue from the queue and enqueue the element i.e. 1 back to the queue. The queue now becomes 2, 3, 4, 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repeat the same step 3(size) times. Finally the queue becomes 4, 1, 2, 3.</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8" name="Google Shape;308;p49"/>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9" name="Google Shape;309;p49"/>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310" name="Google Shape;310;p49"/>
          <p:cNvSpPr txBox="1"/>
          <p:nvPr/>
        </p:nvSpPr>
        <p:spPr>
          <a:xfrm>
            <a:off x="389700" y="7669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The following illustration will help you understand the concept better: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Queue:	</a:t>
            </a:r>
            <a:r>
              <a:rPr b="0" i="1" lang="en" sz="1800" u="none" cap="none" strike="noStrike">
                <a:solidFill>
                  <a:srgbClr val="6AA84F"/>
                </a:solidFill>
                <a:latin typeface="Calibri"/>
                <a:ea typeface="Calibri"/>
                <a:cs typeface="Calibri"/>
                <a:sym typeface="Calibri"/>
              </a:rPr>
              <a:t>Head</a:t>
            </a:r>
            <a:r>
              <a:rPr b="0" i="0" lang="en" sz="1800" u="none" cap="none" strike="noStrike">
                <a:solidFill>
                  <a:schemeClr val="dk1"/>
                </a:solidFill>
                <a:latin typeface="Calibri"/>
                <a:ea typeface="Calibri"/>
                <a:cs typeface="Calibri"/>
                <a:sym typeface="Calibri"/>
              </a:rPr>
              <a:t>			    </a:t>
            </a:r>
            <a:r>
              <a:rPr b="0" i="1" lang="en" sz="1800" u="none" cap="none" strike="noStrike">
                <a:solidFill>
                  <a:srgbClr val="6AA84F"/>
                </a:solidFill>
                <a:latin typeface="Calibri"/>
                <a:ea typeface="Calibri"/>
                <a:cs typeface="Calibri"/>
                <a:sym typeface="Calibri"/>
              </a:rPr>
              <a:t>Tail</a:t>
            </a:r>
            <a:r>
              <a:rPr b="0" i="0" lang="en" sz="1800" u="none" cap="none" strike="noStrike">
                <a:solidFill>
                  <a:schemeClr val="dk1"/>
                </a:solidFill>
                <a:latin typeface="Calibri"/>
                <a:ea typeface="Calibri"/>
                <a:cs typeface="Calibri"/>
                <a:sym typeface="Calibri"/>
              </a:rPr>
              <a:t>		Size =</a:t>
            </a:r>
            <a:r>
              <a:rPr b="0" i="1" lang="en" sz="1800" u="none" cap="none" strike="noStrike">
                <a:solidFill>
                  <a:srgbClr val="6AA84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3		Next operation: 	PUSH 4</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aphicFrame>
        <p:nvGraphicFramePr>
          <p:cNvPr id="311" name="Google Shape;311;p49"/>
          <p:cNvGraphicFramePr/>
          <p:nvPr/>
        </p:nvGraphicFramePr>
        <p:xfrm>
          <a:off x="1978463" y="1366991"/>
          <a:ext cx="3000000" cy="3000000"/>
        </p:xfrm>
        <a:graphic>
          <a:graphicData uri="http://schemas.openxmlformats.org/drawingml/2006/table">
            <a:tbl>
              <a:tblPr>
                <a:noFill/>
                <a:tableStyleId>{57308B90-0B99-4A88-B7DD-91F8240CD501}</a:tableStyleId>
              </a:tblPr>
              <a:tblGrid>
                <a:gridCol w="459025"/>
                <a:gridCol w="459025"/>
                <a:gridCol w="4590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graphicFrame>
        <p:nvGraphicFramePr>
          <p:cNvPr id="312" name="Google Shape;312;p49"/>
          <p:cNvGraphicFramePr/>
          <p:nvPr/>
        </p:nvGraphicFramePr>
        <p:xfrm>
          <a:off x="3350063" y="2433791"/>
          <a:ext cx="3000000" cy="3000000"/>
        </p:xfrm>
        <a:graphic>
          <a:graphicData uri="http://schemas.openxmlformats.org/drawingml/2006/table">
            <a:tbl>
              <a:tblPr>
                <a:noFill/>
                <a:tableStyleId>{57308B90-0B99-4A88-B7DD-91F8240CD501}</a:tableStyleId>
              </a:tblPr>
              <a:tblGrid>
                <a:gridCol w="443325"/>
                <a:gridCol w="443325"/>
                <a:gridCol w="443325"/>
                <a:gridCol w="4433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graphicFrame>
        <p:nvGraphicFramePr>
          <p:cNvPr id="313" name="Google Shape;313;p49"/>
          <p:cNvGraphicFramePr/>
          <p:nvPr/>
        </p:nvGraphicFramePr>
        <p:xfrm>
          <a:off x="951938" y="2433791"/>
          <a:ext cx="3000000" cy="3000000"/>
        </p:xfrm>
        <a:graphic>
          <a:graphicData uri="http://schemas.openxmlformats.org/drawingml/2006/table">
            <a:tbl>
              <a:tblPr>
                <a:noFill/>
                <a:tableStyleId>{57308B90-0B99-4A88-B7DD-91F8240CD501}</a:tableStyleId>
              </a:tblPr>
              <a:tblGrid>
                <a:gridCol w="459025"/>
                <a:gridCol w="459025"/>
                <a:gridCol w="4590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r>
            </a:tbl>
          </a:graphicData>
        </a:graphic>
      </p:graphicFrame>
      <p:graphicFrame>
        <p:nvGraphicFramePr>
          <p:cNvPr id="314" name="Google Shape;314;p49"/>
          <p:cNvGraphicFramePr/>
          <p:nvPr/>
        </p:nvGraphicFramePr>
        <p:xfrm>
          <a:off x="6169463" y="2433791"/>
          <a:ext cx="3000000" cy="3000000"/>
        </p:xfrm>
        <a:graphic>
          <a:graphicData uri="http://schemas.openxmlformats.org/drawingml/2006/table">
            <a:tbl>
              <a:tblPr>
                <a:noFill/>
                <a:tableStyleId>{57308B90-0B99-4A88-B7DD-91F8240CD501}</a:tableStyleId>
              </a:tblPr>
              <a:tblGrid>
                <a:gridCol w="443325"/>
                <a:gridCol w="443325"/>
                <a:gridCol w="443325"/>
                <a:gridCol w="4433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r>
            </a:tbl>
          </a:graphicData>
        </a:graphic>
      </p:graphicFrame>
      <p:graphicFrame>
        <p:nvGraphicFramePr>
          <p:cNvPr id="315" name="Google Shape;315;p49"/>
          <p:cNvGraphicFramePr/>
          <p:nvPr/>
        </p:nvGraphicFramePr>
        <p:xfrm>
          <a:off x="6169463" y="3729191"/>
          <a:ext cx="3000000" cy="3000000"/>
        </p:xfrm>
        <a:graphic>
          <a:graphicData uri="http://schemas.openxmlformats.org/drawingml/2006/table">
            <a:tbl>
              <a:tblPr>
                <a:noFill/>
                <a:tableStyleId>{57308B90-0B99-4A88-B7DD-91F8240CD501}</a:tableStyleId>
              </a:tblPr>
              <a:tblGrid>
                <a:gridCol w="443325"/>
                <a:gridCol w="443325"/>
                <a:gridCol w="443325"/>
                <a:gridCol w="4433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r>
            </a:tbl>
          </a:graphicData>
        </a:graphic>
      </p:graphicFrame>
      <p:graphicFrame>
        <p:nvGraphicFramePr>
          <p:cNvPr id="316" name="Google Shape;316;p49"/>
          <p:cNvGraphicFramePr/>
          <p:nvPr/>
        </p:nvGraphicFramePr>
        <p:xfrm>
          <a:off x="3350063" y="3729191"/>
          <a:ext cx="3000000" cy="3000000"/>
        </p:xfrm>
        <a:graphic>
          <a:graphicData uri="http://schemas.openxmlformats.org/drawingml/2006/table">
            <a:tbl>
              <a:tblPr>
                <a:noFill/>
                <a:tableStyleId>{57308B90-0B99-4A88-B7DD-91F8240CD501}</a:tableStyleId>
              </a:tblPr>
              <a:tblGrid>
                <a:gridCol w="443325"/>
                <a:gridCol w="443325"/>
                <a:gridCol w="443325"/>
                <a:gridCol w="443325"/>
              </a:tblGrid>
              <a:tr h="3962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nchor="ctr"/>
                </a:tc>
              </a:tr>
            </a:tbl>
          </a:graphicData>
        </a:graphic>
      </p:graphicFrame>
      <p:cxnSp>
        <p:nvCxnSpPr>
          <p:cNvPr id="317" name="Google Shape;317;p49"/>
          <p:cNvCxnSpPr/>
          <p:nvPr/>
        </p:nvCxnSpPr>
        <p:spPr>
          <a:xfrm>
            <a:off x="2399500" y="2632175"/>
            <a:ext cx="846000" cy="0"/>
          </a:xfrm>
          <a:prstGeom prst="straightConnector1">
            <a:avLst/>
          </a:prstGeom>
          <a:noFill/>
          <a:ln cap="flat" cmpd="sng" w="28575">
            <a:solidFill>
              <a:schemeClr val="dk2"/>
            </a:solidFill>
            <a:prstDash val="solid"/>
            <a:round/>
            <a:headEnd len="sm" w="sm" type="none"/>
            <a:tailEnd len="med" w="med" type="triangle"/>
          </a:ln>
        </p:spPr>
      </p:cxnSp>
      <p:cxnSp>
        <p:nvCxnSpPr>
          <p:cNvPr id="318" name="Google Shape;318;p49"/>
          <p:cNvCxnSpPr/>
          <p:nvPr/>
        </p:nvCxnSpPr>
        <p:spPr>
          <a:xfrm>
            <a:off x="5218900" y="2632175"/>
            <a:ext cx="846000" cy="0"/>
          </a:xfrm>
          <a:prstGeom prst="straightConnector1">
            <a:avLst/>
          </a:prstGeom>
          <a:noFill/>
          <a:ln cap="flat" cmpd="sng" w="28575">
            <a:solidFill>
              <a:schemeClr val="dk2"/>
            </a:solidFill>
            <a:prstDash val="solid"/>
            <a:round/>
            <a:headEnd len="sm" w="sm" type="none"/>
            <a:tailEnd len="med" w="med" type="triangle"/>
          </a:ln>
        </p:spPr>
      </p:cxnSp>
      <p:cxnSp>
        <p:nvCxnSpPr>
          <p:cNvPr id="319" name="Google Shape;319;p49"/>
          <p:cNvCxnSpPr/>
          <p:nvPr/>
        </p:nvCxnSpPr>
        <p:spPr>
          <a:xfrm rot="10800000">
            <a:off x="5213420" y="3927575"/>
            <a:ext cx="897000" cy="0"/>
          </a:xfrm>
          <a:prstGeom prst="straightConnector1">
            <a:avLst/>
          </a:prstGeom>
          <a:noFill/>
          <a:ln cap="flat" cmpd="sng" w="28575">
            <a:solidFill>
              <a:schemeClr val="dk2"/>
            </a:solidFill>
            <a:prstDash val="solid"/>
            <a:round/>
            <a:headEnd len="sm" w="sm" type="none"/>
            <a:tailEnd len="med" w="med" type="triangle"/>
          </a:ln>
        </p:spPr>
      </p:cxnSp>
      <p:cxnSp>
        <p:nvCxnSpPr>
          <p:cNvPr id="320" name="Google Shape;320;p49"/>
          <p:cNvCxnSpPr/>
          <p:nvPr/>
        </p:nvCxnSpPr>
        <p:spPr>
          <a:xfrm>
            <a:off x="7055655" y="2901661"/>
            <a:ext cx="0" cy="756900"/>
          </a:xfrm>
          <a:prstGeom prst="straightConnector1">
            <a:avLst/>
          </a:prstGeom>
          <a:noFill/>
          <a:ln cap="flat" cmpd="sng" w="28575">
            <a:solidFill>
              <a:schemeClr val="dk2"/>
            </a:solidFill>
            <a:prstDash val="solid"/>
            <a:round/>
            <a:headEnd len="sm" w="sm" type="none"/>
            <a:tailEnd len="med" w="med" type="triangle"/>
          </a:ln>
        </p:spPr>
      </p:cxnSp>
      <p:sp>
        <p:nvSpPr>
          <p:cNvPr id="321" name="Google Shape;321;p49"/>
          <p:cNvSpPr txBox="1"/>
          <p:nvPr/>
        </p:nvSpPr>
        <p:spPr>
          <a:xfrm>
            <a:off x="2308482" y="2326289"/>
            <a:ext cx="897000" cy="39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Enqueue 4</a:t>
            </a:r>
            <a:endParaRPr b="0" i="0" sz="1400" u="none" cap="none" strike="noStrike">
              <a:solidFill>
                <a:srgbClr val="000000"/>
              </a:solidFill>
              <a:latin typeface="Arial"/>
              <a:ea typeface="Arial"/>
              <a:cs typeface="Arial"/>
              <a:sym typeface="Arial"/>
            </a:endParaRPr>
          </a:p>
        </p:txBody>
      </p:sp>
      <p:sp>
        <p:nvSpPr>
          <p:cNvPr id="322" name="Google Shape;322;p49"/>
          <p:cNvSpPr txBox="1"/>
          <p:nvPr/>
        </p:nvSpPr>
        <p:spPr>
          <a:xfrm>
            <a:off x="5127882" y="2554889"/>
            <a:ext cx="897000" cy="39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Enqueue 1</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23" name="Google Shape;323;p49"/>
          <p:cNvSpPr txBox="1"/>
          <p:nvPr/>
        </p:nvSpPr>
        <p:spPr>
          <a:xfrm>
            <a:off x="5127882" y="2326289"/>
            <a:ext cx="897000" cy="39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Dequeue 1</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24" name="Google Shape;324;p49"/>
          <p:cNvSpPr txBox="1"/>
          <p:nvPr/>
        </p:nvSpPr>
        <p:spPr>
          <a:xfrm>
            <a:off x="5329623" y="3850289"/>
            <a:ext cx="897000" cy="39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Enqueue 3</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25" name="Google Shape;325;p49"/>
          <p:cNvSpPr txBox="1"/>
          <p:nvPr/>
        </p:nvSpPr>
        <p:spPr>
          <a:xfrm>
            <a:off x="5329623" y="3621689"/>
            <a:ext cx="897000" cy="39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Dequeue 3</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26" name="Google Shape;326;p49"/>
          <p:cNvSpPr txBox="1"/>
          <p:nvPr/>
        </p:nvSpPr>
        <p:spPr>
          <a:xfrm>
            <a:off x="7019452" y="3088289"/>
            <a:ext cx="897000" cy="39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Enqueue 2</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
        <p:nvSpPr>
          <p:cNvPr id="327" name="Google Shape;327;p49"/>
          <p:cNvSpPr txBox="1"/>
          <p:nvPr/>
        </p:nvSpPr>
        <p:spPr>
          <a:xfrm>
            <a:off x="6230593" y="3088289"/>
            <a:ext cx="897000" cy="39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Dequeue 2</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3" name="Google Shape;333;p5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p50"/>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335" name="Google Shape;335;p50"/>
          <p:cNvSpPr txBox="1"/>
          <p:nvPr/>
        </p:nvSpPr>
        <p:spPr>
          <a:xfrm>
            <a:off x="389700" y="7669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Well let’s see the java implementation of the same now:</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a:t>
            </a:r>
            <a:r>
              <a:rPr b="1" i="0" lang="en" sz="1600" u="none" cap="none" strike="noStrike">
                <a:solidFill>
                  <a:srgbClr val="0000FF"/>
                </a:solidFill>
                <a:latin typeface="Courier New"/>
                <a:ea typeface="Courier New"/>
                <a:cs typeface="Courier New"/>
                <a:sym typeface="Courier New"/>
              </a:rPr>
              <a:t>void push(int x)</a:t>
            </a:r>
            <a:r>
              <a:rPr b="0" i="0" lang="en" sz="1600" u="none" cap="none" strike="noStrike">
                <a:solidFill>
                  <a:srgbClr val="0000FF"/>
                </a:solidFill>
                <a:latin typeface="Courier New"/>
                <a:ea typeface="Courier New"/>
                <a:cs typeface="Courier New"/>
                <a:sym typeface="Courier New"/>
              </a:rPr>
              <a:t>{</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int size = q.size();</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q.add(x);</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for (int i = 0; i &lt; size; i++){</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int temp= q.remove();</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q.add(temp);					}}</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a:t>
            </a:r>
            <a:r>
              <a:rPr b="1" i="0" lang="en" sz="1600" u="none" cap="none" strike="noStrike">
                <a:solidFill>
                  <a:srgbClr val="0000FF"/>
                </a:solidFill>
                <a:latin typeface="Courier New"/>
                <a:ea typeface="Courier New"/>
                <a:cs typeface="Courier New"/>
                <a:sym typeface="Courier New"/>
              </a:rPr>
              <a:t>int pop()</a:t>
            </a:r>
            <a:r>
              <a:rPr b="0" i="0" lang="en" sz="1600" u="none" cap="none" strike="noStrike">
                <a:solidFill>
                  <a:srgbClr val="0000FF"/>
                </a:solidFill>
                <a:latin typeface="Courier New"/>
                <a:ea typeface="Courier New"/>
                <a:cs typeface="Courier New"/>
                <a:sym typeface="Courier New"/>
              </a:rPr>
              <a:t>{</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if (q.isEmpty()) {</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System.out.println("Stack is empty");</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System.exit(0);        		}</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int x = q.remove();</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FF"/>
                </a:solidFill>
                <a:latin typeface="Courier New"/>
                <a:ea typeface="Courier New"/>
                <a:cs typeface="Courier New"/>
                <a:sym typeface="Courier New"/>
              </a:rPr>
              <a:t>        return x;							}</a:t>
            </a:r>
            <a:endParaRPr b="0" i="0" sz="1600" u="none" cap="none" strike="noStrike">
              <a:solidFill>
                <a:srgbClr val="00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p51"/>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2" name="Google Shape;342;p51"/>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Identify a Palindromic String</a:t>
            </a:r>
            <a:endParaRPr sz="2400"/>
          </a:p>
        </p:txBody>
      </p:sp>
      <p:sp>
        <p:nvSpPr>
          <p:cNvPr id="343" name="Google Shape;343;p51"/>
          <p:cNvSpPr txBox="1"/>
          <p:nvPr/>
        </p:nvSpPr>
        <p:spPr>
          <a:xfrm>
            <a:off x="389700" y="8431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Well here’s the last problem of the topics and it’s a problem you already are familiar with.</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Just to revise, a palindrome is a word, string, phrase or sentence that reads same backward as forward. For example, “MALAYALAM”, “LEVEL” etc.</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 As queues and stacks are one of the most frequently used data structures for storing and modifying information, we need to devise an algorithm to check whether the characters of the input string forms a palindrome or not using either stacks or queues.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9" name="Google Shape;349;p5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0" name="Google Shape;350;p5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Identify a Palindromic String</a:t>
            </a:r>
            <a:endParaRPr sz="2400"/>
          </a:p>
        </p:txBody>
      </p:sp>
      <p:sp>
        <p:nvSpPr>
          <p:cNvPr id="351" name="Google Shape;351;p52"/>
          <p:cNvSpPr txBox="1"/>
          <p:nvPr/>
        </p:nvSpPr>
        <p:spPr>
          <a:xfrm>
            <a:off x="389700" y="8431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Let’s see the steps of the algorithm to help us check the palindromic nature of a stack.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 sz="1800" u="none" cap="none" strike="noStrike">
                <a:solidFill>
                  <a:schemeClr val="dk1"/>
                </a:solidFill>
                <a:latin typeface="Calibri"/>
                <a:ea typeface="Calibri"/>
                <a:cs typeface="Calibri"/>
                <a:sym typeface="Calibri"/>
              </a:rPr>
              <a:t>Use a ‘for’ loop to push each character of the string into an array stack.</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 sz="1800" u="none" cap="none" strike="noStrike">
                <a:solidFill>
                  <a:schemeClr val="dk1"/>
                </a:solidFill>
                <a:latin typeface="Calibri"/>
                <a:ea typeface="Calibri"/>
                <a:cs typeface="Calibri"/>
                <a:sym typeface="Calibri"/>
              </a:rPr>
              <a:t>Initialise an empty string say “reversedString”.</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 sz="1800" u="none" cap="none" strike="noStrike">
                <a:solidFill>
                  <a:schemeClr val="dk1"/>
                </a:solidFill>
                <a:latin typeface="Calibri"/>
                <a:ea typeface="Calibri"/>
                <a:cs typeface="Calibri"/>
                <a:sym typeface="Calibri"/>
              </a:rPr>
              <a:t>pop() the characters from the stack one by one and add it to the reversedString.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 sz="1800" u="none" cap="none" strike="noStrike">
                <a:solidFill>
                  <a:schemeClr val="dk1"/>
                </a:solidFill>
                <a:latin typeface="Calibri"/>
                <a:ea typeface="Calibri"/>
                <a:cs typeface="Calibri"/>
                <a:sym typeface="Calibri"/>
              </a:rPr>
              <a:t>Compare the input string and the reversed string. If they are equal, then print  “The input String is a palindrome”.</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b="0" i="0" lang="en" sz="1800" u="none" cap="none" strike="noStrike">
                <a:solidFill>
                  <a:schemeClr val="dk1"/>
                </a:solidFill>
                <a:latin typeface="Calibri"/>
                <a:ea typeface="Calibri"/>
                <a:cs typeface="Calibri"/>
                <a:sym typeface="Calibri"/>
              </a:rPr>
              <a:t>If they are not equal, then print  “The input String is not a palindrome”.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5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8" name="Google Shape;358;p53"/>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Identify a Palindromic String</a:t>
            </a:r>
            <a:endParaRPr sz="2400"/>
          </a:p>
        </p:txBody>
      </p:sp>
      <p:sp>
        <p:nvSpPr>
          <p:cNvPr id="359" name="Google Shape;359;p53"/>
          <p:cNvSpPr txBox="1"/>
          <p:nvPr/>
        </p:nvSpPr>
        <p:spPr>
          <a:xfrm>
            <a:off x="389700" y="843150"/>
            <a:ext cx="8353200" cy="12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Will the time complexity of our algorithm be O(n) or O(n</a:t>
            </a:r>
            <a:r>
              <a:rPr b="0" baseline="30000" i="0" lang="en" sz="1800" u="none" cap="none" strike="noStrike">
                <a:solidFill>
                  <a:schemeClr val="dk1"/>
                </a:solidFill>
                <a:latin typeface="Calibri"/>
                <a:ea typeface="Calibri"/>
                <a:cs typeface="Calibri"/>
                <a:sym typeface="Calibri"/>
              </a:rPr>
              <a:t>2</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space complexity of the discussed approach is O(n</a:t>
            </a:r>
            <a:r>
              <a:rPr b="0" baseline="30000" i="0" lang="en" sz="1800" u="none" cap="none" strike="noStrike">
                <a:solidFill>
                  <a:schemeClr val="dk1"/>
                </a:solidFill>
                <a:latin typeface="Calibri"/>
                <a:ea typeface="Calibri"/>
                <a:cs typeface="Calibri"/>
                <a:sym typeface="Calibri"/>
              </a:rPr>
              <a:t>2</a:t>
            </a:r>
            <a:r>
              <a:rPr b="0" i="0" lang="en" sz="1800" u="none" cap="none" strike="noStrike">
                <a:solidFill>
                  <a:schemeClr val="dk1"/>
                </a:solidFill>
                <a:latin typeface="Calibri"/>
                <a:ea typeface="Calibri"/>
                <a:cs typeface="Calibri"/>
                <a:sym typeface="Calibri"/>
              </a:rPr>
              <a:t>) due to the variable string used.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Strings are immutable in Java; therefore, a new string of length ‘n’ will be created ‘n’ times.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To avoid creating a new string everytime you add a character, you can use </a:t>
            </a:r>
            <a:r>
              <a:rPr b="1" i="0" lang="en" sz="1800" u="none" cap="none" strike="noStrike">
                <a:solidFill>
                  <a:schemeClr val="dk1"/>
                </a:solidFill>
                <a:latin typeface="Calibri"/>
                <a:ea typeface="Calibri"/>
                <a:cs typeface="Calibri"/>
                <a:sym typeface="Calibri"/>
              </a:rPr>
              <a:t>StringBuilder</a:t>
            </a:r>
            <a:r>
              <a:rPr b="0" i="0" lang="en" sz="1800" u="none" cap="none" strike="noStrike">
                <a:solidFill>
                  <a:schemeClr val="dk1"/>
                </a:solidFill>
                <a:latin typeface="Calibri"/>
                <a:ea typeface="Calibri"/>
                <a:cs typeface="Calibri"/>
                <a:sym typeface="Calibri"/>
              </a:rPr>
              <a:t> class in Java.</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strings created using StringBuilder class are modifiable and do not need any repetitive creation.</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Therefore, the space complexity is reduced to O(n).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p:nvPr/>
        </p:nvSpPr>
        <p:spPr>
          <a:xfrm>
            <a:off x="663921" y="571886"/>
            <a:ext cx="2057400" cy="54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5" name="Google Shape;365;p54"/>
          <p:cNvSpPr txBox="1"/>
          <p:nvPr>
            <p:ph type="title"/>
          </p:nvPr>
        </p:nvSpPr>
        <p:spPr>
          <a:xfrm>
            <a:off x="601203" y="1674600"/>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sz="1800"/>
          </a:p>
          <a:p>
            <a:pPr indent="0" lvl="0" marL="12700" rtl="0" algn="l">
              <a:lnSpc>
                <a:spcPct val="100000"/>
              </a:lnSpc>
              <a:spcBef>
                <a:spcPts val="0"/>
              </a:spcBef>
              <a:spcAft>
                <a:spcPts val="0"/>
              </a:spcAft>
              <a:buSzPts val="2800"/>
              <a:buNone/>
            </a:pPr>
            <a:r>
              <a:t/>
            </a:r>
            <a:endParaRPr sz="1800"/>
          </a:p>
        </p:txBody>
      </p:sp>
      <p:sp>
        <p:nvSpPr>
          <p:cNvPr id="366" name="Google Shape;366;p54"/>
          <p:cNvSpPr/>
          <p:nvPr/>
        </p:nvSpPr>
        <p:spPr>
          <a:xfrm>
            <a:off x="7582359" y="0"/>
            <a:ext cx="1356600" cy="157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7" name="Google Shape;367;p54"/>
          <p:cNvSpPr txBox="1"/>
          <p:nvPr/>
        </p:nvSpPr>
        <p:spPr>
          <a:xfrm>
            <a:off x="1413626" y="1034750"/>
            <a:ext cx="13566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#LifeKoKaroLift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2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29"/>
          <p:cNvSpPr txBox="1"/>
          <p:nvPr/>
        </p:nvSpPr>
        <p:spPr>
          <a:xfrm>
            <a:off x="1208549" y="1387405"/>
            <a:ext cx="2640300" cy="5760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15"/>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8" name="Google Shape;128;p29"/>
          <p:cNvSpPr txBox="1"/>
          <p:nvPr/>
        </p:nvSpPr>
        <p:spPr>
          <a:xfrm>
            <a:off x="374100" y="-99750"/>
            <a:ext cx="6109800" cy="78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1000"/>
              </a:spcBef>
              <a:spcAft>
                <a:spcPts val="0"/>
              </a:spcAft>
              <a:buClr>
                <a:srgbClr val="000000"/>
              </a:buClr>
              <a:buSzPts val="2400"/>
              <a:buFont typeface="Arial"/>
              <a:buNone/>
            </a:pPr>
            <a:r>
              <a:rPr b="0" i="0" lang="en" sz="2400" u="none" cap="none" strike="noStrike">
                <a:solidFill>
                  <a:srgbClr val="FFFFFF"/>
                </a:solidFill>
                <a:latin typeface="Trebuchet MS"/>
                <a:ea typeface="Trebuchet MS"/>
                <a:cs typeface="Trebuchet MS"/>
                <a:sym typeface="Trebuchet MS"/>
              </a:rPr>
              <a:t>Time Allocation Summary</a:t>
            </a:r>
            <a:endParaRPr b="0" i="0" sz="2400" u="none" cap="none" strike="noStrike">
              <a:solidFill>
                <a:srgbClr val="FFFFFF"/>
              </a:solidFill>
              <a:latin typeface="Trebuchet MS"/>
              <a:ea typeface="Trebuchet MS"/>
              <a:cs typeface="Trebuchet MS"/>
              <a:sym typeface="Trebuchet MS"/>
            </a:endParaRPr>
          </a:p>
        </p:txBody>
      </p:sp>
      <p:graphicFrame>
        <p:nvGraphicFramePr>
          <p:cNvPr id="129" name="Google Shape;129;p29"/>
          <p:cNvGraphicFramePr/>
          <p:nvPr/>
        </p:nvGraphicFramePr>
        <p:xfrm>
          <a:off x="596563" y="1184370"/>
          <a:ext cx="3000000" cy="3000000"/>
        </p:xfrm>
        <a:graphic>
          <a:graphicData uri="http://schemas.openxmlformats.org/drawingml/2006/table">
            <a:tbl>
              <a:tblPr bandRow="1" firstRow="1">
                <a:noFill/>
                <a:tableStyleId>{2A6312B2-FA15-4732-83A4-A79702F06947}</a:tableStyleId>
              </a:tblPr>
              <a:tblGrid>
                <a:gridCol w="3443675"/>
                <a:gridCol w="2261875"/>
                <a:gridCol w="2245325"/>
              </a:tblGrid>
              <a:tr h="326300">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Element </a:t>
                      </a:r>
                      <a:endParaRPr sz="16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Slide numbers</a:t>
                      </a:r>
                      <a:endParaRPr sz="16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 sz="1600" u="none" cap="none" strike="noStrike">
                          <a:latin typeface="Arial"/>
                          <a:ea typeface="Arial"/>
                          <a:cs typeface="Arial"/>
                          <a:sym typeface="Arial"/>
                        </a:rPr>
                        <a:t>Maximum time(min)</a:t>
                      </a:r>
                      <a:endParaRPr sz="1600" u="none" cap="none" strike="noStrike">
                        <a:latin typeface="Arial"/>
                        <a:ea typeface="Arial"/>
                        <a:cs typeface="Arial"/>
                        <a:sym typeface="Arial"/>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Spot Test </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Arial"/>
                          <a:ea typeface="Arial"/>
                          <a:cs typeface="Arial"/>
                          <a:sym typeface="Arial"/>
                        </a:rPr>
                        <a:t>4</a:t>
                      </a:r>
                      <a:endParaRPr sz="1400" u="none" cap="none" strike="noStrike">
                        <a:latin typeface="Arial"/>
                        <a:ea typeface="Arial"/>
                        <a:cs typeface="Arial"/>
                        <a:sym typeface="Arial"/>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Today’s Agenda</a:t>
                      </a:r>
                      <a:endParaRPr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Arial"/>
                          <a:ea typeface="Arial"/>
                          <a:cs typeface="Arial"/>
                          <a:sym typeface="Arial"/>
                        </a:rPr>
                        <a:t>5</a:t>
                      </a:r>
                      <a:endParaRPr sz="1400" u="none" cap="none" strike="noStrike">
                        <a:latin typeface="Arial"/>
                        <a:ea typeface="Arial"/>
                        <a:cs typeface="Arial"/>
                        <a:sym typeface="Arial"/>
                      </a:endParaRPr>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r>
              <a:tr h="324475">
                <a:tc>
                  <a:txBody>
                    <a:bodyPr/>
                    <a:lstStyle/>
                    <a:p>
                      <a:pPr indent="0" lvl="0" marL="0" marR="0" rtl="0" algn="ctr">
                        <a:lnSpc>
                          <a:spcPct val="100000"/>
                        </a:lnSpc>
                        <a:spcBef>
                          <a:spcPts val="0"/>
                        </a:spcBef>
                        <a:spcAft>
                          <a:spcPts val="0"/>
                        </a:spcAft>
                        <a:buClr>
                          <a:srgbClr val="000000"/>
                        </a:buClr>
                        <a:buSzPts val="2200"/>
                        <a:buFont typeface="Rockwell"/>
                        <a:buNone/>
                      </a:pPr>
                      <a:r>
                        <a:rPr lang="en" sz="1400" u="none" cap="none" strike="noStrike">
                          <a:latin typeface="Arial"/>
                          <a:ea typeface="Arial"/>
                          <a:cs typeface="Arial"/>
                          <a:sym typeface="Arial"/>
                        </a:rPr>
                        <a:t>Implementation of Stack using Queues</a:t>
                      </a:r>
                      <a:endParaRPr sz="1400" u="none" cap="none" strike="noStrike">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Arial"/>
                          <a:ea typeface="Arial"/>
                          <a:cs typeface="Arial"/>
                          <a:sym typeface="Arial"/>
                        </a:rPr>
                        <a:t>6</a:t>
                      </a:r>
                      <a:r>
                        <a:rPr lang="en" sz="1400" u="none" cap="none" strike="noStrike">
                          <a:latin typeface="Arial"/>
                          <a:ea typeface="Arial"/>
                          <a:cs typeface="Arial"/>
                          <a:sym typeface="Arial"/>
                        </a:rPr>
                        <a:t> - 24</a:t>
                      </a:r>
                      <a:endParaRPr sz="1400" u="none" cap="none" strike="noStrike">
                        <a:latin typeface="Arial"/>
                        <a:ea typeface="Arial"/>
                        <a:cs typeface="Arial"/>
                        <a:sym typeface="Arial"/>
                      </a:endParaRPr>
                    </a:p>
                  </a:txBody>
                  <a:tcPr marT="45725" marB="45725" marR="91450" marL="91450">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45725" marB="45725" marR="91450" marL="91450">
                    <a:lnB cap="flat" cmpd="sng" w="12700">
                      <a:solidFill>
                        <a:srgbClr val="FFFFFF"/>
                      </a:solidFill>
                      <a:prstDash val="solid"/>
                      <a:round/>
                      <a:headEnd len="sm" w="sm" type="none"/>
                      <a:tailEnd len="sm" w="sm" type="none"/>
                    </a:lnB>
                  </a:tcPr>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Arial"/>
                          <a:ea typeface="Arial"/>
                          <a:cs typeface="Arial"/>
                          <a:sym typeface="Arial"/>
                        </a:rPr>
                        <a:t>Identifying Palindromic String</a:t>
                      </a:r>
                      <a:endParaRPr sz="1400" u="none" cap="none" strike="noStrike">
                        <a:solidFill>
                          <a:schemeClr val="dk1"/>
                        </a:solidFill>
                        <a:latin typeface="Arial"/>
                        <a:ea typeface="Arial"/>
                        <a:cs typeface="Arial"/>
                        <a:sym typeface="Arial"/>
                      </a:endParaRPr>
                    </a:p>
                  </a:txBody>
                  <a:tcPr marT="45725" marB="45725" marR="91450" marL="91450">
                    <a:lnT cap="flat" cmpd="sng" w="12700">
                      <a:solidFill>
                        <a:srgbClr val="FFFFFF"/>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n">
                          <a:latin typeface="Arial"/>
                          <a:ea typeface="Arial"/>
                          <a:cs typeface="Arial"/>
                          <a:sym typeface="Arial"/>
                        </a:rPr>
                        <a:t>25</a:t>
                      </a:r>
                      <a:r>
                        <a:rPr lang="en" sz="1400" u="none" cap="none" strike="noStrike">
                          <a:latin typeface="Arial"/>
                          <a:ea typeface="Arial"/>
                          <a:cs typeface="Arial"/>
                          <a:sym typeface="Arial"/>
                        </a:rPr>
                        <a:t> - </a:t>
                      </a:r>
                      <a:r>
                        <a:rPr lang="en">
                          <a:latin typeface="Arial"/>
                          <a:ea typeface="Arial"/>
                          <a:cs typeface="Arial"/>
                          <a:sym typeface="Arial"/>
                        </a:rPr>
                        <a:t>27</a:t>
                      </a:r>
                      <a:endParaRPr sz="1400" u="none" cap="none" strike="noStrike">
                        <a:latin typeface="Arial"/>
                        <a:ea typeface="Arial"/>
                        <a:cs typeface="Arial"/>
                        <a:sym typeface="Arial"/>
                      </a:endParaRPr>
                    </a:p>
                  </a:txBody>
                  <a:tcPr marT="45725" marB="45725" marR="91450" marL="91450">
                    <a:lnT cap="flat" cmpd="sng" w="12700">
                      <a:solidFill>
                        <a:srgbClr val="FFFFFF"/>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45725" marB="45725" marR="91450" marL="91450">
                    <a:lnT cap="flat" cmpd="sng" w="12700">
                      <a:solidFill>
                        <a:srgbClr val="FFFFFF"/>
                      </a:solidFill>
                      <a:prstDash val="solid"/>
                      <a:round/>
                      <a:headEnd len="sm" w="sm" type="none"/>
                      <a:tailEnd len="sm" w="sm" type="none"/>
                    </a:lnT>
                  </a:tcPr>
                </a:tc>
              </a:tr>
              <a:tr h="3244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Arial"/>
                          <a:ea typeface="Arial"/>
                          <a:cs typeface="Arial"/>
                          <a:sym typeface="Arial"/>
                        </a:rPr>
                        <a:t>Total Time</a:t>
                      </a:r>
                      <a:endParaRPr b="1"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latin typeface="Arial"/>
                        <a:ea typeface="Arial"/>
                        <a:cs typeface="Arial"/>
                        <a:sym typeface="Aria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Arial"/>
                          <a:ea typeface="Arial"/>
                          <a:cs typeface="Arial"/>
                          <a:sym typeface="Arial"/>
                        </a:rPr>
                        <a:t>120</a:t>
                      </a:r>
                      <a:endParaRPr sz="14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nvSpPr>
        <p:spPr>
          <a:xfrm>
            <a:off x="510325" y="946825"/>
            <a:ext cx="7480200" cy="16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000000"/>
                </a:solidFill>
                <a:latin typeface="Calibri"/>
                <a:ea typeface="Calibri"/>
                <a:cs typeface="Calibri"/>
                <a:sym typeface="Calibri"/>
              </a:rPr>
              <a:t>Let’s take a quick revision assessment of previously taught topics :-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sz="2200">
              <a:latin typeface="Calibri"/>
              <a:ea typeface="Calibri"/>
              <a:cs typeface="Calibri"/>
              <a:sym typeface="Calibri"/>
            </a:endParaRPr>
          </a:p>
          <a:p>
            <a:pPr indent="-368300" lvl="0" marL="457200" marR="0" rtl="0" algn="l">
              <a:lnSpc>
                <a:spcPct val="200000"/>
              </a:lnSpc>
              <a:spcBef>
                <a:spcPts val="0"/>
              </a:spcBef>
              <a:spcAft>
                <a:spcPts val="0"/>
              </a:spcAft>
              <a:buClr>
                <a:srgbClr val="000000"/>
              </a:buClr>
              <a:buSzPts val="2200"/>
              <a:buFont typeface="Calibri"/>
              <a:buChar char="●"/>
            </a:pPr>
            <a:r>
              <a:rPr lang="en" sz="2200">
                <a:latin typeface="Calibri"/>
                <a:ea typeface="Calibri"/>
                <a:cs typeface="Calibri"/>
                <a:sym typeface="Calibri"/>
              </a:rPr>
              <a:t>Introduction to Queues</a:t>
            </a:r>
            <a:endParaRPr sz="2200">
              <a:latin typeface="Calibri"/>
              <a:ea typeface="Calibri"/>
              <a:cs typeface="Calibri"/>
              <a:sym typeface="Calibri"/>
            </a:endParaRPr>
          </a:p>
          <a:p>
            <a:pPr indent="-368300" lvl="0" marL="457200" marR="0" rtl="0" algn="l">
              <a:lnSpc>
                <a:spcPct val="200000"/>
              </a:lnSpc>
              <a:spcBef>
                <a:spcPts val="0"/>
              </a:spcBef>
              <a:spcAft>
                <a:spcPts val="0"/>
              </a:spcAft>
              <a:buSzPts val="2200"/>
              <a:buFont typeface="Calibri"/>
              <a:buChar char="●"/>
            </a:pPr>
            <a:r>
              <a:rPr lang="en" sz="2200">
                <a:latin typeface="Calibri"/>
                <a:ea typeface="Calibri"/>
                <a:cs typeface="Calibri"/>
                <a:sym typeface="Calibri"/>
              </a:rPr>
              <a:t>Implementation of Queues</a:t>
            </a:r>
            <a:endParaRPr sz="22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135" name="Google Shape;135;p3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30"/>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30"/>
          <p:cNvSpPr txBox="1"/>
          <p:nvPr>
            <p:ph type="title"/>
          </p:nvPr>
        </p:nvSpPr>
        <p:spPr>
          <a:xfrm>
            <a:off x="389704" y="168575"/>
            <a:ext cx="2081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Spot Test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31"/>
          <p:cNvSpPr txBox="1"/>
          <p:nvPr/>
        </p:nvSpPr>
        <p:spPr>
          <a:xfrm>
            <a:off x="514800" y="727525"/>
            <a:ext cx="8114400" cy="256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200000"/>
              </a:lnSpc>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Implementation of Stack using two Queues</a:t>
            </a:r>
            <a:endParaRPr b="0" i="0" sz="2400" u="none" cap="none" strike="noStrike">
              <a:solidFill>
                <a:schemeClr val="dk1"/>
              </a:solidFill>
              <a:latin typeface="Calibri"/>
              <a:ea typeface="Calibri"/>
              <a:cs typeface="Calibri"/>
              <a:sym typeface="Calibri"/>
            </a:endParaRPr>
          </a:p>
          <a:p>
            <a:pPr indent="-381000" lvl="0" marL="457200" rtl="0" algn="l">
              <a:lnSpc>
                <a:spcPct val="2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Implementation of Stack using one Queue</a:t>
            </a:r>
            <a:endParaRPr b="0" i="0" sz="2400" u="none" cap="none" strike="noStrike">
              <a:solidFill>
                <a:schemeClr val="dk1"/>
              </a:solidFill>
              <a:latin typeface="Calibri"/>
              <a:ea typeface="Calibri"/>
              <a:cs typeface="Calibri"/>
              <a:sym typeface="Calibri"/>
            </a:endParaRPr>
          </a:p>
          <a:p>
            <a:pPr indent="-381000" lvl="0" marL="457200" marR="0" rtl="0" algn="l">
              <a:lnSpc>
                <a:spcPct val="200000"/>
              </a:lnSpc>
              <a:spcBef>
                <a:spcPts val="0"/>
              </a:spcBef>
              <a:spcAft>
                <a:spcPts val="0"/>
              </a:spcAft>
              <a:buClr>
                <a:schemeClr val="dk1"/>
              </a:buClr>
              <a:buSzPts val="2400"/>
              <a:buFont typeface="Calibri"/>
              <a:buChar char="●"/>
            </a:pPr>
            <a:r>
              <a:rPr lang="en" sz="2400">
                <a:latin typeface="Calibri"/>
                <a:ea typeface="Calibri"/>
                <a:cs typeface="Calibri"/>
                <a:sym typeface="Calibri"/>
              </a:rPr>
              <a:t>Identify Palindromic String</a:t>
            </a:r>
            <a:r>
              <a:rPr b="0" i="0" lang="en" sz="2400" u="none" cap="none" strike="noStrike">
                <a:solidFill>
                  <a:srgbClr val="000000"/>
                </a:solidFill>
                <a:latin typeface="Calibri"/>
                <a:ea typeface="Calibri"/>
                <a:cs typeface="Calibri"/>
                <a:sym typeface="Calibri"/>
              </a:rPr>
              <a:t> Problem</a:t>
            </a:r>
            <a:endParaRPr b="0" i="0" sz="2400" u="none" cap="none" strike="noStrike">
              <a:solidFill>
                <a:srgbClr val="000000"/>
              </a:solidFill>
              <a:latin typeface="Calibri"/>
              <a:ea typeface="Calibri"/>
              <a:cs typeface="Calibri"/>
              <a:sym typeface="Calibri"/>
            </a:endParaRPr>
          </a:p>
        </p:txBody>
      </p:sp>
      <p:sp>
        <p:nvSpPr>
          <p:cNvPr id="143" name="Google Shape;143;p31"/>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3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31"/>
          <p:cNvSpPr txBox="1"/>
          <p:nvPr/>
        </p:nvSpPr>
        <p:spPr>
          <a:xfrm>
            <a:off x="507300" y="14350"/>
            <a:ext cx="29217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Today’s Agenda</a:t>
            </a:r>
            <a:endParaRPr b="0" i="0" sz="300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1" name="Google Shape;151;p32"/>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2" name="Google Shape;152;p32"/>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53" name="Google Shape;153;p32"/>
          <p:cNvSpPr txBox="1"/>
          <p:nvPr/>
        </p:nvSpPr>
        <p:spPr>
          <a:xfrm>
            <a:off x="213900" y="941700"/>
            <a:ext cx="8529000" cy="777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Well, now you’ve learnt the basics of both stacks and queues. Here’s a challenging task for you. </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Can you implement a stack using queues?</a:t>
            </a:r>
            <a:endParaRPr b="0" i="0" sz="1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But, before let’s revise the difference between them once again. </a:t>
            </a:r>
            <a:endParaRPr b="0" i="0" sz="1800" u="none" cap="none" strike="noStrike">
              <a:solidFill>
                <a:srgbClr val="000000"/>
              </a:solidFill>
              <a:latin typeface="Calibri"/>
              <a:ea typeface="Calibri"/>
              <a:cs typeface="Calibri"/>
              <a:sym typeface="Calibri"/>
            </a:endParaRPr>
          </a:p>
        </p:txBody>
      </p:sp>
      <p:pic>
        <p:nvPicPr>
          <p:cNvPr descr="Group of people waiting in line vector isolated on white background. Group of refugees, migration crisis in Europe. Turkey war migration waves going to Schengen Area. Border situation in EU, or Mexico" id="154" name="Google Shape;154;p32"/>
          <p:cNvPicPr preferRelativeResize="0"/>
          <p:nvPr/>
        </p:nvPicPr>
        <p:blipFill rotWithShape="1">
          <a:blip r:embed="rId4">
            <a:alphaModFix/>
          </a:blip>
          <a:srcRect b="0" l="0" r="0" t="0"/>
          <a:stretch/>
        </p:blipFill>
        <p:spPr>
          <a:xfrm>
            <a:off x="1714500" y="2958875"/>
            <a:ext cx="5715000" cy="196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33"/>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p33"/>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62" name="Google Shape;162;p33"/>
          <p:cNvSpPr txBox="1"/>
          <p:nvPr/>
        </p:nvSpPr>
        <p:spPr>
          <a:xfrm>
            <a:off x="389700" y="991350"/>
            <a:ext cx="8353200" cy="777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Calibri"/>
              <a:buChar char="●"/>
            </a:pPr>
            <a:r>
              <a:rPr b="0" i="0" lang="en" sz="1800" u="none" cap="none" strike="noStrike">
                <a:solidFill>
                  <a:srgbClr val="000000"/>
                </a:solidFill>
                <a:latin typeface="Calibri"/>
                <a:ea typeface="Calibri"/>
                <a:cs typeface="Calibri"/>
                <a:sym typeface="Calibri"/>
              </a:rPr>
              <a:t>Stacks are the data structure that follows LIFO property. Stack has a restriction that insertion and deletion can be done only at one end which is known as the 'TOP' of the stack.</a:t>
            </a:r>
            <a:endParaRPr b="0" i="0" sz="1800" u="none" cap="none" strike="noStrike">
              <a:solidFill>
                <a:srgbClr val="000000"/>
              </a:solidFill>
              <a:latin typeface="Calibri"/>
              <a:ea typeface="Calibri"/>
              <a:cs typeface="Calibri"/>
              <a:sym typeface="Calibri"/>
            </a:endParaRPr>
          </a:p>
        </p:txBody>
      </p:sp>
      <p:pic>
        <p:nvPicPr>
          <p:cNvPr descr="File:QUEUE VS STACK.png - Wikimedia Commons" id="163" name="Google Shape;163;p33"/>
          <p:cNvPicPr preferRelativeResize="0"/>
          <p:nvPr/>
        </p:nvPicPr>
        <p:blipFill rotWithShape="1">
          <a:blip r:embed="rId4">
            <a:alphaModFix/>
          </a:blip>
          <a:srcRect b="6366" l="70292" r="1990" t="0"/>
          <a:stretch/>
        </p:blipFill>
        <p:spPr>
          <a:xfrm>
            <a:off x="3445662" y="1768950"/>
            <a:ext cx="2252675" cy="317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34"/>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0" name="Google Shape;170;p34"/>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pic>
        <p:nvPicPr>
          <p:cNvPr descr="File:QUEUE VS STACK.png - Wikimedia Commons" id="171" name="Google Shape;171;p34"/>
          <p:cNvPicPr preferRelativeResize="0"/>
          <p:nvPr/>
        </p:nvPicPr>
        <p:blipFill rotWithShape="1">
          <a:blip r:embed="rId4">
            <a:alphaModFix/>
          </a:blip>
          <a:srcRect b="39597" l="1929" r="43842" t="10124"/>
          <a:stretch/>
        </p:blipFill>
        <p:spPr>
          <a:xfrm>
            <a:off x="2108424" y="2730400"/>
            <a:ext cx="5052750" cy="1953350"/>
          </a:xfrm>
          <a:prstGeom prst="rect">
            <a:avLst/>
          </a:prstGeom>
          <a:noFill/>
          <a:ln>
            <a:noFill/>
          </a:ln>
        </p:spPr>
      </p:pic>
      <p:sp>
        <p:nvSpPr>
          <p:cNvPr id="172" name="Google Shape;172;p34"/>
          <p:cNvSpPr txBox="1"/>
          <p:nvPr/>
        </p:nvSpPr>
        <p:spPr>
          <a:xfrm>
            <a:off x="389700" y="9193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On the other hand, Queues are the data structure that follows FIFO property.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In queues, you can insert (enqueue) elements only at one end which is known as ‘TAIL’ and deletion (dequeue) of elements in the queue can take place at the other end which is known as ‘HEAD’.</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 name="Google Shape;178;p35"/>
          <p:cNvSpPr/>
          <p:nvPr/>
        </p:nvSpPr>
        <p:spPr>
          <a:xfrm>
            <a:off x="7929284" y="210064"/>
            <a:ext cx="813600" cy="217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 name="Google Shape;179;p35"/>
          <p:cNvSpPr txBox="1"/>
          <p:nvPr>
            <p:ph type="title"/>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sz="2400">
                <a:solidFill>
                  <a:srgbClr val="FFFFFF"/>
                </a:solidFill>
              </a:rPr>
              <a:t>Implementation of Stack using Queues</a:t>
            </a:r>
            <a:endParaRPr sz="2400"/>
          </a:p>
        </p:txBody>
      </p:sp>
      <p:sp>
        <p:nvSpPr>
          <p:cNvPr id="180" name="Google Shape;180;p35"/>
          <p:cNvSpPr txBox="1"/>
          <p:nvPr/>
        </p:nvSpPr>
        <p:spPr>
          <a:xfrm>
            <a:off x="389700" y="919350"/>
            <a:ext cx="8353200" cy="1290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major difference therefore is that if the elements are inserted at the same end in both these data structures, they removal takes place at different end or vice-versa.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We can therefore conclude that either the PUSH operation will be same as ENQUEUE or the POP operation will be same as DEQUEUE in our stack implemented with queues.</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The former case is called </a:t>
            </a:r>
            <a:r>
              <a:rPr b="1" i="0" lang="en" sz="1800" u="none" cap="none" strike="noStrike">
                <a:solidFill>
                  <a:schemeClr val="dk1"/>
                </a:solidFill>
                <a:latin typeface="Calibri"/>
                <a:ea typeface="Calibri"/>
                <a:cs typeface="Calibri"/>
                <a:sym typeface="Calibri"/>
              </a:rPr>
              <a:t>implementing stack making POP operation costly</a:t>
            </a:r>
            <a:r>
              <a:rPr b="0" i="0" lang="en" sz="1800" u="none" cap="none" strike="noStrike">
                <a:solidFill>
                  <a:schemeClr val="dk1"/>
                </a:solidFill>
                <a:latin typeface="Calibri"/>
                <a:ea typeface="Calibri"/>
                <a:cs typeface="Calibri"/>
                <a:sym typeface="Calibri"/>
              </a:rPr>
              <a:t> and the latter is called, as you would have guessed already, </a:t>
            </a:r>
            <a:r>
              <a:rPr b="1" i="0" lang="en" sz="1800" u="none" cap="none" strike="noStrike">
                <a:solidFill>
                  <a:schemeClr val="dk1"/>
                </a:solidFill>
                <a:latin typeface="Calibri"/>
                <a:ea typeface="Calibri"/>
                <a:cs typeface="Calibri"/>
                <a:sym typeface="Calibri"/>
              </a:rPr>
              <a:t>implementing stack making PUSH operation costly</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