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E574F2-A452-4D04-B764-1667DA41D202}">
  <a:tblStyle styleId="{10E574F2-A452-4D04-B764-1667DA41D202}" styleName="Table_0">
    <a:wholeTbl>
      <a:tcTxStyle b="off" i="off">
        <a:font>
          <a:latin typeface="Rockwell"/>
          <a:ea typeface="Rockwell"/>
          <a:cs typeface="Rockwel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9E9"/>
          </a:solidFill>
        </a:fill>
      </a:tcStyle>
    </a:wholeTbl>
    <a:band1H>
      <a:tcTxStyle b="off" i="off"/>
      <a:tcStyle>
        <a:fill>
          <a:solidFill>
            <a:srgbClr val="D0D0D0"/>
          </a:solidFill>
        </a:fill>
      </a:tcStyle>
    </a:band1H>
    <a:band2H>
      <a:tcTxStyle b="off" i="off"/>
    </a:band2H>
    <a:band1V>
      <a:tcTxStyle b="off" i="off"/>
      <a:tcStyle>
        <a:fill>
          <a:solidFill>
            <a:srgbClr val="D0D0D0"/>
          </a:solidFill>
        </a:fill>
      </a:tcStyle>
    </a:band1V>
    <a:band2V>
      <a:tcTxStyle b="off" i="off"/>
    </a:band2V>
    <a:lastCol>
      <a:tcTxStyle b="on" i="off">
        <a:font>
          <a:latin typeface="Rockwell"/>
          <a:ea typeface="Rockwell"/>
          <a:cs typeface="Rockwell"/>
        </a:font>
        <a:srgbClr val="FFFFFF"/>
      </a:tcTxStyle>
      <a:tcStyle>
        <a:fill>
          <a:solidFill>
            <a:srgbClr val="5A5A59"/>
          </a:solidFill>
        </a:fill>
      </a:tcStyle>
    </a:lastCol>
    <a:firstCol>
      <a:tcTxStyle b="on" i="off">
        <a:font>
          <a:latin typeface="Rockwell"/>
          <a:ea typeface="Rockwell"/>
          <a:cs typeface="Rockwell"/>
        </a:font>
        <a:srgbClr val="FFFFFF"/>
      </a:tcTxStyle>
      <a:tcStyle>
        <a:fill>
          <a:solidFill>
            <a:srgbClr val="5A5A59"/>
          </a:solidFill>
        </a:fill>
      </a:tcStyle>
    </a:firstCol>
    <a:lastRow>
      <a:tcTxStyle b="on" i="off">
        <a:font>
          <a:latin typeface="Rockwell"/>
          <a:ea typeface="Rockwell"/>
          <a:cs typeface="Rockwell"/>
        </a:font>
        <a:srgbClr val="FFFFFF"/>
      </a:tcTxStyle>
      <a:tcStyle>
        <a:tcBdr>
          <a:top>
            <a:ln cap="flat" cmpd="sng" w="38100">
              <a:solidFill>
                <a:srgbClr val="FFFFFF"/>
              </a:solidFill>
              <a:prstDash val="solid"/>
              <a:round/>
              <a:headEnd len="sm" w="sm" type="none"/>
              <a:tailEnd len="sm" w="sm" type="none"/>
            </a:ln>
          </a:top>
        </a:tcBdr>
        <a:fill>
          <a:solidFill>
            <a:srgbClr val="5A5A59"/>
          </a:solidFill>
        </a:fill>
      </a:tcStyle>
    </a:lastRow>
    <a:seCell>
      <a:tcTxStyle b="off" i="off"/>
    </a:seCell>
    <a:swCell>
      <a:tcTxStyle b="off" i="off"/>
    </a:swCell>
    <a:firstRow>
      <a:tcTxStyle b="on" i="off">
        <a:font>
          <a:latin typeface="Rockwell"/>
          <a:ea typeface="Rockwell"/>
          <a:cs typeface="Rockwell"/>
        </a:font>
        <a:srgbClr val="FFFFFF"/>
      </a:tcTxStyle>
      <a:tcStyle>
        <a:tcBdr>
          <a:bottom>
            <a:ln cap="flat" cmpd="sng" w="38100">
              <a:solidFill>
                <a:srgbClr val="FFFFFF"/>
              </a:solidFill>
              <a:prstDash val="solid"/>
              <a:round/>
              <a:headEnd len="sm" w="sm" type="none"/>
              <a:tailEnd len="sm" w="sm" type="none"/>
            </a:ln>
          </a:bottom>
        </a:tcBdr>
        <a:fill>
          <a:solidFill>
            <a:srgbClr val="5A5A59"/>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b2caaf24c_2_5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9b2caaf24c_2_5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b2caaf24c_2_1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9b2caaf24c_2_12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b2caaf24c_2_1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9b2caaf24c_2_12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b2caaf24c_2_1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9b2caaf24c_2_13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b2caaf24c_2_1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9b2caaf24c_2_14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b2caaf24c_2_1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9b2caaf24c_2_14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b2caaf24c_2_15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9b2caaf24c_2_15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b2caaf24c_2_16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g9b2caaf24c_2_16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b2caaf24c_2_17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9b2caaf24c_2_17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b2caaf24c_2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9b2caaf24c_2_6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b2caaf24c_2_7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9b2caaf24c_2_7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2caaf24c_2_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9b2caaf24c_2_7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b2caaf24c_2_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9b2caaf24c_2_8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b2caaf24c_2_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9b2caaf24c_2_9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b2caaf24c_2_9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9b2caaf24c_2_9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b2caaf24c_2_10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9b2caaf24c_2_10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b2caaf24c_2_1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9b2caaf24c_2_11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54" name="Shape 54"/>
        <p:cNvGrpSpPr/>
        <p:nvPr/>
      </p:nvGrpSpPr>
      <p:grpSpPr>
        <a:xfrm>
          <a:off x="0" y="0"/>
          <a:ext cx="0" cy="0"/>
          <a:chOff x="0" y="0"/>
          <a:chExt cx="0" cy="0"/>
        </a:xfrm>
      </p:grpSpPr>
      <p:sp>
        <p:nvSpPr>
          <p:cNvPr id="55" name="Google Shape;55;p14"/>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1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p1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59" name="Shape 59"/>
        <p:cNvGrpSpPr/>
        <p:nvPr/>
      </p:nvGrpSpPr>
      <p:grpSpPr>
        <a:xfrm>
          <a:off x="0" y="0"/>
          <a:ext cx="0" cy="0"/>
          <a:chOff x="0" y="0"/>
          <a:chExt cx="0" cy="0"/>
        </a:xfrm>
      </p:grpSpPr>
      <p:sp>
        <p:nvSpPr>
          <p:cNvPr id="60" name="Google Shape;60;p1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1" name="Google Shape;61;p1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1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5" name="Google Shape;65;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2" name="Google Shape;92;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3" name="Google Shape;93;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7" name="Google Shape;9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0" name="Google Shape;100;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1" name="Google Shape;10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hyperlink" Target="https://learn.upgrad.com/course/321/module/9397/session/27965/segment/145754"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2.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7" name="Shape 107"/>
        <p:cNvGrpSpPr/>
        <p:nvPr/>
      </p:nvGrpSpPr>
      <p:grpSpPr>
        <a:xfrm>
          <a:off x="0" y="0"/>
          <a:ext cx="0" cy="0"/>
          <a:chOff x="0" y="0"/>
          <a:chExt cx="0" cy="0"/>
        </a:xfrm>
      </p:grpSpPr>
      <p:sp>
        <p:nvSpPr>
          <p:cNvPr id="108" name="Google Shape;108;p27"/>
          <p:cNvSpPr/>
          <p:nvPr/>
        </p:nvSpPr>
        <p:spPr>
          <a:xfrm>
            <a:off x="663921" y="571886"/>
            <a:ext cx="2057400" cy="549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p27"/>
          <p:cNvSpPr txBox="1"/>
          <p:nvPr>
            <p:ph type="title"/>
          </p:nvPr>
        </p:nvSpPr>
        <p:spPr>
          <a:xfrm>
            <a:off x="628060" y="2614667"/>
            <a:ext cx="6235800" cy="635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a:t>Data Structures</a:t>
            </a:r>
            <a:endParaRPr/>
          </a:p>
        </p:txBody>
      </p:sp>
      <p:sp>
        <p:nvSpPr>
          <p:cNvPr id="110" name="Google Shape;110;p27"/>
          <p:cNvSpPr/>
          <p:nvPr/>
        </p:nvSpPr>
        <p:spPr>
          <a:xfrm>
            <a:off x="7582359" y="0"/>
            <a:ext cx="1356600" cy="1577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27"/>
          <p:cNvSpPr txBox="1"/>
          <p:nvPr/>
        </p:nvSpPr>
        <p:spPr>
          <a:xfrm>
            <a:off x="1413626" y="1034750"/>
            <a:ext cx="1356600" cy="238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#LifeKoKaroLift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p36"/>
          <p:cNvSpPr txBox="1"/>
          <p:nvPr/>
        </p:nvSpPr>
        <p:spPr>
          <a:xfrm>
            <a:off x="389700" y="9193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In the coming few slides, we will be shortly discussing a few problem statements on stacks and queues, which will be followed by the approach to solve the question. These questions are: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Reverse a stack</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Find K</a:t>
            </a:r>
            <a:r>
              <a:rPr b="0" baseline="30000" i="0" lang="en" sz="1800" u="none" cap="none" strike="noStrike">
                <a:solidFill>
                  <a:schemeClr val="dk1"/>
                </a:solidFill>
                <a:latin typeface="Calibri"/>
                <a:ea typeface="Calibri"/>
                <a:cs typeface="Calibri"/>
                <a:sym typeface="Calibri"/>
              </a:rPr>
              <a:t>th</a:t>
            </a:r>
            <a:r>
              <a:rPr b="0" i="0" lang="en" sz="1800" u="none" cap="none" strike="noStrike">
                <a:solidFill>
                  <a:schemeClr val="dk1"/>
                </a:solidFill>
                <a:latin typeface="Calibri"/>
                <a:ea typeface="Calibri"/>
                <a:cs typeface="Calibri"/>
                <a:sym typeface="Calibri"/>
              </a:rPr>
              <a:t> largest element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Identify a palindromic string</a:t>
            </a:r>
            <a:endParaRPr b="0" i="0" sz="1800" u="none" cap="none" strike="noStrike">
              <a:solidFill>
                <a:schemeClr val="dk1"/>
              </a:solidFill>
              <a:latin typeface="Calibri"/>
              <a:ea typeface="Calibri"/>
              <a:cs typeface="Calibri"/>
              <a:sym typeface="Calibri"/>
            </a:endParaRPr>
          </a:p>
        </p:txBody>
      </p:sp>
      <p:sp>
        <p:nvSpPr>
          <p:cNvPr id="184" name="Google Shape;184;p3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36"/>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Reverse A Stack</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 name="Google Shape;191;p37"/>
          <p:cNvSpPr txBox="1"/>
          <p:nvPr/>
        </p:nvSpPr>
        <p:spPr>
          <a:xfrm>
            <a:off x="389700" y="9193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Let’s start with the first one, Reversing a stack.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One of the applications of a stack is to reverse an input sequence. To reverse a sequence, you can insert the characters of that sequence one by one and later pop them out to get the reversed output.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But what if we want the input sequence to be reversed within the stack itself?</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For example:	If the input stack contains elements { a b c d e } where 'e' is the element at the top of the stack then reverse stack would contain elements { e d c b a } where 'a' is the element at the top of the stack.</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3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 name="Google Shape;193;p37"/>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Reverse A Stack</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38"/>
          <p:cNvSpPr txBox="1"/>
          <p:nvPr/>
        </p:nvSpPr>
        <p:spPr>
          <a:xfrm>
            <a:off x="389700" y="9193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Let’s approach this problem with the pseudocode given below which uses two functions in its implementation: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chemeClr val="dk1"/>
              </a:buClr>
              <a:buSzPts val="1100"/>
              <a:buFont typeface="Arial"/>
              <a:buNone/>
            </a:pPr>
            <a:r>
              <a:rPr b="0" i="0" lang="en" sz="1600" u="none" cap="none" strike="noStrike">
                <a:solidFill>
                  <a:srgbClr val="38761D"/>
                </a:solidFill>
                <a:latin typeface="Courier New"/>
                <a:ea typeface="Courier New"/>
                <a:cs typeface="Courier New"/>
                <a:sym typeface="Courier New"/>
              </a:rPr>
              <a:t>//Pseudocode to reverse the stack</a:t>
            </a:r>
            <a:endParaRPr b="0" i="0" sz="1600" u="none" cap="none" strike="noStrike">
              <a:solidFill>
                <a:srgbClr val="38761D"/>
              </a:solidFill>
              <a:latin typeface="Courier New"/>
              <a:ea typeface="Courier New"/>
              <a:cs typeface="Courier New"/>
              <a:sym typeface="Courier New"/>
            </a:endParaRPr>
          </a:p>
          <a:p>
            <a:pPr indent="0" lvl="0" marL="45720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function reverse()</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A. IF stack is not empty</a:t>
            </a:r>
            <a:endParaRPr b="0" i="0" sz="1600" u="none" cap="none" strike="noStrike">
              <a:solidFill>
                <a:srgbClr val="38761D"/>
              </a:solidFill>
              <a:latin typeface="Courier New"/>
              <a:ea typeface="Courier New"/>
              <a:cs typeface="Courier New"/>
              <a:sym typeface="Courier New"/>
            </a:endParaRPr>
          </a:p>
          <a:p>
            <a:pPr indent="0" lvl="0" marL="457200" marR="0" rtl="0" algn="l">
              <a:lnSpc>
                <a:spcPct val="100000"/>
              </a:lnSpc>
              <a:spcBef>
                <a:spcPts val="0"/>
              </a:spcBef>
              <a:spcAft>
                <a:spcPts val="0"/>
              </a:spcAft>
              <a:buClr>
                <a:schemeClr val="dk1"/>
              </a:buClr>
              <a:buSzPts val="1100"/>
              <a:buFont typeface="Arial"/>
              <a:buNone/>
            </a:pPr>
            <a:r>
              <a:rPr b="0" i="0" lang="en" sz="1600" u="none" cap="none" strike="noStrike">
                <a:solidFill>
                  <a:srgbClr val="38761D"/>
                </a:solidFill>
                <a:latin typeface="Courier New"/>
                <a:ea typeface="Courier New"/>
                <a:cs typeface="Courier New"/>
                <a:sym typeface="Courier New"/>
              </a:rPr>
              <a:t>        //Hold all items in function call stack until we reach the end of the stack</a:t>
            </a:r>
            <a:endParaRPr b="0" i="0" sz="1600" u="none" cap="none" strike="noStrike">
              <a:solidFill>
                <a:srgbClr val="38761D"/>
              </a:solidFill>
              <a:latin typeface="Courier New"/>
              <a:ea typeface="Courier New"/>
              <a:cs typeface="Courier New"/>
              <a:sym typeface="Courier New"/>
            </a:endParaRPr>
          </a:p>
          <a:p>
            <a:pPr indent="0" lvl="0" marL="45720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1. LET i contains top element from stack.</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2. POP the top element from stack.</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3. reverse() </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a:t>
            </a:r>
            <a:r>
              <a:rPr b="0" i="0" lang="en" sz="1600" u="none" cap="none" strike="noStrike">
                <a:solidFill>
                  <a:srgbClr val="38761D"/>
                </a:solidFill>
                <a:latin typeface="Courier New"/>
                <a:ea typeface="Courier New"/>
                <a:cs typeface="Courier New"/>
                <a:sym typeface="Courier New"/>
              </a:rPr>
              <a:t>// Insert all the items in function call stack one by one from the bottom to top. Each item is inserted at the bottom of the stack</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4. insertAtEnd(i)</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3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 name="Google Shape;201;p38"/>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Reverse A Stack</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 name="Google Shape;207;p39"/>
          <p:cNvSpPr txBox="1"/>
          <p:nvPr/>
        </p:nvSpPr>
        <p:spPr>
          <a:xfrm>
            <a:off x="389700" y="919350"/>
            <a:ext cx="8353200" cy="12906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38761D"/>
                </a:solidFill>
                <a:latin typeface="Courier New"/>
                <a:ea typeface="Courier New"/>
                <a:cs typeface="Courier New"/>
                <a:sym typeface="Courier New"/>
              </a:rPr>
              <a:t>// This function inserts an element at the bottom of a stack</a:t>
            </a:r>
            <a:endParaRPr b="0" i="0" sz="1600" u="none" cap="none" strike="noStrike">
              <a:solidFill>
                <a:srgbClr val="38761D"/>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0000FF"/>
                </a:solidFill>
                <a:latin typeface="Courier New"/>
                <a:ea typeface="Courier New"/>
                <a:cs typeface="Courier New"/>
                <a:sym typeface="Courier New"/>
              </a:rPr>
              <a:t>function insertAtEnd(i)</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0000FF"/>
                </a:solidFill>
                <a:latin typeface="Courier New"/>
                <a:ea typeface="Courier New"/>
                <a:cs typeface="Courier New"/>
                <a:sym typeface="Courier New"/>
              </a:rPr>
              <a:t>    A. IF stack is empty</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0000FF"/>
                </a:solidFill>
                <a:latin typeface="Courier New"/>
                <a:ea typeface="Courier New"/>
                <a:cs typeface="Courier New"/>
                <a:sym typeface="Courier New"/>
              </a:rPr>
              <a:t>           1. PUSH i to the top of the stack</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0000FF"/>
                </a:solidFill>
                <a:latin typeface="Courier New"/>
                <a:ea typeface="Courier New"/>
                <a:cs typeface="Courier New"/>
                <a:sym typeface="Courier New"/>
              </a:rPr>
              <a:t>    B. ELSE</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0000FF"/>
                </a:solidFill>
                <a:latin typeface="Courier New"/>
                <a:ea typeface="Courier New"/>
                <a:cs typeface="Courier New"/>
                <a:sym typeface="Courier New"/>
              </a:rPr>
              <a:t>        </a:t>
            </a:r>
            <a:r>
              <a:rPr b="0" i="0" lang="en" sz="1600" u="none" cap="none" strike="noStrike">
                <a:solidFill>
                  <a:srgbClr val="6AA84F"/>
                </a:solidFill>
                <a:latin typeface="Courier New"/>
                <a:ea typeface="Courier New"/>
                <a:cs typeface="Courier New"/>
                <a:sym typeface="Courier New"/>
              </a:rPr>
              <a:t>/* All items are held in function call stack until we reach end of the stack.When the stack becomes empty the item is inserted at the bottom.*/</a:t>
            </a:r>
            <a:endParaRPr b="0" i="0" sz="1600" u="none" cap="none" strike="noStrike">
              <a:solidFill>
                <a:srgbClr val="6AA84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6AA84F"/>
                </a:solidFill>
                <a:latin typeface="Courier New"/>
                <a:ea typeface="Courier New"/>
                <a:cs typeface="Courier New"/>
                <a:sym typeface="Courier New"/>
              </a:rPr>
              <a:t>        </a:t>
            </a:r>
            <a:r>
              <a:rPr b="0" i="0" lang="en" sz="1600" u="none" cap="none" strike="noStrike">
                <a:solidFill>
                  <a:srgbClr val="0000FF"/>
                </a:solidFill>
                <a:latin typeface="Courier New"/>
                <a:ea typeface="Courier New"/>
                <a:cs typeface="Courier New"/>
                <a:sym typeface="Courier New"/>
              </a:rPr>
              <a:t>   1. In variable j we will store the value which is at the top of stack.</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0000FF"/>
                </a:solidFill>
                <a:latin typeface="Courier New"/>
                <a:ea typeface="Courier New"/>
                <a:cs typeface="Courier New"/>
                <a:sym typeface="Courier New"/>
              </a:rPr>
              <a:t>           2. POP the top element from the stack</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0000FF"/>
                </a:solidFill>
                <a:latin typeface="Courier New"/>
                <a:ea typeface="Courier New"/>
                <a:cs typeface="Courier New"/>
                <a:sym typeface="Courier New"/>
              </a:rPr>
              <a:t>           3. insertAtEnd(i)</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0000FF"/>
                </a:solidFill>
                <a:latin typeface="Courier New"/>
                <a:ea typeface="Courier New"/>
                <a:cs typeface="Courier New"/>
                <a:sym typeface="Courier New"/>
              </a:rPr>
              <a:t>        </a:t>
            </a:r>
            <a:r>
              <a:rPr b="0" i="0" lang="en" sz="1600" u="none" cap="none" strike="noStrike">
                <a:solidFill>
                  <a:srgbClr val="6AA84F"/>
                </a:solidFill>
                <a:latin typeface="Courier New"/>
                <a:ea typeface="Courier New"/>
                <a:cs typeface="Courier New"/>
                <a:sym typeface="Courier New"/>
              </a:rPr>
              <a:t>    //Push all the items which are held in function call stack once the item is inserted at the bottom</a:t>
            </a:r>
            <a:endParaRPr b="0" i="0" sz="1600" u="none" cap="none" strike="noStrike">
              <a:solidFill>
                <a:srgbClr val="6AA84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6AA84F"/>
                </a:solidFill>
                <a:latin typeface="Courier New"/>
                <a:ea typeface="Courier New"/>
                <a:cs typeface="Courier New"/>
                <a:sym typeface="Courier New"/>
              </a:rPr>
              <a:t>        </a:t>
            </a:r>
            <a:r>
              <a:rPr b="0" i="0" lang="en" sz="1600" u="none" cap="none" strike="noStrike">
                <a:solidFill>
                  <a:srgbClr val="0000FF"/>
                </a:solidFill>
                <a:latin typeface="Courier New"/>
                <a:ea typeface="Courier New"/>
                <a:cs typeface="Courier New"/>
                <a:sym typeface="Courier New"/>
              </a:rPr>
              <a:t>   4. PUSH j to the top of the stack</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F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3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p39"/>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Reverse A Stack</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nvSpPr>
        <p:spPr>
          <a:xfrm>
            <a:off x="389700" y="9193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next problem is about finding the k</a:t>
            </a:r>
            <a:r>
              <a:rPr b="0" baseline="30000" i="0" lang="en" sz="1800" u="none" cap="none" strike="noStrike">
                <a:solidFill>
                  <a:schemeClr val="dk1"/>
                </a:solidFill>
                <a:latin typeface="Calibri"/>
                <a:ea typeface="Calibri"/>
                <a:cs typeface="Calibri"/>
                <a:sym typeface="Calibri"/>
              </a:rPr>
              <a:t>th</a:t>
            </a:r>
            <a:r>
              <a:rPr b="0" i="0" lang="en" sz="1800" u="none" cap="none" strike="noStrike">
                <a:solidFill>
                  <a:schemeClr val="dk1"/>
                </a:solidFill>
                <a:latin typeface="Calibri"/>
                <a:ea typeface="Calibri"/>
                <a:cs typeface="Calibri"/>
                <a:sym typeface="Calibri"/>
              </a:rPr>
              <a:t> largest element given a set of elements.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To find the kth largest element, you will have to somehow compare every element with every other element. Here, the task is  to first sort and then find the kth largest element in the given input sequence.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4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6" name="Google Shape;216;p4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p40"/>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Finding K</a:t>
            </a:r>
            <a:r>
              <a:rPr baseline="30000" lang="en" sz="2400">
                <a:solidFill>
                  <a:srgbClr val="FFFFFF"/>
                </a:solidFill>
              </a:rPr>
              <a:t>th</a:t>
            </a:r>
            <a:r>
              <a:rPr lang="en" sz="2400">
                <a:solidFill>
                  <a:srgbClr val="FFFFFF"/>
                </a:solidFill>
              </a:rPr>
              <a:t> Largest Element</a:t>
            </a:r>
            <a:endParaRPr sz="2400"/>
          </a:p>
        </p:txBody>
      </p:sp>
      <p:pic>
        <p:nvPicPr>
          <p:cNvPr id="218" name="Google Shape;218;p40"/>
          <p:cNvPicPr preferRelativeResize="0"/>
          <p:nvPr/>
        </p:nvPicPr>
        <p:blipFill rotWithShape="1">
          <a:blip r:embed="rId4">
            <a:alphaModFix/>
          </a:blip>
          <a:srcRect b="13627" l="0" r="0" t="11977"/>
          <a:stretch/>
        </p:blipFill>
        <p:spPr>
          <a:xfrm>
            <a:off x="3703975" y="2571750"/>
            <a:ext cx="5038899" cy="2240400"/>
          </a:xfrm>
          <a:prstGeom prst="rect">
            <a:avLst/>
          </a:prstGeom>
          <a:noFill/>
          <a:ln>
            <a:noFill/>
          </a:ln>
        </p:spPr>
      </p:pic>
      <p:sp>
        <p:nvSpPr>
          <p:cNvPr id="219" name="Google Shape;219;p40"/>
          <p:cNvSpPr txBox="1"/>
          <p:nvPr/>
        </p:nvSpPr>
        <p:spPr>
          <a:xfrm>
            <a:off x="389700" y="2263525"/>
            <a:ext cx="3464700" cy="18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Consider the example on the right. It clarifies further the need to sort the stack for our solution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p4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p41"/>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Finding K</a:t>
            </a:r>
            <a:r>
              <a:rPr baseline="30000" lang="en" sz="2400">
                <a:solidFill>
                  <a:srgbClr val="FFFFFF"/>
                </a:solidFill>
              </a:rPr>
              <a:t>th</a:t>
            </a:r>
            <a:r>
              <a:rPr lang="en" sz="2400">
                <a:solidFill>
                  <a:srgbClr val="FFFFFF"/>
                </a:solidFill>
              </a:rPr>
              <a:t> Largest Element</a:t>
            </a:r>
            <a:endParaRPr sz="2400"/>
          </a:p>
        </p:txBody>
      </p:sp>
      <p:sp>
        <p:nvSpPr>
          <p:cNvPr id="227" name="Google Shape;227;p41"/>
          <p:cNvSpPr txBox="1"/>
          <p:nvPr/>
        </p:nvSpPr>
        <p:spPr>
          <a:xfrm>
            <a:off x="389700" y="8431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Here’s the approach to solve our problem( sort the stack):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 sz="1800" u="none" cap="none" strike="noStrike">
                <a:solidFill>
                  <a:schemeClr val="dk1"/>
                </a:solidFill>
                <a:latin typeface="Calibri"/>
                <a:ea typeface="Calibri"/>
                <a:cs typeface="Calibri"/>
                <a:sym typeface="Calibri"/>
              </a:rPr>
              <a:t>Create a new stack and name it temp.</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 sz="1800" u="none" cap="none" strike="noStrike">
                <a:solidFill>
                  <a:schemeClr val="dk1"/>
                </a:solidFill>
                <a:latin typeface="Calibri"/>
                <a:ea typeface="Calibri"/>
                <a:cs typeface="Calibri"/>
                <a:sym typeface="Calibri"/>
              </a:rPr>
              <a:t>While the input stack is NOT empty.</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AutoNum type="alphaLcPeriod"/>
            </a:pPr>
            <a:r>
              <a:rPr b="0" i="0" lang="en" sz="1800" u="none" cap="none" strike="noStrike">
                <a:solidFill>
                  <a:schemeClr val="dk1"/>
                </a:solidFill>
                <a:latin typeface="Calibri"/>
                <a:ea typeface="Calibri"/>
                <a:cs typeface="Calibri"/>
                <a:sym typeface="Calibri"/>
              </a:rPr>
              <a:t>pop() the top value from input stack and store it in temporary integer variable ‘value’.</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AutoNum type="alphaLcPeriod"/>
            </a:pPr>
            <a:r>
              <a:rPr b="0" i="0" lang="en" sz="1800" u="none" cap="none" strike="noStrike">
                <a:solidFill>
                  <a:schemeClr val="dk1"/>
                </a:solidFill>
                <a:latin typeface="Calibri"/>
                <a:ea typeface="Calibri"/>
                <a:cs typeface="Calibri"/>
                <a:sym typeface="Calibri"/>
              </a:rPr>
              <a:t>While ‘temp’ stack is NOT empty AND ‘value’&lt;top value in ‘temp’ stack</a:t>
            </a:r>
            <a:endParaRPr b="0" i="0" sz="1800" u="none" cap="none" strike="noStrike">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AutoNum type="romanLcPeriod"/>
            </a:pPr>
            <a:r>
              <a:rPr b="0" i="0" lang="en" sz="1800" u="none" cap="none" strike="noStrike">
                <a:solidFill>
                  <a:schemeClr val="dk1"/>
                </a:solidFill>
                <a:latin typeface="Calibri"/>
                <a:ea typeface="Calibri"/>
                <a:cs typeface="Calibri"/>
                <a:sym typeface="Calibri"/>
              </a:rPr>
              <a:t>Pop the top value from the ‘temp’ stack and push it to ‘input’ stack.</a:t>
            </a:r>
            <a:endParaRPr b="0" i="0" sz="1800" u="none" cap="none" strike="noStrike">
              <a:solidFill>
                <a:schemeClr val="dk1"/>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c.	Push the ‘value’ to the ‘temp’ stack.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3. Return ‘temp’ stack, which contains all the elements in the input stack in descending sorted order.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1" name="Shape 231"/>
        <p:cNvGrpSpPr/>
        <p:nvPr/>
      </p:nvGrpSpPr>
      <p:grpSpPr>
        <a:xfrm>
          <a:off x="0" y="0"/>
          <a:ext cx="0" cy="0"/>
          <a:chOff x="0" y="0"/>
          <a:chExt cx="0" cy="0"/>
        </a:xfrm>
      </p:grpSpPr>
      <p:sp>
        <p:nvSpPr>
          <p:cNvPr id="232" name="Google Shape;232;p4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p42"/>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4" name="Google Shape;234;p42"/>
          <p:cNvSpPr txBox="1"/>
          <p:nvPr/>
        </p:nvSpPr>
        <p:spPr>
          <a:xfrm>
            <a:off x="687675" y="143850"/>
            <a:ext cx="25695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Arial"/>
                <a:ea typeface="Arial"/>
                <a:cs typeface="Arial"/>
                <a:sym typeface="Arial"/>
              </a:rPr>
              <a:t>Key Takeaways</a:t>
            </a:r>
            <a:endParaRPr b="0" i="0" sz="2400" u="none" cap="none" strike="noStrike">
              <a:solidFill>
                <a:srgbClr val="FFFFFF"/>
              </a:solidFill>
              <a:latin typeface="Arial"/>
              <a:ea typeface="Arial"/>
              <a:cs typeface="Arial"/>
              <a:sym typeface="Arial"/>
            </a:endParaRPr>
          </a:p>
        </p:txBody>
      </p:sp>
      <p:sp>
        <p:nvSpPr>
          <p:cNvPr id="235" name="Google Shape;235;p42"/>
          <p:cNvSpPr txBox="1"/>
          <p:nvPr/>
        </p:nvSpPr>
        <p:spPr>
          <a:xfrm>
            <a:off x="953575" y="1302650"/>
            <a:ext cx="7568100" cy="217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It’s time to answer the key takeaways from this lesson.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Follow the path to answer: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Module:- Stack &amp; Queues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Session:- Queues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Segment:- Summary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OR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Follow the link:</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&lt;https://learn.upgrad.com/v/course/439/session/39891/segment/214112&gt;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p:nvPr/>
        </p:nvSpPr>
        <p:spPr>
          <a:xfrm>
            <a:off x="663921" y="571886"/>
            <a:ext cx="2057400" cy="549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p43"/>
          <p:cNvSpPr txBox="1"/>
          <p:nvPr>
            <p:ph type="title"/>
          </p:nvPr>
        </p:nvSpPr>
        <p:spPr>
          <a:xfrm>
            <a:off x="601203" y="1674600"/>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rPr lang="en" sz="1800"/>
              <a:t>P.S. - Don’t forget the home assignment for today.</a:t>
            </a:r>
            <a:endParaRPr sz="1800"/>
          </a:p>
          <a:p>
            <a:pPr indent="0" lvl="0" marL="12700" rtl="0" algn="l">
              <a:lnSpc>
                <a:spcPct val="100000"/>
              </a:lnSpc>
              <a:spcBef>
                <a:spcPts val="0"/>
              </a:spcBef>
              <a:spcAft>
                <a:spcPts val="0"/>
              </a:spcAft>
              <a:buSzPts val="2800"/>
              <a:buNone/>
            </a:pPr>
            <a:r>
              <a:rPr lang="en" sz="1800">
                <a:latin typeface="Arial"/>
                <a:ea typeface="Arial"/>
                <a:cs typeface="Arial"/>
                <a:sym typeface="Arial"/>
              </a:rPr>
              <a:t>&lt;</a:t>
            </a:r>
            <a:r>
              <a:rPr lang="en" sz="1800" u="sng">
                <a:solidFill>
                  <a:schemeClr val="hlink"/>
                </a:solidFill>
                <a:latin typeface="Arial"/>
                <a:ea typeface="Arial"/>
                <a:cs typeface="Arial"/>
                <a:sym typeface="Arial"/>
                <a:hlinkClick r:id="rId4"/>
              </a:rPr>
              <a:t>https://learn.upgrad.com/v/course/439/session/39891/segment/214114</a:t>
            </a:r>
            <a:r>
              <a:rPr lang="en" sz="1800">
                <a:latin typeface="Arial"/>
                <a:ea typeface="Arial"/>
                <a:cs typeface="Arial"/>
                <a:sym typeface="Arial"/>
              </a:rPr>
              <a:t>&gt;</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rPr lang="en" sz="1800"/>
              <a:t>Happy learning!</a:t>
            </a:r>
            <a:endParaRPr sz="1800"/>
          </a:p>
          <a:p>
            <a:pPr indent="0" lvl="0" marL="12700" rtl="0" algn="l">
              <a:lnSpc>
                <a:spcPct val="100000"/>
              </a:lnSpc>
              <a:spcBef>
                <a:spcPts val="0"/>
              </a:spcBef>
              <a:spcAft>
                <a:spcPts val="0"/>
              </a:spcAft>
              <a:buSzPts val="2800"/>
              <a:buNone/>
            </a:pPr>
            <a:r>
              <a:t/>
            </a:r>
            <a:endParaRPr sz="1800"/>
          </a:p>
        </p:txBody>
      </p:sp>
      <p:sp>
        <p:nvSpPr>
          <p:cNvPr id="242" name="Google Shape;242;p43"/>
          <p:cNvSpPr/>
          <p:nvPr/>
        </p:nvSpPr>
        <p:spPr>
          <a:xfrm>
            <a:off x="7582359" y="0"/>
            <a:ext cx="1356600" cy="15774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3" name="Google Shape;243;p43"/>
          <p:cNvSpPr txBox="1"/>
          <p:nvPr/>
        </p:nvSpPr>
        <p:spPr>
          <a:xfrm>
            <a:off x="1413626" y="1034750"/>
            <a:ext cx="1356600" cy="238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#LifeKoKaroLift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8"/>
          <p:cNvSpPr/>
          <p:nvPr/>
        </p:nvSpPr>
        <p:spPr>
          <a:xfrm>
            <a:off x="628648" y="546098"/>
            <a:ext cx="3259800" cy="4034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28"/>
          <p:cNvSpPr txBox="1"/>
          <p:nvPr/>
        </p:nvSpPr>
        <p:spPr>
          <a:xfrm>
            <a:off x="1057272" y="1288764"/>
            <a:ext cx="1700400" cy="217200"/>
          </a:xfrm>
          <a:prstGeom prst="rect">
            <a:avLst/>
          </a:prstGeom>
          <a:noFill/>
          <a:ln>
            <a:noFill/>
          </a:ln>
        </p:spPr>
        <p:txBody>
          <a:bodyPr anchorCtr="0" anchor="t" bIns="0" lIns="0" spcFirstLastPara="1" rIns="0" wrap="square" tIns="0">
            <a:noAutofit/>
          </a:bodyPr>
          <a:lstStyle/>
          <a:p>
            <a:pPr indent="0" lvl="0" marL="0" marR="0" rtl="0" algn="l">
              <a:lnSpc>
                <a:spcPct val="112142"/>
              </a:lnSpc>
              <a:spcBef>
                <a:spcPts val="0"/>
              </a:spcBef>
              <a:spcAft>
                <a:spcPts val="0"/>
              </a:spcAft>
              <a:buClr>
                <a:srgbClr val="000000"/>
              </a:buClr>
              <a:buSzPts val="1400"/>
              <a:buFont typeface="Arial"/>
              <a:buNone/>
            </a:pPr>
            <a:r>
              <a:rPr b="0" i="0" lang="en" sz="1400" u="none" cap="none" strike="noStrike">
                <a:solidFill>
                  <a:srgbClr val="FFFFFF"/>
                </a:solidFill>
                <a:latin typeface="Trebuchet MS"/>
                <a:ea typeface="Trebuchet MS"/>
                <a:cs typeface="Trebuchet MS"/>
                <a:sym typeface="Trebuchet MS"/>
              </a:rPr>
              <a:t>EditEdit MasterMaster  texttext stylesstyles</a:t>
            </a:r>
            <a:endParaRPr b="0" i="0" sz="1400" u="none" cap="none" strike="noStrike">
              <a:solidFill>
                <a:srgbClr val="000000"/>
              </a:solidFill>
              <a:latin typeface="Trebuchet MS"/>
              <a:ea typeface="Trebuchet MS"/>
              <a:cs typeface="Trebuchet MS"/>
              <a:sym typeface="Trebuchet MS"/>
            </a:endParaRPr>
          </a:p>
        </p:txBody>
      </p:sp>
      <p:sp>
        <p:nvSpPr>
          <p:cNvPr id="118" name="Google Shape;118;p28"/>
          <p:cNvSpPr/>
          <p:nvPr/>
        </p:nvSpPr>
        <p:spPr>
          <a:xfrm>
            <a:off x="0" y="0"/>
            <a:ext cx="91440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p28"/>
          <p:cNvSpPr/>
          <p:nvPr/>
        </p:nvSpPr>
        <p:spPr>
          <a:xfrm>
            <a:off x="635171" y="0"/>
            <a:ext cx="3259800" cy="4041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28"/>
          <p:cNvSpPr txBox="1"/>
          <p:nvPr/>
        </p:nvSpPr>
        <p:spPr>
          <a:xfrm>
            <a:off x="883176" y="499600"/>
            <a:ext cx="2783100" cy="1146300"/>
          </a:xfrm>
          <a:prstGeom prst="rect">
            <a:avLst/>
          </a:prstGeom>
          <a:noFill/>
          <a:ln>
            <a:noFill/>
          </a:ln>
        </p:spPr>
        <p:txBody>
          <a:bodyPr anchorCtr="0" anchor="t" bIns="0" lIns="0" spcFirstLastPara="1" rIns="0" wrap="square" tIns="113025">
            <a:noAutofit/>
          </a:bodyPr>
          <a:lstStyle/>
          <a:p>
            <a:pPr indent="0" lvl="0" marL="0" marR="0" rtl="0" algn="l">
              <a:lnSpc>
                <a:spcPct val="100000"/>
              </a:lnSpc>
              <a:spcBef>
                <a:spcPts val="765"/>
              </a:spcBef>
              <a:spcAft>
                <a:spcPts val="0"/>
              </a:spcAft>
              <a:buClr>
                <a:schemeClr val="dk1"/>
              </a:buClr>
              <a:buSzPts val="1800"/>
              <a:buFont typeface="Arial"/>
              <a:buNone/>
            </a:pPr>
            <a:r>
              <a:rPr b="1" i="0" lang="en" sz="1800" u="none" cap="none" strike="noStrike">
                <a:solidFill>
                  <a:schemeClr val="lt1"/>
                </a:solidFill>
                <a:latin typeface="Arial"/>
                <a:ea typeface="Arial"/>
                <a:cs typeface="Arial"/>
                <a:sym typeface="Arial"/>
              </a:rPr>
              <a:t>Module Name - </a:t>
            </a:r>
            <a:r>
              <a:rPr b="0" i="0" lang="en" sz="1800" u="none" cap="none" strike="noStrike">
                <a:solidFill>
                  <a:schemeClr val="lt1"/>
                </a:solidFill>
                <a:latin typeface="Arial"/>
                <a:ea typeface="Arial"/>
                <a:cs typeface="Arial"/>
                <a:sym typeface="Arial"/>
              </a:rPr>
              <a:t>Stacks &amp; Queues</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765"/>
              </a:spcBef>
              <a:spcAft>
                <a:spcPts val="0"/>
              </a:spcAft>
              <a:buClr>
                <a:schemeClr val="dk1"/>
              </a:buClr>
              <a:buSzPts val="1800"/>
              <a:buFont typeface="Arial"/>
              <a:buNone/>
            </a:pPr>
            <a:r>
              <a:rPr b="1" i="0" lang="en" sz="1800" u="none" cap="none" strike="noStrike">
                <a:solidFill>
                  <a:schemeClr val="lt1"/>
                </a:solidFill>
                <a:latin typeface="Arial"/>
                <a:ea typeface="Arial"/>
                <a:cs typeface="Arial"/>
                <a:sym typeface="Arial"/>
              </a:rPr>
              <a:t>Class - </a:t>
            </a:r>
            <a:r>
              <a:rPr b="0" i="0" lang="en" sz="1800" u="none" cap="none" strike="noStrike">
                <a:solidFill>
                  <a:schemeClr val="lt1"/>
                </a:solidFill>
                <a:latin typeface="Arial"/>
                <a:ea typeface="Arial"/>
                <a:cs typeface="Arial"/>
                <a:sym typeface="Arial"/>
              </a:rPr>
              <a:t>Day </a:t>
            </a:r>
            <a:r>
              <a:rPr lang="en" sz="1800">
                <a:solidFill>
                  <a:schemeClr val="lt1"/>
                </a:solidFill>
              </a:rPr>
              <a:t>7</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765"/>
              </a:spcBef>
              <a:spcAft>
                <a:spcPts val="0"/>
              </a:spcAft>
              <a:buClr>
                <a:schemeClr val="dk1"/>
              </a:buClr>
              <a:buSzPts val="1800"/>
              <a:buFont typeface="Arial"/>
              <a:buNone/>
            </a:pPr>
            <a:r>
              <a:rPr b="1" i="0" lang="en" sz="1800" u="none" cap="none" strike="noStrike">
                <a:solidFill>
                  <a:schemeClr val="lt1"/>
                </a:solidFill>
                <a:latin typeface="Arial"/>
                <a:ea typeface="Arial"/>
                <a:cs typeface="Arial"/>
                <a:sym typeface="Arial"/>
              </a:rPr>
              <a:t>Topic Name: </a:t>
            </a:r>
            <a:r>
              <a:rPr lang="en" sz="1800">
                <a:solidFill>
                  <a:schemeClr val="lt1"/>
                </a:solidFill>
              </a:rPr>
              <a:t>Problems on stack </a:t>
            </a:r>
            <a:endParaRPr i="0" sz="1800" u="none" cap="none" strike="noStrike">
              <a:solidFill>
                <a:schemeClr val="lt1"/>
              </a:solidFill>
            </a:endParaRPr>
          </a:p>
          <a:p>
            <a:pPr indent="0" lvl="0" marL="12700" marR="0" rtl="0" algn="l">
              <a:lnSpc>
                <a:spcPct val="100000"/>
              </a:lnSpc>
              <a:spcBef>
                <a:spcPts val="765"/>
              </a:spcBef>
              <a:spcAft>
                <a:spcPts val="0"/>
              </a:spcAft>
              <a:buClr>
                <a:srgbClr val="000000"/>
              </a:buClr>
              <a:buSzPts val="1800"/>
              <a:buFont typeface="Arial"/>
              <a:buNone/>
            </a:pPr>
            <a:r>
              <a:t/>
            </a:r>
            <a:endParaRPr b="1" i="0" sz="1800" u="none" cap="none" strike="noStrike">
              <a:solidFill>
                <a:srgbClr val="FFFFFF"/>
              </a:solidFill>
              <a:latin typeface="Times New Roman"/>
              <a:ea typeface="Times New Roman"/>
              <a:cs typeface="Times New Roman"/>
              <a:sym typeface="Times New Roman"/>
            </a:endParaRPr>
          </a:p>
        </p:txBody>
      </p:sp>
      <p:sp>
        <p:nvSpPr>
          <p:cNvPr id="121" name="Google Shape;121;p28"/>
          <p:cNvSpPr/>
          <p:nvPr/>
        </p:nvSpPr>
        <p:spPr>
          <a:xfrm>
            <a:off x="7929284" y="210064"/>
            <a:ext cx="813600" cy="217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2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p29"/>
          <p:cNvSpPr txBox="1"/>
          <p:nvPr/>
        </p:nvSpPr>
        <p:spPr>
          <a:xfrm>
            <a:off x="1208549" y="1387405"/>
            <a:ext cx="2640300" cy="5760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15"/>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8" name="Google Shape;128;p29"/>
          <p:cNvSpPr txBox="1"/>
          <p:nvPr/>
        </p:nvSpPr>
        <p:spPr>
          <a:xfrm>
            <a:off x="374100" y="-99750"/>
            <a:ext cx="6109800" cy="78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 sz="2400" u="none" cap="none" strike="noStrike">
                <a:solidFill>
                  <a:srgbClr val="FFFFFF"/>
                </a:solidFill>
                <a:latin typeface="Trebuchet MS"/>
                <a:ea typeface="Trebuchet MS"/>
                <a:cs typeface="Trebuchet MS"/>
                <a:sym typeface="Trebuchet MS"/>
              </a:rPr>
              <a:t>Time Allocation Summary</a:t>
            </a:r>
            <a:endParaRPr b="0" i="0" sz="2400" u="none" cap="none" strike="noStrike">
              <a:solidFill>
                <a:srgbClr val="FFFFFF"/>
              </a:solidFill>
              <a:latin typeface="Trebuchet MS"/>
              <a:ea typeface="Trebuchet MS"/>
              <a:cs typeface="Trebuchet MS"/>
              <a:sym typeface="Trebuchet MS"/>
            </a:endParaRPr>
          </a:p>
        </p:txBody>
      </p:sp>
      <p:graphicFrame>
        <p:nvGraphicFramePr>
          <p:cNvPr id="129" name="Google Shape;129;p29"/>
          <p:cNvGraphicFramePr/>
          <p:nvPr/>
        </p:nvGraphicFramePr>
        <p:xfrm>
          <a:off x="613925" y="958520"/>
          <a:ext cx="3000000" cy="3000000"/>
        </p:xfrm>
        <a:graphic>
          <a:graphicData uri="http://schemas.openxmlformats.org/drawingml/2006/table">
            <a:tbl>
              <a:tblPr bandRow="1" firstRow="1">
                <a:noFill/>
                <a:tableStyleId>{10E574F2-A452-4D04-B764-1667DA41D202}</a:tableStyleId>
              </a:tblPr>
              <a:tblGrid>
                <a:gridCol w="3443675"/>
                <a:gridCol w="2261875"/>
                <a:gridCol w="2245325"/>
              </a:tblGrid>
              <a:tr h="3263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Element </a:t>
                      </a:r>
                      <a:endParaRPr sz="16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Slide numbers</a:t>
                      </a:r>
                      <a:endParaRPr sz="16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Maximum time(min)</a:t>
                      </a:r>
                      <a:endParaRPr sz="1600" u="none" cap="none" strike="noStrike">
                        <a:latin typeface="Arial"/>
                        <a:ea typeface="Arial"/>
                        <a:cs typeface="Arial"/>
                        <a:sym typeface="Arial"/>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Spot Test </a:t>
                      </a:r>
                      <a:endParaRPr sz="1400" u="none" cap="none" strike="noStrike">
                        <a:latin typeface="Arial"/>
                        <a:ea typeface="Arial"/>
                        <a:cs typeface="Arial"/>
                        <a:sym typeface="Arial"/>
                      </a:endParaRPr>
                    </a:p>
                  </a:txBody>
                  <a:tcPr marT="45725" marB="45725" marR="91450" marL="91450"/>
                </a:tc>
                <a:tc>
                  <a:txBody>
                    <a:bodyPr/>
                    <a:lstStyle/>
                    <a:p>
                      <a:pPr indent="0" lvl="0" marL="0" rtl="0" algn="l">
                        <a:spcBef>
                          <a:spcPts val="0"/>
                        </a:spcBef>
                        <a:spcAft>
                          <a:spcPts val="0"/>
                        </a:spcAft>
                        <a:buNone/>
                      </a:pPr>
                      <a:r>
                        <a:rPr lang="en">
                          <a:latin typeface="Arial"/>
                          <a:ea typeface="Arial"/>
                          <a:cs typeface="Arial"/>
                          <a:sym typeface="Arial"/>
                        </a:rPr>
                        <a:t>                    4</a:t>
                      </a:r>
                      <a:endParaRPr>
                        <a:latin typeface="Arial"/>
                        <a:ea typeface="Arial"/>
                        <a:cs typeface="Arial"/>
                        <a:sym typeface="Arial"/>
                      </a:endParaRPr>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Today’s Agenda</a:t>
                      </a:r>
                      <a:endParaRPr sz="1400" u="none" cap="none" strike="noStrike">
                        <a:latin typeface="Arial"/>
                        <a:ea typeface="Arial"/>
                        <a:cs typeface="Arial"/>
                        <a:sym typeface="Arial"/>
                      </a:endParaRPr>
                    </a:p>
                  </a:txBody>
                  <a:tcPr marT="45725" marB="45725" marR="91450" marL="91450"/>
                </a:tc>
                <a:tc>
                  <a:txBody>
                    <a:bodyPr/>
                    <a:lstStyle/>
                    <a:p>
                      <a:pPr indent="0" lvl="0" marL="0" rtl="0" algn="ctr">
                        <a:spcBef>
                          <a:spcPts val="0"/>
                        </a:spcBef>
                        <a:spcAft>
                          <a:spcPts val="0"/>
                        </a:spcAft>
                        <a:buNone/>
                      </a:pPr>
                      <a:r>
                        <a:rPr lang="en">
                          <a:latin typeface="Arial"/>
                          <a:ea typeface="Arial"/>
                          <a:cs typeface="Arial"/>
                          <a:sym typeface="Arial"/>
                        </a:rPr>
                        <a:t>5</a:t>
                      </a:r>
                      <a:endParaRPr>
                        <a:latin typeface="Arial"/>
                        <a:ea typeface="Arial"/>
                        <a:cs typeface="Arial"/>
                        <a:sym typeface="Arial"/>
                      </a:endParaRPr>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Duplicate Parentheses Problem</a:t>
                      </a:r>
                      <a:endParaRPr sz="1400" u="none" cap="none" strike="noStrike">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381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rial"/>
                          <a:ea typeface="Arial"/>
                          <a:cs typeface="Arial"/>
                          <a:sym typeface="Arial"/>
                        </a:rPr>
                        <a:t>6 - 9</a:t>
                      </a:r>
                      <a:endParaRPr>
                        <a:latin typeface="Arial"/>
                        <a:ea typeface="Arial"/>
                        <a:cs typeface="Arial"/>
                        <a:sym typeface="Arial"/>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38100">
                      <a:solidFill>
                        <a:srgbClr val="FFFFFF"/>
                      </a:solidFill>
                      <a:prstDash val="solid"/>
                      <a:round/>
                      <a:headEnd len="sm" w="sm" type="none"/>
                      <a:tailEnd len="sm" w="sm" type="none"/>
                    </a:lnB>
                  </a:tcPr>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Arial"/>
                          <a:ea typeface="Arial"/>
                          <a:cs typeface="Arial"/>
                          <a:sym typeface="Arial"/>
                        </a:rPr>
                        <a:t>Reverse A stack</a:t>
                      </a:r>
                      <a:endParaRPr sz="1400" u="none" cap="none" strike="noStrike">
                        <a:latin typeface="Arial"/>
                        <a:ea typeface="Arial"/>
                        <a:cs typeface="Arial"/>
                        <a:sym typeface="Arial"/>
                      </a:endParaRPr>
                    </a:p>
                  </a:txBody>
                  <a:tcPr marT="45725" marB="45725" marR="91450" marL="91450">
                    <a:lnT cap="flat" cmpd="sng" w="38100">
                      <a:solidFill>
                        <a:srgbClr val="FFFFFF"/>
                      </a:solidFill>
                      <a:prstDash val="solid"/>
                      <a:round/>
                      <a:headEnd len="sm" w="sm" type="none"/>
                      <a:tailEnd len="sm" w="sm" type="none"/>
                    </a:lnT>
                  </a:tcPr>
                </a:tc>
                <a:tc>
                  <a:txBody>
                    <a:bodyPr/>
                    <a:lstStyle/>
                    <a:p>
                      <a:pPr indent="0" lvl="0" marL="0" rtl="0" algn="ctr">
                        <a:spcBef>
                          <a:spcPts val="0"/>
                        </a:spcBef>
                        <a:spcAft>
                          <a:spcPts val="0"/>
                        </a:spcAft>
                        <a:buNone/>
                      </a:pPr>
                      <a:r>
                        <a:rPr lang="en">
                          <a:latin typeface="Arial"/>
                          <a:ea typeface="Arial"/>
                          <a:cs typeface="Arial"/>
                          <a:sym typeface="Arial"/>
                        </a:rPr>
                        <a:t>10 - 13</a:t>
                      </a:r>
                      <a:endParaRPr>
                        <a:latin typeface="Arial"/>
                        <a:ea typeface="Arial"/>
                        <a:cs typeface="Arial"/>
                        <a:sym typeface="Arial"/>
                      </a:endParaRPr>
                    </a:p>
                  </a:txBody>
                  <a:tcPr marT="45725" marB="45725" marR="91450" marL="91450">
                    <a:lnT cap="flat" cmpd="sng" w="38100">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45725" marB="45725" marR="91450" marL="91450">
                    <a:lnT cap="flat" cmpd="sng" w="38100">
                      <a:solidFill>
                        <a:srgbClr val="FFFFFF"/>
                      </a:solidFill>
                      <a:prstDash val="solid"/>
                      <a:round/>
                      <a:headEnd len="sm" w="sm" type="none"/>
                      <a:tailEnd len="sm" w="sm" type="none"/>
                    </a:lnT>
                  </a:tcPr>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Arial"/>
                          <a:ea typeface="Arial"/>
                          <a:cs typeface="Arial"/>
                          <a:sym typeface="Arial"/>
                        </a:rPr>
                        <a:t>Finding K</a:t>
                      </a:r>
                      <a:r>
                        <a:rPr baseline="30000" lang="en" sz="1400" u="none" cap="none" strike="noStrike">
                          <a:solidFill>
                            <a:schemeClr val="dk1"/>
                          </a:solidFill>
                          <a:latin typeface="Arial"/>
                          <a:ea typeface="Arial"/>
                          <a:cs typeface="Arial"/>
                          <a:sym typeface="Arial"/>
                        </a:rPr>
                        <a:t>th</a:t>
                      </a:r>
                      <a:r>
                        <a:rPr lang="en" sz="1400" u="none" cap="none" strike="noStrike">
                          <a:solidFill>
                            <a:schemeClr val="dk1"/>
                          </a:solidFill>
                          <a:latin typeface="Arial"/>
                          <a:ea typeface="Arial"/>
                          <a:cs typeface="Arial"/>
                          <a:sym typeface="Arial"/>
                        </a:rPr>
                        <a:t> Largest Element</a:t>
                      </a:r>
                      <a:endParaRPr sz="1400" u="none" cap="none" strike="noStrike">
                        <a:latin typeface="Arial"/>
                        <a:ea typeface="Arial"/>
                        <a:cs typeface="Arial"/>
                        <a:sym typeface="Arial"/>
                      </a:endParaRPr>
                    </a:p>
                  </a:txBody>
                  <a:tcPr marT="45725" marB="45725" marR="91450" marL="91450"/>
                </a:tc>
                <a:tc>
                  <a:txBody>
                    <a:bodyPr/>
                    <a:lstStyle/>
                    <a:p>
                      <a:pPr indent="0" lvl="0" marL="0" rtl="0" algn="ctr">
                        <a:spcBef>
                          <a:spcPts val="0"/>
                        </a:spcBef>
                        <a:spcAft>
                          <a:spcPts val="0"/>
                        </a:spcAft>
                        <a:buNone/>
                      </a:pPr>
                      <a:r>
                        <a:rPr lang="en">
                          <a:latin typeface="Arial"/>
                          <a:ea typeface="Arial"/>
                          <a:cs typeface="Arial"/>
                          <a:sym typeface="Arial"/>
                        </a:rPr>
                        <a:t>14 - 15</a:t>
                      </a:r>
                      <a:endParaRPr>
                        <a:latin typeface="Arial"/>
                        <a:ea typeface="Arial"/>
                        <a:cs typeface="Arial"/>
                        <a:sym typeface="Arial"/>
                      </a:endParaRPr>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r>
              <a:tr h="100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Key takeaways</a:t>
                      </a:r>
                      <a:endParaRPr sz="1400" u="none" cap="none" strike="noStrike">
                        <a:latin typeface="Arial"/>
                        <a:ea typeface="Arial"/>
                        <a:cs typeface="Arial"/>
                        <a:sym typeface="Arial"/>
                      </a:endParaRPr>
                    </a:p>
                  </a:txBody>
                  <a:tcPr marT="45725" marB="45725" marR="91450" marL="91450"/>
                </a:tc>
                <a:tc>
                  <a:txBody>
                    <a:bodyPr/>
                    <a:lstStyle/>
                    <a:p>
                      <a:pPr indent="0" lvl="0" marL="0" rtl="0" algn="ctr">
                        <a:spcBef>
                          <a:spcPts val="0"/>
                        </a:spcBef>
                        <a:spcAft>
                          <a:spcPts val="0"/>
                        </a:spcAft>
                        <a:buNone/>
                      </a:pPr>
                      <a:r>
                        <a:rPr lang="en">
                          <a:latin typeface="Arial"/>
                          <a:ea typeface="Arial"/>
                          <a:cs typeface="Arial"/>
                          <a:sym typeface="Arial"/>
                        </a:rPr>
                        <a:t>16</a:t>
                      </a:r>
                      <a:endParaRPr>
                        <a:latin typeface="Arial"/>
                        <a:ea typeface="Arial"/>
                        <a:cs typeface="Arial"/>
                        <a:sym typeface="Arial"/>
                      </a:endParaRPr>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Arial"/>
                          <a:ea typeface="Arial"/>
                          <a:cs typeface="Arial"/>
                          <a:sym typeface="Arial"/>
                        </a:rPr>
                        <a:t>Total Time</a:t>
                      </a:r>
                      <a:endParaRPr b="1"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120</a:t>
                      </a:r>
                      <a:endParaRPr sz="1400" u="none" cap="none" strike="noStrike">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nvSpPr>
        <p:spPr>
          <a:xfrm>
            <a:off x="510325" y="946825"/>
            <a:ext cx="7480200" cy="16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lang="en" sz="2200">
                <a:latin typeface="Calibri"/>
                <a:ea typeface="Calibri"/>
                <a:cs typeface="Calibri"/>
                <a:sym typeface="Calibri"/>
              </a:rPr>
              <a:t>How do we implement stack data structure using two queues.</a:t>
            </a:r>
            <a:endParaRPr sz="2200">
              <a:latin typeface="Calibri"/>
              <a:ea typeface="Calibri"/>
              <a:cs typeface="Calibri"/>
              <a:sym typeface="Calibri"/>
            </a:endParaRPr>
          </a:p>
          <a:p>
            <a:pPr indent="0" lvl="0" marL="457200" marR="0" rtl="0" algn="l">
              <a:lnSpc>
                <a:spcPct val="100000"/>
              </a:lnSpc>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 sz="2200">
                <a:solidFill>
                  <a:schemeClr val="dk1"/>
                </a:solidFill>
                <a:latin typeface="Calibri"/>
                <a:ea typeface="Calibri"/>
                <a:cs typeface="Calibri"/>
                <a:sym typeface="Calibri"/>
              </a:rPr>
              <a:t>How do we implement stack data structure using only one  queue.</a:t>
            </a:r>
            <a:endParaRPr sz="22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135" name="Google Shape;135;p3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 name="Google Shape;136;p3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30"/>
          <p:cNvSpPr txBox="1"/>
          <p:nvPr>
            <p:ph type="title"/>
          </p:nvPr>
        </p:nvSpPr>
        <p:spPr>
          <a:xfrm>
            <a:off x="389704" y="168575"/>
            <a:ext cx="20814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Spot Test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31"/>
          <p:cNvSpPr txBox="1"/>
          <p:nvPr/>
        </p:nvSpPr>
        <p:spPr>
          <a:xfrm>
            <a:off x="507300" y="1179250"/>
            <a:ext cx="81144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200000"/>
              </a:lnSpc>
              <a:spcBef>
                <a:spcPts val="0"/>
              </a:spcBef>
              <a:spcAft>
                <a:spcPts val="0"/>
              </a:spcAft>
              <a:buClr>
                <a:schemeClr val="dk1"/>
              </a:buClr>
              <a:buSzPts val="2400"/>
              <a:buFont typeface="Calibri"/>
              <a:buChar char="●"/>
            </a:pPr>
            <a:r>
              <a:rPr b="0" i="0" lang="en" sz="2400" u="none" cap="none" strike="noStrike">
                <a:solidFill>
                  <a:srgbClr val="000000"/>
                </a:solidFill>
                <a:latin typeface="Calibri"/>
                <a:ea typeface="Calibri"/>
                <a:cs typeface="Calibri"/>
                <a:sym typeface="Calibri"/>
              </a:rPr>
              <a:t>Duplicate Parentheses Problem</a:t>
            </a:r>
            <a:endParaRPr b="0" i="0" sz="2400" u="none" cap="none" strike="noStrike">
              <a:solidFill>
                <a:srgbClr val="000000"/>
              </a:solidFill>
              <a:latin typeface="Calibri"/>
              <a:ea typeface="Calibri"/>
              <a:cs typeface="Calibri"/>
              <a:sym typeface="Calibri"/>
            </a:endParaRPr>
          </a:p>
          <a:p>
            <a:pPr indent="-381000" lvl="0" marL="457200" marR="0" rtl="0" algn="l">
              <a:lnSpc>
                <a:spcPct val="200000"/>
              </a:lnSpc>
              <a:spcBef>
                <a:spcPts val="0"/>
              </a:spcBef>
              <a:spcAft>
                <a:spcPts val="0"/>
              </a:spcAft>
              <a:buSzPts val="2400"/>
              <a:buFont typeface="Calibri"/>
              <a:buChar char="●"/>
            </a:pPr>
            <a:r>
              <a:rPr lang="en" sz="2400">
                <a:latin typeface="Calibri"/>
                <a:ea typeface="Calibri"/>
                <a:cs typeface="Calibri"/>
                <a:sym typeface="Calibri"/>
              </a:rPr>
              <a:t>Reversing a Stack</a:t>
            </a:r>
            <a:endParaRPr sz="2400">
              <a:latin typeface="Calibri"/>
              <a:ea typeface="Calibri"/>
              <a:cs typeface="Calibri"/>
              <a:sym typeface="Calibri"/>
            </a:endParaRPr>
          </a:p>
          <a:p>
            <a:pPr indent="-381000" lvl="0" marL="457200" marR="0" rtl="0" algn="l">
              <a:lnSpc>
                <a:spcPct val="200000"/>
              </a:lnSpc>
              <a:spcBef>
                <a:spcPts val="0"/>
              </a:spcBef>
              <a:spcAft>
                <a:spcPts val="0"/>
              </a:spcAft>
              <a:buSzPts val="2400"/>
              <a:buFont typeface="Calibri"/>
              <a:buChar char="●"/>
            </a:pPr>
            <a:r>
              <a:rPr lang="en" sz="2400">
                <a:latin typeface="Calibri"/>
                <a:ea typeface="Calibri"/>
                <a:cs typeface="Calibri"/>
                <a:sym typeface="Calibri"/>
              </a:rPr>
              <a:t>Finding Kth Largest Element Problem</a:t>
            </a:r>
            <a:endParaRPr sz="2400">
              <a:latin typeface="Calibri"/>
              <a:ea typeface="Calibri"/>
              <a:cs typeface="Calibri"/>
              <a:sym typeface="Calibri"/>
            </a:endParaRPr>
          </a:p>
        </p:txBody>
      </p:sp>
      <p:sp>
        <p:nvSpPr>
          <p:cNvPr id="143" name="Google Shape;143;p31"/>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3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31"/>
          <p:cNvSpPr txBox="1"/>
          <p:nvPr/>
        </p:nvSpPr>
        <p:spPr>
          <a:xfrm>
            <a:off x="507300" y="14350"/>
            <a:ext cx="29217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Today’s Agenda</a:t>
            </a:r>
            <a:endParaRPr b="0" i="0" sz="30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1" name="Google Shape;151;p3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2" name="Google Shape;152;p32"/>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Duplicate Parentheses Problem</a:t>
            </a:r>
            <a:endParaRPr sz="2400"/>
          </a:p>
        </p:txBody>
      </p:sp>
      <p:sp>
        <p:nvSpPr>
          <p:cNvPr id="153" name="Google Shape;153;p32"/>
          <p:cNvSpPr txBox="1"/>
          <p:nvPr/>
        </p:nvSpPr>
        <p:spPr>
          <a:xfrm>
            <a:off x="389700" y="8431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You all remember the “Matching Parentheses” problem from Stacks. Don’t you?</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Well here’s another problem statement involving those parentheses again.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For any programming language structure or for any algebraic expression, it is mandatory to have all parenthesis “( )” balanced.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However, there may be instances where these parentheses are duplicated.For example:		(((1*2))+5)</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Let’s see the approach now:</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p3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33"/>
          <p:cNvSpPr txBox="1"/>
          <p:nvPr/>
        </p:nvSpPr>
        <p:spPr>
          <a:xfrm>
            <a:off x="389700" y="690750"/>
            <a:ext cx="8353200" cy="1290600"/>
          </a:xfrm>
          <a:prstGeom prst="rect">
            <a:avLst/>
          </a:prstGeom>
          <a:noFill/>
          <a:ln>
            <a:noFill/>
          </a:ln>
        </p:spPr>
        <p:txBody>
          <a:bodyPr anchorCtr="0" anchor="t" bIns="91425" lIns="91425" spcFirstLastPara="1" rIns="91425" wrap="square" tIns="91425">
            <a:noAutofit/>
          </a:bodyPr>
          <a:lstStyle/>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If you had to solve this problem manually, wou will definitely start by resolving the innermost parentheses. Our algorithm works on the same principle.</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 start by declaring a stack and iterating through the complete length of string and pushing the elements inside the stack until we encounter the first closing parentheses “</a:t>
            </a:r>
            <a:r>
              <a:rPr b="1" i="0" lang="en" sz="1800" u="none" cap="none" strike="noStrike">
                <a:solidFill>
                  <a:schemeClr val="dk1"/>
                </a:solidFill>
                <a:latin typeface="Calibri"/>
                <a:ea typeface="Calibri"/>
                <a:cs typeface="Calibri"/>
                <a:sym typeface="Calibri"/>
              </a:rPr>
              <a:t>)</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33"/>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Duplicate Parentheses Problem</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7" name="Google Shape;167;p3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8" name="Google Shape;168;p34"/>
          <p:cNvSpPr txBox="1"/>
          <p:nvPr/>
        </p:nvSpPr>
        <p:spPr>
          <a:xfrm>
            <a:off x="389700" y="6907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Now we start popping the elements till we encounter the first “</a:t>
            </a:r>
            <a:r>
              <a:rPr b="1" i="0" lang="en" sz="1800" u="none" cap="none" strike="noStrike">
                <a:solidFill>
                  <a:schemeClr val="dk1"/>
                </a:solidFill>
                <a:latin typeface="Calibri"/>
                <a:ea typeface="Calibri"/>
                <a:cs typeface="Calibri"/>
                <a:sym typeface="Calibri"/>
              </a:rPr>
              <a:t>(</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If the count of number of elements popped is 1 or 0, we say that string contains duplicate parentheses.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Otherwise, after full string traversal, we say that it does not contains duplicate parentheses.</a:t>
            </a:r>
            <a:endParaRPr b="0" i="0" sz="1800" u="none" cap="none" strike="noStrike">
              <a:solidFill>
                <a:schemeClr val="dk1"/>
              </a:solidFill>
              <a:latin typeface="Calibri"/>
              <a:ea typeface="Calibri"/>
              <a:cs typeface="Calibri"/>
              <a:sym typeface="Calibri"/>
            </a:endParaRPr>
          </a:p>
        </p:txBody>
      </p:sp>
      <p:sp>
        <p:nvSpPr>
          <p:cNvPr id="169" name="Google Shape;169;p3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Duplicate Parentheses Problem</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35"/>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35"/>
          <p:cNvSpPr txBox="1"/>
          <p:nvPr/>
        </p:nvSpPr>
        <p:spPr>
          <a:xfrm>
            <a:off x="389700" y="6907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Let’s see the java code: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Calibri"/>
              <a:ea typeface="Calibri"/>
              <a:cs typeface="Calibri"/>
              <a:sym typeface="Calibri"/>
            </a:endParaRPr>
          </a:p>
          <a:p>
            <a:pPr indent="45720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Stack&lt;Character&gt; stack = new Stack();</a:t>
            </a:r>
            <a:endParaRPr b="0" i="0" sz="1500" u="none" cap="none" strike="noStrike">
              <a:solidFill>
                <a:srgbClr val="0000FF"/>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for (int i = 0; i &lt; inputString.length(); i++) {</a:t>
            </a:r>
            <a:endParaRPr b="0" i="0" sz="15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    	char ch = inputString.charAt(i);</a:t>
            </a:r>
            <a:endParaRPr b="0" i="0" sz="15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       	if (ch != ')') {</a:t>
            </a:r>
            <a:endParaRPr b="0" i="0" sz="15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       		stack.push(ch);</a:t>
            </a:r>
            <a:endParaRPr b="0" i="0" sz="15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       	}else{</a:t>
            </a:r>
            <a:endParaRPr b="0" i="0" sz="15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       		char top = stack.peek();</a:t>
            </a:r>
            <a:endParaRPr b="0" i="0" sz="15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       		stack.pop();</a:t>
            </a:r>
            <a:endParaRPr b="0" i="0" sz="15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           	int count = 0;</a:t>
            </a:r>
            <a:endParaRPr b="0" i="0" sz="15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           	while (top != '(') {</a:t>
            </a:r>
            <a:endParaRPr b="0" i="0" sz="15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           		top = stack.peek();</a:t>
            </a:r>
            <a:endParaRPr b="0" i="0" sz="15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               stack.pop();</a:t>
            </a:r>
            <a:endParaRPr b="0" i="0" sz="15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FF"/>
                </a:solidFill>
                <a:latin typeface="Courier New"/>
                <a:ea typeface="Courier New"/>
                <a:cs typeface="Courier New"/>
                <a:sym typeface="Courier New"/>
              </a:rPr>
              <a:t>               count++;	}</a:t>
            </a:r>
            <a:endParaRPr b="0" i="0" sz="1500" u="none" cap="none" strike="noStrike">
              <a:solidFill>
                <a:srgbClr val="0000FF"/>
              </a:solidFill>
              <a:latin typeface="Courier New"/>
              <a:ea typeface="Courier New"/>
              <a:cs typeface="Courier New"/>
              <a:sym typeface="Courier New"/>
            </a:endParaRPr>
          </a:p>
          <a:p>
            <a:pPr indent="457200" lvl="0" marL="91440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if (count &lt;= 1) {	return "true";	}}}</a:t>
            </a:r>
            <a:endParaRPr b="0" i="0" sz="1500" u="none" cap="none" strike="noStrike">
              <a:solidFill>
                <a:srgbClr val="0000FF"/>
              </a:solidFill>
              <a:latin typeface="Courier New"/>
              <a:ea typeface="Courier New"/>
              <a:cs typeface="Courier New"/>
              <a:sym typeface="Courier New"/>
            </a:endParaRPr>
          </a:p>
          <a:p>
            <a:pPr indent="457200" lvl="0" marL="0" marR="0" rtl="0" algn="l">
              <a:lnSpc>
                <a:spcPct val="100000"/>
              </a:lnSpc>
              <a:spcBef>
                <a:spcPts val="0"/>
              </a:spcBef>
              <a:spcAft>
                <a:spcPts val="0"/>
              </a:spcAft>
              <a:buClr>
                <a:schemeClr val="dk1"/>
              </a:buClr>
              <a:buSzPts val="1100"/>
              <a:buFont typeface="Arial"/>
              <a:buNone/>
            </a:pPr>
            <a:r>
              <a:rPr b="0" i="0" lang="en" sz="1500" u="none" cap="none" strike="noStrike">
                <a:solidFill>
                  <a:srgbClr val="0000FF"/>
                </a:solidFill>
                <a:latin typeface="Courier New"/>
                <a:ea typeface="Courier New"/>
                <a:cs typeface="Courier New"/>
                <a:sym typeface="Courier New"/>
              </a:rPr>
              <a:t>return "false"</a:t>
            </a:r>
            <a:r>
              <a:rPr b="0" i="0" lang="en" sz="1600" u="none" cap="none" strike="noStrike">
                <a:solidFill>
                  <a:srgbClr val="0000FF"/>
                </a:solidFill>
                <a:latin typeface="Courier New"/>
                <a:ea typeface="Courier New"/>
                <a:cs typeface="Courier New"/>
                <a:sym typeface="Courier New"/>
              </a:rPr>
              <a:t>;</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35"/>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Duplicate Parentheses Problem</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