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88" r:id="rId9"/>
    <p:sldId id="289" r:id="rId10"/>
    <p:sldId id="27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09037-2B39-4708-82CD-F0C0CC26B104}" v="277" dt="2021-01-12T06:52:38.457"/>
    <p1510:client id="{4FF4E363-4EF7-485E-9F94-5968C8A2C779}" v="8" dt="2021-01-17T16:17:40.461"/>
    <p1510:client id="{88E0966D-0821-4501-A0E3-03A6F564B65B}" v="3052" dt="2021-01-17T15:58:03.317"/>
    <p1510:client id="{C9B30C4D-B8F6-4CF1-8D60-B05B541351CB}" v="574" dt="2021-01-20T07:05:15.140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c5f5a607_0_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96c5f5a6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c5f5a607_0_2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96c5f5a6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6c5f5a607_0_3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96c5f5a60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c5f5a607_0_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96c5f5a6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c5f5a607_0_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96c5f5a6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40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c5f5a607_0_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96c5f5a6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87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628648" y="546098"/>
            <a:ext cx="3259800" cy="403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15"/>
          <p:cNvSpPr/>
          <p:nvPr/>
        </p:nvSpPr>
        <p:spPr>
          <a:xfrm>
            <a:off x="635171" y="0"/>
            <a:ext cx="3259800" cy="40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15"/>
          <p:cNvSpPr txBox="1"/>
          <p:nvPr/>
        </p:nvSpPr>
        <p:spPr>
          <a:xfrm>
            <a:off x="869569" y="437213"/>
            <a:ext cx="3074241" cy="116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025" rIns="0" bIns="0" anchor="t" anchorCtr="0">
            <a:noAutofit/>
          </a:bodyPr>
          <a:lstStyle/>
          <a:p>
            <a:pPr>
              <a:spcBef>
                <a:spcPts val="765"/>
              </a:spcBef>
              <a:buClr>
                <a:schemeClr val="dk1"/>
              </a:buClr>
            </a:pPr>
            <a:r>
              <a:rPr lang="en" sz="1800" b="1" dirty="0">
                <a:solidFill>
                  <a:schemeClr val="lt1"/>
                </a:solidFill>
              </a:rPr>
              <a:t>Module Name – Priority Queue and Heap</a:t>
            </a:r>
            <a:endParaRPr lang="en" sz="1800" dirty="0">
              <a:solidFill>
                <a:schemeClr val="lt1"/>
              </a:solidFill>
            </a:endParaRPr>
          </a:p>
          <a:p>
            <a:pPr>
              <a:spcBef>
                <a:spcPts val="765"/>
              </a:spcBef>
              <a:buClr>
                <a:schemeClr val="dk1"/>
              </a:buClr>
            </a:pPr>
            <a:r>
              <a:rPr lang="en" sz="1800" b="1" dirty="0">
                <a:solidFill>
                  <a:schemeClr val="lt1"/>
                </a:solidFill>
              </a:rPr>
              <a:t>Topic–  Name: Priority Queue and Heap</a:t>
            </a:r>
            <a:endParaRPr lang="en" sz="1800" dirty="0">
              <a:solidFill>
                <a:schemeClr val="lt1"/>
              </a:solidFill>
            </a:endParaRPr>
          </a:p>
          <a:p>
            <a:pPr>
              <a:spcBef>
                <a:spcPts val="765"/>
              </a:spcBef>
            </a:pPr>
            <a:endParaRPr lang="en" sz="1800" b="1" dirty="0">
              <a:solidFill>
                <a:schemeClr val="lt1"/>
              </a:solidFill>
            </a:endParaRPr>
          </a:p>
          <a:p>
            <a:pPr>
              <a:spcBef>
                <a:spcPts val="765"/>
              </a:spcBef>
            </a:pPr>
            <a:r>
              <a:rPr lang="en" sz="1800" b="1" dirty="0">
                <a:solidFill>
                  <a:schemeClr val="lt1"/>
                </a:solidFill>
              </a:rPr>
              <a:t>Instructor</a:t>
            </a:r>
            <a:r>
              <a:rPr lang="en" sz="1800" dirty="0">
                <a:solidFill>
                  <a:schemeClr val="lt1"/>
                </a:solidFill>
              </a:rPr>
              <a:t>: Vikash Dubey</a:t>
            </a:r>
          </a:p>
        </p:txBody>
      </p:sp>
      <p:sp>
        <p:nvSpPr>
          <p:cNvPr id="68" name="Google Shape;68;p1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663921" y="571886"/>
            <a:ext cx="2057400" cy="5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Happy learning!</a:t>
            </a:r>
            <a:endParaRPr sz="18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4" name="Google Shape;214;p31"/>
          <p:cNvSpPr/>
          <p:nvPr/>
        </p:nvSpPr>
        <p:spPr>
          <a:xfrm>
            <a:off x="7582359" y="0"/>
            <a:ext cx="1356600" cy="157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p31"/>
          <p:cNvSpPr txBox="1"/>
          <p:nvPr/>
        </p:nvSpPr>
        <p:spPr>
          <a:xfrm>
            <a:off x="1413626" y="1034750"/>
            <a:ext cx="13566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latin typeface="Arial"/>
                <a:ea typeface="Arial"/>
                <a:cs typeface="Arial"/>
                <a:sym typeface="Arial"/>
              </a:rPr>
              <a:t>#LifeKoKaroLift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16"/>
          <p:cNvSpPr txBox="1"/>
          <p:nvPr/>
        </p:nvSpPr>
        <p:spPr>
          <a:xfrm>
            <a:off x="1208549" y="1387405"/>
            <a:ext cx="2640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74100" y="-99750"/>
            <a:ext cx="61098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 Allocation Summary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" name="Google Shape;76;p16"/>
          <p:cNvGraphicFramePr/>
          <p:nvPr>
            <p:extLst>
              <p:ext uri="{D42A27DB-BD31-4B8C-83A1-F6EECF244321}">
                <p14:modId xmlns:p14="http://schemas.microsoft.com/office/powerpoint/2010/main" val="3446015057"/>
              </p:ext>
            </p:extLst>
          </p:nvPr>
        </p:nvGraphicFramePr>
        <p:xfrm>
          <a:off x="461525" y="1429150"/>
          <a:ext cx="7950875" cy="2606614"/>
        </p:xfrm>
        <a:graphic>
          <a:graphicData uri="http://schemas.openxmlformats.org/drawingml/2006/table">
            <a:tbl>
              <a:tblPr firstRow="1" bandRow="1">
                <a:noFill/>
                <a:tableStyleId>{7759E882-A8D7-4043-9315-6DD7658B698E}</a:tableStyleId>
              </a:tblPr>
              <a:tblGrid>
                <a:gridCol w="34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Element</a:t>
                      </a:r>
                      <a:r>
                        <a:rPr lang="en" sz="1600" u="none" strike="noStrike" cap="none" dirty="0">
                          <a:latin typeface="Arial"/>
                          <a:ea typeface="Arial"/>
                          <a:cs typeface="Arial"/>
                        </a:rPr>
                        <a:t> 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Slide numbers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Maximum time(min)</a:t>
                      </a:r>
                      <a:endParaRPr sz="16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Today’s Agenda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Spot Test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cs typeface="Arial"/>
                        </a:rPr>
                        <a:t>Introduction To priority queue.</a:t>
                      </a:r>
                      <a:endParaRPr lang="en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 dirty="0">
                          <a:latin typeface="Arial"/>
                        </a:rPr>
                        <a:t>Priority Queue ADT.</a:t>
                      </a:r>
                      <a:endParaRPr lang="en" sz="1400" b="0" i="0" u="none" strike="noStrike" noProof="0" dirty="0">
                        <a:latin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ea typeface="Arial"/>
                          <a:cs typeface="Arial"/>
                        </a:rPr>
                        <a:t>Introduction To Heap</a:t>
                      </a:r>
                      <a:endParaRPr lang="en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latin typeface="Arial"/>
                          <a:ea typeface="Arial"/>
                          <a:cs typeface="Arial"/>
                        </a:rPr>
                        <a:t>Insertion and Deletion in heap.</a:t>
                      </a:r>
                      <a:endParaRPr lang="en" b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 dirty="0">
                          <a:latin typeface="Arial"/>
                        </a:rPr>
                        <a:t>Total Time</a:t>
                      </a:r>
                      <a:endParaRPr lang="en" sz="1400" b="0" i="0" u="none" strike="noStrike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 dirty="0"/>
                        <a:t>120</a:t>
                      </a:r>
                      <a:endParaRPr lang="en-US" dirty="0"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01817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15645" y="630985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ea typeface="Calibri"/>
                <a:sym typeface="Calibri"/>
              </a:rPr>
              <a:t>Introduction To priority queue.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ea typeface="Calibri"/>
                <a:sym typeface="Calibri"/>
              </a:rPr>
              <a:t>Priority Queue ADT.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ea typeface="Calibri"/>
              </a:rPr>
              <a:t>Introduction To Heap</a:t>
            </a:r>
            <a:endParaRPr lang="en" sz="2400" dirty="0">
              <a:ea typeface="Calibri"/>
              <a:sym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ea typeface="Calibri"/>
                <a:sym typeface="Calibri"/>
              </a:rPr>
              <a:t>Insertion in heap.</a:t>
            </a:r>
            <a:endParaRPr sz="2400" dirty="0" err="1"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ea typeface="Calibri"/>
              </a:rPr>
              <a:t>Deletion in heap.</a:t>
            </a:r>
          </a:p>
          <a:p>
            <a:pPr marL="457200">
              <a:lnSpc>
                <a:spcPct val="200000"/>
              </a:lnSpc>
            </a:pP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507300" y="14350"/>
            <a:ext cx="29217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Priority Queue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490829"/>
            <a:ext cx="8952289" cy="215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Priority Queue is an extension of queue with following properties.​</a:t>
            </a:r>
          </a:p>
          <a:p>
            <a:endParaRPr lang="en-US"/>
          </a:p>
          <a:p>
            <a:pPr marL="285750" indent="-285750">
              <a:buChar char="•"/>
            </a:pPr>
            <a:r>
              <a:rPr lang="en-US" sz="1600" dirty="0"/>
              <a:t>Every item has a priority associated with it.​</a:t>
            </a:r>
          </a:p>
          <a:p>
            <a:pPr marL="285750" indent="-285750">
              <a:buChar char="•"/>
            </a:pPr>
            <a:endParaRPr lang="en-US" sz="1600" dirty="0"/>
          </a:p>
          <a:p>
            <a:pPr marL="285750" indent="-285750">
              <a:buChar char="•"/>
            </a:pPr>
            <a:r>
              <a:rPr lang="en-US" sz="1600" dirty="0"/>
              <a:t>An element with high priority is dequeued before an element with low priority.​</a:t>
            </a:r>
          </a:p>
          <a:p>
            <a:pPr marL="285750" indent="-285750">
              <a:buChar char="•"/>
            </a:pPr>
            <a:endParaRPr lang="en-US" sz="1600" dirty="0"/>
          </a:p>
          <a:p>
            <a:pPr marL="285750" indent="-285750">
              <a:buChar char="•"/>
            </a:pPr>
            <a:r>
              <a:rPr lang="en-US" sz="1600" dirty="0"/>
              <a:t>If two elements have the same priority, they are served according to their order in the queue.​</a:t>
            </a:r>
          </a:p>
          <a:p>
            <a:endParaRPr lang="en-US"/>
          </a:p>
          <a:p>
            <a:r>
              <a:rPr lang="en-US" dirty="0"/>
              <a:t>​</a:t>
            </a:r>
          </a:p>
          <a:p>
            <a:endParaRPr lang="en-US"/>
          </a:p>
          <a:p>
            <a:r>
              <a:rPr lang="en-US" dirty="0"/>
              <a:t>​</a:t>
            </a:r>
            <a:endParaRPr lang="en-US" sz="18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89704" y="168575"/>
            <a:ext cx="5850578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Typical Representation of priority queue</a:t>
            </a:r>
            <a:endParaRPr lang="en-US" dirty="0" err="1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C4EBDBDA-A712-4746-A159-6BF9BDBA4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41" y="717386"/>
            <a:ext cx="8835603" cy="4474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85721" y="435708"/>
            <a:ext cx="8374766" cy="173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800"/>
            </a:pPr>
            <a:endParaRPr lang="en" sz="1800" dirty="0"/>
          </a:p>
          <a:p>
            <a:pPr>
              <a:buSzPts val="1800"/>
              <a:buFont typeface="Arial"/>
              <a:buChar char="•"/>
            </a:pPr>
            <a:r>
              <a:rPr lang="en" sz="1800" dirty="0">
                <a:ea typeface="Calibri"/>
                <a:sym typeface="Calibri"/>
              </a:rPr>
              <a:t>Operating systems: It is also use in Operating System for load balancing (load balancing on server), interrupt handling.</a:t>
            </a:r>
            <a:endParaRPr lang="en" dirty="0"/>
          </a:p>
          <a:p>
            <a:pPr>
              <a:buSzPts val="1800"/>
              <a:buFont typeface="Arial"/>
              <a:buChar char="•"/>
            </a:pPr>
            <a:endParaRPr lang="en" sz="1800" dirty="0"/>
          </a:p>
          <a:p>
            <a:pPr>
              <a:buSzPts val="1800"/>
              <a:buFont typeface="Arial"/>
              <a:buChar char="•"/>
            </a:pPr>
            <a:r>
              <a:rPr lang="en" sz="1800" dirty="0"/>
              <a:t>Heap Sort : Heap sort is typically implemented using Heap which is an implementation of Priority Queue.</a:t>
            </a:r>
            <a:endParaRPr lang="en" dirty="0"/>
          </a:p>
          <a:p>
            <a:pPr>
              <a:buSzPts val="1800"/>
              <a:buFont typeface="Arial"/>
              <a:buChar char="•"/>
            </a:pPr>
            <a:endParaRPr lang="en" sz="1800" dirty="0">
              <a:ea typeface="Calibri"/>
            </a:endParaRPr>
          </a:p>
          <a:p>
            <a:pPr>
              <a:buSzPts val="1800"/>
              <a:buFont typeface="Arial"/>
              <a:buChar char="•"/>
            </a:pPr>
            <a:r>
              <a:rPr lang="en" sz="1800" dirty="0">
                <a:ea typeface="Calibri"/>
              </a:rPr>
              <a:t>Data compression : It is used in Huffman codes which is used to compresses data.</a:t>
            </a:r>
            <a:endParaRPr lang="en" dirty="0"/>
          </a:p>
          <a:p>
            <a:pPr>
              <a:buSzPts val="1800"/>
              <a:buFont typeface="Arial"/>
              <a:buChar char="•"/>
            </a:pPr>
            <a:endParaRPr lang="en" sz="1800" dirty="0"/>
          </a:p>
          <a:p>
            <a:pPr>
              <a:buSzPts val="1800"/>
              <a:buFont typeface="Arial"/>
              <a:buChar char="•"/>
            </a:pPr>
            <a:r>
              <a:rPr lang="en" sz="1800" dirty="0"/>
              <a:t>Prim’s algorithm: It is used to implement Prim’s Algorithm to store keys of nodes and extract minimum key node at every step.</a:t>
            </a:r>
            <a:endParaRPr lang="en" dirty="0"/>
          </a:p>
          <a:p>
            <a:pPr>
              <a:buSzPts val="1800"/>
              <a:buFont typeface="Arial"/>
              <a:buChar char="•"/>
            </a:pPr>
            <a:endParaRPr lang="en" sz="1800" dirty="0"/>
          </a:p>
          <a:p>
            <a:pPr>
              <a:buSzPts val="1800"/>
              <a:buFont typeface="Arial"/>
              <a:buChar char="•"/>
            </a:pPr>
            <a:r>
              <a:rPr lang="en" sz="1800" dirty="0">
                <a:ea typeface="Calibri"/>
              </a:rPr>
              <a:t>Dijkstra’s Shortest Path Algorithm using priority queue: When the graph is stored in the form of adjacency list or matrix, priority queue can be used to extract minimum efficiently when implementing Dijkstra’s algorithm.</a:t>
            </a:r>
            <a:endParaRPr lang="en" dirty="0"/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2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Application Of Priority Queue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89700" y="715861"/>
            <a:ext cx="8353200" cy="86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 err="1"/>
              <a:t>PriorityQueue</a:t>
            </a:r>
            <a:r>
              <a:rPr lang="en" sz="1800" dirty="0"/>
              <a:t>&lt;Integer&gt; </a:t>
            </a:r>
            <a:r>
              <a:rPr lang="en" sz="1800" dirty="0" err="1"/>
              <a:t>pQueue</a:t>
            </a:r>
            <a:r>
              <a:rPr lang="en" sz="1800" dirty="0"/>
              <a:t> = new </a:t>
            </a:r>
            <a:r>
              <a:rPr lang="en" sz="1800" dirty="0" err="1"/>
              <a:t>PriorityQueue</a:t>
            </a:r>
            <a:r>
              <a:rPr lang="en" sz="1800" dirty="0"/>
              <a:t>&lt;Integer&gt;();</a:t>
            </a:r>
            <a:endParaRPr lang="en-US" dirty="0"/>
          </a:p>
          <a:p>
            <a:endParaRPr lang="en"/>
          </a:p>
          <a:p>
            <a:r>
              <a:rPr lang="en" sz="1800" dirty="0"/>
              <a:t>       </a:t>
            </a:r>
            <a:r>
              <a:rPr lang="en" sz="1800" b="1" dirty="0"/>
              <a:t> // Adding items to the </a:t>
            </a:r>
            <a:r>
              <a:rPr lang="en" sz="1800" b="1" dirty="0" err="1"/>
              <a:t>pQueue</a:t>
            </a:r>
            <a:r>
              <a:rPr lang="en" sz="1800" b="1" dirty="0"/>
              <a:t> using add()</a:t>
            </a:r>
            <a:endParaRPr lang="en" b="1" dirty="0"/>
          </a:p>
          <a:p>
            <a:r>
              <a:rPr lang="en" sz="1800" dirty="0"/>
              <a:t>        </a:t>
            </a:r>
            <a:r>
              <a:rPr lang="en" sz="1800" dirty="0" err="1"/>
              <a:t>pQueue.add</a:t>
            </a:r>
            <a:r>
              <a:rPr lang="en" sz="1800" dirty="0"/>
              <a:t>(10);</a:t>
            </a:r>
            <a:endParaRPr lang="en" dirty="0"/>
          </a:p>
          <a:p>
            <a:r>
              <a:rPr lang="en" sz="1800" dirty="0"/>
              <a:t>        </a:t>
            </a:r>
            <a:r>
              <a:rPr lang="en" sz="1800" dirty="0" err="1"/>
              <a:t>pQueue.add</a:t>
            </a:r>
            <a:r>
              <a:rPr lang="en" sz="1800" dirty="0"/>
              <a:t>(20);</a:t>
            </a:r>
            <a:endParaRPr lang="en" dirty="0"/>
          </a:p>
          <a:p>
            <a:r>
              <a:rPr lang="en" sz="1800" dirty="0"/>
              <a:t>        </a:t>
            </a:r>
            <a:r>
              <a:rPr lang="en" sz="1800" dirty="0" err="1"/>
              <a:t>pQueue.add</a:t>
            </a:r>
            <a:r>
              <a:rPr lang="en" sz="1800" dirty="0"/>
              <a:t>(15);</a:t>
            </a:r>
            <a:endParaRPr lang="en" dirty="0"/>
          </a:p>
          <a:p>
            <a:endParaRPr lang="en"/>
          </a:p>
          <a:p>
            <a:r>
              <a:rPr lang="en" sz="1800" dirty="0"/>
              <a:t>     </a:t>
            </a:r>
            <a:r>
              <a:rPr lang="en" sz="1800" b="1" dirty="0"/>
              <a:t>   // Printing the top element of </a:t>
            </a:r>
            <a:r>
              <a:rPr lang="en" sz="1800" b="1" dirty="0" err="1"/>
              <a:t>PriorityQueue</a:t>
            </a:r>
            <a:endParaRPr lang="en" b="1" dirty="0" err="1"/>
          </a:p>
          <a:p>
            <a:r>
              <a:rPr lang="en" sz="1800" dirty="0"/>
              <a:t>        </a:t>
            </a:r>
            <a:r>
              <a:rPr lang="en" sz="1800" dirty="0" err="1"/>
              <a:t>System.out.println</a:t>
            </a:r>
            <a:r>
              <a:rPr lang="en" sz="1800" dirty="0"/>
              <a:t>(</a:t>
            </a:r>
            <a:r>
              <a:rPr lang="en" sz="1800" dirty="0" err="1"/>
              <a:t>pQueue.peek</a:t>
            </a:r>
            <a:r>
              <a:rPr lang="en" sz="1800" dirty="0"/>
              <a:t>());</a:t>
            </a:r>
            <a:endParaRPr lang="en" dirty="0"/>
          </a:p>
          <a:p>
            <a:endParaRPr lang="en"/>
          </a:p>
          <a:p>
            <a:r>
              <a:rPr lang="en" sz="1800" dirty="0"/>
              <a:t>      </a:t>
            </a:r>
            <a:r>
              <a:rPr lang="en" sz="1800" b="1" dirty="0"/>
              <a:t>  // Printing the top element and removing it</a:t>
            </a:r>
            <a:endParaRPr lang="en" b="1" dirty="0"/>
          </a:p>
          <a:p>
            <a:r>
              <a:rPr lang="en" sz="1800" b="1" dirty="0"/>
              <a:t>        // from the </a:t>
            </a:r>
            <a:r>
              <a:rPr lang="en" sz="1800" b="1" dirty="0" err="1"/>
              <a:t>PriorityQueue</a:t>
            </a:r>
            <a:r>
              <a:rPr lang="en" sz="1800" b="1" dirty="0"/>
              <a:t> container</a:t>
            </a:r>
            <a:endParaRPr lang="en" b="1" dirty="0"/>
          </a:p>
          <a:p>
            <a:r>
              <a:rPr lang="en" sz="1800" dirty="0"/>
              <a:t>        </a:t>
            </a:r>
            <a:r>
              <a:rPr lang="en" sz="1800" dirty="0" err="1"/>
              <a:t>System.out.println</a:t>
            </a:r>
            <a:r>
              <a:rPr lang="en" sz="1800" dirty="0"/>
              <a:t>(</a:t>
            </a:r>
            <a:r>
              <a:rPr lang="en" sz="1800" dirty="0" err="1"/>
              <a:t>pQueue.poll</a:t>
            </a:r>
            <a:r>
              <a:rPr lang="en" sz="1800" dirty="0"/>
              <a:t>());</a:t>
            </a:r>
            <a:endParaRPr lang="en" dirty="0"/>
          </a:p>
          <a:p>
            <a:endParaRPr lang="en"/>
          </a:p>
          <a:p>
            <a:r>
              <a:rPr lang="en" sz="1800" dirty="0"/>
              <a:t>     </a:t>
            </a:r>
            <a:r>
              <a:rPr lang="en" sz="1800" b="1" dirty="0"/>
              <a:t>   // Printing the top element again</a:t>
            </a:r>
            <a:endParaRPr lang="en" b="1" dirty="0"/>
          </a:p>
          <a:p>
            <a:pPr marL="114300"/>
            <a:r>
              <a:rPr lang="en" sz="1800" dirty="0"/>
              <a:t>        </a:t>
            </a:r>
            <a:r>
              <a:rPr lang="en" sz="1800" dirty="0" err="1"/>
              <a:t>System.out.println</a:t>
            </a:r>
            <a:r>
              <a:rPr lang="en" sz="1800" dirty="0"/>
              <a:t>(</a:t>
            </a:r>
            <a:r>
              <a:rPr lang="en" sz="1800" dirty="0" err="1"/>
              <a:t>pQueue.peek</a:t>
            </a:r>
            <a:r>
              <a:rPr lang="en" sz="1800" dirty="0"/>
              <a:t>());</a:t>
            </a:r>
            <a:endParaRPr lang="en" dirty="0"/>
          </a:p>
        </p:txBody>
      </p:sp>
      <p:sp>
        <p:nvSpPr>
          <p:cNvPr id="121" name="Google Shape;121;p2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2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Priority Queue 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89700" y="802125"/>
            <a:ext cx="8353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a typeface="Calibri"/>
                <a:sym typeface="Calibri"/>
              </a:rPr>
              <a:t>A Heap is a special Tree-based data structure in which the tree is a complete binary tree. Generally, Heaps can be of two types:</a:t>
            </a:r>
            <a:endParaRPr lang="en-US" b="1" dirty="0"/>
          </a:p>
          <a:p>
            <a:endParaRPr lang="en" sz="1800" dirty="0">
              <a:ea typeface="Calibri"/>
              <a:sym typeface="Calibri"/>
            </a:endParaRPr>
          </a:p>
          <a:p>
            <a:endParaRPr lang="en" sz="1800" dirty="0">
              <a:ea typeface="Calibri"/>
              <a:sym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" sz="1800" b="1" dirty="0">
                <a:ea typeface="Calibri"/>
                <a:sym typeface="Calibri"/>
              </a:rPr>
              <a:t>Max-Heap</a:t>
            </a:r>
            <a:r>
              <a:rPr lang="en" sz="1800" dirty="0">
                <a:ea typeface="Calibri"/>
                <a:sym typeface="Calibri"/>
              </a:rPr>
              <a:t>: In a Max-Heap the key present at the root</a:t>
            </a:r>
            <a:r>
              <a:rPr lang="en" sz="1800" dirty="0">
                <a:ea typeface="Calibri"/>
              </a:rPr>
              <a:t> </a:t>
            </a:r>
            <a:r>
              <a:rPr lang="en" sz="1800" dirty="0">
                <a:ea typeface="Calibri"/>
                <a:sym typeface="Calibri"/>
              </a:rPr>
              <a:t>node </a:t>
            </a:r>
            <a:r>
              <a:rPr lang="en" sz="1800" dirty="0">
                <a:ea typeface="Calibri"/>
              </a:rPr>
              <a:t>must be greatest among </a:t>
            </a:r>
            <a:r>
              <a:rPr lang="en" sz="1800" dirty="0">
                <a:ea typeface="Calibri"/>
                <a:sym typeface="Calibri"/>
              </a:rPr>
              <a:t>the </a:t>
            </a:r>
            <a:r>
              <a:rPr lang="en" sz="1800" dirty="0">
                <a:ea typeface="Calibri"/>
              </a:rPr>
              <a:t>keys present at all of </a:t>
            </a:r>
            <a:r>
              <a:rPr lang="en" sz="1800" dirty="0" err="1">
                <a:ea typeface="Calibri"/>
              </a:rPr>
              <a:t>it’s</a:t>
            </a:r>
            <a:r>
              <a:rPr lang="en" sz="1800" dirty="0">
                <a:ea typeface="Calibri"/>
              </a:rPr>
              <a:t> children</a:t>
            </a:r>
            <a:r>
              <a:rPr lang="en" sz="1800" dirty="0">
                <a:ea typeface="Calibri"/>
                <a:sym typeface="Calibri"/>
              </a:rPr>
              <a:t>.</a:t>
            </a:r>
            <a:r>
              <a:rPr lang="en" sz="1800" dirty="0">
                <a:ea typeface="Calibri"/>
              </a:rPr>
              <a:t> The </a:t>
            </a:r>
            <a:r>
              <a:rPr lang="en" sz="1800" dirty="0">
                <a:ea typeface="Calibri"/>
                <a:sym typeface="Calibri"/>
              </a:rPr>
              <a:t>same property must be recursively true for all sub-trees </a:t>
            </a:r>
            <a:r>
              <a:rPr lang="en" sz="1800" dirty="0">
                <a:ea typeface="Calibri"/>
              </a:rPr>
              <a:t>in </a:t>
            </a:r>
            <a:r>
              <a:rPr lang="en" sz="1800" dirty="0">
                <a:ea typeface="Calibri"/>
                <a:sym typeface="Calibri"/>
              </a:rPr>
              <a:t>that Binary Tree</a:t>
            </a:r>
            <a:r>
              <a:rPr lang="en" sz="1800" dirty="0">
                <a:ea typeface="Calibri"/>
              </a:rPr>
              <a:t>.</a:t>
            </a:r>
            <a:endParaRPr lang="en" dirty="0"/>
          </a:p>
          <a:p>
            <a:pPr marL="285750" indent="-285750">
              <a:buChar char="•"/>
            </a:pPr>
            <a:endParaRPr lang="en" sz="1800" dirty="0">
              <a:ea typeface="Calibri"/>
              <a:sym typeface="Calibri"/>
            </a:endParaRPr>
          </a:p>
          <a:p>
            <a:pPr marL="285750" indent="-285750">
              <a:buChar char="•"/>
            </a:pPr>
            <a:r>
              <a:rPr lang="en" sz="1800" b="1" dirty="0">
                <a:ea typeface="Calibri"/>
                <a:sym typeface="Calibri"/>
              </a:rPr>
              <a:t>Min-Heap</a:t>
            </a:r>
            <a:r>
              <a:rPr lang="en" sz="1800" dirty="0">
                <a:ea typeface="Calibri"/>
                <a:sym typeface="Calibri"/>
              </a:rPr>
              <a:t>: In a Min-Heap the key present at the root node must be minimum among the keys present at </a:t>
            </a:r>
            <a:r>
              <a:rPr lang="en" sz="1800" dirty="0">
                <a:ea typeface="Calibri"/>
              </a:rPr>
              <a:t>all of </a:t>
            </a:r>
            <a:r>
              <a:rPr lang="en" sz="1800" dirty="0" err="1">
                <a:ea typeface="Calibri"/>
              </a:rPr>
              <a:t>it’s</a:t>
            </a:r>
            <a:r>
              <a:rPr lang="en" sz="1800" dirty="0">
                <a:ea typeface="Calibri"/>
              </a:rPr>
              <a:t> children. The same property must be recursively true for all sub-trees in that Binary Tree.</a:t>
            </a:r>
            <a:endParaRPr lang="en" dirty="0"/>
          </a:p>
          <a:p>
            <a:pPr marL="114300">
              <a:buSzPts val="1800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2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Introduction to Heap</a:t>
            </a:r>
          </a:p>
        </p:txBody>
      </p:sp>
    </p:spTree>
    <p:extLst>
      <p:ext uri="{BB962C8B-B14F-4D97-AF65-F5344CB8AC3E}">
        <p14:creationId xmlns:p14="http://schemas.microsoft.com/office/powerpoint/2010/main" val="239706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2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Heap Representation</a:t>
            </a:r>
          </a:p>
        </p:txBody>
      </p:sp>
      <p:pic>
        <p:nvPicPr>
          <p:cNvPr id="4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04F108C1-A500-48DC-A2A3-30FDBCD8D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03" y="1039334"/>
            <a:ext cx="8479763" cy="36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0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PowerPoint Presentation</vt:lpstr>
      <vt:lpstr>PowerPoint Presentation</vt:lpstr>
      <vt:lpstr>PowerPoint Presentation</vt:lpstr>
      <vt:lpstr>Priority Queue</vt:lpstr>
      <vt:lpstr>Typical Representation of priority queue</vt:lpstr>
      <vt:lpstr>Application Of Priority Queue</vt:lpstr>
      <vt:lpstr>Priority Queue Implementation</vt:lpstr>
      <vt:lpstr>Introduction to Heap</vt:lpstr>
      <vt:lpstr>Heap Representation</vt:lpstr>
      <vt:lpstr>Thank You!     Happy learning!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762</cp:revision>
  <dcterms:modified xsi:type="dcterms:W3CDTF">2021-01-20T08:23:41Z</dcterms:modified>
</cp:coreProperties>
</file>