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6"/>
  </p:notesMasterIdLst>
  <p:sldIdLst>
    <p:sldId id="256" r:id="rId2"/>
    <p:sldId id="258" r:id="rId3"/>
    <p:sldId id="28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8" r:id="rId17"/>
    <p:sldId id="277" r:id="rId18"/>
    <p:sldId id="276" r:id="rId19"/>
    <p:sldId id="275" r:id="rId20"/>
    <p:sldId id="274" r:id="rId21"/>
    <p:sldId id="273" r:id="rId22"/>
    <p:sldId id="288" r:id="rId23"/>
    <p:sldId id="287" r:id="rId24"/>
    <p:sldId id="286" r:id="rId25"/>
    <p:sldId id="285" r:id="rId26"/>
    <p:sldId id="284" r:id="rId27"/>
    <p:sldId id="283" r:id="rId28"/>
    <p:sldId id="296" r:id="rId29"/>
    <p:sldId id="295" r:id="rId30"/>
    <p:sldId id="294" r:id="rId31"/>
    <p:sldId id="293" r:id="rId32"/>
    <p:sldId id="292" r:id="rId33"/>
    <p:sldId id="291" r:id="rId34"/>
    <p:sldId id="290"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Merriweather" panose="020B0604020202020204" charset="0"/>
      <p:regular r:id="rId41"/>
      <p:bold r:id="rId42"/>
      <p:italic r:id="rId43"/>
      <p:boldItalic r:id="rId44"/>
    </p:embeddedFont>
    <p:embeddedFont>
      <p:font typeface="Trebuchet MS" panose="020B0603020202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81A91-A3AC-4041-AAA8-E2B8811D659F}" v="56" dt="2021-01-10T21:50:26.585"/>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6c5f5a607_0_9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96c5f5a607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6c5f5a607_0_9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96c5f5a607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96c5f5a607_0_10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96c5f5a60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6c5f5a607_0_11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96c5f5a60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96c5f5a607_0_11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96c5f5a60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96c5f5a607_0_12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96c5f5a60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87ce94f29_0_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987ce94f2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87ce94f29_0_3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987ce94f2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87ce94f29_0_4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987ce94f2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87ce94f29_0_7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987ce94f29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87ce94f29_0_8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987ce94f2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87ce94f29_0_9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987ce94f2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773828306_1_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9773828306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773828306_1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77382830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73828306_1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9773828306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773828306_1_4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9773828306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773828306_1_5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9773828306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773828306_1_5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9773828306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773828306_1_2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9773828306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773828306_1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77382830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773828306_1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77382830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773828306_1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9773828306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773828306_1_4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9773828306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9773828306_1_51: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9773828306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773828306_1_5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9773828306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773828306_1_6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9773828306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96c5f5a607_0_3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96c5f5a60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96c5f5a607_0_5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96c5f5a60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6c5f5a607_0_68: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96c5f5a60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6c5f5a607_0_75: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96c5f5a60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6c5f5a607_0_8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96c5f5a60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p:nvPr/>
        </p:nvSpPr>
        <p:spPr>
          <a:xfrm>
            <a:off x="628648" y="546098"/>
            <a:ext cx="3259800" cy="4034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a:solidFill>
                  <a:srgbClr val="FFFFFF"/>
                </a:solidFill>
                <a:latin typeface="Trebuchet MS"/>
                <a:ea typeface="Trebuchet MS"/>
                <a:cs typeface="Trebuchet MS"/>
                <a:sym typeface="Trebuchet MS"/>
              </a:rPr>
              <a:t>EditEdit MasterMaster  texttext stylesstyles</a:t>
            </a:r>
            <a:endParaRPr sz="1400">
              <a:latin typeface="Trebuchet MS"/>
              <a:ea typeface="Trebuchet MS"/>
              <a:cs typeface="Trebuchet MS"/>
              <a:sym typeface="Trebuchet MS"/>
            </a:endParaRPr>
          </a:p>
        </p:txBody>
      </p:sp>
      <p:sp>
        <p:nvSpPr>
          <p:cNvPr id="65" name="Google Shape;65;p15"/>
          <p:cNvSpPr/>
          <p:nvPr/>
        </p:nvSpPr>
        <p:spPr>
          <a:xfrm>
            <a:off x="0" y="0"/>
            <a:ext cx="91440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 name="Google Shape;66;p15"/>
          <p:cNvSpPr/>
          <p:nvPr/>
        </p:nvSpPr>
        <p:spPr>
          <a:xfrm>
            <a:off x="635171" y="0"/>
            <a:ext cx="3259800" cy="40419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 name="Google Shape;67;p15"/>
          <p:cNvSpPr txBox="1"/>
          <p:nvPr/>
        </p:nvSpPr>
        <p:spPr>
          <a:xfrm>
            <a:off x="883176" y="499600"/>
            <a:ext cx="2783100" cy="1146300"/>
          </a:xfrm>
          <a:prstGeom prst="rect">
            <a:avLst/>
          </a:prstGeom>
          <a:noFill/>
          <a:ln>
            <a:noFill/>
          </a:ln>
        </p:spPr>
        <p:txBody>
          <a:bodyPr spcFirstLastPara="1" wrap="square" lIns="0" tIns="113025" rIns="0" bIns="0" anchor="t" anchorCtr="0">
            <a:noAutofit/>
          </a:bodyPr>
          <a:lstStyle/>
          <a:p>
            <a:pPr marL="0" lvl="0" indent="0" algn="l" rtl="0">
              <a:spcBef>
                <a:spcPts val="765"/>
              </a:spcBef>
              <a:spcAft>
                <a:spcPts val="0"/>
              </a:spcAft>
              <a:buClr>
                <a:schemeClr val="dk1"/>
              </a:buClr>
              <a:buFont typeface="Arial"/>
              <a:buNone/>
            </a:pPr>
            <a:r>
              <a:rPr lang="en" sz="1800" b="1" dirty="0">
                <a:solidFill>
                  <a:schemeClr val="lt1"/>
                </a:solidFill>
              </a:rPr>
              <a:t>Module Name - </a:t>
            </a:r>
            <a:r>
              <a:rPr lang="en" sz="1800" dirty="0">
                <a:solidFill>
                  <a:schemeClr val="lt1"/>
                </a:solidFill>
              </a:rPr>
              <a:t>Searching &amp; Sorting algorithms</a:t>
            </a:r>
            <a:endParaRPr sz="1800" dirty="0">
              <a:solidFill>
                <a:schemeClr val="lt1"/>
              </a:solidFill>
            </a:endParaRPr>
          </a:p>
          <a:p>
            <a:pPr marL="0" lvl="0" indent="0" algn="l" rtl="0">
              <a:spcBef>
                <a:spcPts val="765"/>
              </a:spcBef>
              <a:spcAft>
                <a:spcPts val="0"/>
              </a:spcAft>
              <a:buClr>
                <a:schemeClr val="dk1"/>
              </a:buClr>
              <a:buFont typeface="Arial"/>
              <a:buNone/>
            </a:pPr>
            <a:endParaRPr lang="en" sz="1800" b="1" dirty="0">
              <a:solidFill>
                <a:schemeClr val="lt1"/>
              </a:solidFill>
            </a:endParaRPr>
          </a:p>
          <a:p>
            <a:pPr marL="0" lvl="0" indent="0" algn="l" rtl="0">
              <a:spcBef>
                <a:spcPts val="765"/>
              </a:spcBef>
              <a:spcAft>
                <a:spcPts val="0"/>
              </a:spcAft>
              <a:buClr>
                <a:schemeClr val="dk1"/>
              </a:buClr>
              <a:buFont typeface="Arial"/>
              <a:buNone/>
            </a:pPr>
            <a:r>
              <a:rPr lang="en" sz="1800" b="1" dirty="0">
                <a:solidFill>
                  <a:schemeClr val="lt1"/>
                </a:solidFill>
              </a:rPr>
              <a:t>Topic Name: </a:t>
            </a:r>
            <a:r>
              <a:rPr lang="en" sz="1800" dirty="0">
                <a:solidFill>
                  <a:schemeClr val="lt1"/>
                </a:solidFill>
              </a:rPr>
              <a:t>Merge Sort</a:t>
            </a:r>
            <a:endParaRPr sz="1800" dirty="0">
              <a:solidFill>
                <a:schemeClr val="lt1"/>
              </a:solidFill>
            </a:endParaRPr>
          </a:p>
        </p:txBody>
      </p:sp>
      <p:sp>
        <p:nvSpPr>
          <p:cNvPr id="68" name="Google Shape;68;p15"/>
          <p:cNvSpPr/>
          <p:nvPr/>
        </p:nvSpPr>
        <p:spPr>
          <a:xfrm>
            <a:off x="7929284" y="210064"/>
            <a:ext cx="813600" cy="2172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p:nvPr/>
        </p:nvSpPr>
        <p:spPr>
          <a:xfrm>
            <a:off x="75900" y="6497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let’s look at the main function, </a:t>
            </a:r>
            <a:r>
              <a:rPr lang="en" sz="1800">
                <a:latin typeface="Courier New"/>
                <a:ea typeface="Courier New"/>
                <a:cs typeface="Courier New"/>
                <a:sym typeface="Courier New"/>
              </a:rPr>
              <a:t>merge</a:t>
            </a:r>
            <a:r>
              <a:rPr lang="en" sz="1800">
                <a:latin typeface="Calibri"/>
                <a:ea typeface="Calibri"/>
                <a:cs typeface="Calibri"/>
                <a:sym typeface="Calibri"/>
              </a:rPr>
              <a:t> which was called in our recursive function, </a:t>
            </a:r>
            <a:r>
              <a:rPr lang="en" sz="1800">
                <a:latin typeface="Courier New"/>
                <a:ea typeface="Courier New"/>
                <a:cs typeface="Courier New"/>
                <a:sym typeface="Courier New"/>
              </a:rPr>
              <a:t>mergeSort</a:t>
            </a:r>
            <a:r>
              <a:rPr lang="en" sz="1800">
                <a:latin typeface="Calibri"/>
                <a:ea typeface="Calibri"/>
                <a:cs typeface="Calibri"/>
                <a:sym typeface="Calibri"/>
              </a:rPr>
              <a:t> after every division of a subarray. The objective of this function, as the name suggests, is to merge the two sorted subarrays into a bigger sorted array/subarray.</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500">
                <a:solidFill>
                  <a:srgbClr val="0000FF"/>
                </a:solidFill>
                <a:latin typeface="Courier New"/>
                <a:ea typeface="Courier New"/>
                <a:cs typeface="Courier New"/>
                <a:sym typeface="Courier New"/>
              </a:rPr>
              <a:t>	</a:t>
            </a:r>
            <a:r>
              <a:rPr lang="en">
                <a:solidFill>
                  <a:srgbClr val="0000FF"/>
                </a:solidFill>
                <a:latin typeface="Courier New"/>
                <a:ea typeface="Courier New"/>
                <a:cs typeface="Courier New"/>
                <a:sym typeface="Courier New"/>
              </a:rPr>
              <a:t>private static void merge(int[] numbers, int i, int m, int j)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int l = i; 		</a:t>
            </a:r>
            <a:r>
              <a:rPr lang="en">
                <a:solidFill>
                  <a:srgbClr val="38761D"/>
                </a:solidFill>
                <a:latin typeface="Courier New"/>
                <a:ea typeface="Courier New"/>
                <a:cs typeface="Courier New"/>
                <a:sym typeface="Courier New"/>
              </a:rPr>
              <a:t>// initial index of first subarray</a:t>
            </a:r>
            <a:endParaRPr>
              <a:solidFill>
                <a:srgbClr val="38761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int r = m + 1; 	</a:t>
            </a:r>
            <a:r>
              <a:rPr lang="en">
                <a:solidFill>
                  <a:srgbClr val="38761D"/>
                </a:solidFill>
                <a:latin typeface="Courier New"/>
                <a:ea typeface="Courier New"/>
                <a:cs typeface="Courier New"/>
                <a:sym typeface="Courier New"/>
              </a:rPr>
              <a:t>// initial index of second subarray</a:t>
            </a:r>
            <a:endParaRPr>
              <a:solidFill>
                <a:srgbClr val="38761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int k = 0; 		</a:t>
            </a:r>
            <a:r>
              <a:rPr lang="en">
                <a:solidFill>
                  <a:srgbClr val="38761D"/>
                </a:solidFill>
                <a:latin typeface="Courier New"/>
                <a:ea typeface="Courier New"/>
                <a:cs typeface="Courier New"/>
                <a:sym typeface="Courier New"/>
              </a:rPr>
              <a:t>// initial index of merged array</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a:solidFill>
                  <a:srgbClr val="0000FF"/>
                </a:solidFill>
                <a:latin typeface="Courier New"/>
                <a:ea typeface="Courier New"/>
                <a:cs typeface="Courier New"/>
                <a:sym typeface="Courier New"/>
              </a:rPr>
              <a:t>        int[] t = new int[numbers.length];</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while (l &lt;= m &amp;&amp; r &lt;= j)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if (numbers[l] &lt;= numbers[r])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t[k] = numbers[l];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 else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t[k] = numbers[r];</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r++;		}}}</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endParaRPr>
              <a:solidFill>
                <a:srgbClr val="0000FF"/>
              </a:solidFill>
              <a:latin typeface="Courier New"/>
              <a:ea typeface="Courier New"/>
              <a:cs typeface="Courier New"/>
              <a:sym typeface="Courier New"/>
            </a:endParaRPr>
          </a:p>
        </p:txBody>
      </p:sp>
      <p:sp>
        <p:nvSpPr>
          <p:cNvPr id="164" name="Google Shape;164;p25"/>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 name="Google Shape;165;p25"/>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6" name="Google Shape;166;p25"/>
          <p:cNvSpPr txBox="1"/>
          <p:nvPr/>
        </p:nvSpPr>
        <p:spPr>
          <a:xfrm>
            <a:off x="5810300" y="3768725"/>
            <a:ext cx="3088800" cy="8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Do you think the function is complete?</a:t>
            </a:r>
            <a:endParaRPr sz="1800"/>
          </a:p>
          <a:p>
            <a:pPr marL="0" lvl="0" indent="0" algn="l" rtl="0">
              <a:spcBef>
                <a:spcPts val="0"/>
              </a:spcBef>
              <a:spcAft>
                <a:spcPts val="0"/>
              </a:spcAft>
              <a:buNone/>
            </a:pPr>
            <a:r>
              <a:rPr lang="en" sz="1800"/>
              <a:t>Or is there anything that should be added? </a:t>
            </a:r>
            <a:endParaRPr sz="1800"/>
          </a:p>
        </p:txBody>
      </p:sp>
      <p:sp>
        <p:nvSpPr>
          <p:cNvPr id="167" name="Google Shape;167;p25"/>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Merge Sort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3" name="Google Shape;173;p26"/>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4" name="Google Shape;174;p26"/>
          <p:cNvSpPr txBox="1"/>
          <p:nvPr/>
        </p:nvSpPr>
        <p:spPr>
          <a:xfrm>
            <a:off x="75900" y="6497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The given code segment did not cover the case when one subarray is completed and other one still has some/all elements remaining. To cover it, check the following code: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500">
                <a:solidFill>
                  <a:srgbClr val="0000FF"/>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 Copy the remaining elements on left half , if there are any</a:t>
            </a:r>
            <a:endParaRPr>
              <a:solidFill>
                <a:srgbClr val="38761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while (l &lt;= m)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t[k] = numbers[l];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a:t>
            </a:r>
            <a:r>
              <a:rPr lang="en">
                <a:solidFill>
                  <a:srgbClr val="38761D"/>
                </a:solidFill>
                <a:latin typeface="Courier New"/>
                <a:ea typeface="Courier New"/>
                <a:cs typeface="Courier New"/>
                <a:sym typeface="Courier New"/>
              </a:rPr>
              <a:t>// Copy the remaining elements on right half , if there are any</a:t>
            </a:r>
            <a:endParaRPr>
              <a:solidFill>
                <a:srgbClr val="38761D"/>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while (r &lt;= j)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t[k] = numbers[r];</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r++;</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00FF"/>
              </a:solidFill>
              <a:latin typeface="Courier New"/>
              <a:ea typeface="Courier New"/>
              <a:cs typeface="Courier New"/>
              <a:sym typeface="Courier New"/>
            </a:endParaRPr>
          </a:p>
          <a:p>
            <a:pPr marL="457200" lvl="0" indent="-342900" algn="l"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The only part now left, is to update the original array with the sorted elements...</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endParaRPr>
              <a:solidFill>
                <a:srgbClr val="0000FF"/>
              </a:solidFill>
              <a:latin typeface="Courier New"/>
              <a:ea typeface="Courier New"/>
              <a:cs typeface="Courier New"/>
              <a:sym typeface="Courier New"/>
            </a:endParaRPr>
          </a:p>
        </p:txBody>
      </p:sp>
      <p:sp>
        <p:nvSpPr>
          <p:cNvPr id="175" name="Google Shape;175;p26"/>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Merge Sort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1" name="Google Shape;181;p27"/>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2" name="Google Shape;182;p27"/>
          <p:cNvSpPr txBox="1"/>
          <p:nvPr/>
        </p:nvSpPr>
        <p:spPr>
          <a:xfrm>
            <a:off x="75900" y="6497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The given code segment updates all the elements of our sorted array into the original array:</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457200" algn="l" rtl="0">
              <a:spcBef>
                <a:spcPts val="0"/>
              </a:spcBef>
              <a:spcAft>
                <a:spcPts val="0"/>
              </a:spcAft>
              <a:buNone/>
            </a:pPr>
            <a:r>
              <a:rPr lang="en">
                <a:solidFill>
                  <a:srgbClr val="0000FF"/>
                </a:solidFill>
                <a:latin typeface="Courier New"/>
                <a:ea typeface="Courier New"/>
                <a:cs typeface="Courier New"/>
                <a:sym typeface="Courier New"/>
              </a:rPr>
              <a:t>l = i;</a:t>
            </a:r>
            <a:endParaRPr>
              <a:solidFill>
                <a:srgbClr val="0000FF"/>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k = 0;</a:t>
            </a:r>
            <a:endParaRPr>
              <a:solidFill>
                <a:srgbClr val="0000FF"/>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while (l &lt;= j)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numbers[l] = t[k];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l++;</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k++;</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0000FF"/>
                </a:solidFill>
                <a:latin typeface="Courier New"/>
                <a:ea typeface="Courier New"/>
                <a:cs typeface="Courier New"/>
                <a:sym typeface="Courier New"/>
              </a:rPr>
              <a:t>        }</a:t>
            </a: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rgbClr val="0000FF"/>
              </a:solidFill>
              <a:latin typeface="Courier New"/>
              <a:ea typeface="Courier New"/>
              <a:cs typeface="Courier New"/>
              <a:sym typeface="Courier New"/>
            </a:endParaRPr>
          </a:p>
          <a:p>
            <a:pPr marL="457200" lvl="0" indent="-342900" algn="l"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This completes our code of merge sort. Do you have any queries regarding it?</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endParaRPr>
              <a:solidFill>
                <a:srgbClr val="0000FF"/>
              </a:solidFill>
              <a:latin typeface="Courier New"/>
              <a:ea typeface="Courier New"/>
              <a:cs typeface="Courier New"/>
              <a:sym typeface="Courier New"/>
            </a:endParaRPr>
          </a:p>
        </p:txBody>
      </p:sp>
      <p:sp>
        <p:nvSpPr>
          <p:cNvPr id="183" name="Google Shape;183;p27"/>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Merge Sort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9" name="Google Shape;189;p2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0" name="Google Shape;190;p28"/>
          <p:cNvSpPr txBox="1"/>
          <p:nvPr/>
        </p:nvSpPr>
        <p:spPr>
          <a:xfrm>
            <a:off x="304500" y="725925"/>
            <a:ext cx="85320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alibri"/>
                <a:ea typeface="Calibri"/>
                <a:cs typeface="Calibri"/>
                <a:sym typeface="Calibri"/>
              </a:rPr>
              <a:t>So, we have seen the complete code of Merge Sort. Let’s analyze its time complexity now:</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 sz="1800" b="1">
                <a:latin typeface="Calibri"/>
                <a:ea typeface="Calibri"/>
                <a:cs typeface="Calibri"/>
                <a:sym typeface="Calibri"/>
              </a:rPr>
              <a:t>Step 1: Divide</a:t>
            </a:r>
            <a:endParaRPr sz="1800" b="1">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For dividing, we will compute the middle of the given ‘n’ number of elements. This would take a constant time, let’s say D(n)= Θ(1)</a:t>
            </a:r>
            <a:endParaRPr sz="1800">
              <a:latin typeface="Calibri"/>
              <a:ea typeface="Calibri"/>
              <a:cs typeface="Calibri"/>
              <a:sym typeface="Calibri"/>
            </a:endParaRPr>
          </a:p>
          <a:p>
            <a:pPr marL="457200" lvl="0" indent="0" algn="l" rtl="0">
              <a:lnSpc>
                <a:spcPct val="100000"/>
              </a:lnSpc>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b="1">
                <a:solidFill>
                  <a:schemeClr val="dk1"/>
                </a:solidFill>
                <a:latin typeface="Calibri"/>
                <a:ea typeface="Calibri"/>
                <a:cs typeface="Calibri"/>
                <a:sym typeface="Calibri"/>
              </a:rPr>
              <a:t>Step 2: Conquer</a:t>
            </a:r>
            <a:endParaRPr sz="1800" b="1">
              <a:solidFill>
                <a:schemeClr val="dk1"/>
              </a:solidFill>
              <a:latin typeface="Calibri"/>
              <a:ea typeface="Calibri"/>
              <a:cs typeface="Calibri"/>
              <a:sym typeface="Calibri"/>
            </a:endParaRPr>
          </a:p>
          <a:p>
            <a:pPr marL="457200" lvl="0" indent="0" algn="l" rtl="0">
              <a:spcBef>
                <a:spcPts val="0"/>
              </a:spcBef>
              <a:spcAft>
                <a:spcPts val="0"/>
              </a:spcAft>
              <a:buNone/>
            </a:pPr>
            <a:r>
              <a:rPr lang="en" sz="1800">
                <a:latin typeface="Calibri"/>
                <a:ea typeface="Calibri"/>
                <a:cs typeface="Calibri"/>
                <a:sym typeface="Calibri"/>
              </a:rPr>
              <a:t>The sequence of ‘n’ elements is divided into n/2 elements each and those, further into n/2 each. Therefore, we are recursively solving two sequences of n/2 elements that give us time complexity, let’s say 2T(n/2)</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 sz="1800" b="1">
                <a:solidFill>
                  <a:schemeClr val="dk1"/>
                </a:solidFill>
                <a:latin typeface="Calibri"/>
                <a:ea typeface="Calibri"/>
                <a:cs typeface="Calibri"/>
                <a:sym typeface="Calibri"/>
              </a:rPr>
              <a:t>Step 3: Merge</a:t>
            </a: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Combining the subarrays of ‘n’ elements would take time C(n)= Θ(n). </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91" name="Google Shape;191;p2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Merge Sort</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7" name="Google Shape;197;p2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8" name="Google Shape;198;p29"/>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We can therefore conclude that:</a:t>
            </a:r>
            <a:endParaRPr sz="1800">
              <a:latin typeface="Calibri"/>
              <a:ea typeface="Calibri"/>
              <a:cs typeface="Calibri"/>
              <a:sym typeface="Calibri"/>
            </a:endParaRPr>
          </a:p>
          <a:p>
            <a:pPr marL="0" lvl="0" indent="0" algn="l" rtl="0">
              <a:lnSpc>
                <a:spcPct val="100000"/>
              </a:lnSpc>
              <a:spcBef>
                <a:spcPts val="0"/>
              </a:spcBef>
              <a:spcAft>
                <a:spcPts val="0"/>
              </a:spcAft>
              <a:buNone/>
            </a:pP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T(n) = 0, if n&lt;=1</a:t>
            </a: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T(n) = T(n/2) + T(n/2) + D(n)+ C(n), otherwise</a:t>
            </a:r>
            <a:endParaRPr sz="1800">
              <a:latin typeface="Calibri"/>
              <a:ea typeface="Calibri"/>
              <a:cs typeface="Calibri"/>
              <a:sym typeface="Calibri"/>
            </a:endParaRPr>
          </a:p>
          <a:p>
            <a:pPr marL="457200" lvl="0" indent="0" algn="l" rtl="0">
              <a:lnSpc>
                <a:spcPct val="100000"/>
              </a:lnSpc>
              <a:spcBef>
                <a:spcPts val="0"/>
              </a:spcBef>
              <a:spcAft>
                <a:spcPts val="0"/>
              </a:spcAft>
              <a:buNone/>
            </a:pP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OR</a:t>
            </a:r>
            <a:endParaRPr sz="18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0" algn="l" rtl="0">
              <a:lnSpc>
                <a:spcPct val="100000"/>
              </a:lnSpc>
              <a:spcBef>
                <a:spcPts val="0"/>
              </a:spcBef>
              <a:spcAft>
                <a:spcPts val="0"/>
              </a:spcAft>
              <a:buClr>
                <a:schemeClr val="dk1"/>
              </a:buClr>
              <a:buSzPts val="1100"/>
              <a:buFont typeface="Arial"/>
              <a:buNone/>
            </a:pPr>
            <a:r>
              <a:rPr lang="en" sz="1800" b="1">
                <a:latin typeface="Calibri"/>
                <a:ea typeface="Calibri"/>
                <a:cs typeface="Calibri"/>
                <a:sym typeface="Calibri"/>
              </a:rPr>
              <a:t>T(n)= 2*T(n/2) + Θ(n) + Θ(1)</a:t>
            </a:r>
            <a:endParaRPr sz="1800" b="1">
              <a:latin typeface="Calibri"/>
              <a:ea typeface="Calibri"/>
              <a:cs typeface="Calibri"/>
              <a:sym typeface="Calibri"/>
            </a:endParaRPr>
          </a:p>
          <a:p>
            <a:pPr marL="457200" lvl="0" indent="0" algn="l" rtl="0">
              <a:lnSpc>
                <a:spcPct val="100000"/>
              </a:lnSpc>
              <a:spcBef>
                <a:spcPts val="0"/>
              </a:spcBef>
              <a:spcAft>
                <a:spcPts val="0"/>
              </a:spcAft>
              <a:buNone/>
            </a:pPr>
            <a:endParaRPr sz="1800">
              <a:latin typeface="Calibri"/>
              <a:ea typeface="Calibri"/>
              <a:cs typeface="Calibri"/>
              <a:sym typeface="Calibri"/>
            </a:endParaRPr>
          </a:p>
          <a:p>
            <a:pPr marL="457200" lvl="0" indent="0" algn="l" rtl="0">
              <a:lnSpc>
                <a:spcPct val="100000"/>
              </a:lnSpc>
              <a:spcBef>
                <a:spcPts val="0"/>
              </a:spcBef>
              <a:spcAft>
                <a:spcPts val="0"/>
              </a:spcAft>
              <a:buNone/>
            </a:pPr>
            <a:r>
              <a:rPr lang="en" sz="1800">
                <a:latin typeface="Calibri"/>
                <a:ea typeface="Calibri"/>
                <a:cs typeface="Calibri"/>
                <a:sym typeface="Calibri"/>
              </a:rPr>
              <a:t>For ease of calculations, let’s ignore Θ(1) and replace </a:t>
            </a:r>
            <a:r>
              <a:rPr lang="en" sz="1800">
                <a:solidFill>
                  <a:schemeClr val="dk1"/>
                </a:solidFill>
                <a:latin typeface="Calibri"/>
                <a:ea typeface="Calibri"/>
                <a:cs typeface="Calibri"/>
                <a:sym typeface="Calibri"/>
              </a:rPr>
              <a:t>Θ(n) with n.</a:t>
            </a:r>
            <a:endParaRPr sz="18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8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r>
              <a:rPr lang="en" sz="1800">
                <a:solidFill>
                  <a:schemeClr val="dk1"/>
                </a:solidFill>
                <a:latin typeface="Calibri"/>
                <a:ea typeface="Calibri"/>
                <a:cs typeface="Calibri"/>
                <a:sym typeface="Calibri"/>
              </a:rPr>
              <a:t>	i.e 	</a:t>
            </a:r>
            <a:r>
              <a:rPr lang="en" sz="1800" b="1">
                <a:solidFill>
                  <a:schemeClr val="dk1"/>
                </a:solidFill>
                <a:latin typeface="Calibri"/>
                <a:ea typeface="Calibri"/>
                <a:cs typeface="Calibri"/>
                <a:sym typeface="Calibri"/>
              </a:rPr>
              <a:t>T(n)= 2*T(n/2) + n 		</a:t>
            </a:r>
            <a:r>
              <a:rPr lang="en" sz="1800">
                <a:solidFill>
                  <a:schemeClr val="dk1"/>
                </a:solidFill>
                <a:latin typeface="Calibri"/>
                <a:ea typeface="Calibri"/>
                <a:cs typeface="Calibri"/>
                <a:sym typeface="Calibri"/>
              </a:rPr>
              <a:t>and using Substitution,</a:t>
            </a:r>
            <a:endParaRPr sz="1800">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endParaRPr sz="1800" b="1">
              <a:solidFill>
                <a:schemeClr val="dk1"/>
              </a:solidFill>
              <a:latin typeface="Calibri"/>
              <a:ea typeface="Calibri"/>
              <a:cs typeface="Calibri"/>
              <a:sym typeface="Calibri"/>
            </a:endParaRPr>
          </a:p>
          <a:p>
            <a:pPr marL="45720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		T(n/2) = 2*(2*T(n/4) + n/2) 	=2</a:t>
            </a:r>
            <a:r>
              <a:rPr lang="en" sz="1800" b="1" baseline="30000">
                <a:solidFill>
                  <a:schemeClr val="dk1"/>
                </a:solidFill>
                <a:latin typeface="Calibri"/>
                <a:ea typeface="Calibri"/>
                <a:cs typeface="Calibri"/>
                <a:sym typeface="Calibri"/>
              </a:rPr>
              <a:t>2 </a:t>
            </a:r>
            <a:r>
              <a:rPr lang="en" sz="1800" b="1">
                <a:solidFill>
                  <a:schemeClr val="dk1"/>
                </a:solidFill>
                <a:latin typeface="Calibri"/>
                <a:ea typeface="Calibri"/>
                <a:cs typeface="Calibri"/>
                <a:sym typeface="Calibri"/>
              </a:rPr>
              <a:t>T(n/2</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)+n</a:t>
            </a:r>
            <a:endParaRPr sz="1800" b="1">
              <a:solidFill>
                <a:schemeClr val="dk1"/>
              </a:solidFill>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
        <p:nvSpPr>
          <p:cNvPr id="199" name="Google Shape;199;p2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Merge Sort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Using the substitution, we can rewrite the T(n) equation as:</a:t>
            </a:r>
            <a:endParaRPr sz="1800">
              <a:latin typeface="Calibri"/>
              <a:ea typeface="Calibri"/>
              <a:cs typeface="Calibri"/>
              <a:sym typeface="Calibri"/>
            </a:endParaRPr>
          </a:p>
          <a:p>
            <a:pPr marL="0" lvl="0" indent="0" algn="l" rtl="0">
              <a:lnSpc>
                <a:spcPct val="100000"/>
              </a:lnSpc>
              <a:spcBef>
                <a:spcPts val="0"/>
              </a:spcBef>
              <a:spcAft>
                <a:spcPts val="0"/>
              </a:spcAft>
              <a:buNone/>
            </a:pPr>
            <a:r>
              <a:rPr lang="en" sz="1800">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	T(n)		= 2</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*T(n/2) + 2n 	</a:t>
            </a:r>
            <a:r>
              <a:rPr lang="en" sz="1800">
                <a:solidFill>
                  <a:schemeClr val="dk1"/>
                </a:solidFill>
                <a:latin typeface="Calibri"/>
                <a:ea typeface="Calibri"/>
                <a:cs typeface="Calibri"/>
                <a:sym typeface="Calibri"/>
              </a:rPr>
              <a:t>and using subsequent substitutions,</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 2k(2*T(n/2) + kn</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Now, assuming </a:t>
            </a:r>
            <a:r>
              <a:rPr lang="en" sz="1800" b="1">
                <a:solidFill>
                  <a:schemeClr val="dk1"/>
                </a:solidFill>
                <a:latin typeface="Calibri"/>
                <a:ea typeface="Calibri"/>
                <a:cs typeface="Calibri"/>
                <a:sym typeface="Calibri"/>
              </a:rPr>
              <a:t>n=2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and therefore </a:t>
            </a:r>
            <a:r>
              <a:rPr lang="en" sz="1800" b="1">
                <a:solidFill>
                  <a:schemeClr val="dk1"/>
                </a:solidFill>
                <a:latin typeface="Calibri"/>
                <a:ea typeface="Calibri"/>
                <a:cs typeface="Calibri"/>
                <a:sym typeface="Calibri"/>
              </a:rPr>
              <a:t>k=log</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n </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457200" algn="l" rtl="0">
              <a:spcBef>
                <a:spcPts val="0"/>
              </a:spcBef>
              <a:spcAft>
                <a:spcPts val="0"/>
              </a:spcAft>
              <a:buNone/>
            </a:pPr>
            <a:r>
              <a:rPr lang="en" sz="1800" b="1">
                <a:solidFill>
                  <a:schemeClr val="dk1"/>
                </a:solidFill>
                <a:latin typeface="Calibri"/>
                <a:ea typeface="Calibri"/>
                <a:cs typeface="Calibri"/>
                <a:sym typeface="Calibri"/>
              </a:rPr>
              <a:t>T(2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=nT(n/n)+logn*n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b="1">
                <a:solidFill>
                  <a:schemeClr val="dk1"/>
                </a:solidFill>
                <a:latin typeface="Calibri"/>
                <a:ea typeface="Calibri"/>
                <a:cs typeface="Calibri"/>
                <a:sym typeface="Calibri"/>
              </a:rPr>
              <a:t>          		 = n*T(1) + nlogn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a:solidFill>
                  <a:schemeClr val="dk1"/>
                </a:solidFill>
                <a:latin typeface="Calibri"/>
                <a:ea typeface="Calibri"/>
                <a:cs typeface="Calibri"/>
                <a:sym typeface="Calibri"/>
              </a:rPr>
              <a:t>And since T(1) = O(1),</a:t>
            </a:r>
            <a:r>
              <a:rPr lang="en" sz="1800" b="1">
                <a:solidFill>
                  <a:schemeClr val="dk1"/>
                </a:solidFill>
                <a:latin typeface="Calibri"/>
                <a:ea typeface="Calibri"/>
                <a:cs typeface="Calibri"/>
                <a:sym typeface="Calibri"/>
              </a:rPr>
              <a:t>			</a:t>
            </a:r>
            <a:r>
              <a:rPr lang="en" sz="2400" b="1">
                <a:solidFill>
                  <a:schemeClr val="dk1"/>
                </a:solidFill>
                <a:latin typeface="Calibri"/>
                <a:ea typeface="Calibri"/>
                <a:cs typeface="Calibri"/>
                <a:sym typeface="Calibri"/>
              </a:rPr>
              <a:t>T(n) = O(nlogn)</a:t>
            </a:r>
            <a:endParaRPr sz="2400" b="1">
              <a:solidFill>
                <a:srgbClr val="333333"/>
              </a:solidFill>
              <a:highlight>
                <a:srgbClr val="F5F5F5"/>
              </a:highlight>
              <a:latin typeface="Merriweather"/>
              <a:ea typeface="Merriweather"/>
              <a:cs typeface="Merriweather"/>
              <a:sym typeface="Merriweather"/>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p:txBody>
      </p:sp>
      <p:sp>
        <p:nvSpPr>
          <p:cNvPr id="205" name="Google Shape;205;p3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6" name="Google Shape;206;p3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07" name="Google Shape;207;p3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Merge Sort</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7287575" y="3265950"/>
            <a:ext cx="8136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Pivot</a:t>
            </a:r>
            <a:endParaRPr/>
          </a:p>
        </p:txBody>
      </p:sp>
      <p:sp>
        <p:nvSpPr>
          <p:cNvPr id="90" name="Google Shape;90;p18"/>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Finally, we got to see our first </a:t>
            </a:r>
            <a:r>
              <a:rPr lang="en" sz="1800" b="1">
                <a:latin typeface="Calibri"/>
                <a:ea typeface="Calibri"/>
                <a:cs typeface="Calibri"/>
                <a:sym typeface="Calibri"/>
              </a:rPr>
              <a:t>nlogn </a:t>
            </a:r>
            <a:r>
              <a:rPr lang="en" sz="1800">
                <a:latin typeface="Calibri"/>
                <a:ea typeface="Calibri"/>
                <a:cs typeface="Calibri"/>
                <a:sym typeface="Calibri"/>
              </a:rPr>
              <a:t>sorting algorithm. Now let’s QUICKLY check the next algorithm as well. And yes, this one follows the divide and conquer technique too.</a:t>
            </a:r>
            <a:endParaRPr sz="1800">
              <a:solidFill>
                <a:schemeClr val="dk1"/>
              </a:solidFill>
              <a:latin typeface="Calibri"/>
              <a:ea typeface="Calibri"/>
              <a:cs typeface="Calibri"/>
              <a:sym typeface="Calibri"/>
            </a:endParaRPr>
          </a:p>
        </p:txBody>
      </p:sp>
      <p:sp>
        <p:nvSpPr>
          <p:cNvPr id="91" name="Google Shape;91;p1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1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 name="Google Shape;93;p1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a:t>
            </a:r>
            <a:endParaRPr sz="2400"/>
          </a:p>
        </p:txBody>
      </p:sp>
      <p:sp>
        <p:nvSpPr>
          <p:cNvPr id="94" name="Google Shape;94;p18"/>
          <p:cNvSpPr txBox="1"/>
          <p:nvPr/>
        </p:nvSpPr>
        <p:spPr>
          <a:xfrm>
            <a:off x="389700" y="15641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Let’s once again start by dividing our main array into two subarrays. BUT, instead of splitting through centre, let’s choose a pivot element, say LAST element i.e. </a:t>
            </a:r>
            <a:r>
              <a:rPr lang="en" sz="1800" b="1">
                <a:latin typeface="Calibri"/>
                <a:ea typeface="Calibri"/>
                <a:cs typeface="Calibri"/>
                <a:sym typeface="Calibri"/>
              </a:rPr>
              <a:t>4 </a:t>
            </a:r>
            <a:r>
              <a:rPr lang="en" sz="1800">
                <a:latin typeface="Calibri"/>
                <a:ea typeface="Calibri"/>
                <a:cs typeface="Calibri"/>
                <a:sym typeface="Calibri"/>
              </a:rPr>
              <a:t>and sort the array into elements smaller and larger than 4. </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But our approach will be to rearrange the original array instead of creating a new array of the same size. This will be done with the help of a partition pointer other than start and end pointers. Let’s take a closer look step by step:</a:t>
            </a:r>
            <a:endParaRPr sz="1800">
              <a:latin typeface="Calibri"/>
              <a:ea typeface="Calibri"/>
              <a:cs typeface="Calibri"/>
              <a:sym typeface="Calibri"/>
            </a:endParaRPr>
          </a:p>
        </p:txBody>
      </p:sp>
      <p:graphicFrame>
        <p:nvGraphicFramePr>
          <p:cNvPr id="95" name="Google Shape;95;p18"/>
          <p:cNvGraphicFramePr/>
          <p:nvPr/>
        </p:nvGraphicFramePr>
        <p:xfrm>
          <a:off x="1503788" y="2804610"/>
          <a:ext cx="613640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96" name="Google Shape;96;p18"/>
          <p:cNvCxnSpPr/>
          <p:nvPr/>
        </p:nvCxnSpPr>
        <p:spPr>
          <a:xfrm rot="10800000">
            <a:off x="7270025" y="3197000"/>
            <a:ext cx="0" cy="396000"/>
          </a:xfrm>
          <a:prstGeom prst="straightConnector1">
            <a:avLst/>
          </a:prstGeom>
          <a:noFill/>
          <a:ln w="28575" cap="flat" cmpd="sng">
            <a:solidFill>
              <a:srgbClr val="000000"/>
            </a:solidFill>
            <a:prstDash val="solid"/>
            <a:round/>
            <a:headEnd type="none" w="med" len="med"/>
            <a:tailEnd type="triangle" w="med" len="med"/>
          </a:ln>
        </p:spPr>
      </p:cxnSp>
    </p:spTree>
    <p:extLst>
      <p:ext uri="{BB962C8B-B14F-4D97-AF65-F5344CB8AC3E}">
        <p14:creationId xmlns:p14="http://schemas.microsoft.com/office/powerpoint/2010/main" val="283121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We’ll start with the partition pointer at the first element i.e. 7 and iterate throughout the array. If an element is lesser than pivot element i.e. 4 here, then:</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element is swapped with the element at the partition pointer </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partition pointer is incremented after swap</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So, when the loop runs, the first step is comparing the 1</a:t>
            </a:r>
            <a:r>
              <a:rPr lang="en" sz="1800" baseline="30000">
                <a:latin typeface="Calibri"/>
                <a:ea typeface="Calibri"/>
                <a:cs typeface="Calibri"/>
                <a:sym typeface="Calibri"/>
              </a:rPr>
              <a:t>st</a:t>
            </a:r>
            <a:r>
              <a:rPr lang="en" sz="1800">
                <a:latin typeface="Calibri"/>
                <a:ea typeface="Calibri"/>
                <a:cs typeface="Calibri"/>
                <a:sym typeface="Calibri"/>
              </a:rPr>
              <a:t> element(7) with pivot(4). Since 7 is not smaller than 4, nothing happens and we move to next element i.e. 2.</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since 2 is smaller than 4, 2 and 7 are swapped and partition pointer is incremented and again points to 7.</a:t>
            </a:r>
            <a:endParaRPr sz="1800">
              <a:latin typeface="Calibri"/>
              <a:ea typeface="Calibri"/>
              <a:cs typeface="Calibri"/>
              <a:sym typeface="Calibri"/>
            </a:endParaRPr>
          </a:p>
        </p:txBody>
      </p:sp>
      <p:sp>
        <p:nvSpPr>
          <p:cNvPr id="102" name="Google Shape;102;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a:t>
            </a:r>
            <a:endParaRPr sz="2400"/>
          </a:p>
        </p:txBody>
      </p:sp>
      <p:sp>
        <p:nvSpPr>
          <p:cNvPr id="105" name="Google Shape;105;p19"/>
          <p:cNvSpPr txBox="1"/>
          <p:nvPr/>
        </p:nvSpPr>
        <p:spPr>
          <a:xfrm>
            <a:off x="7287575" y="4408950"/>
            <a:ext cx="8136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Pivot</a:t>
            </a:r>
            <a:endParaRPr/>
          </a:p>
        </p:txBody>
      </p:sp>
      <p:graphicFrame>
        <p:nvGraphicFramePr>
          <p:cNvPr id="106" name="Google Shape;106;p19"/>
          <p:cNvGraphicFramePr/>
          <p:nvPr/>
        </p:nvGraphicFramePr>
        <p:xfrm>
          <a:off x="1503788" y="3947610"/>
          <a:ext cx="613640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solidFill>
                            <a:srgbClr val="FF0000"/>
                          </a:solidFill>
                        </a:rPr>
                        <a:t>7</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00"/>
                          </a:solidFill>
                        </a:rPr>
                        <a:t>2</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107" name="Google Shape;107;p19"/>
          <p:cNvCxnSpPr/>
          <p:nvPr/>
        </p:nvCxnSpPr>
        <p:spPr>
          <a:xfrm rot="10800000">
            <a:off x="7270025" y="4340000"/>
            <a:ext cx="0" cy="396000"/>
          </a:xfrm>
          <a:prstGeom prst="straightConnector1">
            <a:avLst/>
          </a:prstGeom>
          <a:noFill/>
          <a:ln w="28575" cap="flat" cmpd="sng">
            <a:solidFill>
              <a:srgbClr val="000000"/>
            </a:solidFill>
            <a:prstDash val="solid"/>
            <a:round/>
            <a:headEnd type="none" w="med" len="med"/>
            <a:tailEnd type="triangle" w="med" len="med"/>
          </a:ln>
        </p:spPr>
      </p:cxnSp>
      <p:pic>
        <p:nvPicPr>
          <p:cNvPr id="108" name="Google Shape;108;p19"/>
          <p:cNvPicPr preferRelativeResize="0"/>
          <p:nvPr/>
        </p:nvPicPr>
        <p:blipFill>
          <a:blip r:embed="rId4">
            <a:alphaModFix/>
          </a:blip>
          <a:stretch>
            <a:fillRect/>
          </a:stretch>
        </p:blipFill>
        <p:spPr>
          <a:xfrm>
            <a:off x="2032516" y="3904413"/>
            <a:ext cx="478775" cy="478775"/>
          </a:xfrm>
          <a:prstGeom prst="rect">
            <a:avLst/>
          </a:prstGeom>
          <a:noFill/>
          <a:ln>
            <a:noFill/>
          </a:ln>
        </p:spPr>
      </p:pic>
      <p:cxnSp>
        <p:nvCxnSpPr>
          <p:cNvPr id="109" name="Google Shape;109;p19"/>
          <p:cNvCxnSpPr/>
          <p:nvPr/>
        </p:nvCxnSpPr>
        <p:spPr>
          <a:xfrm rot="10800000">
            <a:off x="1873250" y="4340125"/>
            <a:ext cx="0" cy="628800"/>
          </a:xfrm>
          <a:prstGeom prst="straightConnector1">
            <a:avLst/>
          </a:prstGeom>
          <a:noFill/>
          <a:ln w="28575" cap="flat" cmpd="sng">
            <a:solidFill>
              <a:srgbClr val="9900FF"/>
            </a:solidFill>
            <a:prstDash val="dash"/>
            <a:round/>
            <a:headEnd type="none" w="med" len="med"/>
            <a:tailEnd type="triangle" w="med" len="med"/>
          </a:ln>
        </p:spPr>
      </p:cxnSp>
      <p:cxnSp>
        <p:nvCxnSpPr>
          <p:cNvPr id="110" name="Google Shape;110;p19"/>
          <p:cNvCxnSpPr/>
          <p:nvPr/>
        </p:nvCxnSpPr>
        <p:spPr>
          <a:xfrm rot="10800000">
            <a:off x="2657725" y="4340125"/>
            <a:ext cx="0" cy="628800"/>
          </a:xfrm>
          <a:prstGeom prst="straightConnector1">
            <a:avLst/>
          </a:prstGeom>
          <a:noFill/>
          <a:ln w="28575" cap="flat" cmpd="sng">
            <a:solidFill>
              <a:srgbClr val="9900FF"/>
            </a:solidFill>
            <a:prstDash val="solid"/>
            <a:round/>
            <a:headEnd type="none" w="med" len="med"/>
            <a:tailEnd type="triangle" w="med" len="med"/>
          </a:ln>
        </p:spPr>
      </p:cxnSp>
      <p:sp>
        <p:nvSpPr>
          <p:cNvPr id="111" name="Google Shape;111;p19"/>
          <p:cNvSpPr txBox="1"/>
          <p:nvPr/>
        </p:nvSpPr>
        <p:spPr>
          <a:xfrm>
            <a:off x="2739650" y="4572000"/>
            <a:ext cx="10653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Partition</a:t>
            </a:r>
            <a:endParaRPr/>
          </a:p>
        </p:txBody>
      </p:sp>
      <p:pic>
        <p:nvPicPr>
          <p:cNvPr id="112" name="Google Shape;112;p19"/>
          <p:cNvPicPr preferRelativeResize="0"/>
          <p:nvPr/>
        </p:nvPicPr>
        <p:blipFill>
          <a:blip r:embed="rId5">
            <a:alphaModFix/>
          </a:blip>
          <a:stretch>
            <a:fillRect/>
          </a:stretch>
        </p:blipFill>
        <p:spPr>
          <a:xfrm rot="7619562" flipH="1">
            <a:off x="1970233" y="4411010"/>
            <a:ext cx="638481" cy="638481"/>
          </a:xfrm>
          <a:prstGeom prst="rect">
            <a:avLst/>
          </a:prstGeom>
          <a:noFill/>
          <a:ln>
            <a:noFill/>
          </a:ln>
        </p:spPr>
      </p:pic>
    </p:spTree>
    <p:extLst>
      <p:ext uri="{BB962C8B-B14F-4D97-AF65-F5344CB8AC3E}">
        <p14:creationId xmlns:p14="http://schemas.microsoft.com/office/powerpoint/2010/main" val="1214334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let’s do the same procedure for the remaining array. The resultant array will be: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we should place our pivot(4) at its correct position in sorted array. Can you tell the approach to complete our objective?</a:t>
            </a:r>
            <a:endParaRPr sz="1800">
              <a:latin typeface="Calibri"/>
              <a:ea typeface="Calibri"/>
              <a:cs typeface="Calibri"/>
              <a:sym typeface="Calibri"/>
            </a:endParaRPr>
          </a:p>
        </p:txBody>
      </p:sp>
      <p:sp>
        <p:nvSpPr>
          <p:cNvPr id="118" name="Google Shape;118;p2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9" name="Google Shape;119;p2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2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a:t>
            </a:r>
            <a:endParaRPr sz="2400"/>
          </a:p>
        </p:txBody>
      </p:sp>
      <p:sp>
        <p:nvSpPr>
          <p:cNvPr id="121" name="Google Shape;121;p20"/>
          <p:cNvSpPr txBox="1"/>
          <p:nvPr/>
        </p:nvSpPr>
        <p:spPr>
          <a:xfrm>
            <a:off x="7058975" y="3189750"/>
            <a:ext cx="8136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Pivot</a:t>
            </a:r>
            <a:endParaRPr/>
          </a:p>
        </p:txBody>
      </p:sp>
      <p:graphicFrame>
        <p:nvGraphicFramePr>
          <p:cNvPr id="122" name="Google Shape;122;p20"/>
          <p:cNvGraphicFramePr/>
          <p:nvPr/>
        </p:nvGraphicFramePr>
        <p:xfrm>
          <a:off x="1275188" y="2728410"/>
          <a:ext cx="613640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solidFill>
                            <a:srgbClr val="FF0000"/>
                          </a:solidFill>
                        </a:rPr>
                        <a:t>2</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00"/>
                          </a:solidFill>
                        </a:rPr>
                        <a:t>1</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00"/>
                          </a:solidFill>
                        </a:rPr>
                        <a:t>3</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00"/>
                          </a:solidFill>
                        </a:rPr>
                        <a:t>7</a:t>
                      </a:r>
                      <a:endParaRPr>
                        <a:solidFill>
                          <a:srgbClr val="FF0000"/>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123" name="Google Shape;123;p20"/>
          <p:cNvCxnSpPr/>
          <p:nvPr/>
        </p:nvCxnSpPr>
        <p:spPr>
          <a:xfrm rot="10800000">
            <a:off x="7041425" y="3120800"/>
            <a:ext cx="0" cy="396000"/>
          </a:xfrm>
          <a:prstGeom prst="straightConnector1">
            <a:avLst/>
          </a:prstGeom>
          <a:noFill/>
          <a:ln w="28575" cap="flat" cmpd="sng">
            <a:solidFill>
              <a:srgbClr val="000000"/>
            </a:solidFill>
            <a:prstDash val="solid"/>
            <a:round/>
            <a:headEnd type="none" w="med" len="med"/>
            <a:tailEnd type="triangle" w="med" len="med"/>
          </a:ln>
        </p:spPr>
      </p:cxnSp>
      <p:cxnSp>
        <p:nvCxnSpPr>
          <p:cNvPr id="124" name="Google Shape;124;p20"/>
          <p:cNvCxnSpPr/>
          <p:nvPr/>
        </p:nvCxnSpPr>
        <p:spPr>
          <a:xfrm rot="10800000">
            <a:off x="1644650" y="3120925"/>
            <a:ext cx="0" cy="628800"/>
          </a:xfrm>
          <a:prstGeom prst="straightConnector1">
            <a:avLst/>
          </a:prstGeom>
          <a:noFill/>
          <a:ln w="28575" cap="flat" cmpd="sng">
            <a:solidFill>
              <a:srgbClr val="9900FF"/>
            </a:solidFill>
            <a:prstDash val="dash"/>
            <a:round/>
            <a:headEnd type="none" w="med" len="med"/>
            <a:tailEnd type="triangle" w="med" len="med"/>
          </a:ln>
        </p:spPr>
      </p:cxnSp>
      <p:sp>
        <p:nvSpPr>
          <p:cNvPr id="125" name="Google Shape;125;p20"/>
          <p:cNvSpPr txBox="1"/>
          <p:nvPr/>
        </p:nvSpPr>
        <p:spPr>
          <a:xfrm>
            <a:off x="3955750" y="3357025"/>
            <a:ext cx="10653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Partition</a:t>
            </a:r>
            <a:endParaRPr/>
          </a:p>
        </p:txBody>
      </p:sp>
      <p:pic>
        <p:nvPicPr>
          <p:cNvPr id="126" name="Google Shape;126;p20"/>
          <p:cNvPicPr preferRelativeResize="0"/>
          <p:nvPr/>
        </p:nvPicPr>
        <p:blipFill>
          <a:blip r:embed="rId4">
            <a:alphaModFix/>
          </a:blip>
          <a:stretch>
            <a:fillRect/>
          </a:stretch>
        </p:blipFill>
        <p:spPr>
          <a:xfrm rot="7619562" flipH="1">
            <a:off x="1741633" y="3191810"/>
            <a:ext cx="638481" cy="638481"/>
          </a:xfrm>
          <a:prstGeom prst="rect">
            <a:avLst/>
          </a:prstGeom>
          <a:noFill/>
          <a:ln>
            <a:noFill/>
          </a:ln>
        </p:spPr>
      </p:pic>
      <p:pic>
        <p:nvPicPr>
          <p:cNvPr id="127" name="Google Shape;127;p20"/>
          <p:cNvPicPr preferRelativeResize="0"/>
          <p:nvPr/>
        </p:nvPicPr>
        <p:blipFill>
          <a:blip r:embed="rId5">
            <a:alphaModFix/>
          </a:blip>
          <a:stretch>
            <a:fillRect/>
          </a:stretch>
        </p:blipFill>
        <p:spPr>
          <a:xfrm rot="5400000">
            <a:off x="1710899" y="2172800"/>
            <a:ext cx="664825" cy="664825"/>
          </a:xfrm>
          <a:prstGeom prst="rect">
            <a:avLst/>
          </a:prstGeom>
          <a:noFill/>
          <a:ln>
            <a:noFill/>
          </a:ln>
        </p:spPr>
      </p:pic>
      <p:pic>
        <p:nvPicPr>
          <p:cNvPr id="128" name="Google Shape;128;p20"/>
          <p:cNvPicPr preferRelativeResize="0"/>
          <p:nvPr/>
        </p:nvPicPr>
        <p:blipFill>
          <a:blip r:embed="rId5">
            <a:alphaModFix/>
          </a:blip>
          <a:stretch>
            <a:fillRect/>
          </a:stretch>
        </p:blipFill>
        <p:spPr>
          <a:xfrm rot="5400000">
            <a:off x="2472899" y="2172800"/>
            <a:ext cx="664825" cy="664825"/>
          </a:xfrm>
          <a:prstGeom prst="rect">
            <a:avLst/>
          </a:prstGeom>
          <a:noFill/>
          <a:ln>
            <a:noFill/>
          </a:ln>
        </p:spPr>
      </p:pic>
      <p:pic>
        <p:nvPicPr>
          <p:cNvPr id="129" name="Google Shape;129;p20"/>
          <p:cNvPicPr preferRelativeResize="0"/>
          <p:nvPr/>
        </p:nvPicPr>
        <p:blipFill rotWithShape="1">
          <a:blip r:embed="rId5">
            <a:alphaModFix/>
          </a:blip>
          <a:srcRect t="86815" r="71725"/>
          <a:stretch/>
        </p:blipFill>
        <p:spPr>
          <a:xfrm rot="5400000">
            <a:off x="3501162" y="1693763"/>
            <a:ext cx="664825" cy="310000"/>
          </a:xfrm>
          <a:prstGeom prst="rect">
            <a:avLst/>
          </a:prstGeom>
          <a:noFill/>
          <a:ln>
            <a:noFill/>
          </a:ln>
        </p:spPr>
      </p:pic>
      <p:cxnSp>
        <p:nvCxnSpPr>
          <p:cNvPr id="130" name="Google Shape;130;p20"/>
          <p:cNvCxnSpPr/>
          <p:nvPr/>
        </p:nvCxnSpPr>
        <p:spPr>
          <a:xfrm>
            <a:off x="3496799" y="2372517"/>
            <a:ext cx="1693200" cy="0"/>
          </a:xfrm>
          <a:prstGeom prst="straightConnector1">
            <a:avLst/>
          </a:prstGeom>
          <a:noFill/>
          <a:ln w="38100" cap="flat" cmpd="sng">
            <a:solidFill>
              <a:schemeClr val="dk1"/>
            </a:solidFill>
            <a:prstDash val="solid"/>
            <a:round/>
            <a:headEnd type="none" w="med" len="med"/>
            <a:tailEnd type="none" w="med" len="med"/>
          </a:ln>
        </p:spPr>
      </p:cxnSp>
      <p:grpSp>
        <p:nvGrpSpPr>
          <p:cNvPr id="131" name="Google Shape;131;p20"/>
          <p:cNvGrpSpPr/>
          <p:nvPr/>
        </p:nvGrpSpPr>
        <p:grpSpPr>
          <a:xfrm>
            <a:off x="3234898" y="2193235"/>
            <a:ext cx="2229236" cy="623950"/>
            <a:chOff x="3234898" y="2574235"/>
            <a:chExt cx="2229236" cy="623950"/>
          </a:xfrm>
        </p:grpSpPr>
        <p:pic>
          <p:nvPicPr>
            <p:cNvPr id="132" name="Google Shape;132;p20"/>
            <p:cNvPicPr preferRelativeResize="0"/>
            <p:nvPr/>
          </p:nvPicPr>
          <p:blipFill rotWithShape="1">
            <a:blip r:embed="rId5">
              <a:alphaModFix/>
            </a:blip>
            <a:srcRect t="49675"/>
            <a:stretch/>
          </p:blipFill>
          <p:spPr>
            <a:xfrm rot="5400000">
              <a:off x="3079911" y="2729222"/>
              <a:ext cx="623950" cy="313975"/>
            </a:xfrm>
            <a:prstGeom prst="rect">
              <a:avLst/>
            </a:prstGeom>
            <a:noFill/>
            <a:ln>
              <a:noFill/>
            </a:ln>
          </p:spPr>
        </p:pic>
        <p:pic>
          <p:nvPicPr>
            <p:cNvPr id="133" name="Google Shape;133;p20"/>
            <p:cNvPicPr preferRelativeResize="0"/>
            <p:nvPr/>
          </p:nvPicPr>
          <p:blipFill rotWithShape="1">
            <a:blip r:embed="rId5">
              <a:alphaModFix/>
            </a:blip>
            <a:srcRect t="49675"/>
            <a:stretch/>
          </p:blipFill>
          <p:spPr>
            <a:xfrm rot="-5400000" flipH="1">
              <a:off x="5013096" y="2734563"/>
              <a:ext cx="600100" cy="301975"/>
            </a:xfrm>
            <a:prstGeom prst="rect">
              <a:avLst/>
            </a:prstGeom>
            <a:noFill/>
            <a:ln>
              <a:noFill/>
            </a:ln>
          </p:spPr>
        </p:pic>
        <p:cxnSp>
          <p:nvCxnSpPr>
            <p:cNvPr id="134" name="Google Shape;134;p20"/>
            <p:cNvCxnSpPr/>
            <p:nvPr/>
          </p:nvCxnSpPr>
          <p:spPr>
            <a:xfrm>
              <a:off x="3496799" y="2726658"/>
              <a:ext cx="1693200" cy="0"/>
            </a:xfrm>
            <a:prstGeom prst="straightConnector1">
              <a:avLst/>
            </a:prstGeom>
            <a:noFill/>
            <a:ln w="38100" cap="flat" cmpd="sng">
              <a:solidFill>
                <a:schemeClr val="dk1"/>
              </a:solidFill>
              <a:prstDash val="solid"/>
              <a:round/>
              <a:headEnd type="none" w="med" len="med"/>
              <a:tailEnd type="none" w="med" len="med"/>
            </a:ln>
          </p:spPr>
        </p:cxnSp>
      </p:grpSp>
      <p:cxnSp>
        <p:nvCxnSpPr>
          <p:cNvPr id="135" name="Google Shape;135;p20"/>
          <p:cNvCxnSpPr/>
          <p:nvPr/>
        </p:nvCxnSpPr>
        <p:spPr>
          <a:xfrm rot="10800000">
            <a:off x="3953125" y="3120925"/>
            <a:ext cx="0" cy="628800"/>
          </a:xfrm>
          <a:prstGeom prst="straightConnector1">
            <a:avLst/>
          </a:prstGeom>
          <a:noFill/>
          <a:ln w="28575" cap="flat" cmpd="sng">
            <a:solidFill>
              <a:srgbClr val="9900FF"/>
            </a:solidFill>
            <a:prstDash val="solid"/>
            <a:round/>
            <a:headEnd type="none" w="med" len="med"/>
            <a:tailEnd type="triangle" w="med" len="med"/>
          </a:ln>
        </p:spPr>
      </p:cxnSp>
      <p:cxnSp>
        <p:nvCxnSpPr>
          <p:cNvPr id="136" name="Google Shape;136;p20"/>
          <p:cNvCxnSpPr/>
          <p:nvPr/>
        </p:nvCxnSpPr>
        <p:spPr>
          <a:xfrm rot="10800000">
            <a:off x="2406650" y="3120925"/>
            <a:ext cx="0" cy="628800"/>
          </a:xfrm>
          <a:prstGeom prst="straightConnector1">
            <a:avLst/>
          </a:prstGeom>
          <a:noFill/>
          <a:ln w="28575" cap="flat" cmpd="sng">
            <a:solidFill>
              <a:srgbClr val="9900FF"/>
            </a:solidFill>
            <a:prstDash val="dash"/>
            <a:round/>
            <a:headEnd type="none" w="med" len="med"/>
            <a:tailEnd type="triangle" w="med" len="med"/>
          </a:ln>
        </p:spPr>
      </p:cxnSp>
      <p:sp>
        <p:nvSpPr>
          <p:cNvPr id="137" name="Google Shape;137;p20"/>
          <p:cNvSpPr txBox="1"/>
          <p:nvPr/>
        </p:nvSpPr>
        <p:spPr>
          <a:xfrm>
            <a:off x="1528225" y="1785775"/>
            <a:ext cx="10653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SWAP 1</a:t>
            </a:r>
            <a:endParaRPr/>
          </a:p>
          <a:p>
            <a:pPr marL="0" lvl="0" indent="0" algn="ctr" rtl="0">
              <a:spcBef>
                <a:spcPts val="0"/>
              </a:spcBef>
              <a:spcAft>
                <a:spcPts val="0"/>
              </a:spcAft>
              <a:buNone/>
            </a:pPr>
            <a:r>
              <a:rPr lang="en" b="1"/>
              <a:t>(2,7)</a:t>
            </a:r>
            <a:endParaRPr b="1"/>
          </a:p>
        </p:txBody>
      </p:sp>
      <p:sp>
        <p:nvSpPr>
          <p:cNvPr id="138" name="Google Shape;138;p20"/>
          <p:cNvSpPr txBox="1"/>
          <p:nvPr/>
        </p:nvSpPr>
        <p:spPr>
          <a:xfrm>
            <a:off x="2290225" y="1785775"/>
            <a:ext cx="10653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SWAP 2</a:t>
            </a:r>
            <a:endParaRPr/>
          </a:p>
          <a:p>
            <a:pPr marL="0" lvl="0" indent="0" algn="ctr" rtl="0">
              <a:spcBef>
                <a:spcPts val="0"/>
              </a:spcBef>
              <a:spcAft>
                <a:spcPts val="0"/>
              </a:spcAft>
              <a:buNone/>
            </a:pPr>
            <a:r>
              <a:rPr lang="en" b="1"/>
              <a:t>(1,7)</a:t>
            </a:r>
            <a:endParaRPr b="1"/>
          </a:p>
        </p:txBody>
      </p:sp>
      <p:pic>
        <p:nvPicPr>
          <p:cNvPr id="139" name="Google Shape;139;p20"/>
          <p:cNvPicPr preferRelativeResize="0"/>
          <p:nvPr/>
        </p:nvPicPr>
        <p:blipFill>
          <a:blip r:embed="rId4">
            <a:alphaModFix/>
          </a:blip>
          <a:stretch>
            <a:fillRect/>
          </a:stretch>
        </p:blipFill>
        <p:spPr>
          <a:xfrm rot="7619562" flipH="1">
            <a:off x="2530492" y="3191810"/>
            <a:ext cx="638481" cy="638481"/>
          </a:xfrm>
          <a:prstGeom prst="rect">
            <a:avLst/>
          </a:prstGeom>
          <a:noFill/>
          <a:ln>
            <a:noFill/>
          </a:ln>
        </p:spPr>
      </p:pic>
      <p:cxnSp>
        <p:nvCxnSpPr>
          <p:cNvPr id="140" name="Google Shape;140;p20"/>
          <p:cNvCxnSpPr/>
          <p:nvPr/>
        </p:nvCxnSpPr>
        <p:spPr>
          <a:xfrm rot="10800000">
            <a:off x="3195509" y="3120925"/>
            <a:ext cx="0" cy="628800"/>
          </a:xfrm>
          <a:prstGeom prst="straightConnector1">
            <a:avLst/>
          </a:prstGeom>
          <a:noFill/>
          <a:ln w="28575" cap="flat" cmpd="sng">
            <a:solidFill>
              <a:srgbClr val="9900FF"/>
            </a:solidFill>
            <a:prstDash val="dash"/>
            <a:round/>
            <a:headEnd type="none" w="med" len="med"/>
            <a:tailEnd type="triangle" w="med" len="med"/>
          </a:ln>
        </p:spPr>
      </p:cxnSp>
      <p:pic>
        <p:nvPicPr>
          <p:cNvPr id="141" name="Google Shape;141;p20"/>
          <p:cNvPicPr preferRelativeResize="0"/>
          <p:nvPr/>
        </p:nvPicPr>
        <p:blipFill>
          <a:blip r:embed="rId4">
            <a:alphaModFix/>
          </a:blip>
          <a:stretch>
            <a:fillRect/>
          </a:stretch>
        </p:blipFill>
        <p:spPr>
          <a:xfrm rot="7619562" flipH="1">
            <a:off x="3292492" y="3191810"/>
            <a:ext cx="638481" cy="638481"/>
          </a:xfrm>
          <a:prstGeom prst="rect">
            <a:avLst/>
          </a:prstGeom>
          <a:noFill/>
          <a:ln>
            <a:noFill/>
          </a:ln>
        </p:spPr>
      </p:pic>
      <p:sp>
        <p:nvSpPr>
          <p:cNvPr id="142" name="Google Shape;142;p20"/>
          <p:cNvSpPr txBox="1"/>
          <p:nvPr/>
        </p:nvSpPr>
        <p:spPr>
          <a:xfrm>
            <a:off x="3814225" y="1785775"/>
            <a:ext cx="10653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SWAP 3</a:t>
            </a:r>
            <a:endParaRPr/>
          </a:p>
          <a:p>
            <a:pPr marL="0" lvl="0" indent="0" algn="ctr" rtl="0">
              <a:spcBef>
                <a:spcPts val="0"/>
              </a:spcBef>
              <a:spcAft>
                <a:spcPts val="0"/>
              </a:spcAft>
              <a:buNone/>
            </a:pPr>
            <a:r>
              <a:rPr lang="en" b="1"/>
              <a:t>(3,7)</a:t>
            </a:r>
            <a:endParaRPr b="1"/>
          </a:p>
        </p:txBody>
      </p:sp>
    </p:spTree>
    <p:extLst>
      <p:ext uri="{BB962C8B-B14F-4D97-AF65-F5344CB8AC3E}">
        <p14:creationId xmlns:p14="http://schemas.microsoft.com/office/powerpoint/2010/main" val="369548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Yes, you guessed it right! We simply need to make a final swap of our pivot element with the element pointed by the partition pointer. The final thus becomes: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Now, we can use the same algorithm to sort the sub arrays to the left and right of our pivot element i.e. 4. And using this partition function recursively, we can sort the whole array. Let’s take a look at the final code.</a:t>
            </a:r>
            <a:endParaRPr sz="1800">
              <a:latin typeface="Calibri"/>
              <a:ea typeface="Calibri"/>
              <a:cs typeface="Calibri"/>
              <a:sym typeface="Calibri"/>
            </a:endParaRPr>
          </a:p>
        </p:txBody>
      </p:sp>
      <p:sp>
        <p:nvSpPr>
          <p:cNvPr id="148" name="Google Shape;148;p2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2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2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Quick Sort</a:t>
            </a:r>
            <a:endParaRPr sz="2400"/>
          </a:p>
        </p:txBody>
      </p:sp>
      <p:graphicFrame>
        <p:nvGraphicFramePr>
          <p:cNvPr id="151" name="Google Shape;151;p21"/>
          <p:cNvGraphicFramePr/>
          <p:nvPr/>
        </p:nvGraphicFramePr>
        <p:xfrm>
          <a:off x="5328838" y="1897360"/>
          <a:ext cx="306820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52" name="Google Shape;152;p21"/>
          <p:cNvGraphicFramePr/>
          <p:nvPr/>
        </p:nvGraphicFramePr>
        <p:xfrm>
          <a:off x="3995388" y="1897360"/>
          <a:ext cx="76705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tblGrid>
              <a:tr h="391200">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53" name="Google Shape;153;p21"/>
          <p:cNvGraphicFramePr/>
          <p:nvPr/>
        </p:nvGraphicFramePr>
        <p:xfrm>
          <a:off x="1127838" y="1897360"/>
          <a:ext cx="2301150" cy="396210"/>
        </p:xfrm>
        <a:graphic>
          <a:graphicData uri="http://schemas.openxmlformats.org/drawingml/2006/table">
            <a:tbl>
              <a:tblPr>
                <a:noFill/>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tblGrid>
              <a:tr h="391200">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16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507300" y="898892"/>
            <a:ext cx="8114400" cy="2845358"/>
          </a:xfrm>
          <a:prstGeom prst="rect">
            <a:avLst/>
          </a:prstGeom>
          <a:noFill/>
          <a:ln>
            <a:noFill/>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Introduction to Merge Sort</a:t>
            </a:r>
            <a:endParaRPr sz="2400">
              <a:latin typeface="Calibri"/>
              <a:ea typeface="Calibri"/>
              <a:cs typeface="Calibri"/>
              <a:sym typeface="Calibri"/>
            </a:endParaRPr>
          </a:p>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Java Implementation of Merge Sort</a:t>
            </a:r>
            <a:endParaRPr sz="2400">
              <a:latin typeface="Calibri"/>
              <a:ea typeface="Calibri"/>
              <a:cs typeface="Calibri"/>
              <a:sym typeface="Calibri"/>
            </a:endParaRPr>
          </a:p>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Time Complexity of Merge Sort</a:t>
            </a:r>
            <a:endParaRPr sz="2400">
              <a:latin typeface="Calibri"/>
              <a:ea typeface="Calibri"/>
              <a:cs typeface="Calibri"/>
              <a:sym typeface="Calibri"/>
            </a:endParaRPr>
          </a:p>
          <a:p>
            <a:pPr marL="457200" indent="-381000">
              <a:lnSpc>
                <a:spcPct val="200000"/>
              </a:lnSpc>
              <a:buSzPts val="2400"/>
              <a:buFont typeface="Calibri,Sans-Serif"/>
              <a:buChar char="●"/>
            </a:pPr>
            <a:r>
              <a:rPr lang="en" sz="2400">
                <a:latin typeface="Calibri"/>
                <a:cs typeface="Calibri"/>
              </a:rPr>
              <a:t>Introduction to Quick Sort</a:t>
            </a:r>
            <a:endParaRPr lang="en-US" sz="2400"/>
          </a:p>
          <a:p>
            <a:pPr marL="457200" indent="-381000">
              <a:lnSpc>
                <a:spcPct val="200000"/>
              </a:lnSpc>
              <a:buSzPts val="2400"/>
              <a:buFont typeface="Calibri,Sans-Serif"/>
              <a:buChar char="●"/>
            </a:pPr>
            <a:r>
              <a:rPr lang="en" sz="2400">
                <a:latin typeface="Calibri"/>
                <a:cs typeface="Calibri"/>
              </a:rPr>
              <a:t>Java Implementation of Quick Sort</a:t>
            </a:r>
            <a:endParaRPr lang="en"/>
          </a:p>
          <a:p>
            <a:pPr marL="457200">
              <a:lnSpc>
                <a:spcPct val="200000"/>
              </a:lnSpc>
            </a:pPr>
            <a:endParaRPr lang="en-US" sz="2400">
              <a:latin typeface="Calibri"/>
              <a:ea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Calibri"/>
                <a:ea typeface="Calibri"/>
                <a:cs typeface="Calibri"/>
                <a:sym typeface="Calibri"/>
              </a:rPr>
              <a:t>Today’s Agenda</a:t>
            </a:r>
            <a:endParaRPr sz="300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p:nvPr/>
        </p:nvSpPr>
        <p:spPr>
          <a:xfrm>
            <a:off x="152100" y="8021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Like merge sort, this algorithm also has two main functions:</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recursive calling function,</a:t>
            </a:r>
            <a:r>
              <a:rPr lang="en" sz="1800">
                <a:latin typeface="Courier New"/>
                <a:ea typeface="Courier New"/>
                <a:cs typeface="Courier New"/>
                <a:sym typeface="Courier New"/>
              </a:rPr>
              <a:t>quickSort</a:t>
            </a:r>
            <a:r>
              <a:rPr lang="en" sz="1800">
                <a:latin typeface="Calibri"/>
                <a:ea typeface="Calibri"/>
                <a:cs typeface="Calibri"/>
                <a:sym typeface="Calibri"/>
              </a:rPr>
              <a:t>, to divide the arrays into subarrays to be sorted</a:t>
            </a:r>
            <a:endParaRPr sz="180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 sz="1800">
                <a:latin typeface="Calibri"/>
                <a:ea typeface="Calibri"/>
                <a:cs typeface="Calibri"/>
                <a:sym typeface="Calibri"/>
              </a:rPr>
              <a:t>The </a:t>
            </a:r>
            <a:r>
              <a:rPr lang="en" sz="1800">
                <a:latin typeface="Courier New"/>
                <a:ea typeface="Courier New"/>
                <a:cs typeface="Courier New"/>
                <a:sym typeface="Courier New"/>
              </a:rPr>
              <a:t>partition</a:t>
            </a:r>
            <a:r>
              <a:rPr lang="en" sz="1800">
                <a:latin typeface="Calibri"/>
                <a:ea typeface="Calibri"/>
                <a:cs typeface="Calibri"/>
                <a:sym typeface="Calibri"/>
              </a:rPr>
              <a:t> function, which puts the pivot element into its correct position and partitions the array into elements smaller(and equal), and larger than the pivot element.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Let’s see both these functions one by one:</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500">
                <a:solidFill>
                  <a:srgbClr val="0000FF"/>
                </a:solidFill>
                <a:latin typeface="Courier New"/>
                <a:ea typeface="Courier New"/>
                <a:cs typeface="Courier New"/>
                <a:sym typeface="Courier New"/>
              </a:rPr>
              <a:t>	</a:t>
            </a:r>
            <a:r>
              <a:rPr lang="en" sz="1600">
                <a:solidFill>
                  <a:srgbClr val="0000FF"/>
                </a:solidFill>
                <a:latin typeface="Courier New"/>
                <a:ea typeface="Courier New"/>
                <a:cs typeface="Courier New"/>
                <a:sym typeface="Courier New"/>
              </a:rPr>
              <a:t>public static void quickSort(int[] ar, int start, int end)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(start &lt; end)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p = partition(ar, start, end);</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0, p - 1);</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p + 1, end);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endParaRPr sz="1600">
              <a:solidFill>
                <a:srgbClr val="0000FF"/>
              </a:solidFill>
              <a:latin typeface="Courier New"/>
              <a:ea typeface="Courier New"/>
              <a:cs typeface="Courier New"/>
              <a:sym typeface="Courier New"/>
            </a:endParaRPr>
          </a:p>
        </p:txBody>
      </p:sp>
      <p:sp>
        <p:nvSpPr>
          <p:cNvPr id="159" name="Google Shape;159;p2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 name="Google Shape;160;p2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2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Quick Sort</a:t>
            </a:r>
            <a:endParaRPr sz="2400"/>
          </a:p>
        </p:txBody>
      </p:sp>
    </p:spTree>
    <p:extLst>
      <p:ext uri="{BB962C8B-B14F-4D97-AF65-F5344CB8AC3E}">
        <p14:creationId xmlns:p14="http://schemas.microsoft.com/office/powerpoint/2010/main" val="236545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p:nvPr/>
        </p:nvSpPr>
        <p:spPr>
          <a:xfrm>
            <a:off x="152100" y="878325"/>
            <a:ext cx="8836500" cy="7776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public static int partition(int[] ar, int start, int end)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pivot = ar[end];</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i = start;</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for (int j = start; j &lt; end; j++)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(ar[j] &lt;= pivot)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temp1 = ar[j];</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ar[j] = ar[i];</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ar[i] = temp1;</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0000FF"/>
                </a:solidFill>
                <a:latin typeface="Courier New"/>
                <a:ea typeface="Courier New"/>
                <a:cs typeface="Courier New"/>
                <a:sym typeface="Courier New"/>
              </a:rPr>
              <a:t>                I++;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temp2 = ar[i];</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ar[i] = ar[end];</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ar[end] = temp2;</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return i;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endParaRPr sz="1600">
              <a:solidFill>
                <a:srgbClr val="0000FF"/>
              </a:solidFill>
              <a:latin typeface="Courier New"/>
              <a:ea typeface="Courier New"/>
              <a:cs typeface="Courier New"/>
              <a:sym typeface="Courier New"/>
            </a:endParaRPr>
          </a:p>
        </p:txBody>
      </p:sp>
      <p:sp>
        <p:nvSpPr>
          <p:cNvPr id="167" name="Google Shape;167;p2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8" name="Google Shape;168;p2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9" name="Google Shape;169;p2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Quick Sort</a:t>
            </a:r>
            <a:endParaRPr sz="2400"/>
          </a:p>
        </p:txBody>
      </p:sp>
    </p:spTree>
    <p:extLst>
      <p:ext uri="{BB962C8B-B14F-4D97-AF65-F5344CB8AC3E}">
        <p14:creationId xmlns:p14="http://schemas.microsoft.com/office/powerpoint/2010/main" val="223411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18"/>
          <p:cNvSpPr txBox="1"/>
          <p:nvPr/>
        </p:nvSpPr>
        <p:spPr>
          <a:xfrm>
            <a:off x="389700" y="9545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that we have seen the code, you know the next step. Yes, it’s analyzing the time complexity. But this time we will find out the time complexity for both the worst and best case scenarios.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What do you think will be the worst case scenario for quicksort?</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What do you think will be the best case?</a:t>
            </a:r>
            <a:endParaRPr sz="1900">
              <a:solidFill>
                <a:schemeClr val="dk1"/>
              </a:solidFill>
              <a:latin typeface="Calibri"/>
              <a:ea typeface="Calibri"/>
              <a:cs typeface="Calibri"/>
              <a:sym typeface="Calibri"/>
            </a:endParaRPr>
          </a:p>
        </p:txBody>
      </p:sp>
      <p:sp>
        <p:nvSpPr>
          <p:cNvPr id="91" name="Google Shape;91;p1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1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198594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The worst case will be when the array is sorted already. Quite ironic, isn’t it? But why do you think it is so?</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Let’s take a look at the quick sort function once again to understand it better:</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public static void quickSort(int[] ar, int start, int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(start &lt;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p = partition(ar, start, end);</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0, p - 1);</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p + 1,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Majority of the </a:t>
            </a:r>
            <a:r>
              <a:rPr lang="en" sz="1800">
                <a:solidFill>
                  <a:schemeClr val="dk1"/>
                </a:solidFill>
                <a:latin typeface="Courier New"/>
                <a:ea typeface="Courier New"/>
                <a:cs typeface="Courier New"/>
                <a:sym typeface="Courier New"/>
              </a:rPr>
              <a:t>partition</a:t>
            </a:r>
            <a:r>
              <a:rPr lang="en" sz="1800">
                <a:solidFill>
                  <a:schemeClr val="dk1"/>
                </a:solidFill>
                <a:latin typeface="Calibri"/>
                <a:ea typeface="Calibri"/>
                <a:cs typeface="Calibri"/>
                <a:sym typeface="Calibri"/>
              </a:rPr>
              <a:t> function comprises of declaration and assignment statements which follow O(1). The main loop in the function will always run from start to end pointer each time, which means it has the time complexity of O(n).</a:t>
            </a:r>
            <a:endParaRPr sz="1600">
              <a:solidFill>
                <a:srgbClr val="0000FF"/>
              </a:solidFill>
              <a:latin typeface="Calibri"/>
              <a:ea typeface="Calibri"/>
              <a:cs typeface="Calibri"/>
              <a:sym typeface="Calibri"/>
            </a:endParaRPr>
          </a:p>
        </p:txBody>
      </p:sp>
      <p:sp>
        <p:nvSpPr>
          <p:cNvPr id="98" name="Google Shape;98;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3099739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20"/>
          <p:cNvSpPr txBox="1"/>
          <p:nvPr/>
        </p:nvSpPr>
        <p:spPr>
          <a:xfrm>
            <a:off x="389700" y="7259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if the array is already sorted, partition function will always return </a:t>
            </a:r>
            <a:r>
              <a:rPr lang="en" sz="1800" b="1">
                <a:solidFill>
                  <a:schemeClr val="dk1"/>
                </a:solidFill>
                <a:latin typeface="Calibri"/>
                <a:ea typeface="Calibri"/>
                <a:cs typeface="Calibri"/>
                <a:sym typeface="Calibri"/>
              </a:rPr>
              <a:t>p </a:t>
            </a:r>
            <a:r>
              <a:rPr lang="en" sz="1800">
                <a:solidFill>
                  <a:schemeClr val="dk1"/>
                </a:solidFill>
                <a:latin typeface="Calibri"/>
                <a:ea typeface="Calibri"/>
                <a:cs typeface="Calibri"/>
                <a:sym typeface="Calibri"/>
              </a:rPr>
              <a:t>as </a:t>
            </a:r>
            <a:r>
              <a:rPr lang="en" sz="1800" b="1">
                <a:solidFill>
                  <a:schemeClr val="dk1"/>
                </a:solidFill>
                <a:latin typeface="Calibri"/>
                <a:ea typeface="Calibri"/>
                <a:cs typeface="Calibri"/>
                <a:sym typeface="Calibri"/>
              </a:rPr>
              <a:t>end</a:t>
            </a:r>
            <a:r>
              <a:rPr lang="en" sz="1800">
                <a:solidFill>
                  <a:schemeClr val="dk1"/>
                </a:solidFill>
                <a:latin typeface="Calibri"/>
                <a:ea typeface="Calibri"/>
                <a:cs typeface="Calibri"/>
                <a:sym typeface="Calibri"/>
              </a:rPr>
              <a:t>. Therefore, only the the first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function is executed every time(total </a:t>
            </a:r>
            <a:r>
              <a:rPr lang="en" sz="1800" b="1">
                <a:solidFill>
                  <a:schemeClr val="dk1"/>
                </a:solidFill>
                <a:latin typeface="Calibri"/>
                <a:ea typeface="Calibri"/>
                <a:cs typeface="Calibri"/>
                <a:sym typeface="Calibri"/>
              </a:rPr>
              <a:t>n</a:t>
            </a:r>
            <a:r>
              <a:rPr lang="en" sz="1800">
                <a:solidFill>
                  <a:schemeClr val="dk1"/>
                </a:solidFill>
                <a:latin typeface="Calibri"/>
                <a:ea typeface="Calibri"/>
                <a:cs typeface="Calibri"/>
                <a:sym typeface="Calibri"/>
              </a:rPr>
              <a:t> times); the second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is never executed.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Since, only the first quickSort sub-function is executed every time, the time complexity equation of quickSort becomes: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18288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n+T(n-1)+0		</a:t>
            </a:r>
            <a:r>
              <a:rPr lang="en" sz="1800">
                <a:solidFill>
                  <a:schemeClr val="dk1"/>
                </a:solidFill>
                <a:latin typeface="Calibri"/>
                <a:ea typeface="Calibri"/>
                <a:cs typeface="Calibri"/>
                <a:sym typeface="Calibri"/>
              </a:rPr>
              <a:t>(Corresponding to the 3</a:t>
            </a:r>
            <a:endParaRPr sz="1800">
              <a:solidFill>
                <a:schemeClr val="dk1"/>
              </a:solidFill>
              <a:latin typeface="Calibri"/>
              <a:ea typeface="Calibri"/>
              <a:cs typeface="Calibri"/>
              <a:sym typeface="Calibri"/>
            </a:endParaRPr>
          </a:p>
          <a:p>
            <a:pPr marL="50292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statements in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182880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and using Substitution,			</a:t>
            </a:r>
            <a:r>
              <a:rPr lang="en" sz="1800" b="1">
                <a:solidFill>
                  <a:schemeClr val="dk1"/>
                </a:solidFill>
                <a:latin typeface="Calibri"/>
                <a:ea typeface="Calibri"/>
                <a:cs typeface="Calibri"/>
                <a:sym typeface="Calibri"/>
              </a:rPr>
              <a:t>T(n)	= [T(n-2)+(n-1)] + n </a:t>
            </a:r>
            <a:endParaRPr sz="1800" b="1">
              <a:solidFill>
                <a:schemeClr val="dk1"/>
              </a:solidFill>
              <a:latin typeface="Calibri"/>
              <a:ea typeface="Calibri"/>
              <a:cs typeface="Calibri"/>
              <a:sym typeface="Calibri"/>
            </a:endParaRPr>
          </a:p>
          <a:p>
            <a:pPr marL="320040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=T(n-2)+ 2n-1</a:t>
            </a:r>
            <a:endParaRPr sz="1800" b="1">
              <a:solidFill>
                <a:schemeClr val="dk1"/>
              </a:solidFill>
              <a:latin typeface="Calibri"/>
              <a:ea typeface="Calibri"/>
              <a:cs typeface="Calibri"/>
              <a:sym typeface="Calibri"/>
            </a:endParaRPr>
          </a:p>
          <a:p>
            <a:pPr marL="2743200" lvl="0" indent="457200" algn="l" rtl="0">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Similarly,	for kth substitution:	</a:t>
            </a:r>
            <a:r>
              <a:rPr lang="en" sz="1800" b="1">
                <a:solidFill>
                  <a:schemeClr val="dk1"/>
                </a:solidFill>
                <a:latin typeface="Calibri"/>
                <a:ea typeface="Calibri"/>
                <a:cs typeface="Calibri"/>
                <a:sym typeface="Calibri"/>
              </a:rPr>
              <a:t>T(n)	=T(n-k)+ kn + ∑(k-1)</a:t>
            </a: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=T(n-k)+ kn + k(k-1)/2</a:t>
            </a:r>
            <a:endParaRPr sz="1800" b="1">
              <a:solidFill>
                <a:schemeClr val="dk1"/>
              </a:solidFill>
              <a:latin typeface="Calibri"/>
              <a:ea typeface="Calibri"/>
              <a:cs typeface="Calibri"/>
              <a:sym typeface="Calibri"/>
            </a:endParaRPr>
          </a:p>
        </p:txBody>
      </p:sp>
      <p:sp>
        <p:nvSpPr>
          <p:cNvPr id="107" name="Google Shape;107;p2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2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1947807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2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Google Shape;115;p21"/>
          <p:cNvSpPr txBox="1"/>
          <p:nvPr/>
        </p:nvSpPr>
        <p:spPr>
          <a:xfrm>
            <a:off x="304500" y="878325"/>
            <a:ext cx="8532000" cy="2451000"/>
          </a:xfrm>
          <a:prstGeom prst="rect">
            <a:avLst/>
          </a:prstGeom>
          <a:noFill/>
          <a:ln>
            <a:noFill/>
          </a:ln>
        </p:spPr>
        <p:txBody>
          <a:bodyPr spcFirstLastPara="1" wrap="square" lIns="91425" tIns="91425" rIns="91425" bIns="91425" anchor="t" anchorCtr="0">
            <a:noAutofit/>
          </a:bodyPr>
          <a:lstStyle/>
          <a:p>
            <a:pPr marL="2743200" lvl="0" indent="457200" algn="l" rtl="0">
              <a:spcBef>
                <a:spcPts val="0"/>
              </a:spcBef>
              <a:spcAft>
                <a:spcPts val="0"/>
              </a:spcAft>
              <a:buNone/>
            </a:pPr>
            <a:endParaRPr sz="1800" b="1">
              <a:solidFill>
                <a:schemeClr val="dk1"/>
              </a:solidFill>
              <a:latin typeface="Calibri"/>
              <a:ea typeface="Calibri"/>
              <a:cs typeface="Calibri"/>
              <a:sym typeface="Calibri"/>
            </a:endParaRPr>
          </a:p>
          <a:p>
            <a:pPr marL="228600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	=T(n-k)+ kn + k(k-1)/2</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assuming </a:t>
            </a:r>
            <a:r>
              <a:rPr lang="en" sz="1800" b="1">
                <a:solidFill>
                  <a:schemeClr val="dk1"/>
                </a:solidFill>
                <a:latin typeface="Calibri"/>
                <a:ea typeface="Calibri"/>
                <a:cs typeface="Calibri"/>
                <a:sym typeface="Calibri"/>
              </a:rPr>
              <a:t>n-k=1 </a:t>
            </a:r>
            <a:r>
              <a:rPr lang="en" sz="1800">
                <a:solidFill>
                  <a:schemeClr val="dk1"/>
                </a:solidFill>
                <a:latin typeface="Calibri"/>
                <a:ea typeface="Calibri"/>
                <a:cs typeface="Calibri"/>
                <a:sym typeface="Calibri"/>
              </a:rPr>
              <a:t>and therefore </a:t>
            </a:r>
            <a:r>
              <a:rPr lang="en" sz="1800" b="1">
                <a:solidFill>
                  <a:schemeClr val="dk1"/>
                </a:solidFill>
                <a:latin typeface="Calibri"/>
                <a:ea typeface="Calibri"/>
                <a:cs typeface="Calibri"/>
                <a:sym typeface="Calibri"/>
              </a:rPr>
              <a:t>k=n-1</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		=T(1)+ n(n-1)+ (n-1)(n-2)/2</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 </a:t>
            </a:r>
            <a:r>
              <a:rPr lang="en" sz="1800" i="1">
                <a:solidFill>
                  <a:schemeClr val="dk1"/>
                </a:solidFill>
                <a:latin typeface="Calibri"/>
                <a:ea typeface="Calibri"/>
                <a:cs typeface="Calibri"/>
                <a:sym typeface="Calibri"/>
              </a:rPr>
              <a:t>a</a:t>
            </a:r>
            <a:r>
              <a:rPr lang="en" sz="1800" b="1">
                <a:solidFill>
                  <a:schemeClr val="dk1"/>
                </a:solidFill>
                <a:latin typeface="Calibri"/>
                <a:ea typeface="Calibri"/>
                <a:cs typeface="Calibri"/>
                <a:sym typeface="Calibri"/>
              </a:rPr>
              <a:t>n</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 + </a:t>
            </a:r>
            <a:r>
              <a:rPr lang="en" sz="1800" i="1">
                <a:solidFill>
                  <a:schemeClr val="dk1"/>
                </a:solidFill>
                <a:latin typeface="Calibri"/>
                <a:ea typeface="Calibri"/>
                <a:cs typeface="Calibri"/>
                <a:sym typeface="Calibri"/>
              </a:rPr>
              <a:t>b</a:t>
            </a:r>
            <a:r>
              <a:rPr lang="en" sz="1800" b="1">
                <a:solidFill>
                  <a:schemeClr val="dk1"/>
                </a:solidFill>
                <a:latin typeface="Calibri"/>
                <a:ea typeface="Calibri"/>
                <a:cs typeface="Calibri"/>
                <a:sym typeface="Calibri"/>
              </a:rPr>
              <a:t>n + </a:t>
            </a:r>
            <a:r>
              <a:rPr lang="en" sz="1800" i="1">
                <a:solidFill>
                  <a:schemeClr val="dk1"/>
                </a:solidFill>
                <a:latin typeface="Calibri"/>
                <a:ea typeface="Calibri"/>
                <a:cs typeface="Calibri"/>
                <a:sym typeface="Calibri"/>
              </a:rPr>
              <a:t>c		(a,b,c are some constant values)</a:t>
            </a:r>
            <a:endParaRPr sz="1800">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endParaRPr sz="1800" b="1">
              <a:solidFill>
                <a:schemeClr val="dk1"/>
              </a:solidFill>
              <a:latin typeface="Calibri"/>
              <a:ea typeface="Calibri"/>
              <a:cs typeface="Calibri"/>
              <a:sym typeface="Calibri"/>
            </a:endParaRPr>
          </a:p>
          <a:p>
            <a:pPr marL="0" lvl="0" indent="0" algn="ctr" rtl="0">
              <a:lnSpc>
                <a:spcPct val="200000"/>
              </a:lnSpc>
              <a:spcBef>
                <a:spcPts val="0"/>
              </a:spcBef>
              <a:spcAft>
                <a:spcPts val="0"/>
              </a:spcAft>
              <a:buNone/>
            </a:pPr>
            <a:r>
              <a:rPr lang="en" sz="2400" b="1">
                <a:solidFill>
                  <a:schemeClr val="dk1"/>
                </a:solidFill>
                <a:latin typeface="Calibri"/>
                <a:ea typeface="Calibri"/>
                <a:cs typeface="Calibri"/>
                <a:sym typeface="Calibri"/>
              </a:rPr>
              <a:t>∴T(n) = O(n</a:t>
            </a:r>
            <a:r>
              <a:rPr lang="en" sz="2400" b="1" baseline="30000">
                <a:solidFill>
                  <a:schemeClr val="dk1"/>
                </a:solidFill>
                <a:latin typeface="Calibri"/>
                <a:ea typeface="Calibri"/>
                <a:cs typeface="Calibri"/>
                <a:sym typeface="Calibri"/>
              </a:rPr>
              <a:t>2</a:t>
            </a:r>
            <a:r>
              <a:rPr lang="en" sz="2400" b="1">
                <a:solidFill>
                  <a:schemeClr val="dk1"/>
                </a:solidFill>
                <a:latin typeface="Calibri"/>
                <a:ea typeface="Calibri"/>
                <a:cs typeface="Calibri"/>
                <a:sym typeface="Calibri"/>
              </a:rPr>
              <a:t>)</a:t>
            </a:r>
            <a:endParaRPr sz="1800">
              <a:latin typeface="Calibri"/>
              <a:ea typeface="Calibri"/>
              <a:cs typeface="Calibri"/>
              <a:sym typeface="Calibri"/>
            </a:endParaRPr>
          </a:p>
        </p:txBody>
      </p:sp>
      <p:sp>
        <p:nvSpPr>
          <p:cNvPr id="116" name="Google Shape;116;p2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50679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Now let’s find out the best case time complexity. The best case scenario is when the pivot is correctly placed in the exact middle of each array/subarray. Thus, the sorting will be equally divided between both the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functions(which obviously is complete opposite of worst case scenario).</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Hence, the time complexity equation of the function comes out to be:</a:t>
            </a:r>
            <a:endParaRPr sz="1800">
              <a:solidFill>
                <a:schemeClr val="dk1"/>
              </a:solidFill>
              <a:latin typeface="Calibri"/>
              <a:ea typeface="Calibri"/>
              <a:cs typeface="Calibri"/>
              <a:sym typeface="Calibri"/>
            </a:endParaRPr>
          </a:p>
          <a:p>
            <a:pPr marL="18288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n+T(n/2) +T(n/2)		</a:t>
            </a:r>
            <a:r>
              <a:rPr lang="en" sz="1800">
                <a:solidFill>
                  <a:schemeClr val="dk1"/>
                </a:solidFill>
                <a:latin typeface="Calibri"/>
                <a:ea typeface="Calibri"/>
                <a:cs typeface="Calibri"/>
                <a:sym typeface="Calibri"/>
              </a:rPr>
              <a:t>(Corresponding to the 3</a:t>
            </a:r>
            <a:endParaRPr sz="1800">
              <a:solidFill>
                <a:schemeClr val="dk1"/>
              </a:solidFill>
              <a:latin typeface="Calibri"/>
              <a:ea typeface="Calibri"/>
              <a:cs typeface="Calibri"/>
              <a:sym typeface="Calibri"/>
            </a:endParaRPr>
          </a:p>
          <a:p>
            <a:pPr marL="5029200" lvl="0" indent="457200" algn="l" rtl="0">
              <a:spcBef>
                <a:spcPts val="0"/>
              </a:spcBef>
              <a:spcAft>
                <a:spcPts val="0"/>
              </a:spcAft>
              <a:buNone/>
            </a:pPr>
            <a:r>
              <a:rPr lang="en" sz="1800">
                <a:solidFill>
                  <a:schemeClr val="dk1"/>
                </a:solidFill>
                <a:latin typeface="Calibri"/>
                <a:ea typeface="Calibri"/>
                <a:cs typeface="Calibri"/>
                <a:sym typeface="Calibri"/>
              </a:rPr>
              <a:t>statements in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2*T(n/2)+ n 		</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Does this equation ring any bells? Have you ever solved this equation before?</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YES!!! This is the exact same equation for the analysis for the time complexity of MERGE SORT. So, can you solve this equation on your own now?</a:t>
            </a:r>
            <a:endParaRPr sz="1800">
              <a:solidFill>
                <a:schemeClr val="dk1"/>
              </a:solidFill>
              <a:latin typeface="Calibri"/>
              <a:ea typeface="Calibri"/>
              <a:cs typeface="Calibri"/>
              <a:sym typeface="Calibri"/>
            </a:endParaRPr>
          </a:p>
        </p:txBody>
      </p:sp>
      <p:sp>
        <p:nvSpPr>
          <p:cNvPr id="122" name="Google Shape;122;p2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2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2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739774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Using the substitution, we can rewrite the T(n) equation as:</a:t>
            </a:r>
            <a:endParaRPr sz="1800">
              <a:latin typeface="Calibri"/>
              <a:ea typeface="Calibri"/>
              <a:cs typeface="Calibri"/>
              <a:sym typeface="Calibri"/>
            </a:endParaRPr>
          </a:p>
          <a:p>
            <a:pPr marL="0" lvl="0" indent="0" algn="l" rtl="0">
              <a:lnSpc>
                <a:spcPct val="100000"/>
              </a:lnSpc>
              <a:spcBef>
                <a:spcPts val="0"/>
              </a:spcBef>
              <a:spcAft>
                <a:spcPts val="0"/>
              </a:spcAft>
              <a:buNone/>
            </a:pPr>
            <a:r>
              <a:rPr lang="en" sz="1800">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	T(n)		= 2</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*T(n/2) + 2n 	</a:t>
            </a:r>
            <a:r>
              <a:rPr lang="en" sz="1800">
                <a:solidFill>
                  <a:schemeClr val="dk1"/>
                </a:solidFill>
                <a:latin typeface="Calibri"/>
                <a:ea typeface="Calibri"/>
                <a:cs typeface="Calibri"/>
                <a:sym typeface="Calibri"/>
              </a:rPr>
              <a:t>and using subsequent substitutions,</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 2k(2*T(n/2) + kn</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Now, assuming </a:t>
            </a:r>
            <a:r>
              <a:rPr lang="en" sz="1800" b="1">
                <a:solidFill>
                  <a:schemeClr val="dk1"/>
                </a:solidFill>
                <a:latin typeface="Calibri"/>
                <a:ea typeface="Calibri"/>
                <a:cs typeface="Calibri"/>
                <a:sym typeface="Calibri"/>
              </a:rPr>
              <a:t>n=2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and therefore </a:t>
            </a:r>
            <a:r>
              <a:rPr lang="en" sz="1800" b="1">
                <a:solidFill>
                  <a:schemeClr val="dk1"/>
                </a:solidFill>
                <a:latin typeface="Calibri"/>
                <a:ea typeface="Calibri"/>
                <a:cs typeface="Calibri"/>
                <a:sym typeface="Calibri"/>
              </a:rPr>
              <a:t>k=log</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n </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457200" algn="l" rtl="0">
              <a:spcBef>
                <a:spcPts val="0"/>
              </a:spcBef>
              <a:spcAft>
                <a:spcPts val="0"/>
              </a:spcAft>
              <a:buNone/>
            </a:pPr>
            <a:r>
              <a:rPr lang="en" sz="1800" b="1">
                <a:solidFill>
                  <a:schemeClr val="dk1"/>
                </a:solidFill>
                <a:latin typeface="Calibri"/>
                <a:ea typeface="Calibri"/>
                <a:cs typeface="Calibri"/>
                <a:sym typeface="Calibri"/>
              </a:rPr>
              <a:t>T(2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=nT(n/n)+logn*n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b="1">
                <a:solidFill>
                  <a:schemeClr val="dk1"/>
                </a:solidFill>
                <a:latin typeface="Calibri"/>
                <a:ea typeface="Calibri"/>
                <a:cs typeface="Calibri"/>
                <a:sym typeface="Calibri"/>
              </a:rPr>
              <a:t>          		 = n*T(1) + nlogn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a:solidFill>
                  <a:schemeClr val="dk1"/>
                </a:solidFill>
                <a:latin typeface="Calibri"/>
                <a:ea typeface="Calibri"/>
                <a:cs typeface="Calibri"/>
                <a:sym typeface="Calibri"/>
              </a:rPr>
              <a:t>And since T(1) = O(1),</a:t>
            </a:r>
            <a:r>
              <a:rPr lang="en" sz="1800" b="1">
                <a:solidFill>
                  <a:schemeClr val="dk1"/>
                </a:solidFill>
                <a:latin typeface="Calibri"/>
                <a:ea typeface="Calibri"/>
                <a:cs typeface="Calibri"/>
                <a:sym typeface="Calibri"/>
              </a:rPr>
              <a:t>			</a:t>
            </a:r>
            <a:r>
              <a:rPr lang="en" sz="2400" b="1">
                <a:solidFill>
                  <a:schemeClr val="dk1"/>
                </a:solidFill>
                <a:latin typeface="Calibri"/>
                <a:ea typeface="Calibri"/>
                <a:cs typeface="Calibri"/>
                <a:sym typeface="Calibri"/>
              </a:rPr>
              <a:t>T(n) = O(nlogn)</a:t>
            </a:r>
            <a:endParaRPr sz="1800">
              <a:solidFill>
                <a:schemeClr val="dk1"/>
              </a:solidFill>
              <a:latin typeface="Calibri"/>
              <a:ea typeface="Calibri"/>
              <a:cs typeface="Calibri"/>
              <a:sym typeface="Calibri"/>
            </a:endParaRPr>
          </a:p>
        </p:txBody>
      </p:sp>
      <p:sp>
        <p:nvSpPr>
          <p:cNvPr id="130" name="Google Shape;130;p2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 name="Google Shape;131;p2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2" name="Google Shape;132;p2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4294280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0" name="Google Shape;90;p18"/>
          <p:cNvSpPr txBox="1"/>
          <p:nvPr/>
        </p:nvSpPr>
        <p:spPr>
          <a:xfrm>
            <a:off x="389700" y="9545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that we have seen the code, you know the next step. Yes, it’s analyzing the time complexity. But this time we will find out the time complexity for both the worst and best case scenarios.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What do you think will be the worst case scenario for quicksort?</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 sz="1900">
                <a:solidFill>
                  <a:schemeClr val="dk1"/>
                </a:solidFill>
                <a:latin typeface="Calibri"/>
                <a:ea typeface="Calibri"/>
                <a:cs typeface="Calibri"/>
                <a:sym typeface="Calibri"/>
              </a:rPr>
              <a:t>What do you think will be the best case?</a:t>
            </a:r>
            <a:endParaRPr sz="1900">
              <a:solidFill>
                <a:schemeClr val="dk1"/>
              </a:solidFill>
              <a:latin typeface="Calibri"/>
              <a:ea typeface="Calibri"/>
              <a:cs typeface="Calibri"/>
              <a:sym typeface="Calibri"/>
            </a:endParaRPr>
          </a:p>
        </p:txBody>
      </p:sp>
      <p:sp>
        <p:nvSpPr>
          <p:cNvPr id="91" name="Google Shape;91;p18"/>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18"/>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1412621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The worst case will be when the array is sorted already. Quite ironic, isn’t it? But why do you think it is so?</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Let’s take a look at the quick sort function once again to understand it better:</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public static void quickSort(int[] ar, int start, int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(start &lt;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p = partition(ar, start, end);</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0, p - 1);</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quickSort(ar, p + 1, end);		}}</a:t>
            </a:r>
            <a:endParaRPr sz="1600">
              <a:solidFill>
                <a:srgbClr val="0000FF"/>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Majority of the </a:t>
            </a:r>
            <a:r>
              <a:rPr lang="en" sz="1800">
                <a:solidFill>
                  <a:schemeClr val="dk1"/>
                </a:solidFill>
                <a:latin typeface="Courier New"/>
                <a:ea typeface="Courier New"/>
                <a:cs typeface="Courier New"/>
                <a:sym typeface="Courier New"/>
              </a:rPr>
              <a:t>partition</a:t>
            </a:r>
            <a:r>
              <a:rPr lang="en" sz="1800">
                <a:solidFill>
                  <a:schemeClr val="dk1"/>
                </a:solidFill>
                <a:latin typeface="Calibri"/>
                <a:ea typeface="Calibri"/>
                <a:cs typeface="Calibri"/>
                <a:sym typeface="Calibri"/>
              </a:rPr>
              <a:t> function comprises of declaration and assignment statements which follow O(1). The main loop in the function will always run from start to end pointer each time, which means it has the time complexity of O(n).</a:t>
            </a:r>
            <a:endParaRPr sz="1600">
              <a:solidFill>
                <a:srgbClr val="0000FF"/>
              </a:solidFill>
              <a:latin typeface="Calibri"/>
              <a:ea typeface="Calibri"/>
              <a:cs typeface="Calibri"/>
              <a:sym typeface="Calibri"/>
            </a:endParaRPr>
          </a:p>
        </p:txBody>
      </p:sp>
      <p:sp>
        <p:nvSpPr>
          <p:cNvPr id="98" name="Google Shape;98;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121565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507300" y="1179250"/>
            <a:ext cx="8114400" cy="3341377"/>
          </a:xfrm>
          <a:prstGeom prst="rect">
            <a:avLst/>
          </a:prstGeom>
          <a:noFill/>
          <a:ln>
            <a:noFill/>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chemeClr val="dk1"/>
              </a:buClr>
              <a:buSzPts val="2400"/>
              <a:buFont typeface="Calibri"/>
              <a:buChar char="●"/>
            </a:pPr>
            <a:r>
              <a:rPr lang="en" sz="2400">
                <a:latin typeface="Calibri"/>
                <a:ea typeface="Calibri"/>
                <a:cs typeface="Calibri"/>
                <a:sym typeface="Calibri"/>
              </a:rPr>
              <a:t>Worst Case Time Complexity of Quick Sort</a:t>
            </a:r>
            <a:endParaRPr sz="2400">
              <a:latin typeface="Calibri"/>
              <a:ea typeface="Calibri"/>
              <a:cs typeface="Calibri"/>
              <a:sym typeface="Calibri"/>
            </a:endParaRPr>
          </a:p>
          <a:p>
            <a:pPr marL="457200" lvl="0" indent="-381000" algn="l" rtl="0">
              <a:lnSpc>
                <a:spcPct val="200000"/>
              </a:lnSpc>
              <a:spcBef>
                <a:spcPts val="0"/>
              </a:spcBef>
              <a:spcAft>
                <a:spcPts val="0"/>
              </a:spcAft>
              <a:buSzPts val="2400"/>
              <a:buFont typeface="Calibri"/>
              <a:buChar char="●"/>
            </a:pPr>
            <a:r>
              <a:rPr lang="en" sz="2400">
                <a:latin typeface="Calibri"/>
                <a:ea typeface="Calibri"/>
                <a:cs typeface="Calibri"/>
                <a:sym typeface="Calibri"/>
              </a:rPr>
              <a:t>Best Case Time Complexity of Quick Sort</a:t>
            </a:r>
          </a:p>
          <a:p>
            <a:pPr marL="457200" indent="-381000">
              <a:lnSpc>
                <a:spcPct val="200000"/>
              </a:lnSpc>
              <a:buSzPts val="2400"/>
              <a:buFont typeface="Calibri,Sans-Serif"/>
              <a:buChar char="●"/>
            </a:pPr>
            <a:r>
              <a:rPr lang="en" sz="2400">
                <a:latin typeface="Calibri"/>
                <a:cs typeface="Calibri"/>
              </a:rPr>
              <a:t>Worst Case Time Complexity of Quick Sort</a:t>
            </a:r>
            <a:endParaRPr lang="en-US" sz="2400"/>
          </a:p>
          <a:p>
            <a:pPr marL="457200" indent="-381000">
              <a:lnSpc>
                <a:spcPct val="200000"/>
              </a:lnSpc>
              <a:buSzPts val="2400"/>
              <a:buFont typeface="Calibri,Sans-Serif"/>
              <a:buChar char="●"/>
            </a:pPr>
            <a:r>
              <a:rPr lang="en" sz="2400">
                <a:latin typeface="Calibri"/>
                <a:cs typeface="Calibri"/>
              </a:rPr>
              <a:t>Best Case Time Complexity of Quick Sort</a:t>
            </a:r>
            <a:endParaRPr lang="en"/>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Calibri"/>
                <a:ea typeface="Calibri"/>
                <a:cs typeface="Calibri"/>
                <a:sym typeface="Calibri"/>
              </a:rPr>
              <a:t>Today’s Agenda</a:t>
            </a:r>
            <a:endParaRPr sz="30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69615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20"/>
          <p:cNvSpPr txBox="1"/>
          <p:nvPr/>
        </p:nvSpPr>
        <p:spPr>
          <a:xfrm>
            <a:off x="389700" y="7259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if the array is already sorted, partition function will always return </a:t>
            </a:r>
            <a:r>
              <a:rPr lang="en" sz="1800" b="1">
                <a:solidFill>
                  <a:schemeClr val="dk1"/>
                </a:solidFill>
                <a:latin typeface="Calibri"/>
                <a:ea typeface="Calibri"/>
                <a:cs typeface="Calibri"/>
                <a:sym typeface="Calibri"/>
              </a:rPr>
              <a:t>p </a:t>
            </a:r>
            <a:r>
              <a:rPr lang="en" sz="1800">
                <a:solidFill>
                  <a:schemeClr val="dk1"/>
                </a:solidFill>
                <a:latin typeface="Calibri"/>
                <a:ea typeface="Calibri"/>
                <a:cs typeface="Calibri"/>
                <a:sym typeface="Calibri"/>
              </a:rPr>
              <a:t>as </a:t>
            </a:r>
            <a:r>
              <a:rPr lang="en" sz="1800" b="1">
                <a:solidFill>
                  <a:schemeClr val="dk1"/>
                </a:solidFill>
                <a:latin typeface="Calibri"/>
                <a:ea typeface="Calibri"/>
                <a:cs typeface="Calibri"/>
                <a:sym typeface="Calibri"/>
              </a:rPr>
              <a:t>end</a:t>
            </a:r>
            <a:r>
              <a:rPr lang="en" sz="1800">
                <a:solidFill>
                  <a:schemeClr val="dk1"/>
                </a:solidFill>
                <a:latin typeface="Calibri"/>
                <a:ea typeface="Calibri"/>
                <a:cs typeface="Calibri"/>
                <a:sym typeface="Calibri"/>
              </a:rPr>
              <a:t>. Therefore, only the the first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function is executed every time(total </a:t>
            </a:r>
            <a:r>
              <a:rPr lang="en" sz="1800" b="1">
                <a:solidFill>
                  <a:schemeClr val="dk1"/>
                </a:solidFill>
                <a:latin typeface="Calibri"/>
                <a:ea typeface="Calibri"/>
                <a:cs typeface="Calibri"/>
                <a:sym typeface="Calibri"/>
              </a:rPr>
              <a:t>n</a:t>
            </a:r>
            <a:r>
              <a:rPr lang="en" sz="1800">
                <a:solidFill>
                  <a:schemeClr val="dk1"/>
                </a:solidFill>
                <a:latin typeface="Calibri"/>
                <a:ea typeface="Calibri"/>
                <a:cs typeface="Calibri"/>
                <a:sym typeface="Calibri"/>
              </a:rPr>
              <a:t> times); the second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is never executed.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Since, only the first quickSort sub-function is executed every time, the time complexity equation of quickSort becomes: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18288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n+T(n-1)+0		</a:t>
            </a:r>
            <a:r>
              <a:rPr lang="en" sz="1800">
                <a:solidFill>
                  <a:schemeClr val="dk1"/>
                </a:solidFill>
                <a:latin typeface="Calibri"/>
                <a:ea typeface="Calibri"/>
                <a:cs typeface="Calibri"/>
                <a:sym typeface="Calibri"/>
              </a:rPr>
              <a:t>(Corresponding to the 3</a:t>
            </a:r>
            <a:endParaRPr sz="1800">
              <a:solidFill>
                <a:schemeClr val="dk1"/>
              </a:solidFill>
              <a:latin typeface="Calibri"/>
              <a:ea typeface="Calibri"/>
              <a:cs typeface="Calibri"/>
              <a:sym typeface="Calibri"/>
            </a:endParaRPr>
          </a:p>
          <a:p>
            <a:pPr marL="50292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statements in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182880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and using Substitution,			</a:t>
            </a:r>
            <a:r>
              <a:rPr lang="en" sz="1800" b="1">
                <a:solidFill>
                  <a:schemeClr val="dk1"/>
                </a:solidFill>
                <a:latin typeface="Calibri"/>
                <a:ea typeface="Calibri"/>
                <a:cs typeface="Calibri"/>
                <a:sym typeface="Calibri"/>
              </a:rPr>
              <a:t>T(n)	= [T(n-2)+(n-1)] + n </a:t>
            </a:r>
            <a:endParaRPr sz="1800" b="1">
              <a:solidFill>
                <a:schemeClr val="dk1"/>
              </a:solidFill>
              <a:latin typeface="Calibri"/>
              <a:ea typeface="Calibri"/>
              <a:cs typeface="Calibri"/>
              <a:sym typeface="Calibri"/>
            </a:endParaRPr>
          </a:p>
          <a:p>
            <a:pPr marL="320040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=T(n-2)+ 2n-1</a:t>
            </a:r>
            <a:endParaRPr sz="1800" b="1">
              <a:solidFill>
                <a:schemeClr val="dk1"/>
              </a:solidFill>
              <a:latin typeface="Calibri"/>
              <a:ea typeface="Calibri"/>
              <a:cs typeface="Calibri"/>
              <a:sym typeface="Calibri"/>
            </a:endParaRPr>
          </a:p>
          <a:p>
            <a:pPr marL="2743200" lvl="0" indent="457200" algn="l" rtl="0">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Similarly,	for kth substitution:	</a:t>
            </a:r>
            <a:r>
              <a:rPr lang="en" sz="1800" b="1">
                <a:solidFill>
                  <a:schemeClr val="dk1"/>
                </a:solidFill>
                <a:latin typeface="Calibri"/>
                <a:ea typeface="Calibri"/>
                <a:cs typeface="Calibri"/>
                <a:sym typeface="Calibri"/>
              </a:rPr>
              <a:t>T(n)	=T(n-k)+ kn + ∑(k-1)</a:t>
            </a: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=T(n-k)+ kn + k(k-1)/2</a:t>
            </a:r>
            <a:endParaRPr sz="1800" b="1">
              <a:solidFill>
                <a:schemeClr val="dk1"/>
              </a:solidFill>
              <a:latin typeface="Calibri"/>
              <a:ea typeface="Calibri"/>
              <a:cs typeface="Calibri"/>
              <a:sym typeface="Calibri"/>
            </a:endParaRPr>
          </a:p>
        </p:txBody>
      </p:sp>
      <p:sp>
        <p:nvSpPr>
          <p:cNvPr id="107" name="Google Shape;107;p2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2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4264568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21"/>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 name="Google Shape;115;p21"/>
          <p:cNvSpPr txBox="1"/>
          <p:nvPr/>
        </p:nvSpPr>
        <p:spPr>
          <a:xfrm>
            <a:off x="304500" y="878325"/>
            <a:ext cx="8532000" cy="2451000"/>
          </a:xfrm>
          <a:prstGeom prst="rect">
            <a:avLst/>
          </a:prstGeom>
          <a:noFill/>
          <a:ln>
            <a:noFill/>
          </a:ln>
        </p:spPr>
        <p:txBody>
          <a:bodyPr spcFirstLastPara="1" wrap="square" lIns="91425" tIns="91425" rIns="91425" bIns="91425" anchor="t" anchorCtr="0">
            <a:noAutofit/>
          </a:bodyPr>
          <a:lstStyle/>
          <a:p>
            <a:pPr marL="2743200" lvl="0" indent="457200" algn="l" rtl="0">
              <a:spcBef>
                <a:spcPts val="0"/>
              </a:spcBef>
              <a:spcAft>
                <a:spcPts val="0"/>
              </a:spcAft>
              <a:buNone/>
            </a:pPr>
            <a:endParaRPr sz="1800" b="1">
              <a:solidFill>
                <a:schemeClr val="dk1"/>
              </a:solidFill>
              <a:latin typeface="Calibri"/>
              <a:ea typeface="Calibri"/>
              <a:cs typeface="Calibri"/>
              <a:sym typeface="Calibri"/>
            </a:endParaRPr>
          </a:p>
          <a:p>
            <a:pPr marL="228600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	=T(n-k)+ kn + k(k-1)/2</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Now, assuming </a:t>
            </a:r>
            <a:r>
              <a:rPr lang="en" sz="1800" b="1">
                <a:solidFill>
                  <a:schemeClr val="dk1"/>
                </a:solidFill>
                <a:latin typeface="Calibri"/>
                <a:ea typeface="Calibri"/>
                <a:cs typeface="Calibri"/>
                <a:sym typeface="Calibri"/>
              </a:rPr>
              <a:t>n-k=1 </a:t>
            </a:r>
            <a:r>
              <a:rPr lang="en" sz="1800">
                <a:solidFill>
                  <a:schemeClr val="dk1"/>
                </a:solidFill>
                <a:latin typeface="Calibri"/>
                <a:ea typeface="Calibri"/>
                <a:cs typeface="Calibri"/>
                <a:sym typeface="Calibri"/>
              </a:rPr>
              <a:t>and therefore </a:t>
            </a:r>
            <a:r>
              <a:rPr lang="en" sz="1800" b="1">
                <a:solidFill>
                  <a:schemeClr val="dk1"/>
                </a:solidFill>
                <a:latin typeface="Calibri"/>
                <a:ea typeface="Calibri"/>
                <a:cs typeface="Calibri"/>
                <a:sym typeface="Calibri"/>
              </a:rPr>
              <a:t>k=n-1</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45720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T(n)		=T(1)+ n(n-1)+ (n-1)(n-2)/2</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          		 = </a:t>
            </a:r>
            <a:r>
              <a:rPr lang="en" sz="1800" i="1">
                <a:solidFill>
                  <a:schemeClr val="dk1"/>
                </a:solidFill>
                <a:latin typeface="Calibri"/>
                <a:ea typeface="Calibri"/>
                <a:cs typeface="Calibri"/>
                <a:sym typeface="Calibri"/>
              </a:rPr>
              <a:t>a</a:t>
            </a:r>
            <a:r>
              <a:rPr lang="en" sz="1800" b="1">
                <a:solidFill>
                  <a:schemeClr val="dk1"/>
                </a:solidFill>
                <a:latin typeface="Calibri"/>
                <a:ea typeface="Calibri"/>
                <a:cs typeface="Calibri"/>
                <a:sym typeface="Calibri"/>
              </a:rPr>
              <a:t>n</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 + </a:t>
            </a:r>
            <a:r>
              <a:rPr lang="en" sz="1800" i="1">
                <a:solidFill>
                  <a:schemeClr val="dk1"/>
                </a:solidFill>
                <a:latin typeface="Calibri"/>
                <a:ea typeface="Calibri"/>
                <a:cs typeface="Calibri"/>
                <a:sym typeface="Calibri"/>
              </a:rPr>
              <a:t>b</a:t>
            </a:r>
            <a:r>
              <a:rPr lang="en" sz="1800" b="1">
                <a:solidFill>
                  <a:schemeClr val="dk1"/>
                </a:solidFill>
                <a:latin typeface="Calibri"/>
                <a:ea typeface="Calibri"/>
                <a:cs typeface="Calibri"/>
                <a:sym typeface="Calibri"/>
              </a:rPr>
              <a:t>n + </a:t>
            </a:r>
            <a:r>
              <a:rPr lang="en" sz="1800" i="1">
                <a:solidFill>
                  <a:schemeClr val="dk1"/>
                </a:solidFill>
                <a:latin typeface="Calibri"/>
                <a:ea typeface="Calibri"/>
                <a:cs typeface="Calibri"/>
                <a:sym typeface="Calibri"/>
              </a:rPr>
              <a:t>c		(a,b,c are some constant values)</a:t>
            </a:r>
            <a:endParaRPr sz="1800">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endParaRPr sz="1800" b="1">
              <a:solidFill>
                <a:schemeClr val="dk1"/>
              </a:solidFill>
              <a:latin typeface="Calibri"/>
              <a:ea typeface="Calibri"/>
              <a:cs typeface="Calibri"/>
              <a:sym typeface="Calibri"/>
            </a:endParaRPr>
          </a:p>
          <a:p>
            <a:pPr marL="0" lvl="0" indent="0" algn="ctr" rtl="0">
              <a:lnSpc>
                <a:spcPct val="200000"/>
              </a:lnSpc>
              <a:spcBef>
                <a:spcPts val="0"/>
              </a:spcBef>
              <a:spcAft>
                <a:spcPts val="0"/>
              </a:spcAft>
              <a:buNone/>
            </a:pPr>
            <a:r>
              <a:rPr lang="en" sz="2400" b="1">
                <a:solidFill>
                  <a:schemeClr val="dk1"/>
                </a:solidFill>
                <a:latin typeface="Calibri"/>
                <a:ea typeface="Calibri"/>
                <a:cs typeface="Calibri"/>
                <a:sym typeface="Calibri"/>
              </a:rPr>
              <a:t>∴T(n) = O(n</a:t>
            </a:r>
            <a:r>
              <a:rPr lang="en" sz="2400" b="1" baseline="30000">
                <a:solidFill>
                  <a:schemeClr val="dk1"/>
                </a:solidFill>
                <a:latin typeface="Calibri"/>
                <a:ea typeface="Calibri"/>
                <a:cs typeface="Calibri"/>
                <a:sym typeface="Calibri"/>
              </a:rPr>
              <a:t>2</a:t>
            </a:r>
            <a:r>
              <a:rPr lang="en" sz="2400" b="1">
                <a:solidFill>
                  <a:schemeClr val="dk1"/>
                </a:solidFill>
                <a:latin typeface="Calibri"/>
                <a:ea typeface="Calibri"/>
                <a:cs typeface="Calibri"/>
                <a:sym typeface="Calibri"/>
              </a:rPr>
              <a:t>)</a:t>
            </a:r>
            <a:endParaRPr sz="1800">
              <a:latin typeface="Calibri"/>
              <a:ea typeface="Calibri"/>
              <a:cs typeface="Calibri"/>
              <a:sym typeface="Calibri"/>
            </a:endParaRPr>
          </a:p>
        </p:txBody>
      </p:sp>
      <p:sp>
        <p:nvSpPr>
          <p:cNvPr id="116" name="Google Shape;116;p2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280094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Now let’s find out the best case time complexity. The best case scenario is when the pivot is correctly placed in the exact middle of each array/subarray. Thus, the sorting will be equally divided between both the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 functions(which obviously is complete opposite of worst case scenario).</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Hence, the time complexity equation of the function comes out to be:</a:t>
            </a:r>
            <a:endParaRPr sz="1800">
              <a:solidFill>
                <a:schemeClr val="dk1"/>
              </a:solidFill>
              <a:latin typeface="Calibri"/>
              <a:ea typeface="Calibri"/>
              <a:cs typeface="Calibri"/>
              <a:sym typeface="Calibri"/>
            </a:endParaRPr>
          </a:p>
          <a:p>
            <a:pPr marL="1828800" lvl="0" indent="45720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n+T(n/2) +T(n/2)		</a:t>
            </a:r>
            <a:r>
              <a:rPr lang="en" sz="1800">
                <a:solidFill>
                  <a:schemeClr val="dk1"/>
                </a:solidFill>
                <a:latin typeface="Calibri"/>
                <a:ea typeface="Calibri"/>
                <a:cs typeface="Calibri"/>
                <a:sym typeface="Calibri"/>
              </a:rPr>
              <a:t>(Corresponding to the 3</a:t>
            </a:r>
            <a:endParaRPr sz="1800">
              <a:solidFill>
                <a:schemeClr val="dk1"/>
              </a:solidFill>
              <a:latin typeface="Calibri"/>
              <a:ea typeface="Calibri"/>
              <a:cs typeface="Calibri"/>
              <a:sym typeface="Calibri"/>
            </a:endParaRPr>
          </a:p>
          <a:p>
            <a:pPr marL="5029200" lvl="0" indent="457200" algn="l" rtl="0">
              <a:spcBef>
                <a:spcPts val="0"/>
              </a:spcBef>
              <a:spcAft>
                <a:spcPts val="0"/>
              </a:spcAft>
              <a:buNone/>
            </a:pPr>
            <a:r>
              <a:rPr lang="en" sz="1800">
                <a:solidFill>
                  <a:schemeClr val="dk1"/>
                </a:solidFill>
                <a:latin typeface="Calibri"/>
                <a:ea typeface="Calibri"/>
                <a:cs typeface="Calibri"/>
                <a:sym typeface="Calibri"/>
              </a:rPr>
              <a:t>statements in </a:t>
            </a:r>
            <a:r>
              <a:rPr lang="en" sz="1800">
                <a:solidFill>
                  <a:schemeClr val="dk1"/>
                </a:solidFill>
                <a:latin typeface="Courier New"/>
                <a:ea typeface="Courier New"/>
                <a:cs typeface="Courier New"/>
                <a:sym typeface="Courier New"/>
              </a:rPr>
              <a:t>quickSort</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						</a:t>
            </a:r>
            <a:r>
              <a:rPr lang="en" sz="1800" b="1">
                <a:solidFill>
                  <a:schemeClr val="dk1"/>
                </a:solidFill>
                <a:latin typeface="Calibri"/>
                <a:ea typeface="Calibri"/>
                <a:cs typeface="Calibri"/>
                <a:sym typeface="Calibri"/>
              </a:rPr>
              <a:t>T(n)	= 2*T(n/2)+ n 		</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Does this equation ring any bells? Have you ever solved this equation before?</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YES!!! This is the exact same equation for the analysis for the time complexity of MERGE SORT. So, can you solve this equation on your own now?</a:t>
            </a:r>
            <a:endParaRPr sz="1800">
              <a:solidFill>
                <a:schemeClr val="dk1"/>
              </a:solidFill>
              <a:latin typeface="Calibri"/>
              <a:ea typeface="Calibri"/>
              <a:cs typeface="Calibri"/>
              <a:sym typeface="Calibri"/>
            </a:endParaRPr>
          </a:p>
        </p:txBody>
      </p:sp>
      <p:sp>
        <p:nvSpPr>
          <p:cNvPr id="122" name="Google Shape;122;p2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2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2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246369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304500" y="725925"/>
            <a:ext cx="8532000" cy="24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latin typeface="Calibri"/>
                <a:ea typeface="Calibri"/>
                <a:cs typeface="Calibri"/>
                <a:sym typeface="Calibri"/>
              </a:rPr>
              <a:t>Using the substitution, we can rewrite the T(n) equation as:</a:t>
            </a:r>
            <a:endParaRPr sz="1800">
              <a:latin typeface="Calibri"/>
              <a:ea typeface="Calibri"/>
              <a:cs typeface="Calibri"/>
              <a:sym typeface="Calibri"/>
            </a:endParaRPr>
          </a:p>
          <a:p>
            <a:pPr marL="0" lvl="0" indent="0" algn="l" rtl="0">
              <a:lnSpc>
                <a:spcPct val="100000"/>
              </a:lnSpc>
              <a:spcBef>
                <a:spcPts val="0"/>
              </a:spcBef>
              <a:spcAft>
                <a:spcPts val="0"/>
              </a:spcAft>
              <a:buNone/>
            </a:pPr>
            <a:r>
              <a:rPr lang="en" sz="1800">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1800" b="1">
                <a:solidFill>
                  <a:schemeClr val="dk1"/>
                </a:solidFill>
                <a:latin typeface="Calibri"/>
                <a:ea typeface="Calibri"/>
                <a:cs typeface="Calibri"/>
                <a:sym typeface="Calibri"/>
              </a:rPr>
              <a:t>	T(n)		= 2</a:t>
            </a:r>
            <a:r>
              <a:rPr lang="en" sz="1800" b="1" baseline="30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*T(n/2) + 2n 	</a:t>
            </a:r>
            <a:r>
              <a:rPr lang="en" sz="1800">
                <a:solidFill>
                  <a:schemeClr val="dk1"/>
                </a:solidFill>
                <a:latin typeface="Calibri"/>
                <a:ea typeface="Calibri"/>
                <a:cs typeface="Calibri"/>
                <a:sym typeface="Calibri"/>
              </a:rPr>
              <a:t>and using subsequent substitutions,</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a:p>
            <a:pPr marL="914400" lvl="0" indent="457200" algn="l" rtl="0">
              <a:lnSpc>
                <a:spcPct val="100000"/>
              </a:lnSpc>
              <a:spcBef>
                <a:spcPts val="0"/>
              </a:spcBef>
              <a:spcAft>
                <a:spcPts val="0"/>
              </a:spcAft>
              <a:buNone/>
            </a:pPr>
            <a:r>
              <a:rPr lang="en" sz="1800" b="1">
                <a:solidFill>
                  <a:schemeClr val="dk1"/>
                </a:solidFill>
                <a:latin typeface="Calibri"/>
                <a:ea typeface="Calibri"/>
                <a:cs typeface="Calibri"/>
                <a:sym typeface="Calibri"/>
              </a:rPr>
              <a:t>= 2k(2*T(n/2) + kn</a:t>
            </a:r>
            <a:endParaRPr sz="1800" b="1">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a:solidFill>
                  <a:schemeClr val="dk1"/>
                </a:solidFill>
                <a:latin typeface="Calibri"/>
                <a:ea typeface="Calibri"/>
                <a:cs typeface="Calibri"/>
                <a:sym typeface="Calibri"/>
              </a:rPr>
              <a:t>Now, assuming </a:t>
            </a:r>
            <a:r>
              <a:rPr lang="en" sz="1800" b="1">
                <a:solidFill>
                  <a:schemeClr val="dk1"/>
                </a:solidFill>
                <a:latin typeface="Calibri"/>
                <a:ea typeface="Calibri"/>
                <a:cs typeface="Calibri"/>
                <a:sym typeface="Calibri"/>
              </a:rPr>
              <a:t>n=2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a:t>
            </a:r>
            <a:r>
              <a:rPr lang="en" sz="1800">
                <a:solidFill>
                  <a:schemeClr val="dk1"/>
                </a:solidFill>
                <a:latin typeface="Calibri"/>
                <a:ea typeface="Calibri"/>
                <a:cs typeface="Calibri"/>
                <a:sym typeface="Calibri"/>
              </a:rPr>
              <a:t>and therefore </a:t>
            </a:r>
            <a:r>
              <a:rPr lang="en" sz="1800" b="1">
                <a:solidFill>
                  <a:schemeClr val="dk1"/>
                </a:solidFill>
                <a:latin typeface="Calibri"/>
                <a:ea typeface="Calibri"/>
                <a:cs typeface="Calibri"/>
                <a:sym typeface="Calibri"/>
              </a:rPr>
              <a:t>k=log</a:t>
            </a:r>
            <a:r>
              <a:rPr lang="en" sz="1800" b="1" baseline="-25000">
                <a:solidFill>
                  <a:schemeClr val="dk1"/>
                </a:solidFill>
                <a:latin typeface="Calibri"/>
                <a:ea typeface="Calibri"/>
                <a:cs typeface="Calibri"/>
                <a:sym typeface="Calibri"/>
              </a:rPr>
              <a:t>2</a:t>
            </a:r>
            <a:r>
              <a:rPr lang="en" sz="1800" b="1">
                <a:solidFill>
                  <a:schemeClr val="dk1"/>
                </a:solidFill>
                <a:latin typeface="Calibri"/>
                <a:ea typeface="Calibri"/>
                <a:cs typeface="Calibri"/>
                <a:sym typeface="Calibri"/>
              </a:rPr>
              <a:t>n </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l" rtl="0">
              <a:spcBef>
                <a:spcPts val="0"/>
              </a:spcBef>
              <a:spcAft>
                <a:spcPts val="0"/>
              </a:spcAft>
              <a:buNone/>
            </a:pP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lvl="0" indent="457200" algn="l" rtl="0">
              <a:spcBef>
                <a:spcPts val="0"/>
              </a:spcBef>
              <a:spcAft>
                <a:spcPts val="0"/>
              </a:spcAft>
              <a:buNone/>
            </a:pPr>
            <a:r>
              <a:rPr lang="en" sz="1800" b="1">
                <a:solidFill>
                  <a:schemeClr val="dk1"/>
                </a:solidFill>
                <a:latin typeface="Calibri"/>
                <a:ea typeface="Calibri"/>
                <a:cs typeface="Calibri"/>
                <a:sym typeface="Calibri"/>
              </a:rPr>
              <a:t>T(2</a:t>
            </a:r>
            <a:r>
              <a:rPr lang="en" sz="1800" b="1" baseline="30000">
                <a:solidFill>
                  <a:schemeClr val="dk1"/>
                </a:solidFill>
                <a:latin typeface="Calibri"/>
                <a:ea typeface="Calibri"/>
                <a:cs typeface="Calibri"/>
                <a:sym typeface="Calibri"/>
              </a:rPr>
              <a:t>k</a:t>
            </a:r>
            <a:r>
              <a:rPr lang="en" sz="1800" b="1">
                <a:solidFill>
                  <a:schemeClr val="dk1"/>
                </a:solidFill>
                <a:latin typeface="Calibri"/>
                <a:ea typeface="Calibri"/>
                <a:cs typeface="Calibri"/>
                <a:sym typeface="Calibri"/>
              </a:rPr>
              <a:t>)		=nT(n/n)+logn*n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b="1">
                <a:solidFill>
                  <a:schemeClr val="dk1"/>
                </a:solidFill>
                <a:latin typeface="Calibri"/>
                <a:ea typeface="Calibri"/>
                <a:cs typeface="Calibri"/>
                <a:sym typeface="Calibri"/>
              </a:rPr>
              <a:t>          		 = n*T(1) + nlogn</a:t>
            </a:r>
            <a:endParaRPr sz="1800" b="1">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r>
              <a:rPr lang="en" sz="1800">
                <a:solidFill>
                  <a:schemeClr val="dk1"/>
                </a:solidFill>
                <a:latin typeface="Calibri"/>
                <a:ea typeface="Calibri"/>
                <a:cs typeface="Calibri"/>
                <a:sym typeface="Calibri"/>
              </a:rPr>
              <a:t>And since T(1) = O(1),</a:t>
            </a:r>
            <a:r>
              <a:rPr lang="en" sz="1800" b="1">
                <a:solidFill>
                  <a:schemeClr val="dk1"/>
                </a:solidFill>
                <a:latin typeface="Calibri"/>
                <a:ea typeface="Calibri"/>
                <a:cs typeface="Calibri"/>
                <a:sym typeface="Calibri"/>
              </a:rPr>
              <a:t>			</a:t>
            </a:r>
            <a:r>
              <a:rPr lang="en" sz="2400" b="1">
                <a:solidFill>
                  <a:schemeClr val="dk1"/>
                </a:solidFill>
                <a:latin typeface="Calibri"/>
                <a:ea typeface="Calibri"/>
                <a:cs typeface="Calibri"/>
                <a:sym typeface="Calibri"/>
              </a:rPr>
              <a:t>T(n) = O(nlogn)</a:t>
            </a:r>
            <a:endParaRPr sz="1800">
              <a:solidFill>
                <a:schemeClr val="dk1"/>
              </a:solidFill>
              <a:latin typeface="Calibri"/>
              <a:ea typeface="Calibri"/>
              <a:cs typeface="Calibri"/>
              <a:sym typeface="Calibri"/>
            </a:endParaRPr>
          </a:p>
        </p:txBody>
      </p:sp>
      <p:sp>
        <p:nvSpPr>
          <p:cNvPr id="130" name="Google Shape;130;p2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 name="Google Shape;131;p2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2" name="Google Shape;132;p2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Time Complexity of Quick Sort</a:t>
            </a:r>
            <a:endParaRPr sz="2400"/>
          </a:p>
        </p:txBody>
      </p:sp>
    </p:spTree>
    <p:extLst>
      <p:ext uri="{BB962C8B-B14F-4D97-AF65-F5344CB8AC3E}">
        <p14:creationId xmlns:p14="http://schemas.microsoft.com/office/powerpoint/2010/main" val="4204812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p:nvPr/>
        </p:nvSpPr>
        <p:spPr>
          <a:xfrm>
            <a:off x="663921" y="571886"/>
            <a:ext cx="2057400" cy="549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24"/>
          <p:cNvSpPr txBox="1">
            <a:spLocks noGrp="1"/>
          </p:cNvSpPr>
          <p:nvPr>
            <p:ph type="title"/>
          </p:nvPr>
        </p:nvSpPr>
        <p:spPr>
          <a:xfrm>
            <a:off x="601203" y="1674600"/>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a:t>Thank You!</a:t>
            </a:r>
            <a:endParaRPr/>
          </a:p>
          <a:p>
            <a:pPr marL="12700" lvl="0" indent="0" algn="ctr" rtl="0">
              <a:lnSpc>
                <a:spcPct val="100000"/>
              </a:lnSpc>
              <a:spcBef>
                <a:spcPts val="0"/>
              </a:spcBef>
              <a:spcAft>
                <a:spcPts val="0"/>
              </a:spcAft>
              <a:buNone/>
            </a:pPr>
            <a:endParaRPr sz="2000"/>
          </a:p>
          <a:p>
            <a:pPr marL="12700" lvl="0" indent="0" algn="l" rtl="0">
              <a:lnSpc>
                <a:spcPct val="100000"/>
              </a:lnSpc>
              <a:spcBef>
                <a:spcPts val="0"/>
              </a:spcBef>
              <a:spcAft>
                <a:spcPts val="0"/>
              </a:spcAft>
              <a:buNone/>
            </a:pPr>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r>
              <a:rPr lang="en" sz="1800"/>
              <a:t>Happy learning!</a:t>
            </a:r>
            <a:endParaRPr sz="1800"/>
          </a:p>
          <a:p>
            <a:pPr marL="12700" lvl="0" indent="0" algn="l" rtl="0">
              <a:lnSpc>
                <a:spcPct val="100000"/>
              </a:lnSpc>
              <a:spcBef>
                <a:spcPts val="0"/>
              </a:spcBef>
              <a:spcAft>
                <a:spcPts val="0"/>
              </a:spcAft>
              <a:buNone/>
            </a:pPr>
            <a:endParaRPr sz="1800"/>
          </a:p>
        </p:txBody>
      </p:sp>
      <p:sp>
        <p:nvSpPr>
          <p:cNvPr id="139" name="Google Shape;139;p24"/>
          <p:cNvSpPr/>
          <p:nvPr/>
        </p:nvSpPr>
        <p:spPr>
          <a:xfrm>
            <a:off x="7582359" y="0"/>
            <a:ext cx="1356600" cy="1577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Google Shape;140;p24"/>
          <p:cNvSpPr txBox="1"/>
          <p:nvPr/>
        </p:nvSpPr>
        <p:spPr>
          <a:xfrm>
            <a:off x="1413626" y="1034750"/>
            <a:ext cx="1356600" cy="2388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 sz="1400" i="1">
                <a:latin typeface="Arial"/>
                <a:ea typeface="Arial"/>
                <a:cs typeface="Arial"/>
                <a:sym typeface="Arial"/>
              </a:rPr>
              <a:t>#LifeKoKaroLift</a:t>
            </a:r>
            <a:endParaRPr sz="1400">
              <a:latin typeface="Arial"/>
              <a:ea typeface="Arial"/>
              <a:cs typeface="Arial"/>
              <a:sym typeface="Arial"/>
            </a:endParaRPr>
          </a:p>
        </p:txBody>
      </p:sp>
    </p:spTree>
    <p:extLst>
      <p:ext uri="{BB962C8B-B14F-4D97-AF65-F5344CB8AC3E}">
        <p14:creationId xmlns:p14="http://schemas.microsoft.com/office/powerpoint/2010/main" val="359093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19"/>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sp>
        <p:nvSpPr>
          <p:cNvPr id="100" name="Google Shape;100;p19"/>
          <p:cNvSpPr txBox="1"/>
          <p:nvPr/>
        </p:nvSpPr>
        <p:spPr>
          <a:xfrm>
            <a:off x="679575" y="1245900"/>
            <a:ext cx="7639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So, we have learnt 3 algorithms so far but all of them have the time complexity of O(n</a:t>
            </a:r>
            <a:r>
              <a:rPr lang="en" sz="1800" baseline="30000">
                <a:latin typeface="Calibri"/>
                <a:ea typeface="Calibri"/>
                <a:cs typeface="Calibri"/>
                <a:sym typeface="Calibri"/>
              </a:rPr>
              <a:t>2</a:t>
            </a:r>
            <a:r>
              <a:rPr lang="en" sz="1800">
                <a:latin typeface="Calibri"/>
                <a:ea typeface="Calibri"/>
                <a:cs typeface="Calibri"/>
                <a:sym typeface="Calibri"/>
              </a:rPr>
              <a:t>). But can we further reduce this time complexity by using some other algorithms?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What if we try to divide our problems into subproblems and then try???</a:t>
            </a:r>
            <a:endParaRPr sz="1800">
              <a:latin typeface="Calibri"/>
              <a:ea typeface="Calibri"/>
              <a:cs typeface="Calibri"/>
              <a:sym typeface="Calibri"/>
            </a:endParaRPr>
          </a:p>
          <a:p>
            <a:pPr marL="457200" lvl="0" indent="0" algn="l" rtl="0">
              <a:spcBef>
                <a:spcPts val="0"/>
              </a:spcBef>
              <a:spcAft>
                <a:spcPts val="0"/>
              </a:spcAft>
              <a:buNone/>
            </a:pPr>
            <a:r>
              <a:rPr lang="en" sz="1800">
                <a:latin typeface="Calibri"/>
                <a:ea typeface="Calibri"/>
                <a:cs typeface="Calibri"/>
                <a:sym typeface="Calibri"/>
              </a:rPr>
              <a:t>Yes, once again, it’s </a:t>
            </a:r>
            <a:r>
              <a:rPr lang="en" sz="1800" b="1">
                <a:latin typeface="Calibri"/>
                <a:ea typeface="Calibri"/>
                <a:cs typeface="Calibri"/>
                <a:sym typeface="Calibri"/>
              </a:rPr>
              <a:t>Divide and Conquer</a:t>
            </a:r>
            <a:r>
              <a:rPr lang="en" sz="1800">
                <a:latin typeface="Calibri"/>
                <a:ea typeface="Calibri"/>
                <a:cs typeface="Calibri"/>
                <a:sym typeface="Calibri"/>
              </a:rPr>
              <a:t> to the rescue!!! </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We’ll be looking at </a:t>
            </a:r>
            <a:r>
              <a:rPr lang="en" sz="1800">
                <a:solidFill>
                  <a:schemeClr val="dk1"/>
                </a:solidFill>
                <a:latin typeface="Calibri"/>
                <a:ea typeface="Calibri"/>
                <a:cs typeface="Calibri"/>
                <a:sym typeface="Calibri"/>
              </a:rPr>
              <a:t>Merge Sort </a:t>
            </a:r>
            <a:r>
              <a:rPr lang="en" sz="1800">
                <a:latin typeface="Calibri"/>
                <a:ea typeface="Calibri"/>
                <a:cs typeface="Calibri"/>
                <a:sym typeface="Calibri"/>
              </a:rPr>
              <a:t>algorithms today.</a:t>
            </a:r>
            <a:endParaRPr sz="1800">
              <a:latin typeface="Calibri"/>
              <a:ea typeface="Calibri"/>
              <a:cs typeface="Calibri"/>
              <a:sym typeface="Calibri"/>
            </a:endParaRPr>
          </a:p>
          <a:p>
            <a:pPr marL="91440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389700" y="8783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Let’s start by dividing our main array into two subarrays: </a:t>
            </a:r>
            <a:endParaRPr sz="1800">
              <a:latin typeface="Calibri"/>
              <a:ea typeface="Calibri"/>
              <a:cs typeface="Calibri"/>
              <a:sym typeface="Calibri"/>
            </a:endParaRPr>
          </a:p>
        </p:txBody>
      </p:sp>
      <p:sp>
        <p:nvSpPr>
          <p:cNvPr id="106" name="Google Shape;106;p20"/>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20"/>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 name="Google Shape;108;p20"/>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graphicFrame>
        <p:nvGraphicFramePr>
          <p:cNvPr id="109" name="Google Shape;109;p20"/>
          <p:cNvGraphicFramePr/>
          <p:nvPr/>
        </p:nvGraphicFramePr>
        <p:xfrm>
          <a:off x="1503788" y="1585410"/>
          <a:ext cx="61364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10" name="Google Shape;110;p20"/>
          <p:cNvGraphicFramePr/>
          <p:nvPr/>
        </p:nvGraphicFramePr>
        <p:xfrm>
          <a:off x="812288" y="24808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11" name="Google Shape;111;p20"/>
          <p:cNvGraphicFramePr/>
          <p:nvPr/>
        </p:nvGraphicFramePr>
        <p:xfrm>
          <a:off x="5293888" y="24808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12" name="Google Shape;112;p20"/>
          <p:cNvSpPr txBox="1"/>
          <p:nvPr/>
        </p:nvSpPr>
        <p:spPr>
          <a:xfrm>
            <a:off x="395400" y="3235238"/>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If we somehow manage to sort these subarrays individually, can you think of how to combine(or MERGE) them? </a:t>
            </a:r>
            <a:endParaRPr sz="1800">
              <a:latin typeface="Calibri"/>
              <a:ea typeface="Calibri"/>
              <a:cs typeface="Calibri"/>
              <a:sym typeface="Calibri"/>
            </a:endParaRPr>
          </a:p>
        </p:txBody>
      </p:sp>
      <p:graphicFrame>
        <p:nvGraphicFramePr>
          <p:cNvPr id="113" name="Google Shape;113;p20"/>
          <p:cNvGraphicFramePr/>
          <p:nvPr/>
        </p:nvGraphicFramePr>
        <p:xfrm>
          <a:off x="812288" y="41796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14" name="Google Shape;114;p20"/>
          <p:cNvGraphicFramePr/>
          <p:nvPr/>
        </p:nvGraphicFramePr>
        <p:xfrm>
          <a:off x="5293888" y="41796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rot="2700000">
            <a:off x="7410074" y="3170413"/>
            <a:ext cx="636902" cy="636902"/>
          </a:xfrm>
          <a:prstGeom prst="rect">
            <a:avLst/>
          </a:prstGeom>
          <a:noFill/>
          <a:ln>
            <a:noFill/>
          </a:ln>
        </p:spPr>
      </p:pic>
      <p:sp>
        <p:nvSpPr>
          <p:cNvPr id="120" name="Google Shape;120;p21"/>
          <p:cNvSpPr txBox="1"/>
          <p:nvPr/>
        </p:nvSpPr>
        <p:spPr>
          <a:xfrm>
            <a:off x="389700" y="8021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Let’s start with </a:t>
            </a:r>
            <a:r>
              <a:rPr lang="en" sz="1800" b="1">
                <a:latin typeface="Calibri"/>
                <a:ea typeface="Calibri"/>
                <a:cs typeface="Calibri"/>
                <a:sym typeface="Calibri"/>
              </a:rPr>
              <a:t>two pointers at the starting of each subarray</a:t>
            </a:r>
            <a:r>
              <a:rPr lang="en" sz="1800">
                <a:latin typeface="Calibri"/>
                <a:ea typeface="Calibri"/>
                <a:cs typeface="Calibri"/>
                <a:sym typeface="Calibri"/>
              </a:rPr>
              <a:t> and start filling our original sized array with the sorted elements from these subarrays one at a time. </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Just simply increment the pointer of the subarray whose pointer element is smaller that the pointer element of the other subarray after writing it to the main array.</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The arrays and subarray will look like this somewhen during the process using this principle:</a:t>
            </a:r>
            <a:endParaRPr sz="1800">
              <a:latin typeface="Calibri"/>
              <a:ea typeface="Calibri"/>
              <a:cs typeface="Calibri"/>
              <a:sym typeface="Calibri"/>
            </a:endParaRPr>
          </a:p>
        </p:txBody>
      </p:sp>
      <p:sp>
        <p:nvSpPr>
          <p:cNvPr id="121" name="Google Shape;121;p2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 name="Google Shape;122;p21"/>
          <p:cNvSpPr/>
          <p:nvPr/>
        </p:nvSpPr>
        <p:spPr>
          <a:xfrm>
            <a:off x="7929284" y="210064"/>
            <a:ext cx="813600" cy="217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3" name="Google Shape;123;p21"/>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graphicFrame>
        <p:nvGraphicFramePr>
          <p:cNvPr id="124" name="Google Shape;124;p21"/>
          <p:cNvGraphicFramePr/>
          <p:nvPr/>
        </p:nvGraphicFramePr>
        <p:xfrm>
          <a:off x="1603063" y="4483610"/>
          <a:ext cx="61364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gridCol w="767050">
                  <a:extLst>
                    <a:ext uri="{9D8B030D-6E8A-4147-A177-3AD203B41FA5}">
                      <a16:colId xmlns:a16="http://schemas.microsoft.com/office/drawing/2014/main" val="20004"/>
                    </a:ext>
                  </a:extLst>
                </a:gridCol>
                <a:gridCol w="767050">
                  <a:extLst>
                    <a:ext uri="{9D8B030D-6E8A-4147-A177-3AD203B41FA5}">
                      <a16:colId xmlns:a16="http://schemas.microsoft.com/office/drawing/2014/main" val="20005"/>
                    </a:ext>
                  </a:extLst>
                </a:gridCol>
                <a:gridCol w="767050">
                  <a:extLst>
                    <a:ext uri="{9D8B030D-6E8A-4147-A177-3AD203B41FA5}">
                      <a16:colId xmlns:a16="http://schemas.microsoft.com/office/drawing/2014/main" val="20006"/>
                    </a:ext>
                  </a:extLst>
                </a:gridCol>
                <a:gridCol w="767050">
                  <a:extLst>
                    <a:ext uri="{9D8B030D-6E8A-4147-A177-3AD203B41FA5}">
                      <a16:colId xmlns:a16="http://schemas.microsoft.com/office/drawing/2014/main" val="20007"/>
                    </a:ext>
                  </a:extLst>
                </a:gridCol>
              </a:tblGrid>
              <a:tr h="391200">
                <a:tc>
                  <a:txBody>
                    <a:bodyPr/>
                    <a:lstStyle/>
                    <a:p>
                      <a:pPr marL="0" lvl="0" indent="0" algn="ctr" rtl="0">
                        <a:spcBef>
                          <a:spcPts val="0"/>
                        </a:spcBef>
                        <a:spcAft>
                          <a:spcPts val="0"/>
                        </a:spcAft>
                        <a:buNone/>
                      </a:pPr>
                      <a:r>
                        <a:rPr lang="en">
                          <a:solidFill>
                            <a:srgbClr val="FF00FF"/>
                          </a:solidFill>
                        </a:rPr>
                        <a:t>1</a:t>
                      </a:r>
                      <a:endParaRPr>
                        <a:solidFill>
                          <a:srgbClr val="FF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0000FF"/>
                          </a:solidFill>
                        </a:rPr>
                        <a:t>2</a:t>
                      </a:r>
                      <a:endParaRPr>
                        <a:solidFill>
                          <a:srgbClr val="00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FF00FF"/>
                          </a:solidFill>
                        </a:rPr>
                        <a:t>3</a:t>
                      </a:r>
                      <a:endParaRPr>
                        <a:solidFill>
                          <a:srgbClr val="FF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0000FF"/>
                          </a:solidFill>
                        </a:rPr>
                        <a:t>4</a:t>
                      </a:r>
                      <a:endParaRPr>
                        <a:solidFill>
                          <a:srgbClr val="00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0000FF"/>
                          </a:solidFill>
                        </a:rPr>
                        <a:t>5</a:t>
                      </a:r>
                      <a:endParaRPr>
                        <a:solidFill>
                          <a:srgbClr val="0000FF"/>
                        </a:solidFill>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25" name="Google Shape;125;p21"/>
          <p:cNvGraphicFramePr/>
          <p:nvPr/>
        </p:nvGraphicFramePr>
        <p:xfrm>
          <a:off x="964688" y="37986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1</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3</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6</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8</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26" name="Google Shape;126;p21"/>
          <p:cNvGraphicFramePr/>
          <p:nvPr/>
        </p:nvGraphicFramePr>
        <p:xfrm>
          <a:off x="5446288" y="3798610"/>
          <a:ext cx="3068200" cy="396210"/>
        </p:xfrm>
        <a:graphic>
          <a:graphicData uri="http://schemas.openxmlformats.org/drawingml/2006/table">
            <a:tbl>
              <a:tblPr>
                <a:noFill/>
                <a:tableStyleId>{4F05555B-C7E0-42E3-AF80-77FF5334DF84}</a:tableStyleId>
              </a:tblPr>
              <a:tblGrid>
                <a:gridCol w="767050">
                  <a:extLst>
                    <a:ext uri="{9D8B030D-6E8A-4147-A177-3AD203B41FA5}">
                      <a16:colId xmlns:a16="http://schemas.microsoft.com/office/drawing/2014/main" val="20000"/>
                    </a:ext>
                  </a:extLst>
                </a:gridCol>
                <a:gridCol w="767050">
                  <a:extLst>
                    <a:ext uri="{9D8B030D-6E8A-4147-A177-3AD203B41FA5}">
                      <a16:colId xmlns:a16="http://schemas.microsoft.com/office/drawing/2014/main" val="20001"/>
                    </a:ext>
                  </a:extLst>
                </a:gridCol>
                <a:gridCol w="767050">
                  <a:extLst>
                    <a:ext uri="{9D8B030D-6E8A-4147-A177-3AD203B41FA5}">
                      <a16:colId xmlns:a16="http://schemas.microsoft.com/office/drawing/2014/main" val="20002"/>
                    </a:ext>
                  </a:extLst>
                </a:gridCol>
                <a:gridCol w="767050">
                  <a:extLst>
                    <a:ext uri="{9D8B030D-6E8A-4147-A177-3AD203B41FA5}">
                      <a16:colId xmlns:a16="http://schemas.microsoft.com/office/drawing/2014/main" val="20003"/>
                    </a:ext>
                  </a:extLst>
                </a:gridCol>
              </a:tblGrid>
              <a:tr h="391200">
                <a:tc>
                  <a:txBody>
                    <a:bodyPr/>
                    <a:lstStyle/>
                    <a:p>
                      <a:pPr marL="0" lvl="0" indent="0" algn="ctr" rtl="0">
                        <a:spcBef>
                          <a:spcPts val="0"/>
                        </a:spcBef>
                        <a:spcAft>
                          <a:spcPts val="0"/>
                        </a:spcAft>
                        <a:buNone/>
                      </a:pPr>
                      <a:r>
                        <a:rPr lang="en"/>
                        <a:t>2</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4</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5</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a:t>7</a:t>
                      </a:r>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127" name="Google Shape;127;p21"/>
          <p:cNvCxnSpPr/>
          <p:nvPr/>
        </p:nvCxnSpPr>
        <p:spPr>
          <a:xfrm>
            <a:off x="2905450" y="3271525"/>
            <a:ext cx="4500" cy="496800"/>
          </a:xfrm>
          <a:prstGeom prst="straightConnector1">
            <a:avLst/>
          </a:prstGeom>
          <a:noFill/>
          <a:ln w="28575" cap="flat" cmpd="sng">
            <a:solidFill>
              <a:srgbClr val="FF00FF"/>
            </a:solidFill>
            <a:prstDash val="solid"/>
            <a:round/>
            <a:headEnd type="none" w="med" len="med"/>
            <a:tailEnd type="triangle" w="med" len="med"/>
          </a:ln>
        </p:spPr>
      </p:cxnSp>
      <p:cxnSp>
        <p:nvCxnSpPr>
          <p:cNvPr id="128" name="Google Shape;128;p21"/>
          <p:cNvCxnSpPr/>
          <p:nvPr/>
        </p:nvCxnSpPr>
        <p:spPr>
          <a:xfrm>
            <a:off x="7323750" y="3258100"/>
            <a:ext cx="5700" cy="510300"/>
          </a:xfrm>
          <a:prstGeom prst="straightConnector1">
            <a:avLst/>
          </a:prstGeom>
          <a:noFill/>
          <a:ln w="28575" cap="flat" cmpd="sng">
            <a:solidFill>
              <a:srgbClr val="0000FF"/>
            </a:solidFill>
            <a:prstDash val="solid"/>
            <a:round/>
            <a:headEnd type="none" w="med" len="med"/>
            <a:tailEnd type="triangle" w="med" len="med"/>
          </a:ln>
        </p:spPr>
      </p:cxnSp>
      <p:cxnSp>
        <p:nvCxnSpPr>
          <p:cNvPr id="129" name="Google Shape;129;p21"/>
          <p:cNvCxnSpPr/>
          <p:nvPr/>
        </p:nvCxnSpPr>
        <p:spPr>
          <a:xfrm flipH="1">
            <a:off x="8095175" y="3271525"/>
            <a:ext cx="7500" cy="496800"/>
          </a:xfrm>
          <a:prstGeom prst="straightConnector1">
            <a:avLst/>
          </a:prstGeom>
          <a:noFill/>
          <a:ln w="28575" cap="flat" cmpd="sng">
            <a:solidFill>
              <a:srgbClr val="0000FF"/>
            </a:solidFill>
            <a:prstDash val="dot"/>
            <a:round/>
            <a:headEnd type="none" w="med" len="med"/>
            <a:tailEnd type="triangle" w="med" len="med"/>
          </a:ln>
        </p:spPr>
      </p:cxnSp>
      <p:pic>
        <p:nvPicPr>
          <p:cNvPr id="130" name="Google Shape;130;p21"/>
          <p:cNvPicPr preferRelativeResize="0"/>
          <p:nvPr/>
        </p:nvPicPr>
        <p:blipFill>
          <a:blip r:embed="rId3">
            <a:alphaModFix/>
          </a:blip>
          <a:stretch>
            <a:fillRect/>
          </a:stretch>
        </p:blipFill>
        <p:spPr>
          <a:xfrm rot="2700000">
            <a:off x="1450675" y="3442425"/>
            <a:ext cx="496799" cy="496799"/>
          </a:xfrm>
          <a:prstGeom prst="rect">
            <a:avLst/>
          </a:prstGeom>
          <a:noFill/>
          <a:ln>
            <a:noFill/>
          </a:ln>
        </p:spPr>
      </p:pic>
      <p:pic>
        <p:nvPicPr>
          <p:cNvPr id="131" name="Google Shape;131;p21"/>
          <p:cNvPicPr preferRelativeResize="0"/>
          <p:nvPr/>
        </p:nvPicPr>
        <p:blipFill>
          <a:blip r:embed="rId3">
            <a:alphaModFix/>
          </a:blip>
          <a:stretch>
            <a:fillRect/>
          </a:stretch>
        </p:blipFill>
        <p:spPr>
          <a:xfrm rot="2700000">
            <a:off x="2212675" y="3442425"/>
            <a:ext cx="496799" cy="496799"/>
          </a:xfrm>
          <a:prstGeom prst="rect">
            <a:avLst/>
          </a:prstGeom>
          <a:noFill/>
          <a:ln>
            <a:noFill/>
          </a:ln>
        </p:spPr>
      </p:pic>
      <p:pic>
        <p:nvPicPr>
          <p:cNvPr id="132" name="Google Shape;132;p21"/>
          <p:cNvPicPr preferRelativeResize="0"/>
          <p:nvPr/>
        </p:nvPicPr>
        <p:blipFill>
          <a:blip r:embed="rId3">
            <a:alphaModFix/>
          </a:blip>
          <a:stretch>
            <a:fillRect/>
          </a:stretch>
        </p:blipFill>
        <p:spPr>
          <a:xfrm rot="2700000">
            <a:off x="5946475" y="3442425"/>
            <a:ext cx="496799" cy="496799"/>
          </a:xfrm>
          <a:prstGeom prst="rect">
            <a:avLst/>
          </a:prstGeom>
          <a:noFill/>
          <a:ln>
            <a:noFill/>
          </a:ln>
        </p:spPr>
      </p:pic>
      <p:pic>
        <p:nvPicPr>
          <p:cNvPr id="133" name="Google Shape;133;p21"/>
          <p:cNvPicPr preferRelativeResize="0"/>
          <p:nvPr/>
        </p:nvPicPr>
        <p:blipFill>
          <a:blip r:embed="rId3">
            <a:alphaModFix/>
          </a:blip>
          <a:stretch>
            <a:fillRect/>
          </a:stretch>
        </p:blipFill>
        <p:spPr>
          <a:xfrm rot="2700000">
            <a:off x="6708475" y="3442425"/>
            <a:ext cx="496799" cy="49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389700" y="1030725"/>
            <a:ext cx="83532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Now that you know the process of merging two sorted subarrays, it’s time to find out how to sort these two subarrays.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We divided our main array into two subarrays, we can also divide our subarrays into two subarrays each and merge those sub-subarrays to obtain our sorted subarrays.</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We can keep splitting each subarray in the same way into smaller and smaller subarrays. What do you think will be the terminating condition for this recursion? </a:t>
            </a:r>
            <a:endParaRPr sz="1800"/>
          </a:p>
        </p:txBody>
      </p:sp>
      <p:sp>
        <p:nvSpPr>
          <p:cNvPr id="139" name="Google Shape;139;p2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 name="Google Shape;140;p22"/>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22"/>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p:nvPr/>
        </p:nvSpPr>
        <p:spPr>
          <a:xfrm>
            <a:off x="237300" y="1030725"/>
            <a:ext cx="34779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We will continue this division of subarrays until there is only one element in the subarray, which will make it sorted by default. </a:t>
            </a:r>
            <a:endParaRPr sz="1800">
              <a:latin typeface="Calibri"/>
              <a:ea typeface="Calibri"/>
              <a:cs typeface="Calibri"/>
              <a:sym typeface="Calibri"/>
            </a:endParaRPr>
          </a:p>
          <a:p>
            <a:pPr marL="45720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And then we can start merging from that point and finally obtain our sorted array!</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This example towards the right will clarify the entire process to you furthermore.</a:t>
            </a:r>
            <a:endParaRPr sz="1800">
              <a:latin typeface="Calibri"/>
              <a:ea typeface="Calibri"/>
              <a:cs typeface="Calibri"/>
              <a:sym typeface="Calibri"/>
            </a:endParaRPr>
          </a:p>
        </p:txBody>
      </p:sp>
      <p:sp>
        <p:nvSpPr>
          <p:cNvPr id="147" name="Google Shape;147;p23"/>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23"/>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23"/>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Merge Sort</a:t>
            </a:r>
            <a:endParaRPr sz="2400"/>
          </a:p>
        </p:txBody>
      </p:sp>
      <p:pic>
        <p:nvPicPr>
          <p:cNvPr id="150" name="Google Shape;150;p23"/>
          <p:cNvPicPr preferRelativeResize="0"/>
          <p:nvPr/>
        </p:nvPicPr>
        <p:blipFill>
          <a:blip r:embed="rId4">
            <a:alphaModFix/>
          </a:blip>
          <a:stretch>
            <a:fillRect/>
          </a:stretch>
        </p:blipFill>
        <p:spPr>
          <a:xfrm>
            <a:off x="4537066" y="824600"/>
            <a:ext cx="4268259" cy="410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p:nvPr/>
        </p:nvSpPr>
        <p:spPr>
          <a:xfrm>
            <a:off x="152100" y="802125"/>
            <a:ext cx="8836500" cy="777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Well, that was the logic behind the </a:t>
            </a:r>
            <a:r>
              <a:rPr lang="en" sz="1800">
                <a:solidFill>
                  <a:schemeClr val="dk1"/>
                </a:solidFill>
                <a:latin typeface="Calibri"/>
                <a:ea typeface="Calibri"/>
                <a:cs typeface="Calibri"/>
                <a:sym typeface="Calibri"/>
              </a:rPr>
              <a:t>Merge Sort </a:t>
            </a:r>
            <a:r>
              <a:rPr lang="en" sz="1800">
                <a:latin typeface="Calibri"/>
                <a:ea typeface="Calibri"/>
                <a:cs typeface="Calibri"/>
                <a:sym typeface="Calibri"/>
              </a:rPr>
              <a:t>algorithm. Let’s start with the code now.</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You know that by now, that the algorithms has two main functions; to split the array into subarrays and sub-subarrays, and to merge the sorted subarrays till we get the full sized sorted array. Let’s take a look at the first recursive function for dividing the subarrays:</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500">
                <a:solidFill>
                  <a:srgbClr val="0000FF"/>
                </a:solidFill>
                <a:latin typeface="Courier New"/>
                <a:ea typeface="Courier New"/>
                <a:cs typeface="Courier New"/>
                <a:sym typeface="Courier New"/>
              </a:rPr>
              <a:t>	</a:t>
            </a:r>
            <a:r>
              <a:rPr lang="en" sz="1600">
                <a:solidFill>
                  <a:srgbClr val="0000FF"/>
                </a:solidFill>
                <a:latin typeface="Courier New"/>
                <a:ea typeface="Courier New"/>
                <a:cs typeface="Courier New"/>
                <a:sym typeface="Courier New"/>
              </a:rPr>
              <a:t>public static int[] mergeSort(int[] numbers, int first, int last){</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if (first &lt; last)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int mid = (first + last) / 2;</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mergeSort(numbers, first, mid);</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mergeSort(numbers, mid + 1, last);</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            merge(numbers, first, mid, last);	}</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600">
                <a:solidFill>
                  <a:srgbClr val="0000FF"/>
                </a:solidFill>
                <a:latin typeface="Courier New"/>
                <a:ea typeface="Courier New"/>
                <a:cs typeface="Courier New"/>
                <a:sym typeface="Courier New"/>
              </a:rPr>
              <a:t>        return numbers;		</a:t>
            </a:r>
            <a:endParaRPr sz="1600">
              <a:solidFill>
                <a:srgbClr val="0000FF"/>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600">
                <a:solidFill>
                  <a:srgbClr val="0000FF"/>
                </a:solidFill>
                <a:latin typeface="Courier New"/>
                <a:ea typeface="Courier New"/>
                <a:cs typeface="Courier New"/>
                <a:sym typeface="Courier New"/>
              </a:rPr>
              <a:t>}</a:t>
            </a:r>
            <a:endParaRPr sz="1600">
              <a:solidFill>
                <a:srgbClr val="0000FF"/>
              </a:solidFill>
              <a:latin typeface="Courier New"/>
              <a:ea typeface="Courier New"/>
              <a:cs typeface="Courier New"/>
              <a:sym typeface="Courier New"/>
            </a:endParaRPr>
          </a:p>
          <a:p>
            <a:pPr marL="0" lvl="0" indent="0" algn="l" rtl="0">
              <a:spcBef>
                <a:spcPts val="0"/>
              </a:spcBef>
              <a:spcAft>
                <a:spcPts val="0"/>
              </a:spcAft>
              <a:buNone/>
            </a:pPr>
            <a:endParaRPr sz="1800">
              <a:latin typeface="Calibri"/>
              <a:ea typeface="Calibri"/>
              <a:cs typeface="Calibri"/>
              <a:sym typeface="Calibri"/>
            </a:endParaRPr>
          </a:p>
        </p:txBody>
      </p:sp>
      <p:sp>
        <p:nvSpPr>
          <p:cNvPr id="156" name="Google Shape;156;p24"/>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7" name="Google Shape;157;p24"/>
          <p:cNvSpPr/>
          <p:nvPr/>
        </p:nvSpPr>
        <p:spPr>
          <a:xfrm>
            <a:off x="7929284" y="210064"/>
            <a:ext cx="813600" cy="21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 name="Google Shape;158;p24"/>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 sz="2400">
                <a:solidFill>
                  <a:srgbClr val="FFFFFF"/>
                </a:solidFill>
              </a:rPr>
              <a:t>Java Implementation of Merge Sort</a:t>
            </a:r>
            <a:endParaRPr sz="2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34</Slides>
  <Notes>34</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PowerPoint Presentation</vt:lpstr>
      <vt:lpstr>PowerPoint Presentation</vt:lpstr>
      <vt:lpstr>PowerPoint Presentation</vt:lpstr>
      <vt:lpstr>Merge Sort</vt:lpstr>
      <vt:lpstr>Merge Sort</vt:lpstr>
      <vt:lpstr>Merge Sort</vt:lpstr>
      <vt:lpstr>Merge Sort</vt:lpstr>
      <vt:lpstr>Merge Sort</vt:lpstr>
      <vt:lpstr>Java Implementation of Merge Sort</vt:lpstr>
      <vt:lpstr>Java Implementation of Merge Sort</vt:lpstr>
      <vt:lpstr>Java Implementation of Merge Sort</vt:lpstr>
      <vt:lpstr>Java Implementation of Merge Sort</vt:lpstr>
      <vt:lpstr>Time Complexity of Merge Sort</vt:lpstr>
      <vt:lpstr>Time Complexity of Merge Sort</vt:lpstr>
      <vt:lpstr>Time Complexity of Merge Sort</vt:lpstr>
      <vt:lpstr>Quick Sort</vt:lpstr>
      <vt:lpstr>Quick Sort</vt:lpstr>
      <vt:lpstr>Quick Sort</vt:lpstr>
      <vt:lpstr>Quick Sort</vt:lpstr>
      <vt:lpstr>Java Implementation of Quick Sort</vt:lpstr>
      <vt:lpstr>Java Implementation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Time Complexity of Quick Sort</vt:lpstr>
      <vt:lpstr>Thank You!     Happy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26</cp:revision>
  <dcterms:modified xsi:type="dcterms:W3CDTF">2021-01-10T21:56:50Z</dcterms:modified>
</cp:coreProperties>
</file>