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2" r:id="rId7"/>
    <p:sldId id="288" r:id="rId8"/>
    <p:sldId id="266" r:id="rId9"/>
    <p:sldId id="290" r:id="rId10"/>
    <p:sldId id="291" r:id="rId11"/>
    <p:sldId id="27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7031-0FDB-4118-81BA-80ABF1CA9E14}" v="14" dt="2021-01-18T05:34:10.532"/>
    <p1510:client id="{39509037-2B39-4708-82CD-F0C0CC26B104}" v="277" dt="2021-01-12T06:52:38.457"/>
    <p1510:client id="{88E0966D-0821-4501-A0E3-03A6F564B65B}" v="3052" dt="2021-01-17T15:58:03.317"/>
    <p1510:client id="{9C156D09-B980-42AE-B4D4-72C644ADC050}" v="1333" dt="2021-01-18T13:31:52.969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27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c5f5a607_0_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96c5f5a6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c5f5a607_0_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6c5f5a6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40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5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15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869569" y="458779"/>
            <a:ext cx="27831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025" rIns="0" bIns="0" anchor="t" anchorCtr="0">
            <a:noAutofit/>
          </a:bodyPr>
          <a:lstStyle/>
          <a:p>
            <a:pPr>
              <a:spcBef>
                <a:spcPts val="765"/>
              </a:spcBef>
              <a:buClr>
                <a:schemeClr val="dk1"/>
              </a:buClr>
            </a:pPr>
            <a:r>
              <a:rPr lang="en" sz="1800" b="1" dirty="0">
                <a:solidFill>
                  <a:schemeClr val="lt1"/>
                </a:solidFill>
              </a:rPr>
              <a:t>Module Name – </a:t>
            </a:r>
            <a:r>
              <a:rPr lang="en" sz="1800" dirty="0">
                <a:solidFill>
                  <a:schemeClr val="lt1"/>
                </a:solidFill>
              </a:rPr>
              <a:t>Trees &amp; BSTs</a:t>
            </a:r>
            <a:endParaRPr lang="en-US" sz="1800" dirty="0">
              <a:solidFill>
                <a:schemeClr val="lt1"/>
              </a:solidFill>
            </a:endParaRPr>
          </a:p>
          <a:p>
            <a:pPr>
              <a:spcBef>
                <a:spcPts val="765"/>
              </a:spcBef>
              <a:buClr>
                <a:schemeClr val="dk1"/>
              </a:buClr>
            </a:pPr>
            <a:r>
              <a:rPr lang="en" sz="1800" b="1" dirty="0">
                <a:solidFill>
                  <a:schemeClr val="lt1"/>
                </a:solidFill>
              </a:rPr>
              <a:t>Topic Name: </a:t>
            </a:r>
            <a:r>
              <a:rPr lang="en" sz="1800" dirty="0">
                <a:solidFill>
                  <a:schemeClr val="lt1"/>
                </a:solidFill>
              </a:rPr>
              <a:t>Binary Search Tree (BST)</a:t>
            </a:r>
          </a:p>
          <a:p>
            <a:pPr>
              <a:spcBef>
                <a:spcPts val="765"/>
              </a:spcBef>
            </a:pPr>
            <a:r>
              <a:rPr lang="en" sz="1800" b="1" dirty="0">
                <a:solidFill>
                  <a:schemeClr val="lt1"/>
                </a:solidFill>
              </a:rPr>
              <a:t>Instructor</a:t>
            </a:r>
            <a:r>
              <a:rPr lang="en" sz="1800" dirty="0">
                <a:solidFill>
                  <a:schemeClr val="lt1"/>
                </a:solidFill>
              </a:rPr>
              <a:t>: Arun </a:t>
            </a:r>
            <a:r>
              <a:rPr lang="en" sz="1800" dirty="0" err="1">
                <a:solidFill>
                  <a:schemeClr val="lt1"/>
                </a:solidFill>
              </a:rPr>
              <a:t>Kudiyal</a:t>
            </a:r>
            <a:endParaRPr lang="en" sz="180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150739" y="758582"/>
            <a:ext cx="88365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000" dirty="0">
                <a:ea typeface="Calibri"/>
                <a:sym typeface="Calibri"/>
              </a:rPr>
              <a:t>When we delete a node from the BST, we have to make sure that the right candidate node takes place when the node is deleted. When a node is deleted the data greatest from the let sub tree or the smallest from the right sub tree turns out to be the perfect candidate.</a:t>
            </a:r>
            <a:endParaRPr lang="en" sz="1000">
              <a:latin typeface="Calibri"/>
              <a:ea typeface="Calibri"/>
              <a:cs typeface="Calibri"/>
            </a:endParaRPr>
          </a:p>
          <a:p>
            <a:endParaRPr lang="en" sz="10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 public Node delete(Node root, int data) {</a:t>
            </a:r>
            <a:endParaRPr lang="en" sz="100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sz="10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if tree is empty, make root the first node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if(root == null)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return root;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	</a:t>
            </a:r>
            <a:r>
              <a:rPr lang="en" sz="1000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otherwise search the node</a:t>
            </a:r>
            <a:endParaRPr lang="en" sz="1000">
              <a:solidFill>
                <a:srgbClr val="38761D"/>
              </a:solidFill>
              <a:latin typeface="Courier New"/>
              <a:cs typeface="Courier New"/>
            </a:endParaRPr>
          </a:p>
          <a:p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if(data &lt; </a:t>
            </a:r>
            <a:r>
              <a:rPr lang="en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 </a:t>
            </a:r>
            <a:endParaRPr lang="en" sz="1000"/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 delete(</a:t>
            </a:r>
            <a:r>
              <a:rPr lang="en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, data);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else if(data &gt; </a:t>
            </a:r>
            <a:r>
              <a:rPr lang="en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</a:t>
            </a:r>
          </a:p>
          <a:p>
            <a:pPr>
              <a:buSzPts val="1100"/>
            </a:pPr>
            <a:r>
              <a:rPr lang="en" sz="10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= delete(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, data);</a:t>
            </a:r>
          </a:p>
          <a:p>
            <a:pPr>
              <a:buSzPts val="1100"/>
            </a:pPr>
            <a:endParaRPr lang="en" sz="10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// once the key is found, delete the node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else {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0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for the case of leaf node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if(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== null)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     return 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else if(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== null)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     return 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; 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0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else find the minimum-most node from the right &amp; delete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 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minValue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);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 delete(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, </a:t>
            </a:r>
            <a:r>
              <a:rPr lang="en" sz="100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 </a:t>
            </a:r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}</a:t>
            </a:r>
            <a:endParaRPr lang="en" sz="1000"/>
          </a:p>
          <a:p>
            <a:pPr>
              <a:buSzPts val="1100"/>
            </a:pPr>
            <a:r>
              <a:rPr lang="en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return root; }</a:t>
            </a:r>
            <a:endParaRPr lang="en" sz="1000"/>
          </a:p>
          <a:p>
            <a:endParaRPr lang="en" sz="10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Java Implementation of a Binary Seach Tree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7037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Happy learning!</a:t>
            </a: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31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31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latin typeface="Arial"/>
                <a:ea typeface="Arial"/>
                <a:cs typeface="Arial"/>
                <a:sym typeface="Arial"/>
              </a:rPr>
              <a:t>#LifeKoKaroLift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6"/>
          <p:cNvSpPr txBox="1"/>
          <p:nvPr/>
        </p:nvSpPr>
        <p:spPr>
          <a:xfrm>
            <a:off x="1208549" y="1387405"/>
            <a:ext cx="2640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74100" y="-99750"/>
            <a:ext cx="61098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Allocation Summary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16"/>
          <p:cNvGraphicFramePr/>
          <p:nvPr>
            <p:extLst>
              <p:ext uri="{D42A27DB-BD31-4B8C-83A1-F6EECF244321}">
                <p14:modId xmlns:p14="http://schemas.microsoft.com/office/powerpoint/2010/main" val="1375319944"/>
              </p:ext>
            </p:extLst>
          </p:nvPr>
        </p:nvGraphicFramePr>
        <p:xfrm>
          <a:off x="461525" y="1429150"/>
          <a:ext cx="7950875" cy="2606614"/>
        </p:xfrm>
        <a:graphic>
          <a:graphicData uri="http://schemas.openxmlformats.org/drawingml/2006/table">
            <a:tbl>
              <a:tblPr firstRow="1" bandRow="1">
                <a:noFill/>
                <a:tableStyleId>{7759E882-A8D7-4043-9315-6DD7658B698E}</a:tableStyleId>
              </a:tblPr>
              <a:tblGrid>
                <a:gridCol w="34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r>
                        <a:rPr lang="en" sz="16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Slide numbers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time(min)</a:t>
                      </a:r>
                      <a:endParaRPr sz="16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Today’s Agenda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Spot Test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cs typeface="Arial"/>
                        </a:rPr>
                        <a:t>Introduction to Binary Seach Trees (BST)</a:t>
                      </a:r>
                      <a:endParaRPr dirty="0"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>
                          <a:latin typeface="Arial"/>
                        </a:rPr>
                        <a:t>Insertion in BST</a:t>
                      </a:r>
                      <a:endParaRPr lang="en" sz="1400" b="0" i="0" u="none" strike="noStrike" noProof="0" dirty="0">
                        <a:latin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cs typeface="Arial"/>
                        </a:rPr>
                        <a:t>Searching in BST</a:t>
                      </a:r>
                      <a:endParaRPr dirty="0"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latin typeface="Arial"/>
                          <a:ea typeface="Arial"/>
                          <a:cs typeface="Arial"/>
                        </a:rPr>
                        <a:t>Deletion from BST</a:t>
                      </a:r>
                      <a:endParaRPr lang="en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latin typeface="Arial"/>
                        </a:rPr>
                        <a:t>Total Time</a:t>
                      </a:r>
                      <a:endParaRPr lang="en" sz="1400" b="0" i="0" u="none" strike="noStrike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/>
                        <a:t>120</a:t>
                      </a:r>
                      <a:endParaRPr lang="en-US" dirty="0"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1817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Introduction to Binary Seach Trees (BST)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Inserting a node in a BST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Searching a node in a BST</a:t>
            </a:r>
            <a:endParaRPr sz="2400" dirty="0" err="1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cs typeface="Calibri"/>
              </a:rPr>
              <a:t>Deleting a node from a BST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cs typeface="Calibri"/>
              </a:rPr>
              <a:t>Lowest Common Ancestor in BST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Introduction to Binary Search Trees (BST)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490829"/>
            <a:ext cx="8952289" cy="215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sym typeface="Calibri"/>
              </a:rPr>
              <a:t>BST is a collection of nodes arranged in a way where they maintain BST properties. Each node has a key and an associated value.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sym typeface="Calibri"/>
              </a:rPr>
              <a:t>A Binary Search Tree (BST) is a tree in which all the nodes follow the below-mentioned properties :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5" indent="-342900">
              <a:buAutoNum type="arabicPeriod"/>
            </a:pPr>
            <a:r>
              <a:rPr lang="en-US" sz="1800" dirty="0">
                <a:ea typeface="Calibri"/>
              </a:rPr>
              <a:t>The left sub-tree of a node has a key less than or equal to its parent node's key.</a:t>
            </a:r>
          </a:p>
          <a:p>
            <a:pPr marL="342900" lvl="5" indent="-342900">
              <a:buAutoNum type="arabicPeriod"/>
            </a:pPr>
            <a:r>
              <a:rPr lang="en-US" sz="1800" dirty="0"/>
              <a:t>The right sub-tree of a node has a key greater than to its parent node's key.</a:t>
            </a:r>
          </a:p>
          <a:p>
            <a:pPr marL="342900" lvl="5" indent="-342900">
              <a:buAutoNum type="arabicPeriod"/>
            </a:pPr>
            <a:r>
              <a:rPr lang="en-US" sz="1800" dirty="0"/>
              <a:t>While searching, the desired key is compared to the keys in BST and if found, the associated value is retrieved.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9704" y="168575"/>
            <a:ext cx="5850578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Typical Representation of a BST</a:t>
            </a:r>
            <a:endParaRPr lang="en-US" dirty="0" err="1"/>
          </a:p>
        </p:txBody>
      </p:sp>
      <p:pic>
        <p:nvPicPr>
          <p:cNvPr id="4" name="Picture 4" descr="A close up of a green screen&#10;&#10;Description automatically generated">
            <a:extLst>
              <a:ext uri="{FF2B5EF4-FFF2-40B4-BE49-F238E27FC236}">
                <a16:creationId xmlns:a16="http://schemas.microsoft.com/office/drawing/2014/main" id="{DE6F333D-03CA-459A-9DF7-8A539D1B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79" y="1288671"/>
            <a:ext cx="5104038" cy="29879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89700" y="802125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800" dirty="0">
                <a:ea typeface="Calibri"/>
                <a:sym typeface="Calibri"/>
              </a:rPr>
              <a:t>Path refers to the sequence of nodes along the edges of a tree.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</a:rPr>
              <a:t>Root </a:t>
            </a:r>
            <a:r>
              <a:rPr lang="en" sz="1800" dirty="0">
                <a:latin typeface="Calibri"/>
                <a:ea typeface="Calibri"/>
                <a:cs typeface="Calibri"/>
              </a:rPr>
              <a:t>– The node at the top of the tree is called root. There only exist one root per tree.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Parent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– Any node </a:t>
            </a:r>
            <a:r>
              <a:rPr lang="en" sz="1800" dirty="0">
                <a:ea typeface="Calibri"/>
                <a:sym typeface="Calibri"/>
              </a:rPr>
              <a:t>except the root node has one edge upward to a node called parent.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Child </a:t>
            </a:r>
            <a:r>
              <a:rPr lang="en" sz="1800" dirty="0">
                <a:ea typeface="Calibri"/>
              </a:rPr>
              <a:t>– Any node below a given node connected by its edge downward is called its child node.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Leaf </a:t>
            </a:r>
            <a:r>
              <a:rPr lang="en" sz="1800" dirty="0">
                <a:ea typeface="Calibri"/>
              </a:rPr>
              <a:t>– The node which does not have any children is called a leaf node.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Subtree </a:t>
            </a:r>
            <a:r>
              <a:rPr lang="en" sz="1800" dirty="0">
                <a:ea typeface="Calibri"/>
              </a:rPr>
              <a:t>– The descents of any given node is called a Subtree.</a:t>
            </a: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Tree Terminologies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89700" y="802125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Visiting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 V</a:t>
            </a:r>
            <a:r>
              <a:rPr lang="en" sz="1800" dirty="0">
                <a:ea typeface="Calibri"/>
                <a:sym typeface="Calibri"/>
              </a:rPr>
              <a:t>isiting refers to checking the value of a node when control is on the node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</a:rPr>
              <a:t>Traversing </a:t>
            </a:r>
            <a:r>
              <a:rPr lang="en" sz="1800" dirty="0">
                <a:latin typeface="Calibri"/>
                <a:ea typeface="Calibri"/>
                <a:cs typeface="Calibri"/>
              </a:rPr>
              <a:t>– Traversing means</a:t>
            </a:r>
            <a:r>
              <a:rPr lang="en" sz="1800" dirty="0">
                <a:ea typeface="Calibri"/>
              </a:rPr>
              <a:t> passing through nodes in a specific order</a:t>
            </a:r>
            <a:r>
              <a:rPr lang="en" sz="1800" dirty="0">
                <a:latin typeface="Calibri"/>
                <a:ea typeface="Calibri"/>
                <a:cs typeface="Calibri"/>
              </a:rPr>
              <a:t>.</a:t>
            </a:r>
            <a:endParaRPr lang="en" sz="1800" dirty="0">
              <a:latin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Level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– </a:t>
            </a:r>
            <a:r>
              <a:rPr lang="en-US" sz="1800" dirty="0">
                <a:ea typeface="Calibri"/>
                <a:sym typeface="Calibri"/>
              </a:rPr>
              <a:t>Level of a node represents the generation of a node. If the root node is at level 0, then its next child node is at level 1, its grandchild is at level 2, and so on</a:t>
            </a:r>
            <a:r>
              <a:rPr lang="en" sz="1800" dirty="0">
                <a:ea typeface="Calibri"/>
                <a:sym typeface="Calibri"/>
              </a:rPr>
              <a:t>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Key</a:t>
            </a:r>
            <a:r>
              <a:rPr lang="en" sz="1800" dirty="0">
                <a:ea typeface="Calibri"/>
              </a:rPr>
              <a:t> – Key represents a value of a node based on which a search operation is to be carried out for a node.</a:t>
            </a:r>
          </a:p>
          <a:p>
            <a:pPr marL="114300">
              <a:buSzPts val="1800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Tree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3970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5900" y="649725"/>
            <a:ext cx="88365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As discussed in the previous slides, a BST contains </a:t>
            </a:r>
            <a:r>
              <a:rPr lang="en" sz="1300" dirty="0">
                <a:ea typeface="Calibri"/>
                <a:sym typeface="Calibri"/>
              </a:rPr>
              <a:t>left sub-tree of nodes which has key less than or equal to its parent node's key &amp; right sub-tree nodes which has key greater than to its parent node's key.</a:t>
            </a:r>
            <a:endParaRPr lang="en" sz="1300" dirty="0">
              <a:latin typeface="Calibri"/>
              <a:ea typeface="Calibri"/>
              <a:cs typeface="Calibri"/>
            </a:endParaRPr>
          </a:p>
          <a:p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 </a:t>
            </a:r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public Node insert(int data) {</a:t>
            </a:r>
            <a:endParaRPr lang="en" sz="13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if tree is empty, make root the first node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if(root == null) {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root = new Node(data);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return root;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}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	</a:t>
            </a:r>
            <a:r>
              <a:rPr lang="en" sz="1300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otherwise put the data either to left or right</a:t>
            </a:r>
            <a:endParaRPr lang="en" sz="1300" dirty="0">
              <a:solidFill>
                <a:srgbClr val="38761D"/>
              </a:solidFill>
              <a:latin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if(data &lt; 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 </a:t>
            </a:r>
            <a:endParaRPr lang="en" sz="1300"/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store to the left hand side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 new Node(data);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else if(data &gt; 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store to the right hand side</a:t>
            </a:r>
          </a:p>
          <a:p>
            <a:pPr>
              <a:buSzPts val="1100"/>
            </a:pP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= new Node(data);</a:t>
            </a:r>
            <a:endParaRPr lang="en" sz="1300" dirty="0">
              <a:solidFill>
                <a:srgbClr val="00B050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return root; </a:t>
            </a:r>
            <a:endParaRPr lang="en" sz="1300" dirty="0">
              <a:ea typeface="Courier New"/>
            </a:endParaRP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}</a:t>
            </a:r>
            <a:endParaRPr lang="en" sz="1300"/>
          </a:p>
          <a:p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Java Implementation of a Binary Seach Tree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5900" y="649725"/>
            <a:ext cx="88365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As discussed in the previous slides, a BST contains </a:t>
            </a:r>
            <a:r>
              <a:rPr lang="en" sz="1300" dirty="0">
                <a:ea typeface="Calibri"/>
                <a:sym typeface="Calibri"/>
              </a:rPr>
              <a:t>left sub-tree of nodes which has key less than or equal to its parent node's key &amp; right sub-tree nodes which has key greater than to its parent node's key. So, in this case the searching becomes easy as the whole tree can be disintegrated into two halves.</a:t>
            </a:r>
            <a:endParaRPr lang="en" sz="1300" dirty="0">
              <a:latin typeface="Calibri"/>
              <a:ea typeface="Calibri"/>
              <a:cs typeface="Calibri"/>
            </a:endParaRPr>
          </a:p>
          <a:p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 </a:t>
            </a:r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public Node search(int data, int data) {</a:t>
            </a:r>
            <a:endParaRPr lang="en" sz="13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if tree is empty or the data is in the root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if(root == null || 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root.data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== data) 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return root;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	</a:t>
            </a:r>
            <a:r>
              <a:rPr lang="en" sz="1300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otherwise search the data either to left or right</a:t>
            </a:r>
            <a:endParaRPr lang="en" sz="1300" dirty="0">
              <a:solidFill>
                <a:srgbClr val="38761D"/>
              </a:solidFill>
              <a:latin typeface="Courier New"/>
              <a:cs typeface="Courier New"/>
            </a:endParaRPr>
          </a:p>
          <a:p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if(data &lt; 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 </a:t>
            </a:r>
            <a:endParaRPr lang="en" sz="1300"/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</a:t>
            </a: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data will be found in the left side of the tree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return search(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);</a:t>
            </a:r>
          </a:p>
          <a:p>
            <a:pPr>
              <a:buSzPts val="1100"/>
            </a:pPr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else data will be found in the right hand side</a:t>
            </a:r>
          </a:p>
          <a:p>
            <a:pPr>
              <a:buSzPts val="1100"/>
            </a:pPr>
            <a:r>
              <a:rPr lang="en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return 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seach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sz="13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);</a:t>
            </a:r>
            <a:endParaRPr lang="en" sz="1300" dirty="0">
              <a:solidFill>
                <a:srgbClr val="00B050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}</a:t>
            </a: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</a:t>
            </a:r>
            <a:endParaRPr lang="en" sz="1300">
              <a:ea typeface="Courier New"/>
            </a:endParaRPr>
          </a:p>
          <a:p>
            <a:pPr>
              <a:buSzPts val="1100"/>
            </a:pPr>
            <a:r>
              <a:rPr lang="en" sz="13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}</a:t>
            </a:r>
            <a:endParaRPr lang="en" sz="1300"/>
          </a:p>
          <a:p>
            <a:endParaRPr lang="en" sz="13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Java Implementation of a Binary Seach Tree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157707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Introduction to Binary Search Trees (BST)</vt:lpstr>
      <vt:lpstr>Typical Representation of a BST</vt:lpstr>
      <vt:lpstr>Tree Terminologies</vt:lpstr>
      <vt:lpstr>Tree Terminologies</vt:lpstr>
      <vt:lpstr>Java Implementation of a Binary Seach Tree</vt:lpstr>
      <vt:lpstr>Java Implementation of a Binary Seach Tree</vt:lpstr>
      <vt:lpstr>Java Implementation of a Binary Seach Tree</vt:lpstr>
      <vt:lpstr>Thank You!     Happy learning!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907</cp:revision>
  <dcterms:modified xsi:type="dcterms:W3CDTF">2021-01-18T13:32:39Z</dcterms:modified>
</cp:coreProperties>
</file>