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88" r:id="rId9"/>
    <p:sldId id="289" r:id="rId10"/>
    <p:sldId id="263" r:id="rId11"/>
    <p:sldId id="264" r:id="rId12"/>
    <p:sldId id="290" r:id="rId13"/>
    <p:sldId id="291" r:id="rId14"/>
    <p:sldId id="266" r:id="rId15"/>
    <p:sldId id="267" r:id="rId16"/>
    <p:sldId id="292" r:id="rId17"/>
    <p:sldId id="293" r:id="rId18"/>
    <p:sldId id="294" r:id="rId19"/>
    <p:sldId id="295" r:id="rId20"/>
    <p:sldId id="27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09037-2B39-4708-82CD-F0C0CC26B104}" v="277" dt="2021-01-12T06:52:38.457"/>
    <p1510:client id="{88E0966D-0821-4501-A0E3-03A6F564B65B}" v="3052" dt="2021-01-17T15:58:03.317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c5f5a607_0_6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96c5f5a60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6c5f5a607_0_7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6c5f5a60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6c5f5a607_0_7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6c5f5a60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489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6c5f5a607_0_7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6c5f5a60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465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c5f5a607_0_9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96c5f5a6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6c5f5a607_0_9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96c5f5a60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6c5f5a607_0_7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96c5f5a60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029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c5f5a607_0_9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96c5f5a6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24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c5f5a607_0_9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96c5f5a6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415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c5f5a607_0_9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96c5f5a6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7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c5f5a607_0_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96c5f5a6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c5f5a607_0_2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96c5f5a6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6c5f5a607_0_3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96c5f5a60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c5f5a607_0_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96c5f5a6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c5f5a607_0_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96c5f5a6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40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c5f5a607_0_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96c5f5a6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87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628648" y="546098"/>
            <a:ext cx="3259800" cy="403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15"/>
          <p:cNvSpPr/>
          <p:nvPr/>
        </p:nvSpPr>
        <p:spPr>
          <a:xfrm>
            <a:off x="635171" y="0"/>
            <a:ext cx="3259800" cy="40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15"/>
          <p:cNvSpPr txBox="1"/>
          <p:nvPr/>
        </p:nvSpPr>
        <p:spPr>
          <a:xfrm>
            <a:off x="869569" y="458779"/>
            <a:ext cx="27831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025" rIns="0" bIns="0" anchor="t" anchorCtr="0">
            <a:noAutofit/>
          </a:bodyPr>
          <a:lstStyle/>
          <a:p>
            <a:pPr>
              <a:spcBef>
                <a:spcPts val="765"/>
              </a:spcBef>
              <a:buClr>
                <a:schemeClr val="dk1"/>
              </a:buClr>
            </a:pPr>
            <a:r>
              <a:rPr lang="en" sz="1800" b="1" dirty="0">
                <a:solidFill>
                  <a:schemeClr val="lt1"/>
                </a:solidFill>
              </a:rPr>
              <a:t>Module Name – </a:t>
            </a:r>
            <a:r>
              <a:rPr lang="en" sz="1800" dirty="0">
                <a:solidFill>
                  <a:schemeClr val="lt1"/>
                </a:solidFill>
              </a:rPr>
              <a:t>Trees &amp; BSTs</a:t>
            </a:r>
            <a:endParaRPr lang="en-US" sz="1800" dirty="0">
              <a:solidFill>
                <a:schemeClr val="lt1"/>
              </a:solidFill>
            </a:endParaRPr>
          </a:p>
          <a:p>
            <a:pPr>
              <a:spcBef>
                <a:spcPts val="765"/>
              </a:spcBef>
              <a:buClr>
                <a:schemeClr val="dk1"/>
              </a:buClr>
            </a:pPr>
            <a:r>
              <a:rPr lang="en" sz="1800" b="1" dirty="0">
                <a:solidFill>
                  <a:schemeClr val="lt1"/>
                </a:solidFill>
              </a:rPr>
              <a:t>Topic Name: </a:t>
            </a:r>
            <a:r>
              <a:rPr lang="en" sz="1800" dirty="0">
                <a:solidFill>
                  <a:schemeClr val="lt1"/>
                </a:solidFill>
              </a:rPr>
              <a:t>Binary Tree</a:t>
            </a:r>
          </a:p>
          <a:p>
            <a:pPr>
              <a:spcBef>
                <a:spcPts val="765"/>
              </a:spcBef>
            </a:pPr>
            <a:r>
              <a:rPr lang="en" sz="1800" b="1" dirty="0">
                <a:solidFill>
                  <a:schemeClr val="lt1"/>
                </a:solidFill>
              </a:rPr>
              <a:t>Instructor</a:t>
            </a:r>
            <a:r>
              <a:rPr lang="en" sz="1800" dirty="0">
                <a:solidFill>
                  <a:schemeClr val="lt1"/>
                </a:solidFill>
              </a:rPr>
              <a:t>: Arun </a:t>
            </a:r>
            <a:r>
              <a:rPr lang="en" sz="1800" dirty="0" err="1">
                <a:solidFill>
                  <a:schemeClr val="lt1"/>
                </a:solidFill>
              </a:rPr>
              <a:t>Kudiyal</a:t>
            </a:r>
            <a:endParaRPr lang="en" sz="1800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396504" y="1411725"/>
            <a:ext cx="8353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Char char="●"/>
            </a:pPr>
            <a:r>
              <a:rPr lang="en" sz="1800" dirty="0"/>
              <a:t>N The maximum number of nodes at level ‘</a:t>
            </a:r>
            <a:r>
              <a:rPr lang="en" sz="1800" dirty="0" err="1"/>
              <a:t>i</a:t>
            </a:r>
            <a:r>
              <a:rPr lang="en" sz="1800" dirty="0"/>
              <a:t>’ will be 2 ^ (i−1), considering root node starting with level 1</a:t>
            </a:r>
          </a:p>
          <a:p>
            <a:pPr marL="457200" indent="-342900">
              <a:buSzPts val="1800"/>
              <a:buChar char="●"/>
            </a:pPr>
            <a:endParaRPr lang="en" sz="1800" dirty="0"/>
          </a:p>
          <a:p>
            <a:pPr marL="457200" indent="-342900">
              <a:buSzPts val="1800"/>
              <a:buChar char="●"/>
            </a:pPr>
            <a:r>
              <a:rPr lang="en" sz="1800" dirty="0"/>
              <a:t>Maximum number of nodes present in binary tree of height h is (2^h)−1 . Here height is the max number of nodes on root to leaf path, considering height of a tree with one node is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indent="-342900">
              <a:buSzPts val="1800"/>
              <a:buChar char="●"/>
            </a:pPr>
            <a:r>
              <a:rPr lang="en" sz="1800" dirty="0"/>
              <a:t>If a Binary Tree has 0 or 2 children, then the number of leaf nodes are always one more than the nodes with 2 children </a:t>
            </a:r>
          </a:p>
        </p:txBody>
      </p:sp>
      <p:sp>
        <p:nvSpPr>
          <p:cNvPr id="139" name="Google Shape;139;p2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0" name="Google Shape;140;p22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Properties of Binary Tree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523050" y="915064"/>
            <a:ext cx="8104328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Full Binary Tree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– A Binary tree is a 'Full Binary Tree', if the tree </a:t>
            </a:r>
            <a:r>
              <a:rPr lang="en" sz="1800" dirty="0">
                <a:ea typeface="Calibri"/>
                <a:sym typeface="Calibri"/>
              </a:rPr>
              <a:t>has 0 or 2 children exactly. We can also say a full binary tree is a binary tree in which all nodes except leaves have two children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 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Complete Binary Tree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800" dirty="0">
                <a:ea typeface="Calibri"/>
                <a:sym typeface="Calibri"/>
              </a:rPr>
              <a:t>A Binary Tree is a 'Complete Binary Tree' if all levels are completely filled except possibly the last level and the last level has all keys as left as possible.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Degenerated Tree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800" dirty="0">
                <a:ea typeface="Calibri"/>
                <a:sym typeface="Calibri"/>
              </a:rPr>
              <a:t>A degenerate (or pathological) tree is a tree where every internal node has one child. Such trees are performance-wise same as linked list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latin typeface="Calibri"/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</a:rPr>
              <a:t>Perfect Binary Tree</a:t>
            </a:r>
            <a:r>
              <a:rPr lang="en" sz="1800" dirty="0">
                <a:latin typeface="Calibri"/>
                <a:ea typeface="Calibri"/>
                <a:cs typeface="Calibri"/>
              </a:rPr>
              <a:t> – A Prefect (strictly) Binary Tree is a tree in which all the internal nodes have 2 children and all leaves are at the same level.</a:t>
            </a:r>
          </a:p>
        </p:txBody>
      </p:sp>
      <p:sp>
        <p:nvSpPr>
          <p:cNvPr id="147" name="Google Shape;147;p2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2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Types of Binary Tree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2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Types of Binary Tree</a:t>
            </a:r>
          </a:p>
        </p:txBody>
      </p:sp>
      <p:pic>
        <p:nvPicPr>
          <p:cNvPr id="2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6CD7745-FFDA-4C83-A0C9-DEF3EDEB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1084939"/>
            <a:ext cx="7941128" cy="34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6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386979" y="915064"/>
            <a:ext cx="8403684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File System Architecture (FSA)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– </a:t>
            </a:r>
            <a:r>
              <a:rPr lang="en" sz="1800" dirty="0">
                <a:ea typeface="Calibri"/>
                <a:sym typeface="Calibri"/>
              </a:rPr>
              <a:t> FSA of many Operating Systems like Unix, Linux and MacOS uses tree like FSA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 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Web Based Technologies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800" dirty="0">
                <a:ea typeface="Calibri"/>
                <a:sym typeface="Calibri"/>
              </a:rPr>
              <a:t>Technologies like HTML, CSS, JavaScript, DOM, Angular and React uses tree like implementation in coding.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Social Networking Sites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800" dirty="0">
                <a:ea typeface="Calibri"/>
                <a:sym typeface="Calibri"/>
              </a:rPr>
              <a:t>Networking sites like LinkedIn, Facebook, , Instagram, Twitter etc. uses Tree implementations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latin typeface="Calibri"/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</a:rPr>
              <a:t>Advanced Technologies</a:t>
            </a:r>
            <a:r>
              <a:rPr lang="en" sz="1800" dirty="0">
                <a:latin typeface="Calibri"/>
                <a:ea typeface="Calibri"/>
                <a:cs typeface="Calibri"/>
              </a:rPr>
              <a:t> – </a:t>
            </a:r>
            <a:r>
              <a:rPr lang="en" sz="1800" dirty="0">
                <a:ea typeface="Calibri"/>
              </a:rPr>
              <a:t>High Graded technology like Micro Processing, Data Science and Artificial Intelligence makes a great use of Trees for problem solving</a:t>
            </a:r>
            <a:r>
              <a:rPr lang="en" sz="1800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47" name="Google Shape;147;p2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2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Real Life Application of Trees</a:t>
            </a:r>
          </a:p>
        </p:txBody>
      </p:sp>
    </p:spTree>
    <p:extLst>
      <p:ext uri="{BB962C8B-B14F-4D97-AF65-F5344CB8AC3E}">
        <p14:creationId xmlns:p14="http://schemas.microsoft.com/office/powerpoint/2010/main" val="83905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75900" y="649725"/>
            <a:ext cx="88365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800" dirty="0">
                <a:ea typeface="Calibri"/>
                <a:sym typeface="Calibri"/>
              </a:rPr>
              <a:t>tree whose elements have at most 2 children is called a binary tree. Since each element in a binary tree can have only 2 children, we typically name them the left and right child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public class Node {</a:t>
            </a:r>
            <a:endParaRPr lang="en" dirty="0"/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int key; 		</a:t>
            </a: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// data to be stored in the Node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Node left, right; 	</a:t>
            </a: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// left and right children of the Node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       </a:t>
            </a:r>
            <a:endParaRPr lang="en">
              <a:solidFill>
                <a:srgbClr val="38761D"/>
              </a:solidFill>
              <a:latin typeface="Courier New"/>
              <a:ea typeface="Courier New"/>
              <a:cs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 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default constructor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</a:t>
            </a: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public Node(int item) {</a:t>
            </a:r>
            <a:endParaRPr lang="en" dirty="0"/>
          </a:p>
          <a:p>
            <a:pPr>
              <a:buSzPts val="1100"/>
            </a:pPr>
            <a:endParaRPr lang="en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key = item;   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store the value to the data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     left = right = null;   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initially make children null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}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</a:t>
            </a:r>
            <a:endParaRPr lang="en" dirty="0"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}</a:t>
            </a:r>
            <a:endParaRPr lang="en" dirty="0"/>
          </a:p>
          <a:p>
            <a:endParaRPr lang="en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2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Java Implementation of a Binary Tree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26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26"/>
          <p:cNvSpPr txBox="1"/>
          <p:nvPr/>
        </p:nvSpPr>
        <p:spPr>
          <a:xfrm>
            <a:off x="75900" y="642922"/>
            <a:ext cx="8836500" cy="83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rgbClr val="38761D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Java Implementation of Merge Sort</a:t>
            </a:r>
            <a:endParaRPr sz="2400"/>
          </a:p>
        </p:txBody>
      </p:sp>
      <p:sp>
        <p:nvSpPr>
          <p:cNvPr id="6" name="Google Shape;174;p26">
            <a:extLst>
              <a:ext uri="{FF2B5EF4-FFF2-40B4-BE49-F238E27FC236}">
                <a16:creationId xmlns:a16="http://schemas.microsoft.com/office/drawing/2014/main" id="{3834475B-B98C-4E32-BA2A-E644EC242F15}"/>
              </a:ext>
            </a:extLst>
          </p:cNvPr>
          <p:cNvSpPr txBox="1"/>
          <p:nvPr/>
        </p:nvSpPr>
        <p:spPr>
          <a:xfrm>
            <a:off x="150739" y="642921"/>
            <a:ext cx="88365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buSzPts val="18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class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BinaryTree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{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           Node root;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           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BinaryTree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(){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root = null;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}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       </a:t>
            </a:r>
            <a:endParaRPr lang="en">
              <a:solidFill>
                <a:srgbClr val="38761D"/>
              </a:solidFill>
              <a:latin typeface="Courier New"/>
              <a:ea typeface="Courier New"/>
              <a:cs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BinaryTree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(int key) {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root = new Node(key);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}</a:t>
            </a:r>
          </a:p>
          <a:p>
            <a:pPr>
              <a:buSzPts val="1100"/>
            </a:pPr>
            <a:endParaRPr lang="en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public static void main (String[]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args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 {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creates the tree with root as null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BinaryTree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tree = new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BinaryTree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(); 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create the root node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tree.root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= new Node(100);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sub-tree of root node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tree.root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= new Node(100);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tree.root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= new Node(100);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tree.root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= new Node(100);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tree.root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= new Node(100);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}</a:t>
            </a:r>
          </a:p>
          <a:p>
            <a:pPr>
              <a:buSzPts val="1100"/>
            </a:pPr>
            <a:endParaRPr lang="en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  <a:p>
            <a:endParaRPr lang="en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386979" y="915064"/>
            <a:ext cx="8403684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Depth First Search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– </a:t>
            </a:r>
            <a:r>
              <a:rPr lang="en" sz="1800" dirty="0">
                <a:ea typeface="Calibri"/>
                <a:sym typeface="Calibri"/>
              </a:rPr>
              <a:t> DFS is a technique used for traversing tree or graph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 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</a:rPr>
              <a:t>Here backtracking is used for traversal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cs typeface="Calibri"/>
                <a:sym typeface="Calibri"/>
              </a:rPr>
              <a:t>In this traversal, </a:t>
            </a:r>
            <a:r>
              <a:rPr lang="en" sz="1800" dirty="0">
                <a:ea typeface="Calibri"/>
                <a:sym typeface="Calibri"/>
              </a:rPr>
              <a:t>first the deepest node is visited and then backtracks to its parent node if no sibling of that node exist</a:t>
            </a:r>
            <a:r>
              <a:rPr lang="en" sz="1800" dirty="0">
                <a:ea typeface="Calibri"/>
                <a:cs typeface="Calibri"/>
                <a:sym typeface="Calibri"/>
              </a:rPr>
              <a:t>.</a:t>
            </a:r>
            <a:endParaRPr lang="en" sz="1800" dirty="0"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cs typeface="Calibri"/>
              </a:rPr>
              <a:t>Depth First Serach (DFS) as discussed travers to the deepest node and tracks back to the parent node. DFS are typically of three types:</a:t>
            </a:r>
          </a:p>
          <a:p>
            <a:pPr marL="457200" lvl="2" indent="-342900">
              <a:buSzPts val="1800"/>
              <a:buFont typeface="Calibri"/>
              <a:buChar char="●"/>
            </a:pPr>
            <a:endParaRPr lang="en" sz="1800" dirty="0">
              <a:ea typeface="Calibri"/>
              <a:cs typeface="Calibri"/>
            </a:endParaRPr>
          </a:p>
          <a:p>
            <a:pPr marL="457200" lvl="2" indent="-342900">
              <a:buSzPts val="1800"/>
              <a:buAutoNum type="arabicPeriod"/>
            </a:pPr>
            <a:r>
              <a:rPr lang="en" sz="1800" dirty="0">
                <a:ea typeface="Calibri"/>
                <a:cs typeface="Calibri"/>
              </a:rPr>
              <a:t>in-Order DFS Traversal</a:t>
            </a:r>
          </a:p>
          <a:p>
            <a:pPr marL="457200" lvl="2" indent="-342900">
              <a:buSzPts val="1800"/>
              <a:buAutoNum type="arabicPeriod"/>
            </a:pPr>
            <a:r>
              <a:rPr lang="en" sz="1800" dirty="0">
                <a:ea typeface="Calibri"/>
              </a:rPr>
              <a:t>pre-Order DFS Traversal</a:t>
            </a:r>
            <a:endParaRPr lang="en" sz="1800" dirty="0">
              <a:ea typeface="Calibri"/>
              <a:cs typeface="Calibri"/>
            </a:endParaRPr>
          </a:p>
          <a:p>
            <a:pPr marL="457200" lvl="2" indent="-342900">
              <a:buSzPts val="1800"/>
              <a:buAutoNum type="arabicPeriod"/>
            </a:pPr>
            <a:r>
              <a:rPr lang="en" sz="1800" dirty="0">
                <a:ea typeface="Calibri"/>
              </a:rPr>
              <a:t>post-Order DFS Traversal</a:t>
            </a:r>
            <a:endParaRPr lang="en" sz="1800" dirty="0">
              <a:ea typeface="Calibri"/>
              <a:cs typeface="Calibri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23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Tree Traversals</a:t>
            </a:r>
          </a:p>
        </p:txBody>
      </p:sp>
    </p:spTree>
    <p:extLst>
      <p:ext uri="{BB962C8B-B14F-4D97-AF65-F5344CB8AC3E}">
        <p14:creationId xmlns:p14="http://schemas.microsoft.com/office/powerpoint/2010/main" val="68312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75900" y="642922"/>
            <a:ext cx="8850107" cy="63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cs typeface="Calibri"/>
                <a:sym typeface="Calibri"/>
              </a:rPr>
              <a:t>The in-Order traversal follows a simple approach of dividing the tree and traversing it one by one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 Let us have a look at the algorithm: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AutoNum type="arabicPeriod"/>
            </a:pPr>
            <a:endParaRPr lang="en" sz="1800" dirty="0">
              <a:latin typeface="Calibri"/>
              <a:ea typeface="Courier New"/>
              <a:cs typeface="Calibri"/>
            </a:endParaRPr>
          </a:p>
          <a:p>
            <a:pPr marL="457200" indent="-342900">
              <a:buSzPts val="1800"/>
              <a:buAutoNum type="arabicPeriod"/>
            </a:pPr>
            <a:r>
              <a:rPr lang="en" sz="1800" dirty="0">
                <a:latin typeface="Calibri"/>
                <a:ea typeface="Courier New"/>
                <a:cs typeface="Calibri"/>
              </a:rPr>
              <a:t>Traverse the Left sub-tree.</a:t>
            </a:r>
          </a:p>
          <a:p>
            <a:pPr marL="457200" indent="-342900">
              <a:buSzPts val="1800"/>
              <a:buAutoNum type="arabicPeriod"/>
            </a:pPr>
            <a:r>
              <a:rPr lang="en" sz="1800" dirty="0">
                <a:latin typeface="Calibri"/>
                <a:ea typeface="Courier New"/>
                <a:cs typeface="Calibri"/>
              </a:rPr>
              <a:t>Visit the root.</a:t>
            </a:r>
          </a:p>
          <a:p>
            <a:pPr marL="457200" indent="-342900">
              <a:buSzPts val="1800"/>
              <a:buAutoNum type="arabicPeriod"/>
            </a:pPr>
            <a:r>
              <a:rPr lang="en" sz="1800" dirty="0">
                <a:latin typeface="Calibri"/>
                <a:ea typeface="Courier New"/>
                <a:cs typeface="Calibri"/>
              </a:rPr>
              <a:t>Traverse the Right sub-tree</a:t>
            </a:r>
          </a:p>
          <a:p>
            <a:pPr marL="114300">
              <a:buSzPts val="1800"/>
            </a:pPr>
            <a:endParaRPr lang="en" sz="1800" dirty="0">
              <a:latin typeface="Calibri"/>
              <a:ea typeface="Courier New"/>
              <a:cs typeface="Calibri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public void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inOrder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(Node root) {</a:t>
            </a:r>
            <a:endParaRPr lang="en" dirty="0">
              <a:ea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// check the base condition</a:t>
            </a:r>
            <a:endParaRPr lang="en" dirty="0"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if(root == null)</a:t>
            </a:r>
          </a:p>
          <a:p>
            <a:pPr>
              <a:buSzPts val="1100"/>
            </a:pPr>
            <a:r>
              <a:rPr lang="en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                       return;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 	</a:t>
            </a:r>
          </a:p>
          <a:p>
            <a:pPr>
              <a:buSzPts val="1100"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                  // traverse the left sub-tree</a:t>
            </a:r>
            <a:endParaRPr lang="en" dirty="0"/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inOrder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root.left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);</a:t>
            </a:r>
            <a:endParaRPr lang="en" dirty="0">
              <a:solidFill>
                <a:srgbClr val="38761D"/>
              </a:solidFill>
              <a:latin typeface="Courier New"/>
              <a:ea typeface="Courier New"/>
              <a:cs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 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print the node</a:t>
            </a:r>
            <a:endParaRPr lang="en" dirty="0">
              <a:solidFill>
                <a:srgbClr val="0000FF"/>
              </a:solidFill>
              <a:ea typeface="Courier New"/>
              <a:cs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cs typeface="Courier New"/>
              </a:rPr>
              <a:t>      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cs typeface="Courier New"/>
              </a:rPr>
              <a:t>System.out.print</a:t>
            </a:r>
            <a:r>
              <a:rPr lang="en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" dirty="0" err="1">
                <a:solidFill>
                  <a:srgbClr val="0000FF"/>
                </a:solidFill>
                <a:latin typeface="Courier New"/>
                <a:cs typeface="Courier New"/>
              </a:rPr>
              <a:t>root.key</a:t>
            </a:r>
            <a:r>
              <a:rPr lang="en" dirty="0">
                <a:solidFill>
                  <a:srgbClr val="0000FF"/>
                </a:solidFill>
                <a:latin typeface="Courier New"/>
                <a:cs typeface="Courier New"/>
              </a:rPr>
              <a:t> + " "); </a:t>
            </a: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traverse the right sub-tree</a:t>
            </a:r>
            <a:endParaRPr lang="en" dirty="0">
              <a:solidFill>
                <a:srgbClr val="00B050"/>
              </a:solidFill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inOrder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);</a:t>
            </a:r>
            <a:endParaRPr lang="en" dirty="0"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}</a:t>
            </a:r>
            <a:endParaRPr lang="en" dirty="0"/>
          </a:p>
          <a:p>
            <a:endParaRPr lang="en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2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in-Order DFS Traversal</a:t>
            </a:r>
          </a:p>
        </p:txBody>
      </p:sp>
    </p:spTree>
    <p:extLst>
      <p:ext uri="{BB962C8B-B14F-4D97-AF65-F5344CB8AC3E}">
        <p14:creationId xmlns:p14="http://schemas.microsoft.com/office/powerpoint/2010/main" val="111545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75900" y="642922"/>
            <a:ext cx="8850107" cy="63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cs typeface="Calibri"/>
                <a:sym typeface="Calibri"/>
              </a:rPr>
              <a:t>The in-Order traversal follows a simple approach of dividing the tree and traversing it one by one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 Let us have a look at the algorithm: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AutoNum type="arabicPeriod"/>
            </a:pPr>
            <a:endParaRPr lang="en" sz="1800" dirty="0">
              <a:latin typeface="Calibri"/>
              <a:ea typeface="Courier New"/>
              <a:cs typeface="Calibri"/>
            </a:endParaRPr>
          </a:p>
          <a:p>
            <a:pPr marL="457200" indent="-342900">
              <a:buSzPts val="1800"/>
              <a:buAutoNum type="arabicPeriod"/>
            </a:pPr>
            <a:r>
              <a:rPr lang="en" sz="1800" dirty="0">
                <a:latin typeface="Calibri"/>
                <a:ea typeface="Courier New"/>
                <a:cs typeface="Calibri"/>
              </a:rPr>
              <a:t>Visit the Node</a:t>
            </a:r>
          </a:p>
          <a:p>
            <a:pPr marL="457200" indent="-342900">
              <a:buSzPts val="1800"/>
              <a:buAutoNum type="arabicPeriod"/>
            </a:pPr>
            <a:r>
              <a:rPr lang="en" sz="1800" dirty="0">
                <a:latin typeface="Calibri"/>
                <a:ea typeface="Courier New"/>
                <a:cs typeface="Calibri"/>
              </a:rPr>
              <a:t>Traverse the Left sub-tree</a:t>
            </a:r>
          </a:p>
          <a:p>
            <a:pPr marL="457200" indent="-342900">
              <a:buSzPts val="1800"/>
              <a:buAutoNum type="arabicPeriod"/>
            </a:pPr>
            <a:r>
              <a:rPr lang="en" sz="1800" dirty="0">
                <a:latin typeface="Calibri"/>
                <a:ea typeface="Courier New"/>
                <a:cs typeface="Calibri"/>
              </a:rPr>
              <a:t>Traverse the Right sub-tree</a:t>
            </a:r>
          </a:p>
          <a:p>
            <a:pPr marL="114300">
              <a:buSzPts val="1800"/>
            </a:pPr>
            <a:endParaRPr lang="en" sz="1800" dirty="0">
              <a:latin typeface="Calibri"/>
              <a:ea typeface="Courier New"/>
              <a:cs typeface="Calibri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public void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preOrder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(Node root) {</a:t>
            </a:r>
            <a:endParaRPr lang="en" dirty="0">
              <a:ea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// check the base condition</a:t>
            </a:r>
            <a:endParaRPr lang="en" dirty="0"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if(root == null)</a:t>
            </a:r>
          </a:p>
          <a:p>
            <a:pPr>
              <a:buSzPts val="1100"/>
            </a:pPr>
            <a:r>
              <a:rPr lang="en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                       return;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 	</a:t>
            </a:r>
          </a:p>
          <a:p>
            <a:pPr>
              <a:buSzPts val="1100"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                  // print the node</a:t>
            </a:r>
            <a:endParaRPr lang="en" dirty="0"/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System.out.print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root.key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+ " ");</a:t>
            </a:r>
            <a:endParaRPr lang="en" dirty="0">
              <a:solidFill>
                <a:srgbClr val="38761D"/>
              </a:solidFill>
              <a:latin typeface="Courier New"/>
              <a:ea typeface="Courier New"/>
              <a:cs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 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traverse the left sub-tree</a:t>
            </a:r>
            <a:endParaRPr lang="en" dirty="0">
              <a:solidFill>
                <a:srgbClr val="0000FF"/>
              </a:solidFill>
              <a:ea typeface="Courier New"/>
              <a:cs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cs typeface="Courier New"/>
              </a:rPr>
              <a:t>      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cs typeface="Courier New"/>
              </a:rPr>
              <a:t>preOrder</a:t>
            </a:r>
            <a:r>
              <a:rPr lang="en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" dirty="0" err="1">
                <a:solidFill>
                  <a:srgbClr val="0000FF"/>
                </a:solidFill>
                <a:latin typeface="Courier New"/>
                <a:cs typeface="Courier New"/>
              </a:rPr>
              <a:t>root.left</a:t>
            </a:r>
            <a:r>
              <a:rPr lang="en" dirty="0">
                <a:solidFill>
                  <a:srgbClr val="0000FF"/>
                </a:solidFill>
                <a:latin typeface="Courier New"/>
                <a:cs typeface="Courier New"/>
              </a:rPr>
              <a:t>); </a:t>
            </a: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traverse the right sub-tree</a:t>
            </a:r>
            <a:endParaRPr lang="en" dirty="0">
              <a:solidFill>
                <a:srgbClr val="00B050"/>
              </a:solidFill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preOrder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root.right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);</a:t>
            </a:r>
            <a:endParaRPr lang="en" dirty="0"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}</a:t>
            </a:r>
            <a:endParaRPr lang="en" dirty="0"/>
          </a:p>
          <a:p>
            <a:endParaRPr lang="en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2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pre-Order DFS Traversal</a:t>
            </a:r>
          </a:p>
        </p:txBody>
      </p:sp>
    </p:spTree>
    <p:extLst>
      <p:ext uri="{BB962C8B-B14F-4D97-AF65-F5344CB8AC3E}">
        <p14:creationId xmlns:p14="http://schemas.microsoft.com/office/powerpoint/2010/main" val="8591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75900" y="642922"/>
            <a:ext cx="8850107" cy="63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cs typeface="Calibri"/>
                <a:sym typeface="Calibri"/>
              </a:rPr>
              <a:t>The in-Order traversal follows a simple approach of dividing the tree and traversing it one by one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 Let us have a look at the algorithm: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AutoNum type="arabicPeriod"/>
            </a:pPr>
            <a:endParaRPr lang="en" sz="1800" dirty="0">
              <a:latin typeface="Calibri"/>
              <a:ea typeface="Courier New"/>
              <a:cs typeface="Calibri"/>
            </a:endParaRPr>
          </a:p>
          <a:p>
            <a:pPr marL="457200" indent="-342900">
              <a:buSzPts val="1800"/>
              <a:buAutoNum type="arabicPeriod"/>
            </a:pPr>
            <a:r>
              <a:rPr lang="en" sz="1800" dirty="0">
                <a:latin typeface="Calibri"/>
                <a:ea typeface="Courier New"/>
                <a:cs typeface="Calibri"/>
              </a:rPr>
              <a:t>Traverse the Left sub-tree.</a:t>
            </a:r>
          </a:p>
          <a:p>
            <a:pPr marL="457200" indent="-342900">
              <a:buSzPts val="1800"/>
              <a:buAutoNum type="arabicPeriod"/>
            </a:pPr>
            <a:r>
              <a:rPr lang="en" sz="1800" dirty="0">
                <a:latin typeface="Calibri"/>
                <a:ea typeface="Courier New"/>
                <a:cs typeface="Calibri"/>
              </a:rPr>
              <a:t>Traverse the Right sub-tree</a:t>
            </a:r>
          </a:p>
          <a:p>
            <a:pPr marL="457200" indent="-342900">
              <a:buSzPts val="1800"/>
              <a:buAutoNum type="arabicPeriod"/>
            </a:pPr>
            <a:r>
              <a:rPr lang="en" sz="1800" dirty="0">
                <a:latin typeface="Calibri"/>
                <a:ea typeface="Courier New"/>
                <a:cs typeface="Calibri"/>
              </a:rPr>
              <a:t>Visit the Node.</a:t>
            </a:r>
          </a:p>
          <a:p>
            <a:pPr marL="114300">
              <a:buSzPts val="1800"/>
            </a:pPr>
            <a:endParaRPr lang="en" sz="1800" dirty="0">
              <a:latin typeface="Calibri"/>
              <a:ea typeface="Courier New"/>
              <a:cs typeface="Calibri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public void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postOrder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(Node root) {</a:t>
            </a:r>
            <a:endParaRPr lang="en" dirty="0">
              <a:ea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		</a:t>
            </a: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// check the base condition</a:t>
            </a:r>
            <a:endParaRPr lang="en" dirty="0"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if(root == null)</a:t>
            </a:r>
          </a:p>
          <a:p>
            <a:pPr>
              <a:buSzPts val="1100"/>
            </a:pPr>
            <a:r>
              <a:rPr lang="en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                       return;</a:t>
            </a: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 	</a:t>
            </a:r>
          </a:p>
          <a:p>
            <a:pPr>
              <a:buSzPts val="1100"/>
            </a:pPr>
            <a:r>
              <a:rPr lang="en" dirty="0">
                <a:solidFill>
                  <a:srgbClr val="38761D"/>
                </a:solidFill>
                <a:latin typeface="Courier New"/>
                <a:ea typeface="Courier New"/>
                <a:cs typeface="Courier New"/>
              </a:rPr>
              <a:t>                  // traverse the left sub-tree</a:t>
            </a:r>
            <a:endParaRPr lang="en" dirty="0"/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postOrder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root.left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)</a:t>
            </a:r>
            <a:endParaRPr lang="en" dirty="0">
              <a:solidFill>
                <a:srgbClr val="38761D"/>
              </a:solidFill>
              <a:latin typeface="Courier New"/>
              <a:ea typeface="Courier New"/>
              <a:cs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 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traverse the right sub-tree</a:t>
            </a:r>
            <a:endParaRPr lang="en" dirty="0">
              <a:solidFill>
                <a:srgbClr val="0000FF"/>
              </a:solidFill>
              <a:ea typeface="Courier New"/>
              <a:cs typeface="Courier New"/>
            </a:endParaRPr>
          </a:p>
          <a:p>
            <a:r>
              <a:rPr lang="en" dirty="0">
                <a:solidFill>
                  <a:srgbClr val="0000FF"/>
                </a:solidFill>
                <a:latin typeface="Courier New"/>
                <a:cs typeface="Courier New"/>
              </a:rPr>
              <a:t>      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cs typeface="Courier New"/>
              </a:rPr>
              <a:t>postOrder</a:t>
            </a:r>
            <a:r>
              <a:rPr lang="en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" dirty="0" err="1">
                <a:solidFill>
                  <a:srgbClr val="0000FF"/>
                </a:solidFill>
                <a:latin typeface="Courier New"/>
                <a:cs typeface="Courier New"/>
              </a:rPr>
              <a:t>root.right</a:t>
            </a:r>
            <a:r>
              <a:rPr lang="en" dirty="0">
                <a:solidFill>
                  <a:srgbClr val="0000FF"/>
                </a:solidFill>
                <a:latin typeface="Courier New"/>
                <a:cs typeface="Courier New"/>
              </a:rPr>
              <a:t>); </a:t>
            </a:r>
          </a:p>
          <a:p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// print the node</a:t>
            </a:r>
            <a:endParaRPr lang="en" dirty="0">
              <a:solidFill>
                <a:srgbClr val="00B050"/>
              </a:solidFill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       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System.out.print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root.key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 + " ");</a:t>
            </a:r>
            <a:endParaRPr lang="en" dirty="0">
              <a:ea typeface="Courier New"/>
            </a:endParaRPr>
          </a:p>
          <a:p>
            <a:pPr>
              <a:buSzPts val="1100"/>
            </a:pP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</a:rPr>
              <a:t>           }</a:t>
            </a:r>
            <a:endParaRPr lang="en" dirty="0"/>
          </a:p>
          <a:p>
            <a:endParaRPr lang="en" dirty="0">
              <a:solidFill>
                <a:srgbClr val="0000FF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25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in-Order DFS Traversal</a:t>
            </a:r>
          </a:p>
        </p:txBody>
      </p:sp>
    </p:spTree>
    <p:extLst>
      <p:ext uri="{BB962C8B-B14F-4D97-AF65-F5344CB8AC3E}">
        <p14:creationId xmlns:p14="http://schemas.microsoft.com/office/powerpoint/2010/main" val="316660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16"/>
          <p:cNvSpPr txBox="1"/>
          <p:nvPr/>
        </p:nvSpPr>
        <p:spPr>
          <a:xfrm>
            <a:off x="1208549" y="1387405"/>
            <a:ext cx="2640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74100" y="-99750"/>
            <a:ext cx="61098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 Allocation Summary</a:t>
            </a:r>
            <a:endParaRPr sz="2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" name="Google Shape;76;p16"/>
          <p:cNvGraphicFramePr/>
          <p:nvPr>
            <p:extLst>
              <p:ext uri="{D42A27DB-BD31-4B8C-83A1-F6EECF244321}">
                <p14:modId xmlns:p14="http://schemas.microsoft.com/office/powerpoint/2010/main" val="2891505304"/>
              </p:ext>
            </p:extLst>
          </p:nvPr>
        </p:nvGraphicFramePr>
        <p:xfrm>
          <a:off x="461525" y="1429150"/>
          <a:ext cx="7950875" cy="2994004"/>
        </p:xfrm>
        <a:graphic>
          <a:graphicData uri="http://schemas.openxmlformats.org/drawingml/2006/table">
            <a:tbl>
              <a:tblPr firstRow="1" bandRow="1">
                <a:noFill/>
                <a:tableStyleId>{7759E882-A8D7-4043-9315-6DD7658B698E}</a:tableStyleId>
              </a:tblPr>
              <a:tblGrid>
                <a:gridCol w="34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Element</a:t>
                      </a:r>
                      <a:r>
                        <a:rPr lang="en" sz="1600" u="none" strike="noStrike" cap="none" dirty="0">
                          <a:latin typeface="Arial"/>
                          <a:ea typeface="Arial"/>
                          <a:cs typeface="Arial"/>
                        </a:rPr>
                        <a:t> 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Slide numbers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Maximum time(min)</a:t>
                      </a:r>
                      <a:endParaRPr sz="16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Today’s Agenda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Spot Test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cs typeface="Arial"/>
                        </a:rPr>
                        <a:t>Introduction to Trees</a:t>
                      </a:r>
                      <a:endParaRPr dirty="0"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 dirty="0">
                          <a:latin typeface="Arial"/>
                        </a:rPr>
                        <a:t>Introduction to Binary Tree – Properties of Binary Tree</a:t>
                      </a:r>
                      <a:endParaRPr lang="en" sz="1400" b="0" i="0" u="none" strike="noStrike" noProof="0" dirty="0">
                        <a:latin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Arial"/>
                          <a:ea typeface="Arial"/>
                          <a:cs typeface="Arial"/>
                        </a:rPr>
                        <a:t>Types of Binary Tree – Binary Tree Representation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latin typeface="Arial"/>
                          <a:ea typeface="Arial"/>
                          <a:cs typeface="Arial"/>
                        </a:rPr>
                        <a:t>Tree Traversals – DFS</a:t>
                      </a:r>
                      <a:endParaRPr lang="en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4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 dirty="0">
                          <a:latin typeface="Arial"/>
                        </a:rPr>
                        <a:t>Total Time</a:t>
                      </a:r>
                      <a:endParaRPr lang="en" sz="1400" b="0" i="0" u="none" strike="noStrike" noProof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 dirty="0"/>
                        <a:t>120</a:t>
                      </a:r>
                      <a:endParaRPr lang="en-US" dirty="0"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01817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663921" y="571886"/>
            <a:ext cx="2057400" cy="54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Happy learning!</a:t>
            </a:r>
            <a:endParaRPr sz="18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4" name="Google Shape;214;p31"/>
          <p:cNvSpPr/>
          <p:nvPr/>
        </p:nvSpPr>
        <p:spPr>
          <a:xfrm>
            <a:off x="7582359" y="0"/>
            <a:ext cx="1356600" cy="157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p31"/>
          <p:cNvSpPr txBox="1"/>
          <p:nvPr/>
        </p:nvSpPr>
        <p:spPr>
          <a:xfrm>
            <a:off x="1413626" y="1034750"/>
            <a:ext cx="13566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latin typeface="Arial"/>
                <a:ea typeface="Arial"/>
                <a:cs typeface="Arial"/>
                <a:sym typeface="Arial"/>
              </a:rPr>
              <a:t>#LifeKoKaroLift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Introduction to Trees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Introduction to Binary Tree – Binary Tree Properties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Types of Binary Trees – Binary Tree Representation</a:t>
            </a:r>
            <a:endParaRPr sz="2400" dirty="0" err="1"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</a:rPr>
              <a:t>Tree Traversals – Depth First Search (DFS)</a:t>
            </a:r>
          </a:p>
          <a:p>
            <a:pPr marL="457200">
              <a:lnSpc>
                <a:spcPct val="200000"/>
              </a:lnSpc>
            </a:pP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507300" y="14350"/>
            <a:ext cx="29217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Introduction to Trees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490829"/>
            <a:ext cx="8952289" cy="215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sym typeface="Calibri"/>
              </a:rPr>
              <a:t>Unlike Arrays, Linked Lists, Stack and queues, which are linear data structures, trees are hierarchical Data Structures.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sym typeface="Calibri"/>
              </a:rPr>
              <a:t>Generally in Data Structures, a normal tree is nothing but a Binary Tree.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sym typeface="Calibri"/>
              </a:rPr>
              <a:t>Binary Tree is a special Data Structure used for data storage purposes.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914400" lvl="0" algn="l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89704" y="168575"/>
            <a:ext cx="5850578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Typical Representation of a Tree</a:t>
            </a:r>
            <a:endParaRPr lang="en-US" dirty="0" err="1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364B36B-949F-4913-A08E-64403AF40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186" y="1283756"/>
            <a:ext cx="4348842" cy="29773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96504" y="1395396"/>
            <a:ext cx="8353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  <a:sym typeface="Calibri"/>
              </a:rPr>
              <a:t>Binary Tree is a special Data Structure used for data storage purposes.</a:t>
            </a: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</a:rPr>
              <a:t>Binary Tree's name represent it's functionality</a:t>
            </a: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</a:rPr>
              <a:t>Binary Tree is a very special Data Structure used for data storage purposes which contains it's left and right child namely.</a:t>
            </a: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dirty="0">
                <a:ea typeface="Calibri"/>
              </a:rPr>
              <a:t>Binary Tree has a special condition that each node can only strictly contain only two children.</a:t>
            </a:r>
          </a:p>
        </p:txBody>
      </p:sp>
      <p:sp>
        <p:nvSpPr>
          <p:cNvPr id="106" name="Google Shape;106;p2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2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Introduction to Binary Tree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89700" y="802125"/>
            <a:ext cx="8353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800" dirty="0">
                <a:ea typeface="Calibri"/>
                <a:sym typeface="Calibri"/>
              </a:rPr>
              <a:t>Path refers to the sequence of nodes along the edges of a tree.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 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</a:rPr>
              <a:t>Root </a:t>
            </a:r>
            <a:r>
              <a:rPr lang="en" sz="1800" dirty="0">
                <a:latin typeface="Calibri"/>
                <a:ea typeface="Calibri"/>
                <a:cs typeface="Calibri"/>
              </a:rPr>
              <a:t>– The node at the top of the tree is called root. There only exist one root per tree.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Parent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– Any node </a:t>
            </a:r>
            <a:r>
              <a:rPr lang="en" sz="1800" dirty="0">
                <a:ea typeface="Calibri"/>
                <a:sym typeface="Calibri"/>
              </a:rPr>
              <a:t>except the root node has one edge upward to a node called parent.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ea typeface="Calibri"/>
              </a:rPr>
              <a:t>Child </a:t>
            </a:r>
            <a:r>
              <a:rPr lang="en" sz="1800" dirty="0">
                <a:ea typeface="Calibri"/>
              </a:rPr>
              <a:t>– Any node below a given node connected by its edge downward is called its child node.</a:t>
            </a: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ea typeface="Calibri"/>
              </a:rPr>
              <a:t>Leaf </a:t>
            </a:r>
            <a:r>
              <a:rPr lang="en" sz="1800" dirty="0">
                <a:ea typeface="Calibri"/>
              </a:rPr>
              <a:t>– The node which does not have any children is called a leaf node.</a:t>
            </a: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ea typeface="Calibri"/>
              </a:rPr>
              <a:t>Subtree </a:t>
            </a:r>
            <a:r>
              <a:rPr lang="en" sz="1800" dirty="0">
                <a:ea typeface="Calibri"/>
              </a:rPr>
              <a:t>– The descents of any given node is called a Subtree.</a:t>
            </a:r>
          </a:p>
        </p:txBody>
      </p:sp>
      <p:sp>
        <p:nvSpPr>
          <p:cNvPr id="121" name="Google Shape;121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Tree Terminologies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89700" y="802125"/>
            <a:ext cx="8353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Visiting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- V</a:t>
            </a:r>
            <a:r>
              <a:rPr lang="en" sz="1800" dirty="0">
                <a:ea typeface="Calibri"/>
                <a:sym typeface="Calibri"/>
              </a:rPr>
              <a:t>isiting refers to checking the value of a node when control is on the node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. 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</a:rPr>
              <a:t>Traversing </a:t>
            </a:r>
            <a:r>
              <a:rPr lang="en" sz="1800" dirty="0">
                <a:latin typeface="Calibri"/>
                <a:ea typeface="Calibri"/>
                <a:cs typeface="Calibri"/>
              </a:rPr>
              <a:t>– Traversing means</a:t>
            </a:r>
            <a:r>
              <a:rPr lang="en" sz="1800" dirty="0">
                <a:ea typeface="Calibri"/>
              </a:rPr>
              <a:t> passing through nodes in a specific order</a:t>
            </a:r>
            <a:r>
              <a:rPr lang="en" sz="1800" dirty="0">
                <a:latin typeface="Calibri"/>
                <a:ea typeface="Calibri"/>
                <a:cs typeface="Calibri"/>
              </a:rPr>
              <a:t>.</a:t>
            </a:r>
            <a:endParaRPr lang="en" sz="1800" dirty="0">
              <a:latin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Level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– </a:t>
            </a:r>
            <a:r>
              <a:rPr lang="en-US" sz="1800" dirty="0">
                <a:ea typeface="Calibri"/>
                <a:sym typeface="Calibri"/>
              </a:rPr>
              <a:t>Level of a node represents the generation of a node. If the root node is at level 0, then its next child node is at level 1, its grandchild is at level 2, and so on</a:t>
            </a:r>
            <a:r>
              <a:rPr lang="en" sz="1800" dirty="0">
                <a:ea typeface="Calibri"/>
                <a:sym typeface="Calibri"/>
              </a:rPr>
              <a:t>.</a:t>
            </a:r>
            <a:endParaRPr lang="en" sz="1800" dirty="0">
              <a:latin typeface="Calibri"/>
              <a:ea typeface="Calibri"/>
              <a:cs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" sz="1800" b="1" dirty="0">
                <a:ea typeface="Calibri"/>
              </a:rPr>
              <a:t>Key</a:t>
            </a:r>
            <a:r>
              <a:rPr lang="en" sz="1800" dirty="0">
                <a:ea typeface="Calibri"/>
              </a:rPr>
              <a:t> – Key represents a value of a node based on which a search operation is to be carried out for a node.</a:t>
            </a:r>
          </a:p>
          <a:p>
            <a:pPr marL="114300">
              <a:buSzPts val="1800"/>
            </a:pPr>
            <a:endParaRPr lang="en" sz="1800" dirty="0">
              <a:ea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en" sz="1800" dirty="0">
              <a:ea typeface="Calibri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Tree Terminologies</a:t>
            </a:r>
          </a:p>
        </p:txBody>
      </p:sp>
    </p:spTree>
    <p:extLst>
      <p:ext uri="{BB962C8B-B14F-4D97-AF65-F5344CB8AC3E}">
        <p14:creationId xmlns:p14="http://schemas.microsoft.com/office/powerpoint/2010/main" val="239706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2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400" dirty="0">
                <a:solidFill>
                  <a:srgbClr val="FFFFFF"/>
                </a:solidFill>
              </a:rPr>
              <a:t>Tree Terminologies</a:t>
            </a:r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7BFEF4F-6A58-4134-9464-871ED22F3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436" y="1068596"/>
            <a:ext cx="4995180" cy="30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0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 Light</vt:lpstr>
      <vt:lpstr>PowerPoint Presentation</vt:lpstr>
      <vt:lpstr>PowerPoint Presentation</vt:lpstr>
      <vt:lpstr>PowerPoint Presentation</vt:lpstr>
      <vt:lpstr>Introduction to Trees</vt:lpstr>
      <vt:lpstr>Typical Representation of a Tree</vt:lpstr>
      <vt:lpstr>Introduction to Binary Tree</vt:lpstr>
      <vt:lpstr>Tree Terminologies</vt:lpstr>
      <vt:lpstr>Tree Terminologies</vt:lpstr>
      <vt:lpstr>Tree Terminologies</vt:lpstr>
      <vt:lpstr>Properties of Binary Tree</vt:lpstr>
      <vt:lpstr>Types of Binary Tree</vt:lpstr>
      <vt:lpstr>Types of Binary Tree</vt:lpstr>
      <vt:lpstr>Real Life Application of Trees</vt:lpstr>
      <vt:lpstr>Java Implementation of a Binary Tree</vt:lpstr>
      <vt:lpstr>Java Implementation of Merge Sort</vt:lpstr>
      <vt:lpstr>Tree Traversals</vt:lpstr>
      <vt:lpstr>in-Order DFS Traversal</vt:lpstr>
      <vt:lpstr>pre-Order DFS Traversal</vt:lpstr>
      <vt:lpstr>in-Order DFS Traversal</vt:lpstr>
      <vt:lpstr>Thank You!     Happy learning!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648</cp:revision>
  <dcterms:modified xsi:type="dcterms:W3CDTF">2021-01-17T15:58:22Z</dcterms:modified>
</cp:coreProperties>
</file>