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 id="2147483673" r:id="rId2"/>
  </p:sldMasterIdLst>
  <p:notesMasterIdLst>
    <p:notesMasterId r:id="rId52"/>
  </p:notesMasterIdLst>
  <p:sldIdLst>
    <p:sldId id="256" r:id="rId3"/>
    <p:sldId id="257" r:id="rId4"/>
    <p:sldId id="260" r:id="rId5"/>
    <p:sldId id="294" r:id="rId6"/>
    <p:sldId id="307" r:id="rId7"/>
    <p:sldId id="261" r:id="rId8"/>
    <p:sldId id="262" r:id="rId9"/>
    <p:sldId id="263" r:id="rId10"/>
    <p:sldId id="264" r:id="rId11"/>
    <p:sldId id="265" r:id="rId12"/>
    <p:sldId id="266" r:id="rId13"/>
    <p:sldId id="267" r:id="rId14"/>
    <p:sldId id="268" r:id="rId15"/>
    <p:sldId id="269" r:id="rId16"/>
    <p:sldId id="270" r:id="rId17"/>
    <p:sldId id="293" r:id="rId18"/>
    <p:sldId id="292" r:id="rId19"/>
    <p:sldId id="291" r:id="rId20"/>
    <p:sldId id="290" r:id="rId21"/>
    <p:sldId id="289" r:id="rId22"/>
    <p:sldId id="288" r:id="rId23"/>
    <p:sldId id="287" r:id="rId24"/>
    <p:sldId id="286" r:id="rId25"/>
    <p:sldId id="285" r:id="rId26"/>
    <p:sldId id="284" r:id="rId27"/>
    <p:sldId id="283" r:id="rId28"/>
    <p:sldId id="282" r:id="rId29"/>
    <p:sldId id="281" r:id="rId30"/>
    <p:sldId id="280" r:id="rId31"/>
    <p:sldId id="279" r:id="rId32"/>
    <p:sldId id="278" r:id="rId33"/>
    <p:sldId id="277" r:id="rId34"/>
    <p:sldId id="276" r:id="rId35"/>
    <p:sldId id="275" r:id="rId36"/>
    <p:sldId id="274" r:id="rId37"/>
    <p:sldId id="273" r:id="rId38"/>
    <p:sldId id="272" r:id="rId39"/>
    <p:sldId id="306" r:id="rId40"/>
    <p:sldId id="305" r:id="rId41"/>
    <p:sldId id="304" r:id="rId42"/>
    <p:sldId id="303" r:id="rId43"/>
    <p:sldId id="302" r:id="rId44"/>
    <p:sldId id="301" r:id="rId45"/>
    <p:sldId id="300" r:id="rId46"/>
    <p:sldId id="299" r:id="rId47"/>
    <p:sldId id="298" r:id="rId48"/>
    <p:sldId id="297" r:id="rId49"/>
    <p:sldId id="296" r:id="rId50"/>
    <p:sldId id="295" r:id="rId5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40CB43-9550-4848-B6E7-29EA2DE49F14}" v="64" dt="2021-01-15T18:03:27.274"/>
  </p1510:revLst>
</p1510:revInfo>
</file>

<file path=ppt/tableStyles.xml><?xml version="1.0" encoding="utf-8"?>
<a:tblStyleLst xmlns:a="http://schemas.openxmlformats.org/drawingml/2006/main" def="{4A1FD20C-9E86-4BF0-922C-0F253A3A1DED}">
  <a:tblStyle styleId="{4A1FD20C-9E86-4BF0-922C-0F253A3A1DED}" styleName="Table_0">
    <a:wholeTbl>
      <a:tcTxStyle b="off" i="off">
        <a:font>
          <a:latin typeface="Rockwell"/>
          <a:ea typeface="Rockwell"/>
          <a:cs typeface="Rockwell"/>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9E9E9"/>
          </a:solidFill>
        </a:fill>
      </a:tcStyle>
    </a:wholeTbl>
    <a:band1H>
      <a:tcTxStyle b="off" i="off"/>
      <a:tcStyle>
        <a:tcBdr/>
        <a:fill>
          <a:solidFill>
            <a:srgbClr val="D0D0D0"/>
          </a:solidFill>
        </a:fill>
      </a:tcStyle>
    </a:band1H>
    <a:band2H>
      <a:tcTxStyle b="off" i="off"/>
      <a:tcStyle>
        <a:tcBdr/>
      </a:tcStyle>
    </a:band2H>
    <a:band1V>
      <a:tcTxStyle b="off" i="off"/>
      <a:tcStyle>
        <a:tcBdr/>
        <a:fill>
          <a:solidFill>
            <a:srgbClr val="D0D0D0"/>
          </a:solidFill>
        </a:fill>
      </a:tcStyle>
    </a:band1V>
    <a:band2V>
      <a:tcTxStyle b="off" i="off"/>
      <a:tcStyle>
        <a:tcBdr/>
      </a:tcStyle>
    </a:band2V>
    <a:lastCol>
      <a:tcTxStyle b="on" i="off">
        <a:font>
          <a:latin typeface="Rockwell"/>
          <a:ea typeface="Rockwell"/>
          <a:cs typeface="Rockwell"/>
        </a:font>
        <a:srgbClr val="FFFFFF"/>
      </a:tcTxStyle>
      <a:tcStyle>
        <a:tcBdr/>
        <a:fill>
          <a:solidFill>
            <a:srgbClr val="5A5A59"/>
          </a:solidFill>
        </a:fill>
      </a:tcStyle>
    </a:lastCol>
    <a:firstCol>
      <a:tcTxStyle b="on" i="off">
        <a:font>
          <a:latin typeface="Rockwell"/>
          <a:ea typeface="Rockwell"/>
          <a:cs typeface="Rockwell"/>
        </a:font>
        <a:srgbClr val="FFFFFF"/>
      </a:tcTxStyle>
      <a:tcStyle>
        <a:tcBdr/>
        <a:fill>
          <a:solidFill>
            <a:srgbClr val="5A5A59"/>
          </a:solidFill>
        </a:fill>
      </a:tcStyle>
    </a:firstCol>
    <a:lastRow>
      <a:tcTxStyle b="on" i="off">
        <a:font>
          <a:latin typeface="Rockwell"/>
          <a:ea typeface="Rockwell"/>
          <a:cs typeface="Rockwell"/>
        </a:font>
        <a:srgbClr val="FFFFFF"/>
      </a:tcTxStyle>
      <a:tcStyle>
        <a:tcBdr>
          <a:top>
            <a:ln w="38100" cap="flat" cmpd="sng">
              <a:solidFill>
                <a:srgbClr val="FFFFFF"/>
              </a:solidFill>
              <a:prstDash val="solid"/>
              <a:round/>
              <a:headEnd type="none" w="sm" len="sm"/>
              <a:tailEnd type="none" w="sm" len="sm"/>
            </a:ln>
          </a:top>
        </a:tcBdr>
        <a:fill>
          <a:solidFill>
            <a:srgbClr val="5A5A59"/>
          </a:solidFill>
        </a:fill>
      </a:tcStyle>
    </a:lastRow>
    <a:seCell>
      <a:tcTxStyle b="off" i="off"/>
      <a:tcStyle>
        <a:tcBdr/>
      </a:tcStyle>
    </a:seCell>
    <a:swCell>
      <a:tcTxStyle b="off" i="off"/>
      <a:tcStyle>
        <a:tcBdr/>
      </a:tcStyle>
    </a:swCell>
    <a:firstRow>
      <a:tcTxStyle b="on" i="off">
        <a:font>
          <a:latin typeface="Rockwell"/>
          <a:ea typeface="Rockwell"/>
          <a:cs typeface="Rockwell"/>
        </a:font>
        <a:srgbClr val="FFFFFF"/>
      </a:tcTxStyle>
      <a:tcStyle>
        <a:tcBdr>
          <a:bottom>
            <a:ln w="38100" cap="flat" cmpd="sng">
              <a:solidFill>
                <a:srgbClr val="FFFFFF"/>
              </a:solidFill>
              <a:prstDash val="solid"/>
              <a:round/>
              <a:headEnd type="none" w="sm" len="sm"/>
              <a:tailEnd type="none" w="sm" len="sm"/>
            </a:ln>
          </a:bottom>
        </a:tcBdr>
        <a:fill>
          <a:solidFill>
            <a:srgbClr val="5A5A59"/>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microsoft.com/office/2015/10/relationships/revisionInfo" Target="revisionInfo.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99d0a96a6d_2_54: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6" name="Google Shape;106;g99d0a96a6d_2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99d0a96a6d_2_123: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3" name="Google Shape;183;g99d0a96a6d_2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99d0a96a6d_2_131: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2" name="Google Shape;192;g99d0a96a6d_2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99d0a96a6d_2_138: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g99d0a96a6d_2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99d0a96a6d_2_146: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9" name="Google Shape;209;g99d0a96a6d_2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99d0a96a6d_2_153: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7" name="Google Shape;217;g99d0a96a6d_2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99d0a96a6d_2_162: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7" name="Google Shape;227;g99d0a96a6d_2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9afd9de69f_2_92: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8" name="Google Shape;148;g9afd9de69f_2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9afd9de69f_2_10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g9afd9de69f_2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9afd9de69f_2_108: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6" name="Google Shape;166;g9afd9de69f_2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9afd9de69f_2_116: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5" name="Google Shape;175;g9afd9de69f_2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99d0a96a6d_2_62: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4" name="Google Shape;114;g99d0a96a6d_2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9afd9de69f_2_123: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3" name="Google Shape;183;g9afd9de69f_2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9afd9de69f_2_13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1" name="Google Shape;191;g9afd9de69f_2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9afd9de69f_2_14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2" name="Google Shape;202;g9afd9de69f_2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9afd9de69f_2_148: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1" name="Google Shape;211;g9afd9de69f_2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9afd9de69f_2_165: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9" name="Google Shape;229;g9afd9de69f_2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9afd9de69f_2_172: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7" name="Google Shape;237;g9afd9de69f_2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9afd9de69f_2_18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6" name="Google Shape;246;g9afd9de69f_2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9afd9de69f_2_188: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5" name="Google Shape;255;g9afd9de69f_2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9afd9de69f_2_196: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4" name="Google Shape;264;g9afd9de69f_2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9afd9de69f_2_203: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2" name="Google Shape;272;g9afd9de69f_2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99d0a96a6d_2_85: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0" name="Google Shape;140;g99d0a96a6d_2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9afd9de69f_2_211: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1" name="Google Shape;281;g9afd9de69f_2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9afd9de69f_2_218: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9" name="Google Shape;289;g9afd9de69f_2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9afd9de69f_2_225: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7" name="Google Shape;297;g9afd9de69f_2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9afd9de69f_2_232: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5" name="Google Shape;305;g9afd9de69f_2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9afd9de69f_2_256: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30" name="Google Shape;330;g9afd9de69f_2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9afd9de69f_2_263: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38" name="Google Shape;338;g9afd9de69f_2_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9afd9de69f_2_27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6" name="Google Shape;346;g9afd9de69f_2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9afd9de69f_2_277: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54" name="Google Shape;354;g9afd9de69f_2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9b2caaf24c_2_92: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8" name="Google Shape;148;g9b2caaf24c_2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9b2caaf24c_2_99: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6" name="Google Shape;156;g9b2caaf24c_2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9afd9de69f_2_85: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0" name="Google Shape;140;g9afd9de69f_2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9b2caaf24c_2_106: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4" name="Google Shape;164;g9b2caaf24c_2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9b2caaf24c_2_113: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g9b2caaf24c_2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9b2caaf24c_2_12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0" name="Google Shape;180;g9b2caaf24c_2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9b2caaf24c_2_127: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8" name="Google Shape;188;g9b2caaf24c_2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9b2caaf24c_2_134: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6" name="Google Shape;196;g9b2caaf24c_2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9b2caaf24c_2_141: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4" name="Google Shape;204;g9b2caaf24c_2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9b2caaf24c_2_148: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2" name="Google Shape;212;g9b2caaf24c_2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9b2caaf24c_2_157: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2" name="Google Shape;222;g9b2caaf24c_2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9b2caaf24c_2_164: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0" name="Google Shape;230;g9b2caaf24c_2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9b2caaf24c_2_171: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8" name="Google Shape;238;g9b2caaf24c_2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9b2caaf24c_2_85: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0" name="Google Shape;140;g9b2caaf24c_2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99d0a96a6d_2_92: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8" name="Google Shape;148;g99d0a96a6d_2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99d0a96a6d_2_10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g99d0a96a6d_2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99d0a96a6d_2_108: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6" name="Google Shape;166;g99d0a96a6d_2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99d0a96a6d_2_115: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4" name="Google Shape;174;g99d0a96a6d_2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obj">
  <p:cSld name="OBJEC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628060" y="2614667"/>
            <a:ext cx="7887900" cy="6351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2800"/>
              <a:buNone/>
              <a:defRPr sz="4000" b="0" i="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6" name="Google Shape;56;p14"/>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7" name="Google Shape;57;p14"/>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8" name="Google Shape;58;p14"/>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59"/>
        <p:cNvGrpSpPr/>
        <p:nvPr/>
      </p:nvGrpSpPr>
      <p:grpSpPr>
        <a:xfrm>
          <a:off x="0" y="0"/>
          <a:ext cx="0" cy="0"/>
          <a:chOff x="0" y="0"/>
          <a:chExt cx="0" cy="0"/>
        </a:xfrm>
      </p:grpSpPr>
      <p:sp>
        <p:nvSpPr>
          <p:cNvPr id="60" name="Google Shape;60;p15"/>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 name="Google Shape;61;p15"/>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 name="Google Shape;62;p15"/>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3"/>
        <p:cNvGrpSpPr/>
        <p:nvPr/>
      </p:nvGrpSpPr>
      <p:grpSpPr>
        <a:xfrm>
          <a:off x="0" y="0"/>
          <a:ext cx="0" cy="0"/>
          <a:chOff x="0" y="0"/>
          <a:chExt cx="0" cy="0"/>
        </a:xfrm>
      </p:grpSpPr>
      <p:sp>
        <p:nvSpPr>
          <p:cNvPr id="64" name="Google Shape;64;p1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65" name="Google Shape;65;p1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66" name="Google Shape;66;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7"/>
        <p:cNvGrpSpPr/>
        <p:nvPr/>
      </p:nvGrpSpPr>
      <p:grpSpPr>
        <a:xfrm>
          <a:off x="0" y="0"/>
          <a:ext cx="0" cy="0"/>
          <a:chOff x="0" y="0"/>
          <a:chExt cx="0" cy="0"/>
        </a:xfrm>
      </p:grpSpPr>
      <p:sp>
        <p:nvSpPr>
          <p:cNvPr id="68" name="Google Shape;68;p1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2" name="Google Shape;72;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73" name="Google Shape;73;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4"/>
        <p:cNvGrpSpPr/>
        <p:nvPr/>
      </p:nvGrpSpPr>
      <p:grpSpPr>
        <a:xfrm>
          <a:off x="0" y="0"/>
          <a:ext cx="0" cy="0"/>
          <a:chOff x="0" y="0"/>
          <a:chExt cx="0" cy="0"/>
        </a:xfrm>
      </p:grpSpPr>
      <p:sp>
        <p:nvSpPr>
          <p:cNvPr id="75" name="Google Shape;75;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6" name="Google Shape;76;p1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77" name="Google Shape;77;p1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78" name="Google Shape;78;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9"/>
        <p:cNvGrpSpPr/>
        <p:nvPr/>
      </p:nvGrpSpPr>
      <p:grpSpPr>
        <a:xfrm>
          <a:off x="0" y="0"/>
          <a:ext cx="0" cy="0"/>
          <a:chOff x="0" y="0"/>
          <a:chExt cx="0" cy="0"/>
        </a:xfrm>
      </p:grpSpPr>
      <p:sp>
        <p:nvSpPr>
          <p:cNvPr id="80" name="Google Shape;80;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81" name="Google Shape;81;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2"/>
        <p:cNvGrpSpPr/>
        <p:nvPr/>
      </p:nvGrpSpPr>
      <p:grpSpPr>
        <a:xfrm>
          <a:off x="0" y="0"/>
          <a:ext cx="0" cy="0"/>
          <a:chOff x="0" y="0"/>
          <a:chExt cx="0" cy="0"/>
        </a:xfrm>
      </p:grpSpPr>
      <p:sp>
        <p:nvSpPr>
          <p:cNvPr id="83" name="Google Shape;83;p2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84" name="Google Shape;84;p2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85" name="Google Shape;85;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6"/>
        <p:cNvGrpSpPr/>
        <p:nvPr/>
      </p:nvGrpSpPr>
      <p:grpSpPr>
        <a:xfrm>
          <a:off x="0" y="0"/>
          <a:ext cx="0" cy="0"/>
          <a:chOff x="0" y="0"/>
          <a:chExt cx="0" cy="0"/>
        </a:xfrm>
      </p:grpSpPr>
      <p:sp>
        <p:nvSpPr>
          <p:cNvPr id="87" name="Google Shape;87;p2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88" name="Google Shape;88;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9"/>
        <p:cNvGrpSpPr/>
        <p:nvPr/>
      </p:nvGrpSpPr>
      <p:grpSpPr>
        <a:xfrm>
          <a:off x="0" y="0"/>
          <a:ext cx="0" cy="0"/>
          <a:chOff x="0" y="0"/>
          <a:chExt cx="0" cy="0"/>
        </a:xfrm>
      </p:grpSpPr>
      <p:sp>
        <p:nvSpPr>
          <p:cNvPr id="90" name="Google Shape;90;p23"/>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2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92" name="Google Shape;92;p2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93" name="Google Shape;93;p2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94" name="Google Shape;94;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5"/>
        <p:cNvGrpSpPr/>
        <p:nvPr/>
      </p:nvGrpSpPr>
      <p:grpSpPr>
        <a:xfrm>
          <a:off x="0" y="0"/>
          <a:ext cx="0" cy="0"/>
          <a:chOff x="0" y="0"/>
          <a:chExt cx="0" cy="0"/>
        </a:xfrm>
      </p:grpSpPr>
      <p:sp>
        <p:nvSpPr>
          <p:cNvPr id="96" name="Google Shape;96;p2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97" name="Google Shape;97;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8"/>
        <p:cNvGrpSpPr/>
        <p:nvPr/>
      </p:nvGrpSpPr>
      <p:grpSpPr>
        <a:xfrm>
          <a:off x="0" y="0"/>
          <a:ext cx="0" cy="0"/>
          <a:chOff x="0" y="0"/>
          <a:chExt cx="0" cy="0"/>
        </a:xfrm>
      </p:grpSpPr>
      <p:sp>
        <p:nvSpPr>
          <p:cNvPr id="99" name="Google Shape;99;p2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00" name="Google Shape;100;p2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101" name="Google Shape;101;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2"/>
        <p:cNvGrpSpPr/>
        <p:nvPr/>
      </p:nvGrpSpPr>
      <p:grpSpPr>
        <a:xfrm>
          <a:off x="0" y="0"/>
          <a:ext cx="0" cy="0"/>
          <a:chOff x="0" y="0"/>
          <a:chExt cx="0" cy="0"/>
        </a:xfrm>
      </p:grpSpPr>
      <p:sp>
        <p:nvSpPr>
          <p:cNvPr id="103" name="Google Shape;103;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2.jp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13.jp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12.xml"/><Relationship Id="rId4" Type="http://schemas.openxmlformats.org/officeDocument/2006/relationships/image" Target="../media/image16.jp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6.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12.xml"/><Relationship Id="rId5" Type="http://schemas.openxmlformats.org/officeDocument/2006/relationships/image" Target="../media/image2.png"/><Relationship Id="rId4" Type="http://schemas.openxmlformats.org/officeDocument/2006/relationships/hyperlink" Target="https://learn.upgrad.com/course/321/module/9397/session/27965/segment/145754"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107"/>
        <p:cNvGrpSpPr/>
        <p:nvPr/>
      </p:nvGrpSpPr>
      <p:grpSpPr>
        <a:xfrm>
          <a:off x="0" y="0"/>
          <a:ext cx="0" cy="0"/>
          <a:chOff x="0" y="0"/>
          <a:chExt cx="0" cy="0"/>
        </a:xfrm>
      </p:grpSpPr>
      <p:sp>
        <p:nvSpPr>
          <p:cNvPr id="108" name="Google Shape;108;p27"/>
          <p:cNvSpPr/>
          <p:nvPr/>
        </p:nvSpPr>
        <p:spPr>
          <a:xfrm>
            <a:off x="663921" y="571886"/>
            <a:ext cx="2057400" cy="549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9" name="Google Shape;109;p27"/>
          <p:cNvSpPr txBox="1">
            <a:spLocks noGrp="1"/>
          </p:cNvSpPr>
          <p:nvPr>
            <p:ph type="title"/>
          </p:nvPr>
        </p:nvSpPr>
        <p:spPr>
          <a:xfrm>
            <a:off x="628060" y="2614667"/>
            <a:ext cx="6235800" cy="6351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SzPts val="2800"/>
              <a:buNone/>
            </a:pPr>
            <a:r>
              <a:rPr lang="en"/>
              <a:t>Data Structures</a:t>
            </a:r>
            <a:endParaRPr/>
          </a:p>
        </p:txBody>
      </p:sp>
      <p:sp>
        <p:nvSpPr>
          <p:cNvPr id="110" name="Google Shape;110;p27"/>
          <p:cNvSpPr/>
          <p:nvPr/>
        </p:nvSpPr>
        <p:spPr>
          <a:xfrm>
            <a:off x="7582359" y="0"/>
            <a:ext cx="1356600" cy="15774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1" name="Google Shape;111;p27"/>
          <p:cNvSpPr txBox="1"/>
          <p:nvPr/>
        </p:nvSpPr>
        <p:spPr>
          <a:xfrm>
            <a:off x="1413626" y="1034750"/>
            <a:ext cx="1356600" cy="2388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Arial"/>
                <a:ea typeface="Arial"/>
                <a:cs typeface="Arial"/>
                <a:sym typeface="Arial"/>
              </a:rPr>
              <a:t>#LifeKoKaroLift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6"/>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6" name="Google Shape;186;p36"/>
          <p:cNvSpPr/>
          <p:nvPr/>
        </p:nvSpPr>
        <p:spPr>
          <a:xfrm>
            <a:off x="7929284" y="210064"/>
            <a:ext cx="813600" cy="217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7" name="Google Shape;187;p36"/>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SzPts val="2800"/>
              <a:buNone/>
            </a:pPr>
            <a:r>
              <a:rPr lang="en" sz="2400">
                <a:solidFill>
                  <a:srgbClr val="FFFFFF"/>
                </a:solidFill>
              </a:rPr>
              <a:t>Introduction to Queues</a:t>
            </a:r>
            <a:endParaRPr sz="2400"/>
          </a:p>
        </p:txBody>
      </p:sp>
      <p:sp>
        <p:nvSpPr>
          <p:cNvPr id="188" name="Google Shape;188;p36"/>
          <p:cNvSpPr txBox="1"/>
          <p:nvPr/>
        </p:nvSpPr>
        <p:spPr>
          <a:xfrm>
            <a:off x="290100" y="865500"/>
            <a:ext cx="5498100" cy="7776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rgbClr val="000000"/>
              </a:buClr>
              <a:buSzPts val="1800"/>
              <a:buFont typeface="Calibri"/>
              <a:buChar char="●"/>
            </a:pPr>
            <a:r>
              <a:rPr lang="en" sz="1800" b="0" i="0" u="none" strike="noStrike" cap="none">
                <a:solidFill>
                  <a:srgbClr val="000000"/>
                </a:solidFill>
                <a:latin typeface="Calibri"/>
                <a:ea typeface="Calibri"/>
                <a:cs typeface="Calibri"/>
                <a:sym typeface="Calibri"/>
              </a:rPr>
              <a:t>Therefore, a queue is a data structure which follows the </a:t>
            </a:r>
            <a:r>
              <a:rPr lang="en" sz="1800" b="1" i="0" u="none" strike="noStrike" cap="none">
                <a:solidFill>
                  <a:srgbClr val="000000"/>
                </a:solidFill>
                <a:latin typeface="Calibri"/>
                <a:ea typeface="Calibri"/>
                <a:cs typeface="Calibri"/>
                <a:sym typeface="Calibri"/>
              </a:rPr>
              <a:t>First In First Out</a:t>
            </a:r>
            <a:r>
              <a:rPr lang="en" sz="1800" b="0" i="0" u="none" strike="noStrike" cap="none">
                <a:solidFill>
                  <a:srgbClr val="000000"/>
                </a:solidFill>
                <a:latin typeface="Calibri"/>
                <a:ea typeface="Calibri"/>
                <a:cs typeface="Calibri"/>
                <a:sym typeface="Calibri"/>
              </a:rPr>
              <a:t> order.</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457200" marR="0" lvl="0" indent="-342900" algn="l" rtl="0">
              <a:lnSpc>
                <a:spcPct val="100000"/>
              </a:lnSpc>
              <a:spcBef>
                <a:spcPts val="0"/>
              </a:spcBef>
              <a:spcAft>
                <a:spcPts val="0"/>
              </a:spcAft>
              <a:buClr>
                <a:srgbClr val="000000"/>
              </a:buClr>
              <a:buSzPts val="1800"/>
              <a:buFont typeface="Calibri"/>
              <a:buChar char="●"/>
            </a:pPr>
            <a:r>
              <a:rPr lang="en" sz="1800" b="0" i="0" u="none" strike="noStrike" cap="none">
                <a:solidFill>
                  <a:srgbClr val="000000"/>
                </a:solidFill>
                <a:latin typeface="Calibri"/>
                <a:ea typeface="Calibri"/>
                <a:cs typeface="Calibri"/>
                <a:sym typeface="Calibri"/>
              </a:rPr>
              <a:t>There are two primary operations for queues:</a:t>
            </a:r>
            <a:endParaRPr sz="1800" b="0" i="0" u="none" strike="noStrike" cap="none">
              <a:solidFill>
                <a:srgbClr val="000000"/>
              </a:solidFill>
              <a:latin typeface="Calibri"/>
              <a:ea typeface="Calibri"/>
              <a:cs typeface="Calibri"/>
              <a:sym typeface="Calibri"/>
            </a:endParaRPr>
          </a:p>
          <a:p>
            <a:pPr marL="9144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914400" marR="0" lvl="1" indent="-342900" algn="l" rtl="0">
              <a:lnSpc>
                <a:spcPct val="100000"/>
              </a:lnSpc>
              <a:spcBef>
                <a:spcPts val="0"/>
              </a:spcBef>
              <a:spcAft>
                <a:spcPts val="0"/>
              </a:spcAft>
              <a:buClr>
                <a:srgbClr val="000000"/>
              </a:buClr>
              <a:buSzPts val="1800"/>
              <a:buFont typeface="Calibri"/>
              <a:buChar char="○"/>
            </a:pPr>
            <a:r>
              <a:rPr lang="en" sz="1800" b="0" i="0" u="none" strike="noStrike" cap="none">
                <a:solidFill>
                  <a:srgbClr val="000000"/>
                </a:solidFill>
                <a:latin typeface="Calibri"/>
                <a:ea typeface="Calibri"/>
                <a:cs typeface="Calibri"/>
                <a:sym typeface="Calibri"/>
              </a:rPr>
              <a:t>The insertion operation similar to Push in stack is called </a:t>
            </a:r>
            <a:r>
              <a:rPr lang="en" sz="1800" b="1" i="0" u="none" strike="noStrike" cap="none">
                <a:solidFill>
                  <a:srgbClr val="000000"/>
                </a:solidFill>
                <a:latin typeface="Calibri"/>
                <a:ea typeface="Calibri"/>
                <a:cs typeface="Calibri"/>
                <a:sym typeface="Calibri"/>
              </a:rPr>
              <a:t>Enqueue</a:t>
            </a:r>
            <a:r>
              <a:rPr lang="en" sz="1800" b="0" i="0" u="none" strike="noStrike" cap="none">
                <a:solidFill>
                  <a:srgbClr val="000000"/>
                </a:solidFill>
                <a:latin typeface="Calibri"/>
                <a:ea typeface="Calibri"/>
                <a:cs typeface="Calibri"/>
                <a:sym typeface="Calibri"/>
              </a:rPr>
              <a:t>. The elements are added at the top/head of the queue.</a:t>
            </a:r>
            <a:endParaRPr sz="1800" b="0" i="0" u="none" strike="noStrike" cap="none">
              <a:solidFill>
                <a:srgbClr val="000000"/>
              </a:solidFill>
              <a:latin typeface="Calibri"/>
              <a:ea typeface="Calibri"/>
              <a:cs typeface="Calibri"/>
              <a:sym typeface="Calibri"/>
            </a:endParaRPr>
          </a:p>
          <a:p>
            <a:pPr marL="9144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914400" marR="0" lvl="1" indent="-342900" algn="l" rtl="0">
              <a:lnSpc>
                <a:spcPct val="100000"/>
              </a:lnSpc>
              <a:spcBef>
                <a:spcPts val="0"/>
              </a:spcBef>
              <a:spcAft>
                <a:spcPts val="0"/>
              </a:spcAft>
              <a:buClr>
                <a:srgbClr val="000000"/>
              </a:buClr>
              <a:buSzPts val="1800"/>
              <a:buFont typeface="Calibri"/>
              <a:buChar char="○"/>
            </a:pPr>
            <a:r>
              <a:rPr lang="en" sz="1800" b="0" i="0" u="none" strike="noStrike" cap="none">
                <a:solidFill>
                  <a:srgbClr val="000000"/>
                </a:solidFill>
                <a:latin typeface="Calibri"/>
                <a:ea typeface="Calibri"/>
                <a:cs typeface="Calibri"/>
                <a:sym typeface="Calibri"/>
              </a:rPr>
              <a:t>The deletion of element is performed by </a:t>
            </a:r>
            <a:r>
              <a:rPr lang="en" sz="1800" b="1" i="0" u="none" strike="noStrike" cap="none">
                <a:solidFill>
                  <a:srgbClr val="000000"/>
                </a:solidFill>
                <a:latin typeface="Calibri"/>
                <a:ea typeface="Calibri"/>
                <a:cs typeface="Calibri"/>
                <a:sym typeface="Calibri"/>
              </a:rPr>
              <a:t>Dequeue</a:t>
            </a:r>
            <a:r>
              <a:rPr lang="en" sz="1800" b="0" i="0" u="none" strike="noStrike" cap="none">
                <a:solidFill>
                  <a:srgbClr val="000000"/>
                </a:solidFill>
                <a:latin typeface="Calibri"/>
                <a:ea typeface="Calibri"/>
                <a:cs typeface="Calibri"/>
                <a:sym typeface="Calibri"/>
              </a:rPr>
              <a:t> operation. This deletion of elements happens at the bottom/tail of the queue.</a:t>
            </a:r>
            <a:endParaRPr sz="1800" b="0" i="0" u="none" strike="noStrike" cap="none">
              <a:solidFill>
                <a:srgbClr val="000000"/>
              </a:solidFill>
              <a:latin typeface="Calibri"/>
              <a:ea typeface="Calibri"/>
              <a:cs typeface="Calibri"/>
              <a:sym typeface="Calibri"/>
            </a:endParaRPr>
          </a:p>
        </p:txBody>
      </p:sp>
      <p:pic>
        <p:nvPicPr>
          <p:cNvPr id="189" name="Google Shape;189;p36" descr="File:Fifo queue.svg - Wikimedia Commons"/>
          <p:cNvPicPr preferRelativeResize="0"/>
          <p:nvPr/>
        </p:nvPicPr>
        <p:blipFill rotWithShape="1">
          <a:blip r:embed="rId4">
            <a:alphaModFix/>
          </a:blip>
          <a:srcRect/>
          <a:stretch/>
        </p:blipFill>
        <p:spPr>
          <a:xfrm>
            <a:off x="5613525" y="1206325"/>
            <a:ext cx="3249950" cy="2994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95" name="Google Shape;195;p37"/>
          <p:cNvSpPr/>
          <p:nvPr/>
        </p:nvSpPr>
        <p:spPr>
          <a:xfrm>
            <a:off x="7929284" y="210064"/>
            <a:ext cx="813600" cy="217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96" name="Google Shape;196;p37"/>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SzPts val="2800"/>
              <a:buNone/>
            </a:pPr>
            <a:r>
              <a:rPr lang="en" sz="2400">
                <a:solidFill>
                  <a:srgbClr val="FFFFFF"/>
                </a:solidFill>
              </a:rPr>
              <a:t>Introduction to Queues</a:t>
            </a:r>
            <a:endParaRPr sz="2400"/>
          </a:p>
        </p:txBody>
      </p:sp>
      <p:sp>
        <p:nvSpPr>
          <p:cNvPr id="197" name="Google Shape;197;p37"/>
          <p:cNvSpPr txBox="1"/>
          <p:nvPr/>
        </p:nvSpPr>
        <p:spPr>
          <a:xfrm>
            <a:off x="290100" y="865500"/>
            <a:ext cx="8452800" cy="7776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rgbClr val="000000"/>
              </a:buClr>
              <a:buSzPts val="1800"/>
              <a:buFont typeface="Calibri"/>
              <a:buChar char="●"/>
            </a:pPr>
            <a:r>
              <a:rPr lang="en" sz="1800" b="0" i="0" u="none" strike="noStrike" cap="none">
                <a:solidFill>
                  <a:srgbClr val="000000"/>
                </a:solidFill>
                <a:latin typeface="Calibri"/>
                <a:ea typeface="Calibri"/>
                <a:cs typeface="Calibri"/>
                <a:sym typeface="Calibri"/>
              </a:rPr>
              <a:t>In Java, you can use an inbuilt Queue implemented using a Linked List.</a:t>
            </a:r>
            <a:endParaRPr sz="1800" b="0" i="0" u="none" strike="noStrike" cap="none">
              <a:solidFill>
                <a:srgbClr val="000000"/>
              </a:solidFill>
              <a:latin typeface="Calibri"/>
              <a:ea typeface="Calibri"/>
              <a:cs typeface="Calibri"/>
              <a:sym typeface="Calibri"/>
            </a:endParaRPr>
          </a:p>
          <a:p>
            <a:pPr marL="9144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457200" marR="0" lvl="0" indent="-342900" algn="l" rtl="0">
              <a:lnSpc>
                <a:spcPct val="100000"/>
              </a:lnSpc>
              <a:spcBef>
                <a:spcPts val="0"/>
              </a:spcBef>
              <a:spcAft>
                <a:spcPts val="0"/>
              </a:spcAft>
              <a:buClr>
                <a:srgbClr val="000000"/>
              </a:buClr>
              <a:buSzPts val="1800"/>
              <a:buFont typeface="Calibri"/>
              <a:buChar char="●"/>
            </a:pPr>
            <a:r>
              <a:rPr lang="en" sz="1800" b="0" i="0" u="none" strike="noStrike" cap="none">
                <a:solidFill>
                  <a:srgbClr val="000000"/>
                </a:solidFill>
                <a:latin typeface="Calibri"/>
                <a:ea typeface="Calibri"/>
                <a:cs typeface="Calibri"/>
                <a:sym typeface="Calibri"/>
              </a:rPr>
              <a:t>Here, the convention changes a bit - Java queues don't have enqueue and dequeue methods, these operations are carried out using the following methods:</a:t>
            </a:r>
            <a:endParaRPr sz="1800" b="0" i="0" u="none" strike="noStrike" cap="none">
              <a:solidFill>
                <a:srgbClr val="000000"/>
              </a:solidFill>
              <a:latin typeface="Calibri"/>
              <a:ea typeface="Calibri"/>
              <a:cs typeface="Calibri"/>
              <a:sym typeface="Calibri"/>
            </a:endParaRPr>
          </a:p>
          <a:p>
            <a:pPr marL="9144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1371600" marR="0" lvl="1" indent="-342900" algn="l" rtl="0">
              <a:lnSpc>
                <a:spcPct val="100000"/>
              </a:lnSpc>
              <a:spcBef>
                <a:spcPts val="0"/>
              </a:spcBef>
              <a:spcAft>
                <a:spcPts val="0"/>
              </a:spcAft>
              <a:buClr>
                <a:srgbClr val="000000"/>
              </a:buClr>
              <a:buSzPts val="1800"/>
              <a:buFont typeface="Calibri"/>
              <a:buChar char="○"/>
            </a:pPr>
            <a:r>
              <a:rPr lang="en" sz="1800" b="0" i="0" u="none" strike="noStrike" cap="none">
                <a:solidFill>
                  <a:srgbClr val="000000"/>
                </a:solidFill>
                <a:latin typeface="Calibri"/>
                <a:ea typeface="Calibri"/>
                <a:cs typeface="Calibri"/>
                <a:sym typeface="Calibri"/>
              </a:rPr>
              <a:t>(ENQUEUE) </a:t>
            </a:r>
            <a:r>
              <a:rPr lang="en" sz="1800" b="1" i="0" u="none" strike="noStrike" cap="none">
                <a:solidFill>
                  <a:srgbClr val="000000"/>
                </a:solidFill>
                <a:latin typeface="Calibri"/>
                <a:ea typeface="Calibri"/>
                <a:cs typeface="Calibri"/>
                <a:sym typeface="Calibri"/>
              </a:rPr>
              <a:t>add(x)</a:t>
            </a:r>
            <a:r>
              <a:rPr lang="en" sz="1800" b="0" i="0" u="none" strike="noStrike" cap="none">
                <a:solidFill>
                  <a:srgbClr val="000000"/>
                </a:solidFill>
                <a:latin typeface="Calibri"/>
                <a:ea typeface="Calibri"/>
                <a:cs typeface="Calibri"/>
                <a:sym typeface="Calibri"/>
              </a:rPr>
              <a:t>: Throws an exception if it fails to insert the object, i.e. when the queue is full</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1371600" marR="0" lvl="1" indent="-342900" algn="l" rtl="0">
              <a:lnSpc>
                <a:spcPct val="100000"/>
              </a:lnSpc>
              <a:spcBef>
                <a:spcPts val="0"/>
              </a:spcBef>
              <a:spcAft>
                <a:spcPts val="0"/>
              </a:spcAft>
              <a:buClr>
                <a:srgbClr val="000000"/>
              </a:buClr>
              <a:buSzPts val="1800"/>
              <a:buFont typeface="Calibri"/>
              <a:buChar char="○"/>
            </a:pPr>
            <a:r>
              <a:rPr lang="en" sz="1800" b="0" i="0" u="none" strike="noStrike" cap="none">
                <a:solidFill>
                  <a:srgbClr val="000000"/>
                </a:solidFill>
                <a:latin typeface="Calibri"/>
                <a:ea typeface="Calibri"/>
                <a:cs typeface="Calibri"/>
                <a:sym typeface="Calibri"/>
              </a:rPr>
              <a:t>(DEQUEUE) </a:t>
            </a:r>
            <a:r>
              <a:rPr lang="en" sz="1800" b="1" i="0" u="none" strike="noStrike" cap="none">
                <a:solidFill>
                  <a:srgbClr val="000000"/>
                </a:solidFill>
                <a:latin typeface="Calibri"/>
                <a:ea typeface="Calibri"/>
                <a:cs typeface="Calibri"/>
                <a:sym typeface="Calibri"/>
              </a:rPr>
              <a:t>remove()</a:t>
            </a:r>
            <a:r>
              <a:rPr lang="en" sz="1800" b="0" i="0" u="none" strike="noStrike" cap="none">
                <a:solidFill>
                  <a:srgbClr val="000000"/>
                </a:solidFill>
                <a:latin typeface="Calibri"/>
                <a:ea typeface="Calibri"/>
                <a:cs typeface="Calibri"/>
                <a:sym typeface="Calibri"/>
              </a:rPr>
              <a:t>: Throws an exception if the queue is empty</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1371600" marR="0" lvl="1" indent="-342900" algn="l" rtl="0">
              <a:lnSpc>
                <a:spcPct val="100000"/>
              </a:lnSpc>
              <a:spcBef>
                <a:spcPts val="0"/>
              </a:spcBef>
              <a:spcAft>
                <a:spcPts val="0"/>
              </a:spcAft>
              <a:buClr>
                <a:srgbClr val="000000"/>
              </a:buClr>
              <a:buSzPts val="1800"/>
              <a:buFont typeface="Calibri"/>
              <a:buChar char="○"/>
            </a:pPr>
            <a:r>
              <a:rPr lang="en" sz="1800" b="1" i="0" u="none" strike="noStrike" cap="none">
                <a:solidFill>
                  <a:srgbClr val="000000"/>
                </a:solidFill>
                <a:latin typeface="Calibri"/>
                <a:ea typeface="Calibri"/>
                <a:cs typeface="Calibri"/>
                <a:sym typeface="Calibri"/>
              </a:rPr>
              <a:t>peek()</a:t>
            </a:r>
            <a:r>
              <a:rPr lang="en" sz="1800" b="0" i="0" u="none" strike="noStrike" cap="none">
                <a:solidFill>
                  <a:srgbClr val="000000"/>
                </a:solidFill>
                <a:latin typeface="Calibri"/>
                <a:ea typeface="Calibri"/>
                <a:cs typeface="Calibri"/>
                <a:sym typeface="Calibri"/>
              </a:rPr>
              <a:t>: Returns null if the queue is empty</a:t>
            </a:r>
            <a:endParaRPr sz="1800" b="0" i="0" u="none" strike="noStrike" cap="none">
              <a:solidFill>
                <a:srgbClr val="000000"/>
              </a:solidFill>
              <a:latin typeface="Calibri"/>
              <a:ea typeface="Calibri"/>
              <a:cs typeface="Calibri"/>
              <a:sym typeface="Calibri"/>
            </a:endParaRPr>
          </a:p>
          <a:p>
            <a:pPr marL="9144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1371600" marR="0" lvl="1" indent="-342900" algn="l" rtl="0">
              <a:lnSpc>
                <a:spcPct val="100000"/>
              </a:lnSpc>
              <a:spcBef>
                <a:spcPts val="0"/>
              </a:spcBef>
              <a:spcAft>
                <a:spcPts val="0"/>
              </a:spcAft>
              <a:buClr>
                <a:srgbClr val="000000"/>
              </a:buClr>
              <a:buSzPts val="1800"/>
              <a:buFont typeface="Calibri"/>
              <a:buChar char="○"/>
            </a:pPr>
            <a:r>
              <a:rPr lang="en" sz="1800" b="1" i="0" u="none" strike="noStrike" cap="none">
                <a:solidFill>
                  <a:srgbClr val="000000"/>
                </a:solidFill>
                <a:latin typeface="Calibri"/>
                <a:ea typeface="Calibri"/>
                <a:cs typeface="Calibri"/>
                <a:sym typeface="Calibri"/>
              </a:rPr>
              <a:t>isEmpty()</a:t>
            </a:r>
            <a:r>
              <a:rPr lang="en" sz="1800" b="0" i="0" u="none" strike="noStrike" cap="none">
                <a:solidFill>
                  <a:srgbClr val="000000"/>
                </a:solidFill>
                <a:latin typeface="Calibri"/>
                <a:ea typeface="Calibri"/>
                <a:cs typeface="Calibri"/>
                <a:sym typeface="Calibri"/>
              </a:rPr>
              <a:t>: Returns true if the queue is empty</a:t>
            </a:r>
            <a:endParaRPr sz="1800" b="0" i="0" u="none" strike="noStrike" cap="none">
              <a:solidFill>
                <a:srgbClr val="000000"/>
              </a:solidFill>
              <a:latin typeface="Calibri"/>
              <a:ea typeface="Calibri"/>
              <a:cs typeface="Calibri"/>
              <a:sym typeface="Calibri"/>
            </a:endParaRPr>
          </a:p>
          <a:p>
            <a:pPr marL="9144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pic>
        <p:nvPicPr>
          <p:cNvPr id="202" name="Google Shape;202;p38" descr="Concept illustration template of Book your flight. Modern flat design concept for web page design for website and mobile website. Easy to edit and customize. Vector illustration. Ticket booking"/>
          <p:cNvPicPr preferRelativeResize="0"/>
          <p:nvPr/>
        </p:nvPicPr>
        <p:blipFill rotWithShape="1">
          <a:blip r:embed="rId3">
            <a:alphaModFix/>
          </a:blip>
          <a:srcRect/>
          <a:stretch/>
        </p:blipFill>
        <p:spPr>
          <a:xfrm>
            <a:off x="3208400" y="1819939"/>
            <a:ext cx="2727200" cy="2136300"/>
          </a:xfrm>
          <a:prstGeom prst="rect">
            <a:avLst/>
          </a:prstGeom>
          <a:noFill/>
          <a:ln>
            <a:noFill/>
          </a:ln>
        </p:spPr>
      </p:pic>
      <p:sp>
        <p:nvSpPr>
          <p:cNvPr id="203" name="Google Shape;203;p38"/>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4" name="Google Shape;204;p38"/>
          <p:cNvSpPr/>
          <p:nvPr/>
        </p:nvSpPr>
        <p:spPr>
          <a:xfrm>
            <a:off x="7929284" y="210064"/>
            <a:ext cx="813600" cy="2172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5" name="Google Shape;205;p38"/>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SzPts val="2800"/>
              <a:buNone/>
            </a:pPr>
            <a:r>
              <a:rPr lang="en" sz="2400">
                <a:solidFill>
                  <a:srgbClr val="FFFFFF"/>
                </a:solidFill>
              </a:rPr>
              <a:t>Ticket Booking System Using Queues</a:t>
            </a:r>
            <a:endParaRPr sz="2400"/>
          </a:p>
        </p:txBody>
      </p:sp>
      <p:sp>
        <p:nvSpPr>
          <p:cNvPr id="206" name="Google Shape;206;p38"/>
          <p:cNvSpPr txBox="1"/>
          <p:nvPr/>
        </p:nvSpPr>
        <p:spPr>
          <a:xfrm>
            <a:off x="290075" y="697675"/>
            <a:ext cx="8452800" cy="7776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0"/>
              </a:spcBef>
              <a:spcAft>
                <a:spcPts val="0"/>
              </a:spcAft>
              <a:buClr>
                <a:srgbClr val="000000"/>
              </a:buClr>
              <a:buSzPts val="2400"/>
              <a:buFont typeface="Calibri"/>
              <a:buChar char="●"/>
            </a:pPr>
            <a:r>
              <a:rPr lang="en" sz="2000" b="0" i="0" u="none" strike="noStrike" cap="none">
                <a:solidFill>
                  <a:schemeClr val="dk1"/>
                </a:solidFill>
                <a:latin typeface="Calibri"/>
                <a:ea typeface="Calibri"/>
                <a:cs typeface="Calibri"/>
                <a:sym typeface="Calibri"/>
              </a:rPr>
              <a:t>Well, let’s now see one of the practical applications of queue. </a:t>
            </a:r>
            <a:endParaRPr sz="2000" b="0" i="0" u="none" strike="noStrike" cap="none">
              <a:solidFill>
                <a:schemeClr val="dk1"/>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Calibri"/>
              <a:ea typeface="Calibri"/>
              <a:cs typeface="Calibri"/>
              <a:sym typeface="Calibri"/>
            </a:endParaRPr>
          </a:p>
          <a:p>
            <a:pPr marL="457200" marR="0" lvl="0" indent="-381000" algn="l" rtl="0">
              <a:lnSpc>
                <a:spcPct val="100000"/>
              </a:lnSpc>
              <a:spcBef>
                <a:spcPts val="0"/>
              </a:spcBef>
              <a:spcAft>
                <a:spcPts val="0"/>
              </a:spcAft>
              <a:buClr>
                <a:srgbClr val="000000"/>
              </a:buClr>
              <a:buSzPts val="2400"/>
              <a:buFont typeface="Calibri"/>
              <a:buChar char="●"/>
            </a:pPr>
            <a:r>
              <a:rPr lang="en" sz="2000" b="0" i="0" u="none" strike="noStrike" cap="none">
                <a:solidFill>
                  <a:schemeClr val="dk1"/>
                </a:solidFill>
                <a:latin typeface="Calibri"/>
                <a:ea typeface="Calibri"/>
                <a:cs typeface="Calibri"/>
                <a:sym typeface="Calibri"/>
              </a:rPr>
              <a:t>Ticket booking systems heavily use queues for their processes. </a:t>
            </a:r>
            <a:endParaRPr sz="2000" b="0" i="0" u="none" strike="noStrike" cap="none">
              <a:solidFill>
                <a:schemeClr val="dk1"/>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Calibri"/>
              <a:ea typeface="Calibri"/>
              <a:cs typeface="Calibri"/>
              <a:sym typeface="Calibri"/>
            </a:endParaRPr>
          </a:p>
          <a:p>
            <a:pPr marL="457200" marR="0" lvl="0" indent="-381000" algn="l" rtl="0">
              <a:lnSpc>
                <a:spcPct val="100000"/>
              </a:lnSpc>
              <a:spcBef>
                <a:spcPts val="0"/>
              </a:spcBef>
              <a:spcAft>
                <a:spcPts val="0"/>
              </a:spcAft>
              <a:buClr>
                <a:srgbClr val="000000"/>
              </a:buClr>
              <a:buSzPts val="2400"/>
              <a:buFont typeface="Calibri"/>
              <a:buChar char="●"/>
            </a:pPr>
            <a:r>
              <a:rPr lang="en" sz="2000" b="0" i="0" u="none" strike="noStrike" cap="none">
                <a:solidFill>
                  <a:schemeClr val="dk1"/>
                </a:solidFill>
                <a:latin typeface="Calibri"/>
                <a:ea typeface="Calibri"/>
                <a:cs typeface="Calibri"/>
                <a:sym typeface="Calibri"/>
              </a:rPr>
              <a:t>When an individual would make a booking request, it would be stored in queues, so that the customer who makes the request first, gets tickets first.</a:t>
            </a:r>
            <a:endParaRPr sz="2400" b="0" i="0" u="none" strike="noStrike" cap="none">
              <a:solidFill>
                <a:srgbClr val="000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2" name="Google Shape;212;p39"/>
          <p:cNvSpPr/>
          <p:nvPr/>
        </p:nvSpPr>
        <p:spPr>
          <a:xfrm>
            <a:off x="7929284" y="210064"/>
            <a:ext cx="813600" cy="217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3" name="Google Shape;213;p39"/>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Clr>
                <a:schemeClr val="dk1"/>
              </a:buClr>
              <a:buSzPts val="2800"/>
              <a:buFont typeface="Arial"/>
              <a:buNone/>
            </a:pPr>
            <a:r>
              <a:rPr lang="en" sz="2400">
                <a:solidFill>
                  <a:schemeClr val="lt1"/>
                </a:solidFill>
              </a:rPr>
              <a:t>Ticket Booking System Using Queues</a:t>
            </a:r>
            <a:endParaRPr sz="2400"/>
          </a:p>
          <a:p>
            <a:pPr marL="12700" lvl="0" indent="0" algn="l" rtl="0">
              <a:lnSpc>
                <a:spcPct val="100000"/>
              </a:lnSpc>
              <a:spcBef>
                <a:spcPts val="0"/>
              </a:spcBef>
              <a:spcAft>
                <a:spcPts val="0"/>
              </a:spcAft>
              <a:buSzPts val="2800"/>
              <a:buNone/>
            </a:pPr>
            <a:endParaRPr sz="2400">
              <a:solidFill>
                <a:srgbClr val="FFFFFF"/>
              </a:solidFill>
            </a:endParaRPr>
          </a:p>
        </p:txBody>
      </p:sp>
      <p:sp>
        <p:nvSpPr>
          <p:cNvPr id="214" name="Google Shape;214;p39"/>
          <p:cNvSpPr txBox="1"/>
          <p:nvPr/>
        </p:nvSpPr>
        <p:spPr>
          <a:xfrm>
            <a:off x="290100" y="865500"/>
            <a:ext cx="8452800" cy="7776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Calibri"/>
              <a:ea typeface="Calibri"/>
              <a:cs typeface="Calibri"/>
              <a:sym typeface="Calibri"/>
            </a:endParaRPr>
          </a:p>
          <a:p>
            <a:pPr marL="457200" marR="0" lvl="0" indent="-355600" algn="l" rtl="0">
              <a:lnSpc>
                <a:spcPct val="100000"/>
              </a:lnSpc>
              <a:spcBef>
                <a:spcPts val="0"/>
              </a:spcBef>
              <a:spcAft>
                <a:spcPts val="0"/>
              </a:spcAft>
              <a:buClr>
                <a:srgbClr val="000000"/>
              </a:buClr>
              <a:buSzPts val="2000"/>
              <a:buFont typeface="Calibri"/>
              <a:buChar char="●"/>
            </a:pPr>
            <a:r>
              <a:rPr lang="en" sz="2000" b="0" i="0" u="none" strike="noStrike" cap="none">
                <a:solidFill>
                  <a:srgbClr val="000000"/>
                </a:solidFill>
                <a:latin typeface="Calibri"/>
                <a:ea typeface="Calibri"/>
                <a:cs typeface="Calibri"/>
                <a:sym typeface="Calibri"/>
              </a:rPr>
              <a:t>Another, important feature in the system is that a request could be accepted only if there are sufficient tickets in the system. </a:t>
            </a:r>
            <a:endParaRPr sz="2000" b="0" i="0" u="none" strike="noStrike" cap="none">
              <a:solidFill>
                <a:srgbClr val="000000"/>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Calibri"/>
              <a:ea typeface="Calibri"/>
              <a:cs typeface="Calibri"/>
              <a:sym typeface="Calibri"/>
            </a:endParaRPr>
          </a:p>
          <a:p>
            <a:pPr marL="457200" marR="0" lvl="0" indent="-355600" algn="l" rtl="0">
              <a:lnSpc>
                <a:spcPct val="100000"/>
              </a:lnSpc>
              <a:spcBef>
                <a:spcPts val="0"/>
              </a:spcBef>
              <a:spcAft>
                <a:spcPts val="0"/>
              </a:spcAft>
              <a:buClr>
                <a:srgbClr val="000000"/>
              </a:buClr>
              <a:buSzPts val="2000"/>
              <a:buFont typeface="Calibri"/>
              <a:buChar char="●"/>
            </a:pPr>
            <a:r>
              <a:rPr lang="en" sz="2000" b="0" i="0" u="none" strike="noStrike" cap="none">
                <a:solidFill>
                  <a:srgbClr val="000000"/>
                </a:solidFill>
                <a:latin typeface="Calibri"/>
                <a:ea typeface="Calibri"/>
                <a:cs typeface="Calibri"/>
                <a:sym typeface="Calibri"/>
              </a:rPr>
              <a:t>So, if a customer is making a request for 4 tickets, but there are only three tickets in the system, this request would have to be denied.</a:t>
            </a:r>
            <a:endParaRPr sz="2000" b="0" i="0" u="none" strike="noStrike" cap="none">
              <a:solidFill>
                <a:srgbClr val="000000"/>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Calibri"/>
              <a:ea typeface="Calibri"/>
              <a:cs typeface="Calibri"/>
              <a:sym typeface="Calibri"/>
            </a:endParaRPr>
          </a:p>
          <a:p>
            <a:pPr marL="457200" marR="0" lvl="0" indent="-355600" algn="l" rtl="0">
              <a:lnSpc>
                <a:spcPct val="100000"/>
              </a:lnSpc>
              <a:spcBef>
                <a:spcPts val="0"/>
              </a:spcBef>
              <a:spcAft>
                <a:spcPts val="0"/>
              </a:spcAft>
              <a:buClr>
                <a:srgbClr val="000000"/>
              </a:buClr>
              <a:buSzPts val="2000"/>
              <a:buFont typeface="Calibri"/>
              <a:buChar char="●"/>
            </a:pPr>
            <a:r>
              <a:rPr lang="en" sz="2000" b="0" i="0" u="none" strike="noStrike" cap="none">
                <a:solidFill>
                  <a:srgbClr val="000000"/>
                </a:solidFill>
                <a:latin typeface="Calibri"/>
                <a:ea typeface="Calibri"/>
                <a:cs typeface="Calibri"/>
                <a:sym typeface="Calibri"/>
              </a:rPr>
              <a:t>Thus, each time a request is made, the tickets available are checked. If the tickets are available, then the request is dequeued and the next request in the queue is processed.</a:t>
            </a:r>
            <a:endParaRPr sz="2000" b="0" i="0" u="none" strike="noStrike" cap="none">
              <a:solidFill>
                <a:srgbClr val="00000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40"/>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20" name="Google Shape;220;p40"/>
          <p:cNvSpPr/>
          <p:nvPr/>
        </p:nvSpPr>
        <p:spPr>
          <a:xfrm>
            <a:off x="7929284" y="210064"/>
            <a:ext cx="813600" cy="217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21" name="Google Shape;221;p40"/>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SzPts val="2800"/>
              <a:buNone/>
            </a:pPr>
            <a:r>
              <a:rPr lang="en" sz="2400">
                <a:solidFill>
                  <a:srgbClr val="FFFFFF"/>
                </a:solidFill>
              </a:rPr>
              <a:t>Implementation of Queue</a:t>
            </a:r>
            <a:endParaRPr sz="2400"/>
          </a:p>
        </p:txBody>
      </p:sp>
      <p:sp>
        <p:nvSpPr>
          <p:cNvPr id="222" name="Google Shape;222;p40"/>
          <p:cNvSpPr txBox="1"/>
          <p:nvPr/>
        </p:nvSpPr>
        <p:spPr>
          <a:xfrm>
            <a:off x="290100" y="865500"/>
            <a:ext cx="8452800" cy="777600"/>
          </a:xfrm>
          <a:prstGeom prst="rect">
            <a:avLst/>
          </a:prstGeom>
          <a:noFill/>
          <a:ln>
            <a:noFill/>
          </a:ln>
        </p:spPr>
        <p:txBody>
          <a:bodyPr spcFirstLastPara="1" wrap="square" lIns="91425" tIns="91425" rIns="91425" bIns="91425" anchor="t" anchorCtr="0">
            <a:noAutofit/>
          </a:bodyPr>
          <a:lstStyle/>
          <a:p>
            <a:pPr marL="457200" marR="0" lvl="0" indent="-355600" algn="l" rtl="0">
              <a:lnSpc>
                <a:spcPct val="100000"/>
              </a:lnSpc>
              <a:spcBef>
                <a:spcPts val="0"/>
              </a:spcBef>
              <a:spcAft>
                <a:spcPts val="0"/>
              </a:spcAft>
              <a:buClr>
                <a:srgbClr val="000000"/>
              </a:buClr>
              <a:buSzPts val="2000"/>
              <a:buFont typeface="Calibri"/>
              <a:buChar char="●"/>
            </a:pPr>
            <a:r>
              <a:rPr lang="en" sz="2000" b="0" i="0" u="none" strike="noStrike" cap="none">
                <a:solidFill>
                  <a:srgbClr val="000000"/>
                </a:solidFill>
                <a:latin typeface="Calibri"/>
                <a:ea typeface="Calibri"/>
                <a:cs typeface="Calibri"/>
                <a:sym typeface="Calibri"/>
              </a:rPr>
              <a:t>Unlike Stack, which is a class in Java, Queue is an interface that often needs to be implemented as a linked list. </a:t>
            </a:r>
            <a:endParaRPr sz="2000" b="0" i="0" u="none" strike="noStrike" cap="none">
              <a:solidFill>
                <a:srgbClr val="000000"/>
              </a:solidFill>
              <a:latin typeface="Calibri"/>
              <a:ea typeface="Calibri"/>
              <a:cs typeface="Calibri"/>
              <a:sym typeface="Calibri"/>
            </a:endParaRPr>
          </a:p>
          <a:p>
            <a:pPr marL="137160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Calibri"/>
              <a:ea typeface="Calibri"/>
              <a:cs typeface="Calibri"/>
              <a:sym typeface="Calibri"/>
            </a:endParaRPr>
          </a:p>
          <a:p>
            <a:pPr marL="457200" marR="0" lvl="0" indent="-355600" algn="l" rtl="0">
              <a:lnSpc>
                <a:spcPct val="100000"/>
              </a:lnSpc>
              <a:spcBef>
                <a:spcPts val="0"/>
              </a:spcBef>
              <a:spcAft>
                <a:spcPts val="0"/>
              </a:spcAft>
              <a:buClr>
                <a:srgbClr val="000000"/>
              </a:buClr>
              <a:buSzPts val="2000"/>
              <a:buFont typeface="Calibri"/>
              <a:buChar char="●"/>
            </a:pPr>
            <a:r>
              <a:rPr lang="en" sz="2000" b="0" i="0" u="none" strike="noStrike" cap="none">
                <a:solidFill>
                  <a:srgbClr val="000000"/>
                </a:solidFill>
                <a:latin typeface="Calibri"/>
                <a:ea typeface="Calibri"/>
                <a:cs typeface="Calibri"/>
                <a:sym typeface="Calibri"/>
              </a:rPr>
              <a:t>Remember that you learnt about interfaces in polymorphism. They are classes that contain only abstract methods and cannot be instantiated. </a:t>
            </a:r>
            <a:endParaRPr sz="2000" b="0" i="0" u="none" strike="noStrike" cap="none">
              <a:solidFill>
                <a:srgbClr val="000000"/>
              </a:solidFill>
              <a:latin typeface="Calibri"/>
              <a:ea typeface="Calibri"/>
              <a:cs typeface="Calibri"/>
              <a:sym typeface="Calibri"/>
            </a:endParaRPr>
          </a:p>
          <a:p>
            <a:pPr marL="137160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Calibri"/>
              <a:ea typeface="Calibri"/>
              <a:cs typeface="Calibri"/>
              <a:sym typeface="Calibri"/>
            </a:endParaRPr>
          </a:p>
          <a:p>
            <a:pPr marL="457200" marR="0" lvl="0" indent="-355600" algn="l" rtl="0">
              <a:lnSpc>
                <a:spcPct val="100000"/>
              </a:lnSpc>
              <a:spcBef>
                <a:spcPts val="0"/>
              </a:spcBef>
              <a:spcAft>
                <a:spcPts val="0"/>
              </a:spcAft>
              <a:buClr>
                <a:srgbClr val="000000"/>
              </a:buClr>
              <a:buSzPts val="2000"/>
              <a:buFont typeface="Calibri"/>
              <a:buChar char="●"/>
            </a:pPr>
            <a:r>
              <a:rPr lang="en" sz="2000" b="0" i="0" u="none" strike="noStrike" cap="none">
                <a:solidFill>
                  <a:srgbClr val="000000"/>
                </a:solidFill>
                <a:latin typeface="Calibri"/>
                <a:ea typeface="Calibri"/>
                <a:cs typeface="Calibri"/>
                <a:sym typeface="Calibri"/>
              </a:rPr>
              <a:t>In Java the Queue interface needs to be implemented by a class (usually the LinkedList class) before you can instantiate and use it.</a:t>
            </a:r>
            <a:endParaRPr sz="20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Calibri"/>
              <a:ea typeface="Calibri"/>
              <a:cs typeface="Calibri"/>
              <a:sym typeface="Calibri"/>
            </a:endParaRPr>
          </a:p>
        </p:txBody>
      </p:sp>
      <p:pic>
        <p:nvPicPr>
          <p:cNvPr id="223" name="Google Shape;223;p40" descr="People queuing up in a long queue line. "/>
          <p:cNvPicPr preferRelativeResize="0"/>
          <p:nvPr/>
        </p:nvPicPr>
        <p:blipFill rotWithShape="1">
          <a:blip r:embed="rId4">
            <a:alphaModFix/>
          </a:blip>
          <a:srcRect t="40956" b="14659"/>
          <a:stretch/>
        </p:blipFill>
        <p:spPr>
          <a:xfrm>
            <a:off x="858650" y="3616925"/>
            <a:ext cx="7426699" cy="1208650"/>
          </a:xfrm>
          <a:prstGeom prst="rect">
            <a:avLst/>
          </a:prstGeom>
          <a:noFill/>
          <a:ln>
            <a:noFill/>
          </a:ln>
        </p:spPr>
      </p:pic>
      <p:sp>
        <p:nvSpPr>
          <p:cNvPr id="224" name="Google Shape;224;p40"/>
          <p:cNvSpPr txBox="1"/>
          <p:nvPr/>
        </p:nvSpPr>
        <p:spPr>
          <a:xfrm>
            <a:off x="50" y="3787125"/>
            <a:ext cx="858600" cy="777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1"/>
                </a:solidFill>
                <a:highlight>
                  <a:srgbClr val="FFFFFF"/>
                </a:highlight>
                <a:latin typeface="Arial"/>
                <a:ea typeface="Arial"/>
                <a:cs typeface="Arial"/>
                <a:sym typeface="Arial"/>
              </a:rPr>
              <a:t>ID: 570834163</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41"/>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0" name="Google Shape;230;p41"/>
          <p:cNvSpPr/>
          <p:nvPr/>
        </p:nvSpPr>
        <p:spPr>
          <a:xfrm>
            <a:off x="7929284" y="210064"/>
            <a:ext cx="813600" cy="217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1" name="Google Shape;231;p41"/>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SzPts val="2800"/>
              <a:buNone/>
            </a:pPr>
            <a:r>
              <a:rPr lang="en" sz="2400">
                <a:solidFill>
                  <a:srgbClr val="FFFFFF"/>
                </a:solidFill>
              </a:rPr>
              <a:t>Implementation of Queue</a:t>
            </a:r>
            <a:endParaRPr sz="2400"/>
          </a:p>
        </p:txBody>
      </p:sp>
      <p:sp>
        <p:nvSpPr>
          <p:cNvPr id="232" name="Google Shape;232;p41"/>
          <p:cNvSpPr txBox="1"/>
          <p:nvPr/>
        </p:nvSpPr>
        <p:spPr>
          <a:xfrm>
            <a:off x="290100" y="865500"/>
            <a:ext cx="8452800" cy="777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000000"/>
                </a:solidFill>
                <a:latin typeface="Arial"/>
                <a:ea typeface="Arial"/>
                <a:cs typeface="Arial"/>
                <a:sym typeface="Arial"/>
              </a:rPr>
              <a:t>Here’s the code for the linked list implementation:</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000000"/>
                </a:solidFill>
                <a:latin typeface="Calibri"/>
                <a:ea typeface="Calibri"/>
                <a:cs typeface="Calibri"/>
                <a:sym typeface="Calibri"/>
              </a:rPr>
              <a:t>	</a:t>
            </a:r>
            <a:r>
              <a:rPr lang="en" sz="1600" b="0" i="0" u="none" strike="noStrike" cap="none">
                <a:solidFill>
                  <a:srgbClr val="0000FF"/>
                </a:solidFill>
                <a:latin typeface="Courier New"/>
                <a:ea typeface="Courier New"/>
                <a:cs typeface="Courier New"/>
                <a:sym typeface="Courier New"/>
              </a:rPr>
              <a:t>    private LinkedList&lt;T&gt; list = new LinkedList&lt;T&gt;();</a:t>
            </a:r>
            <a:endParaRPr sz="1600" b="0" i="0" u="none" strike="noStrike" cap="none">
              <a:solidFill>
                <a:srgbClr val="0000FF"/>
              </a:solidFill>
              <a:latin typeface="Courier New"/>
              <a:ea typeface="Courier New"/>
              <a:cs typeface="Courier New"/>
              <a:sym typeface="Courier New"/>
            </a:endParaRPr>
          </a:p>
          <a:p>
            <a:pPr marL="91440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FF"/>
              </a:solidFill>
              <a:latin typeface="Courier New"/>
              <a:ea typeface="Courier New"/>
              <a:cs typeface="Courier New"/>
              <a:sym typeface="Courier New"/>
            </a:endParaRPr>
          </a:p>
          <a:p>
            <a:pPr marL="914400" marR="0" lvl="0" indent="0" algn="l" rtl="0">
              <a:lnSpc>
                <a:spcPct val="100000"/>
              </a:lnSpc>
              <a:spcBef>
                <a:spcPts val="0"/>
              </a:spcBef>
              <a:spcAft>
                <a:spcPts val="0"/>
              </a:spcAft>
              <a:buClr>
                <a:schemeClr val="dk1"/>
              </a:buClr>
              <a:buSzPts val="1100"/>
              <a:buFont typeface="Arial"/>
              <a:buNone/>
            </a:pPr>
            <a:r>
              <a:rPr lang="en" sz="1600" b="1" i="0" u="none" strike="noStrike" cap="none">
                <a:solidFill>
                  <a:srgbClr val="0000FF"/>
                </a:solidFill>
                <a:latin typeface="Courier New"/>
                <a:ea typeface="Courier New"/>
                <a:cs typeface="Courier New"/>
                <a:sym typeface="Courier New"/>
              </a:rPr>
              <a:t>public void add(T el)</a:t>
            </a:r>
            <a:r>
              <a:rPr lang="en" sz="1600" b="0" i="0" u="none" strike="noStrike" cap="none">
                <a:solidFill>
                  <a:srgbClr val="0000FF"/>
                </a:solidFill>
                <a:latin typeface="Courier New"/>
                <a:ea typeface="Courier New"/>
                <a:cs typeface="Courier New"/>
                <a:sym typeface="Courier New"/>
              </a:rPr>
              <a:t>	{</a:t>
            </a:r>
            <a:endParaRPr sz="1600" b="0" i="0" u="none" strike="noStrike" cap="none">
              <a:solidFill>
                <a:srgbClr val="0000FF"/>
              </a:solidFill>
              <a:latin typeface="Courier New"/>
              <a:ea typeface="Courier New"/>
              <a:cs typeface="Courier New"/>
              <a:sym typeface="Courier New"/>
            </a:endParaRPr>
          </a:p>
          <a:p>
            <a:pPr marL="914400" marR="0" lvl="0" indent="457200" algn="l" rtl="0">
              <a:lnSpc>
                <a:spcPct val="100000"/>
              </a:lnSpc>
              <a:spcBef>
                <a:spcPts val="0"/>
              </a:spcBef>
              <a:spcAft>
                <a:spcPts val="0"/>
              </a:spcAft>
              <a:buClr>
                <a:schemeClr val="dk1"/>
              </a:buClr>
              <a:buSzPts val="1100"/>
              <a:buFont typeface="Arial"/>
              <a:buNone/>
            </a:pPr>
            <a:r>
              <a:rPr lang="en" sz="1600" b="0" i="0" u="none" strike="noStrike" cap="none">
                <a:solidFill>
                  <a:srgbClr val="0000FF"/>
                </a:solidFill>
                <a:latin typeface="Courier New"/>
                <a:ea typeface="Courier New"/>
                <a:cs typeface="Courier New"/>
                <a:sym typeface="Courier New"/>
              </a:rPr>
              <a:t>this.list.add(el);				}</a:t>
            </a:r>
            <a:endParaRPr sz="1600" b="0" i="0" u="none" strike="noStrike" cap="none">
              <a:solidFill>
                <a:srgbClr val="0000FF"/>
              </a:solidFill>
              <a:latin typeface="Courier New"/>
              <a:ea typeface="Courier New"/>
              <a:cs typeface="Courier New"/>
              <a:sym typeface="Courier New"/>
            </a:endParaRPr>
          </a:p>
          <a:p>
            <a:pPr marL="91440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FF"/>
              </a:solidFill>
              <a:latin typeface="Courier New"/>
              <a:ea typeface="Courier New"/>
              <a:cs typeface="Courier New"/>
              <a:sym typeface="Courier New"/>
            </a:endParaRPr>
          </a:p>
          <a:p>
            <a:pPr marL="914400" marR="0" lvl="0" indent="0" algn="l" rtl="0">
              <a:lnSpc>
                <a:spcPct val="100000"/>
              </a:lnSpc>
              <a:spcBef>
                <a:spcPts val="0"/>
              </a:spcBef>
              <a:spcAft>
                <a:spcPts val="0"/>
              </a:spcAft>
              <a:buClr>
                <a:schemeClr val="dk1"/>
              </a:buClr>
              <a:buSzPts val="1100"/>
              <a:buFont typeface="Arial"/>
              <a:buNone/>
            </a:pPr>
            <a:r>
              <a:rPr lang="en" sz="1600" b="1" i="0" u="none" strike="noStrike" cap="none">
                <a:solidFill>
                  <a:srgbClr val="0000FF"/>
                </a:solidFill>
                <a:latin typeface="Courier New"/>
                <a:ea typeface="Courier New"/>
                <a:cs typeface="Courier New"/>
                <a:sym typeface="Courier New"/>
              </a:rPr>
              <a:t>public T remove() 		</a:t>
            </a:r>
            <a:r>
              <a:rPr lang="en" sz="1600" b="0" i="0" u="none" strike="noStrike" cap="none">
                <a:solidFill>
                  <a:srgbClr val="0000FF"/>
                </a:solidFill>
                <a:latin typeface="Courier New"/>
                <a:ea typeface="Courier New"/>
                <a:cs typeface="Courier New"/>
                <a:sym typeface="Courier New"/>
              </a:rPr>
              <a:t>{</a:t>
            </a:r>
            <a:endParaRPr sz="1600" b="0" i="0" u="none" strike="noStrike" cap="none">
              <a:solidFill>
                <a:srgbClr val="0000FF"/>
              </a:solidFill>
              <a:latin typeface="Courier New"/>
              <a:ea typeface="Courier New"/>
              <a:cs typeface="Courier New"/>
              <a:sym typeface="Courier New"/>
            </a:endParaRPr>
          </a:p>
          <a:p>
            <a:pPr marL="914400" marR="0" lvl="0" indent="457200" algn="l" rtl="0">
              <a:lnSpc>
                <a:spcPct val="100000"/>
              </a:lnSpc>
              <a:spcBef>
                <a:spcPts val="0"/>
              </a:spcBef>
              <a:spcAft>
                <a:spcPts val="0"/>
              </a:spcAft>
              <a:buClr>
                <a:schemeClr val="dk1"/>
              </a:buClr>
              <a:buSzPts val="1100"/>
              <a:buFont typeface="Arial"/>
              <a:buNone/>
            </a:pPr>
            <a:r>
              <a:rPr lang="en" sz="1600" b="0" i="0" u="none" strike="noStrike" cap="none">
                <a:solidFill>
                  <a:srgbClr val="0000FF"/>
                </a:solidFill>
                <a:latin typeface="Courier New"/>
                <a:ea typeface="Courier New"/>
                <a:cs typeface="Courier New"/>
                <a:sym typeface="Courier New"/>
              </a:rPr>
              <a:t>return this.list.remove();		}</a:t>
            </a:r>
            <a:endParaRPr sz="1600" b="0" i="0" u="none" strike="noStrike" cap="none">
              <a:solidFill>
                <a:srgbClr val="0000FF"/>
              </a:solidFill>
              <a:latin typeface="Courier New"/>
              <a:ea typeface="Courier New"/>
              <a:cs typeface="Courier New"/>
              <a:sym typeface="Courier New"/>
            </a:endParaRPr>
          </a:p>
          <a:p>
            <a:pPr marL="91440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FF"/>
              </a:solidFill>
              <a:latin typeface="Courier New"/>
              <a:ea typeface="Courier New"/>
              <a:cs typeface="Courier New"/>
              <a:sym typeface="Courier New"/>
            </a:endParaRPr>
          </a:p>
          <a:p>
            <a:pPr marL="914400" marR="0" lvl="0" indent="0" algn="l" rtl="0">
              <a:lnSpc>
                <a:spcPct val="100000"/>
              </a:lnSpc>
              <a:spcBef>
                <a:spcPts val="0"/>
              </a:spcBef>
              <a:spcAft>
                <a:spcPts val="0"/>
              </a:spcAft>
              <a:buClr>
                <a:schemeClr val="dk1"/>
              </a:buClr>
              <a:buSzPts val="1100"/>
              <a:buFont typeface="Arial"/>
              <a:buNone/>
            </a:pPr>
            <a:r>
              <a:rPr lang="en" sz="1600" b="1" i="0" u="none" strike="noStrike" cap="none">
                <a:solidFill>
                  <a:srgbClr val="0000FF"/>
                </a:solidFill>
                <a:latin typeface="Courier New"/>
                <a:ea typeface="Courier New"/>
                <a:cs typeface="Courier New"/>
                <a:sym typeface="Courier New"/>
              </a:rPr>
              <a:t>public int size() 		</a:t>
            </a:r>
            <a:r>
              <a:rPr lang="en" sz="1600" b="0" i="0" u="none" strike="noStrike" cap="none">
                <a:solidFill>
                  <a:srgbClr val="0000FF"/>
                </a:solidFill>
                <a:latin typeface="Courier New"/>
                <a:ea typeface="Courier New"/>
                <a:cs typeface="Courier New"/>
                <a:sym typeface="Courier New"/>
              </a:rPr>
              <a:t>{</a:t>
            </a:r>
            <a:endParaRPr sz="1600" b="0" i="0" u="none" strike="noStrike" cap="none">
              <a:solidFill>
                <a:srgbClr val="0000FF"/>
              </a:solidFill>
              <a:latin typeface="Courier New"/>
              <a:ea typeface="Courier New"/>
              <a:cs typeface="Courier New"/>
              <a:sym typeface="Courier New"/>
            </a:endParaRPr>
          </a:p>
          <a:p>
            <a:pPr marL="914400" marR="0" lvl="0" indent="457200" algn="l" rtl="0">
              <a:lnSpc>
                <a:spcPct val="100000"/>
              </a:lnSpc>
              <a:spcBef>
                <a:spcPts val="0"/>
              </a:spcBef>
              <a:spcAft>
                <a:spcPts val="0"/>
              </a:spcAft>
              <a:buClr>
                <a:schemeClr val="dk1"/>
              </a:buClr>
              <a:buSzPts val="1100"/>
              <a:buFont typeface="Arial"/>
              <a:buNone/>
            </a:pPr>
            <a:r>
              <a:rPr lang="en" sz="1600" b="0" i="0" u="none" strike="noStrike" cap="none">
                <a:solidFill>
                  <a:srgbClr val="0000FF"/>
                </a:solidFill>
                <a:latin typeface="Courier New"/>
                <a:ea typeface="Courier New"/>
                <a:cs typeface="Courier New"/>
                <a:sym typeface="Courier New"/>
              </a:rPr>
              <a:t>return this.list.size();		}</a:t>
            </a:r>
            <a:endParaRPr sz="1600" b="0" i="0" u="none" strike="noStrike" cap="none">
              <a:solidFill>
                <a:srgbClr val="0000F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32"/>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1" name="Google Shape;151;p32"/>
          <p:cNvSpPr/>
          <p:nvPr/>
        </p:nvSpPr>
        <p:spPr>
          <a:xfrm>
            <a:off x="7929284" y="210064"/>
            <a:ext cx="813600" cy="217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2" name="Google Shape;152;p32"/>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SzPts val="2800"/>
              <a:buNone/>
            </a:pPr>
            <a:r>
              <a:rPr lang="en" sz="2400">
                <a:solidFill>
                  <a:srgbClr val="FFFFFF"/>
                </a:solidFill>
              </a:rPr>
              <a:t>Implementation of Stack using Queues</a:t>
            </a:r>
            <a:endParaRPr sz="2400"/>
          </a:p>
        </p:txBody>
      </p:sp>
      <p:sp>
        <p:nvSpPr>
          <p:cNvPr id="153" name="Google Shape;153;p32"/>
          <p:cNvSpPr txBox="1"/>
          <p:nvPr/>
        </p:nvSpPr>
        <p:spPr>
          <a:xfrm>
            <a:off x="213900" y="941700"/>
            <a:ext cx="8529000" cy="7776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rgbClr val="000000"/>
              </a:buClr>
              <a:buSzPts val="1800"/>
              <a:buFont typeface="Calibri"/>
              <a:buChar char="●"/>
            </a:pPr>
            <a:r>
              <a:rPr lang="en" sz="1800" b="0" i="0" u="none" strike="noStrike" cap="none">
                <a:solidFill>
                  <a:srgbClr val="000000"/>
                </a:solidFill>
                <a:latin typeface="Calibri"/>
                <a:ea typeface="Calibri"/>
                <a:cs typeface="Calibri"/>
                <a:sym typeface="Calibri"/>
              </a:rPr>
              <a:t>Well, now you’ve learnt the basics of both stacks and queues. Here’s a challenging task for you. </a:t>
            </a:r>
            <a:endParaRPr sz="1800" b="0" i="0" u="none" strike="noStrike" cap="none">
              <a:solidFill>
                <a:srgbClr val="000000"/>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457200" marR="0" lvl="0" indent="-342900" algn="l" rtl="0">
              <a:lnSpc>
                <a:spcPct val="100000"/>
              </a:lnSpc>
              <a:spcBef>
                <a:spcPts val="0"/>
              </a:spcBef>
              <a:spcAft>
                <a:spcPts val="0"/>
              </a:spcAft>
              <a:buClr>
                <a:srgbClr val="000000"/>
              </a:buClr>
              <a:buSzPts val="1800"/>
              <a:buFont typeface="Calibri"/>
              <a:buChar char="●"/>
            </a:pPr>
            <a:r>
              <a:rPr lang="en" sz="1800" b="0" i="0" u="none" strike="noStrike" cap="none">
                <a:solidFill>
                  <a:srgbClr val="000000"/>
                </a:solidFill>
                <a:latin typeface="Calibri"/>
                <a:ea typeface="Calibri"/>
                <a:cs typeface="Calibri"/>
                <a:sym typeface="Calibri"/>
              </a:rPr>
              <a:t>Can you implement a stack using queues?</a:t>
            </a:r>
            <a:endParaRPr sz="1800" b="0" i="0" u="none" strike="noStrike" cap="none">
              <a:solidFill>
                <a:srgbClr val="000000"/>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457200" marR="0" lvl="0" indent="-342900" algn="l" rtl="0">
              <a:lnSpc>
                <a:spcPct val="100000"/>
              </a:lnSpc>
              <a:spcBef>
                <a:spcPts val="0"/>
              </a:spcBef>
              <a:spcAft>
                <a:spcPts val="0"/>
              </a:spcAft>
              <a:buClr>
                <a:srgbClr val="000000"/>
              </a:buClr>
              <a:buSzPts val="1800"/>
              <a:buFont typeface="Calibri"/>
              <a:buChar char="●"/>
            </a:pPr>
            <a:r>
              <a:rPr lang="en" sz="1800" b="0" i="0" u="none" strike="noStrike" cap="none">
                <a:solidFill>
                  <a:srgbClr val="000000"/>
                </a:solidFill>
                <a:latin typeface="Calibri"/>
                <a:ea typeface="Calibri"/>
                <a:cs typeface="Calibri"/>
                <a:sym typeface="Calibri"/>
              </a:rPr>
              <a:t>But, before let’s revise the difference between them once again. </a:t>
            </a:r>
            <a:endParaRPr sz="1800" b="0" i="0" u="none" strike="noStrike" cap="none">
              <a:solidFill>
                <a:srgbClr val="000000"/>
              </a:solidFill>
              <a:latin typeface="Calibri"/>
              <a:ea typeface="Calibri"/>
              <a:cs typeface="Calibri"/>
              <a:sym typeface="Calibri"/>
            </a:endParaRPr>
          </a:p>
        </p:txBody>
      </p:sp>
      <p:pic>
        <p:nvPicPr>
          <p:cNvPr id="154" name="Google Shape;154;p32" descr="Group of people waiting in line vector isolated on white background. Group of refugees, migration crisis in Europe. Turkey war migration waves going to Schengen Area. Border situation in EU, or Mexico"/>
          <p:cNvPicPr preferRelativeResize="0"/>
          <p:nvPr/>
        </p:nvPicPr>
        <p:blipFill rotWithShape="1">
          <a:blip r:embed="rId4">
            <a:alphaModFix/>
          </a:blip>
          <a:srcRect/>
          <a:stretch/>
        </p:blipFill>
        <p:spPr>
          <a:xfrm>
            <a:off x="1714500" y="2958875"/>
            <a:ext cx="5715000" cy="1962150"/>
          </a:xfrm>
          <a:prstGeom prst="rect">
            <a:avLst/>
          </a:prstGeom>
          <a:noFill/>
          <a:ln>
            <a:noFill/>
          </a:ln>
        </p:spPr>
      </p:pic>
    </p:spTree>
    <p:extLst>
      <p:ext uri="{BB962C8B-B14F-4D97-AF65-F5344CB8AC3E}">
        <p14:creationId xmlns:p14="http://schemas.microsoft.com/office/powerpoint/2010/main" val="1497387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3"/>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0" name="Google Shape;160;p33"/>
          <p:cNvSpPr/>
          <p:nvPr/>
        </p:nvSpPr>
        <p:spPr>
          <a:xfrm>
            <a:off x="7929284" y="210064"/>
            <a:ext cx="813600" cy="217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1" name="Google Shape;161;p33"/>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SzPts val="2800"/>
              <a:buNone/>
            </a:pPr>
            <a:r>
              <a:rPr lang="en" sz="2400">
                <a:solidFill>
                  <a:srgbClr val="FFFFFF"/>
                </a:solidFill>
              </a:rPr>
              <a:t>Implementation of Stack using Queues</a:t>
            </a:r>
            <a:endParaRPr sz="2400"/>
          </a:p>
        </p:txBody>
      </p:sp>
      <p:sp>
        <p:nvSpPr>
          <p:cNvPr id="162" name="Google Shape;162;p33"/>
          <p:cNvSpPr txBox="1"/>
          <p:nvPr/>
        </p:nvSpPr>
        <p:spPr>
          <a:xfrm>
            <a:off x="389700" y="991350"/>
            <a:ext cx="8353200" cy="7776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rgbClr val="000000"/>
              </a:buClr>
              <a:buSzPts val="1800"/>
              <a:buFont typeface="Calibri"/>
              <a:buChar char="●"/>
            </a:pPr>
            <a:r>
              <a:rPr lang="en" sz="1800" b="0" i="0" u="none" strike="noStrike" cap="none">
                <a:solidFill>
                  <a:srgbClr val="000000"/>
                </a:solidFill>
                <a:latin typeface="Calibri"/>
                <a:ea typeface="Calibri"/>
                <a:cs typeface="Calibri"/>
                <a:sym typeface="Calibri"/>
              </a:rPr>
              <a:t>Stacks are the data structure that follows LIFO property. Stack has a restriction that insertion and deletion can be done only at one end which is known as the 'TOP' of the stack.</a:t>
            </a:r>
            <a:endParaRPr sz="1800" b="0" i="0" u="none" strike="noStrike" cap="none">
              <a:solidFill>
                <a:srgbClr val="000000"/>
              </a:solidFill>
              <a:latin typeface="Calibri"/>
              <a:ea typeface="Calibri"/>
              <a:cs typeface="Calibri"/>
              <a:sym typeface="Calibri"/>
            </a:endParaRPr>
          </a:p>
        </p:txBody>
      </p:sp>
      <p:pic>
        <p:nvPicPr>
          <p:cNvPr id="163" name="Google Shape;163;p33" descr="File:QUEUE VS STACK.png - Wikimedia Commons"/>
          <p:cNvPicPr preferRelativeResize="0"/>
          <p:nvPr/>
        </p:nvPicPr>
        <p:blipFill rotWithShape="1">
          <a:blip r:embed="rId4">
            <a:alphaModFix/>
          </a:blip>
          <a:srcRect l="70292" r="1990" b="6366"/>
          <a:stretch/>
        </p:blipFill>
        <p:spPr>
          <a:xfrm>
            <a:off x="3445662" y="1768950"/>
            <a:ext cx="2252675" cy="3173125"/>
          </a:xfrm>
          <a:prstGeom prst="rect">
            <a:avLst/>
          </a:prstGeom>
          <a:noFill/>
          <a:ln>
            <a:noFill/>
          </a:ln>
        </p:spPr>
      </p:pic>
    </p:spTree>
    <p:extLst>
      <p:ext uri="{BB962C8B-B14F-4D97-AF65-F5344CB8AC3E}">
        <p14:creationId xmlns:p14="http://schemas.microsoft.com/office/powerpoint/2010/main" val="2630565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4"/>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9" name="Google Shape;169;p34"/>
          <p:cNvSpPr/>
          <p:nvPr/>
        </p:nvSpPr>
        <p:spPr>
          <a:xfrm>
            <a:off x="7929284" y="210064"/>
            <a:ext cx="813600" cy="217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0" name="Google Shape;170;p34"/>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SzPts val="2800"/>
              <a:buNone/>
            </a:pPr>
            <a:r>
              <a:rPr lang="en" sz="2400">
                <a:solidFill>
                  <a:srgbClr val="FFFFFF"/>
                </a:solidFill>
              </a:rPr>
              <a:t>Implementation of Stack using Queues</a:t>
            </a:r>
            <a:endParaRPr sz="2400"/>
          </a:p>
        </p:txBody>
      </p:sp>
      <p:pic>
        <p:nvPicPr>
          <p:cNvPr id="171" name="Google Shape;171;p34" descr="File:QUEUE VS STACK.png - Wikimedia Commons"/>
          <p:cNvPicPr preferRelativeResize="0"/>
          <p:nvPr/>
        </p:nvPicPr>
        <p:blipFill rotWithShape="1">
          <a:blip r:embed="rId4">
            <a:alphaModFix/>
          </a:blip>
          <a:srcRect l="1929" t="10124" r="43842" b="39597"/>
          <a:stretch/>
        </p:blipFill>
        <p:spPr>
          <a:xfrm>
            <a:off x="2108424" y="2730400"/>
            <a:ext cx="5052750" cy="1953350"/>
          </a:xfrm>
          <a:prstGeom prst="rect">
            <a:avLst/>
          </a:prstGeom>
          <a:noFill/>
          <a:ln>
            <a:noFill/>
          </a:ln>
        </p:spPr>
      </p:pic>
      <p:sp>
        <p:nvSpPr>
          <p:cNvPr id="172" name="Google Shape;172;p34"/>
          <p:cNvSpPr txBox="1"/>
          <p:nvPr/>
        </p:nvSpPr>
        <p:spPr>
          <a:xfrm>
            <a:off x="389700" y="919350"/>
            <a:ext cx="8353200" cy="12906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chemeClr val="dk1"/>
              </a:buClr>
              <a:buSzPts val="1800"/>
              <a:buFont typeface="Calibri"/>
              <a:buChar char="●"/>
            </a:pPr>
            <a:r>
              <a:rPr lang="en" sz="1800" b="0" i="0" u="none" strike="noStrike" cap="none">
                <a:solidFill>
                  <a:schemeClr val="dk1"/>
                </a:solidFill>
                <a:latin typeface="Calibri"/>
                <a:ea typeface="Calibri"/>
                <a:cs typeface="Calibri"/>
                <a:sym typeface="Calibri"/>
              </a:rPr>
              <a:t>On the other hand, Queues are the data structure that follows FIFO property. </a:t>
            </a:r>
            <a:endParaRPr sz="1800" b="0" i="0" u="none" strike="noStrike" cap="none">
              <a:solidFill>
                <a:schemeClr val="dk1"/>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457200" marR="0" lvl="0" indent="-342900" algn="l" rtl="0">
              <a:lnSpc>
                <a:spcPct val="100000"/>
              </a:lnSpc>
              <a:spcBef>
                <a:spcPts val="0"/>
              </a:spcBef>
              <a:spcAft>
                <a:spcPts val="0"/>
              </a:spcAft>
              <a:buClr>
                <a:schemeClr val="dk1"/>
              </a:buClr>
              <a:buSzPts val="1800"/>
              <a:buFont typeface="Calibri"/>
              <a:buChar char="●"/>
            </a:pPr>
            <a:r>
              <a:rPr lang="en" sz="1800" b="0" i="0" u="none" strike="noStrike" cap="none">
                <a:solidFill>
                  <a:schemeClr val="dk1"/>
                </a:solidFill>
                <a:latin typeface="Calibri"/>
                <a:ea typeface="Calibri"/>
                <a:cs typeface="Calibri"/>
                <a:sym typeface="Calibri"/>
              </a:rPr>
              <a:t>In queues, you can insert (enqueue) elements only at one end which is known as ‘TAIL’ and deletion (dequeue) of elements in the queue can take place at the other end which is known as ‘HEAD’.</a:t>
            </a:r>
            <a:endParaRPr sz="18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37056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5"/>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8" name="Google Shape;178;p35"/>
          <p:cNvSpPr/>
          <p:nvPr/>
        </p:nvSpPr>
        <p:spPr>
          <a:xfrm>
            <a:off x="7929284" y="210064"/>
            <a:ext cx="813600" cy="217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9" name="Google Shape;179;p35"/>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SzPts val="2800"/>
              <a:buNone/>
            </a:pPr>
            <a:r>
              <a:rPr lang="en" sz="2400">
                <a:solidFill>
                  <a:srgbClr val="FFFFFF"/>
                </a:solidFill>
              </a:rPr>
              <a:t>Implementation of Stack using Queues</a:t>
            </a:r>
            <a:endParaRPr sz="2400"/>
          </a:p>
        </p:txBody>
      </p:sp>
      <p:sp>
        <p:nvSpPr>
          <p:cNvPr id="180" name="Google Shape;180;p35"/>
          <p:cNvSpPr txBox="1"/>
          <p:nvPr/>
        </p:nvSpPr>
        <p:spPr>
          <a:xfrm>
            <a:off x="389700" y="919350"/>
            <a:ext cx="8353200" cy="12906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chemeClr val="dk1"/>
              </a:buClr>
              <a:buSzPts val="1800"/>
              <a:buFont typeface="Calibri"/>
              <a:buChar char="●"/>
            </a:pPr>
            <a:r>
              <a:rPr lang="en" sz="1800" b="0" i="0" u="none" strike="noStrike" cap="none">
                <a:solidFill>
                  <a:schemeClr val="dk1"/>
                </a:solidFill>
                <a:latin typeface="Calibri"/>
                <a:ea typeface="Calibri"/>
                <a:cs typeface="Calibri"/>
                <a:sym typeface="Calibri"/>
              </a:rPr>
              <a:t>The major difference therefore is that if the elements are inserted at the same end in both these data structures, they removal takes place at different end or vice-versa.</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457200" marR="0" lvl="0" indent="-342900" algn="l" rtl="0">
              <a:lnSpc>
                <a:spcPct val="100000"/>
              </a:lnSpc>
              <a:spcBef>
                <a:spcPts val="0"/>
              </a:spcBef>
              <a:spcAft>
                <a:spcPts val="0"/>
              </a:spcAft>
              <a:buClr>
                <a:schemeClr val="dk1"/>
              </a:buClr>
              <a:buSzPts val="1800"/>
              <a:buFont typeface="Calibri"/>
              <a:buChar char="●"/>
            </a:pPr>
            <a:r>
              <a:rPr lang="en" sz="1800" b="0" i="0" u="none" strike="noStrike" cap="none">
                <a:solidFill>
                  <a:schemeClr val="dk1"/>
                </a:solidFill>
                <a:latin typeface="Calibri"/>
                <a:ea typeface="Calibri"/>
                <a:cs typeface="Calibri"/>
                <a:sym typeface="Calibri"/>
              </a:rPr>
              <a:t>We can therefore conclude that either the PUSH operation will be same as ENQUEUE or the POP operation will be same as DEQUEUE in our stack implemented with queues.</a:t>
            </a:r>
            <a:endParaRPr sz="1800" b="0" i="0" u="none" strike="noStrike" cap="none">
              <a:solidFill>
                <a:schemeClr val="dk1"/>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457200" marR="0" lvl="0" indent="-342900" algn="l" rtl="0">
              <a:lnSpc>
                <a:spcPct val="100000"/>
              </a:lnSpc>
              <a:spcBef>
                <a:spcPts val="0"/>
              </a:spcBef>
              <a:spcAft>
                <a:spcPts val="0"/>
              </a:spcAft>
              <a:buClr>
                <a:schemeClr val="dk1"/>
              </a:buClr>
              <a:buSzPts val="1800"/>
              <a:buFont typeface="Calibri"/>
              <a:buChar char="●"/>
            </a:pPr>
            <a:r>
              <a:rPr lang="en" sz="1800" b="0" i="0" u="none" strike="noStrike" cap="none">
                <a:solidFill>
                  <a:schemeClr val="dk1"/>
                </a:solidFill>
                <a:latin typeface="Calibri"/>
                <a:ea typeface="Calibri"/>
                <a:cs typeface="Calibri"/>
                <a:sym typeface="Calibri"/>
              </a:rPr>
              <a:t>The former case is called </a:t>
            </a:r>
            <a:r>
              <a:rPr lang="en" sz="1800" b="1" i="0" u="none" strike="noStrike" cap="none">
                <a:solidFill>
                  <a:schemeClr val="dk1"/>
                </a:solidFill>
                <a:latin typeface="Calibri"/>
                <a:ea typeface="Calibri"/>
                <a:cs typeface="Calibri"/>
                <a:sym typeface="Calibri"/>
              </a:rPr>
              <a:t>implementing stack making POP operation costly</a:t>
            </a:r>
            <a:r>
              <a:rPr lang="en" sz="1800" b="0" i="0" u="none" strike="noStrike" cap="none">
                <a:solidFill>
                  <a:schemeClr val="dk1"/>
                </a:solidFill>
                <a:latin typeface="Calibri"/>
                <a:ea typeface="Calibri"/>
                <a:cs typeface="Calibri"/>
                <a:sym typeface="Calibri"/>
              </a:rPr>
              <a:t> and the latter is called, as you would have guessed already, </a:t>
            </a:r>
            <a:r>
              <a:rPr lang="en" sz="1800" b="1" i="0" u="none" strike="noStrike" cap="none">
                <a:solidFill>
                  <a:schemeClr val="dk1"/>
                </a:solidFill>
                <a:latin typeface="Calibri"/>
                <a:ea typeface="Calibri"/>
                <a:cs typeface="Calibri"/>
                <a:sym typeface="Calibri"/>
              </a:rPr>
              <a:t>implementing stack making PUSH operation costly</a:t>
            </a:r>
            <a:r>
              <a:rPr lang="en" sz="1800" b="0" i="0" u="none" strike="noStrike" cap="none">
                <a:solidFill>
                  <a:schemeClr val="dk1"/>
                </a:solidFill>
                <a:latin typeface="Calibri"/>
                <a:ea typeface="Calibri"/>
                <a:cs typeface="Calibri"/>
                <a:sym typeface="Calibri"/>
              </a:rPr>
              <a:t>.</a:t>
            </a:r>
            <a:endParaRPr sz="18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47568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8"/>
          <p:cNvSpPr/>
          <p:nvPr/>
        </p:nvSpPr>
        <p:spPr>
          <a:xfrm>
            <a:off x="628648" y="546098"/>
            <a:ext cx="3259800" cy="40341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7" name="Google Shape;117;p28"/>
          <p:cNvSpPr txBox="1"/>
          <p:nvPr/>
        </p:nvSpPr>
        <p:spPr>
          <a:xfrm>
            <a:off x="1057272" y="1288764"/>
            <a:ext cx="1700400" cy="217200"/>
          </a:xfrm>
          <a:prstGeom prst="rect">
            <a:avLst/>
          </a:prstGeom>
          <a:noFill/>
          <a:ln>
            <a:noFill/>
          </a:ln>
        </p:spPr>
        <p:txBody>
          <a:bodyPr spcFirstLastPara="1" wrap="square" lIns="0" tIns="0" rIns="0" bIns="0" anchor="t" anchorCtr="0">
            <a:noAutofit/>
          </a:bodyPr>
          <a:lstStyle/>
          <a:p>
            <a:pPr marL="0" marR="0" lvl="0" indent="0" algn="l" rtl="0">
              <a:lnSpc>
                <a:spcPct val="112142"/>
              </a:lnSpc>
              <a:spcBef>
                <a:spcPts val="0"/>
              </a:spcBef>
              <a:spcAft>
                <a:spcPts val="0"/>
              </a:spcAft>
              <a:buClr>
                <a:srgbClr val="000000"/>
              </a:buClr>
              <a:buSzPts val="1400"/>
              <a:buFont typeface="Arial"/>
              <a:buNone/>
            </a:pPr>
            <a:r>
              <a:rPr lang="en" sz="1400" b="0" i="0" u="none" strike="noStrike" cap="none">
                <a:solidFill>
                  <a:srgbClr val="FFFFFF"/>
                </a:solidFill>
                <a:latin typeface="Trebuchet MS"/>
                <a:ea typeface="Trebuchet MS"/>
                <a:cs typeface="Trebuchet MS"/>
                <a:sym typeface="Trebuchet MS"/>
              </a:rPr>
              <a:t>EditEdit MasterMaster  texttext stylesstyles</a:t>
            </a:r>
            <a:endParaRPr sz="1400" b="0" i="0" u="none" strike="noStrike" cap="none">
              <a:solidFill>
                <a:srgbClr val="000000"/>
              </a:solidFill>
              <a:latin typeface="Trebuchet MS"/>
              <a:ea typeface="Trebuchet MS"/>
              <a:cs typeface="Trebuchet MS"/>
              <a:sym typeface="Trebuchet MS"/>
            </a:endParaRPr>
          </a:p>
        </p:txBody>
      </p:sp>
      <p:sp>
        <p:nvSpPr>
          <p:cNvPr id="118" name="Google Shape;118;p28"/>
          <p:cNvSpPr/>
          <p:nvPr/>
        </p:nvSpPr>
        <p:spPr>
          <a:xfrm>
            <a:off x="0" y="0"/>
            <a:ext cx="9144000" cy="51435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9" name="Google Shape;119;p28"/>
          <p:cNvSpPr/>
          <p:nvPr/>
        </p:nvSpPr>
        <p:spPr>
          <a:xfrm>
            <a:off x="635171" y="0"/>
            <a:ext cx="3259800" cy="404190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0" name="Google Shape;120;p28"/>
          <p:cNvSpPr txBox="1"/>
          <p:nvPr/>
        </p:nvSpPr>
        <p:spPr>
          <a:xfrm>
            <a:off x="883176" y="499600"/>
            <a:ext cx="2783100" cy="1146300"/>
          </a:xfrm>
          <a:prstGeom prst="rect">
            <a:avLst/>
          </a:prstGeom>
          <a:noFill/>
          <a:ln>
            <a:noFill/>
          </a:ln>
        </p:spPr>
        <p:txBody>
          <a:bodyPr spcFirstLastPara="1" wrap="square" lIns="0" tIns="113025" rIns="0" bIns="0" anchor="t" anchorCtr="0">
            <a:noAutofit/>
          </a:bodyPr>
          <a:lstStyle/>
          <a:p>
            <a:pPr marL="0" marR="0" lvl="0" indent="0" algn="l" rtl="0">
              <a:lnSpc>
                <a:spcPct val="100000"/>
              </a:lnSpc>
              <a:spcBef>
                <a:spcPts val="765"/>
              </a:spcBef>
              <a:spcAft>
                <a:spcPts val="0"/>
              </a:spcAft>
              <a:buClr>
                <a:schemeClr val="dk1"/>
              </a:buClr>
              <a:buSzPts val="1800"/>
              <a:buFont typeface="Arial"/>
              <a:buNone/>
            </a:pPr>
            <a:r>
              <a:rPr lang="en" sz="1800" b="1" i="0" u="none" strike="noStrike" cap="none" dirty="0">
                <a:solidFill>
                  <a:schemeClr val="lt1"/>
                </a:solidFill>
                <a:latin typeface="Arial"/>
                <a:ea typeface="Arial"/>
                <a:cs typeface="Arial"/>
                <a:sym typeface="Arial"/>
              </a:rPr>
              <a:t>Module Name - </a:t>
            </a:r>
            <a:r>
              <a:rPr lang="en" sz="1800" b="0" i="0" u="none" strike="noStrike" cap="none" dirty="0">
                <a:solidFill>
                  <a:schemeClr val="lt1"/>
                </a:solidFill>
                <a:latin typeface="Arial"/>
                <a:ea typeface="Arial"/>
                <a:cs typeface="Arial"/>
                <a:sym typeface="Arial"/>
              </a:rPr>
              <a:t>Stacks &amp; Queues</a:t>
            </a:r>
            <a:endParaRPr sz="1800" b="0" i="0" u="none" strike="noStrike" cap="none" dirty="0">
              <a:solidFill>
                <a:schemeClr val="lt1"/>
              </a:solidFill>
              <a:latin typeface="Arial"/>
              <a:ea typeface="Arial"/>
              <a:cs typeface="Arial"/>
              <a:sym typeface="Arial"/>
            </a:endParaRPr>
          </a:p>
          <a:p>
            <a:pPr marL="0" marR="0" lvl="0" indent="0" algn="l" rtl="0">
              <a:lnSpc>
                <a:spcPct val="100000"/>
              </a:lnSpc>
              <a:spcBef>
                <a:spcPts val="765"/>
              </a:spcBef>
              <a:spcAft>
                <a:spcPts val="0"/>
              </a:spcAft>
              <a:buClr>
                <a:schemeClr val="dk1"/>
              </a:buClr>
              <a:buSzPts val="1800"/>
              <a:buFont typeface="Arial"/>
              <a:buNone/>
            </a:pPr>
            <a:endParaRPr lang="en" sz="1800" b="1" i="0" u="none" strike="noStrike" cap="none" dirty="0">
              <a:solidFill>
                <a:schemeClr val="lt1"/>
              </a:solidFill>
              <a:latin typeface="Arial"/>
              <a:ea typeface="Arial"/>
              <a:cs typeface="Arial"/>
            </a:endParaRPr>
          </a:p>
          <a:p>
            <a:pPr marL="0" marR="0" lvl="0" indent="0" algn="l" rtl="0">
              <a:lnSpc>
                <a:spcPct val="100000"/>
              </a:lnSpc>
              <a:spcBef>
                <a:spcPts val="765"/>
              </a:spcBef>
              <a:spcAft>
                <a:spcPts val="0"/>
              </a:spcAft>
              <a:buClr>
                <a:schemeClr val="dk1"/>
              </a:buClr>
              <a:buSzPts val="1800"/>
              <a:buFont typeface="Arial"/>
              <a:buNone/>
            </a:pPr>
            <a:r>
              <a:rPr lang="en" sz="1800" b="1" i="0" u="none" strike="noStrike" cap="none" dirty="0">
                <a:solidFill>
                  <a:schemeClr val="lt1"/>
                </a:solidFill>
                <a:latin typeface="Arial"/>
                <a:ea typeface="Arial"/>
                <a:cs typeface="Arial"/>
                <a:sym typeface="Arial"/>
              </a:rPr>
              <a:t>Topic Name: Queues</a:t>
            </a:r>
            <a:endParaRPr sz="1800" b="1" i="0" u="none" strike="noStrike" cap="none" dirty="0">
              <a:solidFill>
                <a:schemeClr val="lt1"/>
              </a:solidFill>
              <a:latin typeface="Arial"/>
              <a:ea typeface="Arial"/>
              <a:cs typeface="Arial"/>
              <a:sym typeface="Arial"/>
            </a:endParaRPr>
          </a:p>
          <a:p>
            <a:pPr marL="12700" marR="0" lvl="0" indent="0" algn="l" rtl="0">
              <a:lnSpc>
                <a:spcPct val="100000"/>
              </a:lnSpc>
              <a:spcBef>
                <a:spcPts val="765"/>
              </a:spcBef>
              <a:spcAft>
                <a:spcPts val="0"/>
              </a:spcAft>
              <a:buClr>
                <a:srgbClr val="000000"/>
              </a:buClr>
              <a:buSzPts val="1800"/>
              <a:buFont typeface="Arial"/>
              <a:buNone/>
            </a:pPr>
            <a:endParaRPr sz="1800" b="1" i="0" u="none" strike="noStrike" cap="none">
              <a:solidFill>
                <a:srgbClr val="FFFFFF"/>
              </a:solidFill>
              <a:latin typeface="Times New Roman"/>
              <a:ea typeface="Times New Roman"/>
              <a:cs typeface="Times New Roman"/>
              <a:sym typeface="Times New Roman"/>
            </a:endParaRPr>
          </a:p>
        </p:txBody>
      </p:sp>
      <p:sp>
        <p:nvSpPr>
          <p:cNvPr id="121" name="Google Shape;121;p28"/>
          <p:cNvSpPr/>
          <p:nvPr/>
        </p:nvSpPr>
        <p:spPr>
          <a:xfrm>
            <a:off x="7929284" y="210064"/>
            <a:ext cx="813600" cy="217200"/>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6"/>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6" name="Google Shape;186;p36"/>
          <p:cNvSpPr/>
          <p:nvPr/>
        </p:nvSpPr>
        <p:spPr>
          <a:xfrm>
            <a:off x="7929284" y="210064"/>
            <a:ext cx="813600" cy="217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7" name="Google Shape;187;p36"/>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SzPts val="2800"/>
              <a:buNone/>
            </a:pPr>
            <a:r>
              <a:rPr lang="en" sz="2400">
                <a:solidFill>
                  <a:srgbClr val="FFFFFF"/>
                </a:solidFill>
              </a:rPr>
              <a:t>Implementation of Stack using Queues</a:t>
            </a:r>
            <a:endParaRPr sz="2400"/>
          </a:p>
        </p:txBody>
      </p:sp>
      <p:sp>
        <p:nvSpPr>
          <p:cNvPr id="188" name="Google Shape;188;p36"/>
          <p:cNvSpPr txBox="1"/>
          <p:nvPr/>
        </p:nvSpPr>
        <p:spPr>
          <a:xfrm>
            <a:off x="395400" y="770425"/>
            <a:ext cx="8353200" cy="1290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Calibri"/>
                <a:ea typeface="Calibri"/>
                <a:cs typeface="Calibri"/>
                <a:sym typeface="Calibri"/>
              </a:rPr>
              <a:t>Let us see the implementation making POP operation costly:</a:t>
            </a:r>
            <a:endParaRPr sz="1800" b="0" i="0" u="none" strike="noStrike" cap="none">
              <a:solidFill>
                <a:schemeClr val="dk1"/>
              </a:solidFill>
              <a:latin typeface="Calibri"/>
              <a:ea typeface="Calibri"/>
              <a:cs typeface="Calibri"/>
              <a:sym typeface="Calibri"/>
            </a:endParaRPr>
          </a:p>
          <a:p>
            <a:pPr marL="91440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457200" marR="0" lvl="0" indent="-342900" algn="l" rtl="0">
              <a:lnSpc>
                <a:spcPct val="100000"/>
              </a:lnSpc>
              <a:spcBef>
                <a:spcPts val="0"/>
              </a:spcBef>
              <a:spcAft>
                <a:spcPts val="0"/>
              </a:spcAft>
              <a:buClr>
                <a:schemeClr val="dk1"/>
              </a:buClr>
              <a:buSzPts val="1800"/>
              <a:buFont typeface="Calibri"/>
              <a:buChar char="●"/>
            </a:pPr>
            <a:r>
              <a:rPr lang="en" sz="1800" b="0" i="0" u="none" strike="noStrike" cap="none">
                <a:solidFill>
                  <a:schemeClr val="dk1"/>
                </a:solidFill>
                <a:latin typeface="Calibri"/>
                <a:ea typeface="Calibri"/>
                <a:cs typeface="Calibri"/>
                <a:sym typeface="Calibri"/>
              </a:rPr>
              <a:t>The algorithm uses two queues Q1 and Q2. </a:t>
            </a:r>
            <a:endParaRPr sz="1800" b="0" i="0" u="none" strike="noStrike" cap="none">
              <a:solidFill>
                <a:schemeClr val="dk1"/>
              </a:solidFill>
              <a:latin typeface="Calibri"/>
              <a:ea typeface="Calibri"/>
              <a:cs typeface="Calibri"/>
              <a:sym typeface="Calibri"/>
            </a:endParaRPr>
          </a:p>
          <a:p>
            <a:pPr marL="91440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457200" marR="0" lvl="0" indent="-342900" algn="l" rtl="0">
              <a:lnSpc>
                <a:spcPct val="100000"/>
              </a:lnSpc>
              <a:spcBef>
                <a:spcPts val="0"/>
              </a:spcBef>
              <a:spcAft>
                <a:spcPts val="0"/>
              </a:spcAft>
              <a:buClr>
                <a:schemeClr val="dk1"/>
              </a:buClr>
              <a:buSzPts val="1800"/>
              <a:buFont typeface="Calibri"/>
              <a:buChar char="●"/>
            </a:pPr>
            <a:r>
              <a:rPr lang="en" sz="1800" b="0" i="0" u="none" strike="noStrike" cap="none">
                <a:solidFill>
                  <a:schemeClr val="dk1"/>
                </a:solidFill>
                <a:latin typeface="Calibri"/>
                <a:ea typeface="Calibri"/>
                <a:cs typeface="Calibri"/>
                <a:sym typeface="Calibri"/>
              </a:rPr>
              <a:t>The first queue Q1 will be acting as our stack, i.e PUSH and POP operations will insert and remove elements from the head of Q1.</a:t>
            </a:r>
            <a:endParaRPr sz="1800" b="0" i="0" u="none" strike="noStrike" cap="none">
              <a:solidFill>
                <a:schemeClr val="dk1"/>
              </a:solidFill>
              <a:latin typeface="Calibri"/>
              <a:ea typeface="Calibri"/>
              <a:cs typeface="Calibri"/>
              <a:sym typeface="Calibri"/>
            </a:endParaRPr>
          </a:p>
          <a:p>
            <a:pPr marL="91440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457200" marR="0" lvl="0" indent="-342900" algn="l" rtl="0">
              <a:lnSpc>
                <a:spcPct val="100000"/>
              </a:lnSpc>
              <a:spcBef>
                <a:spcPts val="0"/>
              </a:spcBef>
              <a:spcAft>
                <a:spcPts val="0"/>
              </a:spcAft>
              <a:buClr>
                <a:schemeClr val="dk1"/>
              </a:buClr>
              <a:buSzPts val="1800"/>
              <a:buFont typeface="Calibri"/>
              <a:buChar char="●"/>
            </a:pPr>
            <a:r>
              <a:rPr lang="en" sz="1800" b="0" i="0" u="none" strike="noStrike" cap="none">
                <a:solidFill>
                  <a:schemeClr val="dk1"/>
                </a:solidFill>
                <a:latin typeface="Calibri"/>
                <a:ea typeface="Calibri"/>
                <a:cs typeface="Calibri"/>
                <a:sym typeface="Calibri"/>
              </a:rPr>
              <a:t>As told already, this implementation involves assuming the heads of both stack and queue as same. </a:t>
            </a:r>
            <a:endParaRPr sz="1800" b="0" i="0" u="none" strike="noStrike" cap="none">
              <a:solidFill>
                <a:schemeClr val="dk1"/>
              </a:solidFill>
              <a:latin typeface="Calibri"/>
              <a:ea typeface="Calibri"/>
              <a:cs typeface="Calibri"/>
              <a:sym typeface="Calibri"/>
            </a:endParaRPr>
          </a:p>
          <a:p>
            <a:pPr marL="91440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457200" marR="0" lvl="0" indent="-342900" algn="l" rtl="0">
              <a:lnSpc>
                <a:spcPct val="100000"/>
              </a:lnSpc>
              <a:spcBef>
                <a:spcPts val="0"/>
              </a:spcBef>
              <a:spcAft>
                <a:spcPts val="0"/>
              </a:spcAft>
              <a:buClr>
                <a:schemeClr val="dk1"/>
              </a:buClr>
              <a:buSzPts val="1800"/>
              <a:buFont typeface="Calibri"/>
              <a:buChar char="●"/>
            </a:pPr>
            <a:r>
              <a:rPr lang="en" sz="1800" b="0" i="0" u="none" strike="noStrike" cap="none">
                <a:solidFill>
                  <a:schemeClr val="dk1"/>
                </a:solidFill>
                <a:latin typeface="Calibri"/>
                <a:ea typeface="Calibri"/>
                <a:cs typeface="Calibri"/>
                <a:sym typeface="Calibri"/>
              </a:rPr>
              <a:t>Therefore, the ENQUEUE operation does the same task as the PUSH operation and add elements to the head of Q1. Q2 is not used in PUSH.</a:t>
            </a:r>
            <a:endParaRPr sz="18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608192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94" name="Google Shape;194;p37"/>
          <p:cNvSpPr/>
          <p:nvPr/>
        </p:nvSpPr>
        <p:spPr>
          <a:xfrm>
            <a:off x="7929284" y="210064"/>
            <a:ext cx="813600" cy="217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95" name="Google Shape;195;p37"/>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SzPts val="2800"/>
              <a:buNone/>
            </a:pPr>
            <a:r>
              <a:rPr lang="en" sz="2400">
                <a:solidFill>
                  <a:srgbClr val="FFFFFF"/>
                </a:solidFill>
              </a:rPr>
              <a:t>Implementation of Stack using Queues</a:t>
            </a:r>
            <a:endParaRPr sz="2400"/>
          </a:p>
        </p:txBody>
      </p:sp>
      <p:sp>
        <p:nvSpPr>
          <p:cNvPr id="196" name="Google Shape;196;p37"/>
          <p:cNvSpPr txBox="1"/>
          <p:nvPr/>
        </p:nvSpPr>
        <p:spPr>
          <a:xfrm>
            <a:off x="395400" y="770425"/>
            <a:ext cx="8353200" cy="1290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Calibri"/>
                <a:ea typeface="Calibri"/>
                <a:cs typeface="Calibri"/>
                <a:sym typeface="Calibri"/>
              </a:rPr>
              <a:t>Let’s see a visual demonstration to understand the PUSH operation’s execution:</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Calibri"/>
                <a:ea typeface="Calibri"/>
                <a:cs typeface="Calibri"/>
                <a:sym typeface="Calibri"/>
              </a:rPr>
              <a:t>PUSH 1:   1 is enqueued to Q1. The head of the Q1 becomes the head of the stack.</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Calibri"/>
                <a:ea typeface="Calibri"/>
                <a:cs typeface="Calibri"/>
                <a:sym typeface="Calibri"/>
              </a:rPr>
              <a:t>PUSH 5:	5 is enqueued to Q1.</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800" b="0" i="0" u="none" strike="noStrike" cap="none">
                <a:solidFill>
                  <a:schemeClr val="dk1"/>
                </a:solidFill>
                <a:latin typeface="Calibri"/>
                <a:ea typeface="Calibri"/>
                <a:cs typeface="Calibri"/>
                <a:sym typeface="Calibri"/>
              </a:rPr>
              <a:t>PUSH 3:	3 is enqueued to Q1.</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aphicFrame>
        <p:nvGraphicFramePr>
          <p:cNvPr id="197" name="Google Shape;197;p37"/>
          <p:cNvGraphicFramePr/>
          <p:nvPr/>
        </p:nvGraphicFramePr>
        <p:xfrm>
          <a:off x="4346800" y="2031500"/>
          <a:ext cx="450400" cy="396210"/>
        </p:xfrm>
        <a:graphic>
          <a:graphicData uri="http://schemas.openxmlformats.org/drawingml/2006/table">
            <a:tbl>
              <a:tblPr>
                <a:noFill/>
              </a:tblPr>
              <a:tblGrid>
                <a:gridCol w="450400">
                  <a:extLst>
                    <a:ext uri="{9D8B030D-6E8A-4147-A177-3AD203B41FA5}">
                      <a16:colId xmlns:a16="http://schemas.microsoft.com/office/drawing/2014/main" val="20000"/>
                    </a:ext>
                  </a:extLst>
                </a:gridCol>
              </a:tblGrid>
              <a:tr h="381000">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t>1</a:t>
                      </a:r>
                      <a:endParaRPr sz="1400" u="none" strike="noStrike" cap="none"/>
                    </a:p>
                  </a:txBody>
                  <a:tcPr marL="91425" marR="91425" marT="91425" marB="91425" anchor="ctr"/>
                </a:tc>
                <a:extLst>
                  <a:ext uri="{0D108BD9-81ED-4DB2-BD59-A6C34878D82A}">
                    <a16:rowId xmlns:a16="http://schemas.microsoft.com/office/drawing/2014/main" val="10000"/>
                  </a:ext>
                </a:extLst>
              </a:tr>
            </a:tbl>
          </a:graphicData>
        </a:graphic>
      </p:graphicFrame>
      <p:graphicFrame>
        <p:nvGraphicFramePr>
          <p:cNvPr id="198" name="Google Shape;198;p37"/>
          <p:cNvGraphicFramePr/>
          <p:nvPr/>
        </p:nvGraphicFramePr>
        <p:xfrm>
          <a:off x="4115125" y="2853775"/>
          <a:ext cx="913750" cy="396210"/>
        </p:xfrm>
        <a:graphic>
          <a:graphicData uri="http://schemas.openxmlformats.org/drawingml/2006/table">
            <a:tbl>
              <a:tblPr>
                <a:noFill/>
              </a:tblPr>
              <a:tblGrid>
                <a:gridCol w="456875">
                  <a:extLst>
                    <a:ext uri="{9D8B030D-6E8A-4147-A177-3AD203B41FA5}">
                      <a16:colId xmlns:a16="http://schemas.microsoft.com/office/drawing/2014/main" val="20000"/>
                    </a:ext>
                  </a:extLst>
                </a:gridCol>
                <a:gridCol w="456875">
                  <a:extLst>
                    <a:ext uri="{9D8B030D-6E8A-4147-A177-3AD203B41FA5}">
                      <a16:colId xmlns:a16="http://schemas.microsoft.com/office/drawing/2014/main" val="20001"/>
                    </a:ext>
                  </a:extLst>
                </a:gridCol>
              </a:tblGrid>
              <a:tr h="396200">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t>5</a:t>
                      </a:r>
                      <a:endParaRPr sz="1400"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t>1</a:t>
                      </a:r>
                      <a:endParaRPr sz="1400" u="none" strike="noStrike" cap="none"/>
                    </a:p>
                  </a:txBody>
                  <a:tcPr marL="91425" marR="91425" marT="91425" marB="91425" anchor="ctr"/>
                </a:tc>
                <a:extLst>
                  <a:ext uri="{0D108BD9-81ED-4DB2-BD59-A6C34878D82A}">
                    <a16:rowId xmlns:a16="http://schemas.microsoft.com/office/drawing/2014/main" val="10000"/>
                  </a:ext>
                </a:extLst>
              </a:tr>
            </a:tbl>
          </a:graphicData>
        </a:graphic>
      </p:graphicFrame>
      <p:graphicFrame>
        <p:nvGraphicFramePr>
          <p:cNvPr id="199" name="Google Shape;199;p37"/>
          <p:cNvGraphicFramePr/>
          <p:nvPr/>
        </p:nvGraphicFramePr>
        <p:xfrm>
          <a:off x="3883463" y="3756050"/>
          <a:ext cx="1377075" cy="396210"/>
        </p:xfrm>
        <a:graphic>
          <a:graphicData uri="http://schemas.openxmlformats.org/drawingml/2006/table">
            <a:tbl>
              <a:tblPr>
                <a:noFill/>
              </a:tblPr>
              <a:tblGrid>
                <a:gridCol w="459025">
                  <a:extLst>
                    <a:ext uri="{9D8B030D-6E8A-4147-A177-3AD203B41FA5}">
                      <a16:colId xmlns:a16="http://schemas.microsoft.com/office/drawing/2014/main" val="20000"/>
                    </a:ext>
                  </a:extLst>
                </a:gridCol>
                <a:gridCol w="459025">
                  <a:extLst>
                    <a:ext uri="{9D8B030D-6E8A-4147-A177-3AD203B41FA5}">
                      <a16:colId xmlns:a16="http://schemas.microsoft.com/office/drawing/2014/main" val="20001"/>
                    </a:ext>
                  </a:extLst>
                </a:gridCol>
                <a:gridCol w="459025">
                  <a:extLst>
                    <a:ext uri="{9D8B030D-6E8A-4147-A177-3AD203B41FA5}">
                      <a16:colId xmlns:a16="http://schemas.microsoft.com/office/drawing/2014/main" val="20002"/>
                    </a:ext>
                  </a:extLst>
                </a:gridCol>
              </a:tblGrid>
              <a:tr h="396200">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t>3</a:t>
                      </a:r>
                      <a:endParaRPr sz="1400"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t>5</a:t>
                      </a:r>
                      <a:endParaRPr sz="1400"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t>1</a:t>
                      </a:r>
                      <a:endParaRPr sz="1400" u="none" strike="noStrike" cap="none"/>
                    </a:p>
                  </a:txBody>
                  <a:tcPr marL="91425" marR="91425" marT="91425" marB="91425" anchor="ct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2910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8"/>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5" name="Google Shape;205;p38"/>
          <p:cNvSpPr/>
          <p:nvPr/>
        </p:nvSpPr>
        <p:spPr>
          <a:xfrm>
            <a:off x="7929284" y="210064"/>
            <a:ext cx="813600" cy="217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6" name="Google Shape;206;p38"/>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SzPts val="2800"/>
              <a:buNone/>
            </a:pPr>
            <a:r>
              <a:rPr lang="en" sz="2400">
                <a:solidFill>
                  <a:srgbClr val="FFFFFF"/>
                </a:solidFill>
              </a:rPr>
              <a:t>Implementation of Stack using Queues</a:t>
            </a:r>
            <a:endParaRPr sz="2400"/>
          </a:p>
        </p:txBody>
      </p:sp>
      <p:sp>
        <p:nvSpPr>
          <p:cNvPr id="207" name="Google Shape;207;p38"/>
          <p:cNvSpPr txBox="1"/>
          <p:nvPr/>
        </p:nvSpPr>
        <p:spPr>
          <a:xfrm>
            <a:off x="313500" y="843150"/>
            <a:ext cx="8353200" cy="12906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chemeClr val="dk1"/>
              </a:buClr>
              <a:buSzPts val="1800"/>
              <a:buFont typeface="Calibri"/>
              <a:buChar char="●"/>
            </a:pPr>
            <a:r>
              <a:rPr lang="en" sz="1800" b="0" i="0" u="none" strike="noStrike" cap="none">
                <a:solidFill>
                  <a:schemeClr val="dk1"/>
                </a:solidFill>
                <a:latin typeface="Calibri"/>
                <a:ea typeface="Calibri"/>
                <a:cs typeface="Calibri"/>
                <a:sym typeface="Calibri"/>
              </a:rPr>
              <a:t>Here is the flow of the implementation of the costly POP operation:</a:t>
            </a:r>
            <a:endParaRPr sz="1800" b="0" i="0" u="none" strike="noStrike" cap="none">
              <a:solidFill>
                <a:schemeClr val="dk1"/>
              </a:solidFill>
              <a:latin typeface="Calibri"/>
              <a:ea typeface="Calibri"/>
              <a:cs typeface="Calibri"/>
              <a:sym typeface="Calibri"/>
            </a:endParaRPr>
          </a:p>
          <a:p>
            <a:pPr marL="91440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914400" marR="0" lvl="1" indent="-342900" algn="l" rtl="0">
              <a:lnSpc>
                <a:spcPct val="100000"/>
              </a:lnSpc>
              <a:spcBef>
                <a:spcPts val="0"/>
              </a:spcBef>
              <a:spcAft>
                <a:spcPts val="0"/>
              </a:spcAft>
              <a:buClr>
                <a:schemeClr val="dk1"/>
              </a:buClr>
              <a:buSzPts val="1800"/>
              <a:buFont typeface="Calibri"/>
              <a:buChar char="○"/>
            </a:pPr>
            <a:r>
              <a:rPr lang="en" sz="1800" b="0" i="0" u="none" strike="noStrike" cap="none">
                <a:solidFill>
                  <a:schemeClr val="dk1"/>
                </a:solidFill>
                <a:latin typeface="Calibri"/>
                <a:ea typeface="Calibri"/>
                <a:cs typeface="Calibri"/>
                <a:sym typeface="Calibri"/>
              </a:rPr>
              <a:t>The POP operation will be performed using both queues Q1 and Q2.</a:t>
            </a:r>
            <a:endParaRPr sz="1800" b="0" i="0" u="none" strike="noStrike" cap="none">
              <a:solidFill>
                <a:schemeClr val="dk1"/>
              </a:solidFill>
              <a:latin typeface="Calibri"/>
              <a:ea typeface="Calibri"/>
              <a:cs typeface="Calibri"/>
              <a:sym typeface="Calibri"/>
            </a:endParaRPr>
          </a:p>
          <a:p>
            <a:pPr marL="91440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914400" marR="0" lvl="1" indent="-342900" algn="l" rtl="0">
              <a:lnSpc>
                <a:spcPct val="100000"/>
              </a:lnSpc>
              <a:spcBef>
                <a:spcPts val="0"/>
              </a:spcBef>
              <a:spcAft>
                <a:spcPts val="0"/>
              </a:spcAft>
              <a:buClr>
                <a:schemeClr val="dk1"/>
              </a:buClr>
              <a:buSzPts val="1800"/>
              <a:buFont typeface="Calibri"/>
              <a:buChar char="○"/>
            </a:pPr>
            <a:r>
              <a:rPr lang="en" sz="1800" b="0" i="0" u="none" strike="noStrike" cap="none">
                <a:solidFill>
                  <a:schemeClr val="dk1"/>
                </a:solidFill>
                <a:latin typeface="Calibri"/>
                <a:ea typeface="Calibri"/>
                <a:cs typeface="Calibri"/>
                <a:sym typeface="Calibri"/>
              </a:rPr>
              <a:t>All the elements except the last one( the element to be popped) will be dequeued one by one from Q1 and enqueued into the Q2.</a:t>
            </a:r>
            <a:endParaRPr sz="1800" b="0" i="0" u="none" strike="noStrike" cap="none">
              <a:solidFill>
                <a:schemeClr val="dk1"/>
              </a:solidFill>
              <a:latin typeface="Calibri"/>
              <a:ea typeface="Calibri"/>
              <a:cs typeface="Calibri"/>
              <a:sym typeface="Calibri"/>
            </a:endParaRPr>
          </a:p>
          <a:p>
            <a:pPr marL="91440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914400" marR="0" lvl="1" indent="-342900" algn="l" rtl="0">
              <a:lnSpc>
                <a:spcPct val="100000"/>
              </a:lnSpc>
              <a:spcBef>
                <a:spcPts val="0"/>
              </a:spcBef>
              <a:spcAft>
                <a:spcPts val="0"/>
              </a:spcAft>
              <a:buClr>
                <a:schemeClr val="dk1"/>
              </a:buClr>
              <a:buSzPts val="1800"/>
              <a:buFont typeface="Calibri"/>
              <a:buChar char="○"/>
            </a:pPr>
            <a:r>
              <a:rPr lang="en" sz="1800" b="0" i="0" u="none" strike="noStrike" cap="none">
                <a:solidFill>
                  <a:schemeClr val="dk1"/>
                </a:solidFill>
                <a:latin typeface="Calibri"/>
                <a:ea typeface="Calibri"/>
                <a:cs typeface="Calibri"/>
                <a:sym typeface="Calibri"/>
              </a:rPr>
              <a:t>The remaining element from Q1 is dequeued and returned after the names of Q1 and Q2 are swapped.</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457200" marR="0" lvl="0" indent="-342900" algn="l" rtl="0">
              <a:lnSpc>
                <a:spcPct val="100000"/>
              </a:lnSpc>
              <a:spcBef>
                <a:spcPts val="0"/>
              </a:spcBef>
              <a:spcAft>
                <a:spcPts val="0"/>
              </a:spcAft>
              <a:buClr>
                <a:schemeClr val="dk1"/>
              </a:buClr>
              <a:buSzPts val="1800"/>
              <a:buFont typeface="Calibri"/>
              <a:buChar char="●"/>
            </a:pPr>
            <a:r>
              <a:rPr lang="en" sz="1800" b="0" i="0" u="none" strike="noStrike" cap="none">
                <a:solidFill>
                  <a:schemeClr val="dk1"/>
                </a:solidFill>
                <a:latin typeface="Calibri"/>
                <a:ea typeface="Calibri"/>
                <a:cs typeface="Calibri"/>
                <a:sym typeface="Calibri"/>
              </a:rPr>
              <a:t>Let’s perform the pop operation on this stack from our last slide:</a:t>
            </a:r>
            <a:endParaRPr sz="1800" b="0" i="0" u="none" strike="noStrike" cap="none">
              <a:solidFill>
                <a:schemeClr val="dk1"/>
              </a:solidFill>
              <a:latin typeface="Calibri"/>
              <a:ea typeface="Calibri"/>
              <a:cs typeface="Calibri"/>
              <a:sym typeface="Calibri"/>
            </a:endParaRPr>
          </a:p>
        </p:txBody>
      </p:sp>
      <p:graphicFrame>
        <p:nvGraphicFramePr>
          <p:cNvPr id="208" name="Google Shape;208;p38"/>
          <p:cNvGraphicFramePr/>
          <p:nvPr/>
        </p:nvGraphicFramePr>
        <p:xfrm>
          <a:off x="3883463" y="4137050"/>
          <a:ext cx="1377075" cy="396210"/>
        </p:xfrm>
        <a:graphic>
          <a:graphicData uri="http://schemas.openxmlformats.org/drawingml/2006/table">
            <a:tbl>
              <a:tblPr>
                <a:noFill/>
              </a:tblPr>
              <a:tblGrid>
                <a:gridCol w="459025">
                  <a:extLst>
                    <a:ext uri="{9D8B030D-6E8A-4147-A177-3AD203B41FA5}">
                      <a16:colId xmlns:a16="http://schemas.microsoft.com/office/drawing/2014/main" val="20000"/>
                    </a:ext>
                  </a:extLst>
                </a:gridCol>
                <a:gridCol w="459025">
                  <a:extLst>
                    <a:ext uri="{9D8B030D-6E8A-4147-A177-3AD203B41FA5}">
                      <a16:colId xmlns:a16="http://schemas.microsoft.com/office/drawing/2014/main" val="20001"/>
                    </a:ext>
                  </a:extLst>
                </a:gridCol>
                <a:gridCol w="459025">
                  <a:extLst>
                    <a:ext uri="{9D8B030D-6E8A-4147-A177-3AD203B41FA5}">
                      <a16:colId xmlns:a16="http://schemas.microsoft.com/office/drawing/2014/main" val="20002"/>
                    </a:ext>
                  </a:extLst>
                </a:gridCol>
              </a:tblGrid>
              <a:tr h="396200">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t>3</a:t>
                      </a:r>
                      <a:endParaRPr sz="1400"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t>5</a:t>
                      </a:r>
                      <a:endParaRPr sz="1400"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t>1</a:t>
                      </a:r>
                      <a:endParaRPr sz="1400" u="none" strike="noStrike" cap="none"/>
                    </a:p>
                  </a:txBody>
                  <a:tcPr marL="91425" marR="91425" marT="91425" marB="91425" anchor="ct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158492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4" name="Google Shape;214;p39"/>
          <p:cNvSpPr/>
          <p:nvPr/>
        </p:nvSpPr>
        <p:spPr>
          <a:xfrm>
            <a:off x="7929284" y="210064"/>
            <a:ext cx="813600" cy="217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5" name="Google Shape;215;p39"/>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SzPts val="2800"/>
              <a:buNone/>
            </a:pPr>
            <a:r>
              <a:rPr lang="en" sz="2400">
                <a:solidFill>
                  <a:srgbClr val="FFFFFF"/>
                </a:solidFill>
              </a:rPr>
              <a:t>Implementation of Stack using Queues</a:t>
            </a:r>
            <a:endParaRPr sz="2400"/>
          </a:p>
        </p:txBody>
      </p:sp>
      <p:sp>
        <p:nvSpPr>
          <p:cNvPr id="216" name="Google Shape;216;p39"/>
          <p:cNvSpPr txBox="1"/>
          <p:nvPr/>
        </p:nvSpPr>
        <p:spPr>
          <a:xfrm>
            <a:off x="313500" y="843150"/>
            <a:ext cx="8353200" cy="1290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Calibri"/>
                <a:ea typeface="Calibri"/>
                <a:cs typeface="Calibri"/>
                <a:sym typeface="Calibri"/>
              </a:rPr>
              <a:t>			Q1:									Q2:</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Calibri"/>
                <a:ea typeface="Calibri"/>
                <a:cs typeface="Calibri"/>
                <a:sym typeface="Calibri"/>
              </a:rPr>
              <a:t>STEP 1: Dequeue all the elements except last from Q1 and enqueue them to Q2. </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800" b="0" i="0" u="none" strike="noStrike" cap="none">
                <a:solidFill>
                  <a:schemeClr val="dk1"/>
                </a:solidFill>
                <a:latin typeface="Calibri"/>
                <a:ea typeface="Calibri"/>
                <a:cs typeface="Calibri"/>
                <a:sym typeface="Calibri"/>
              </a:rPr>
              <a:t>			Q1:									Q2:</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800" b="0" i="0" u="none" strike="noStrike" cap="none">
                <a:solidFill>
                  <a:schemeClr val="dk1"/>
                </a:solidFill>
                <a:latin typeface="Calibri"/>
                <a:ea typeface="Calibri"/>
                <a:cs typeface="Calibri"/>
                <a:sym typeface="Calibri"/>
              </a:rPr>
              <a:t>			Q1:									Q2:</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50000"/>
              </a:lnSpc>
              <a:spcBef>
                <a:spcPts val="0"/>
              </a:spcBef>
              <a:spcAft>
                <a:spcPts val="0"/>
              </a:spcAft>
              <a:buClr>
                <a:srgbClr val="000000"/>
              </a:buClr>
              <a:buSzPts val="1800"/>
              <a:buFont typeface="Arial"/>
              <a:buNone/>
            </a:pPr>
            <a:r>
              <a:rPr lang="en" sz="1800" b="0" i="0" u="none" strike="noStrike" cap="none">
                <a:solidFill>
                  <a:schemeClr val="dk1"/>
                </a:solidFill>
                <a:latin typeface="Calibri"/>
                <a:ea typeface="Calibri"/>
                <a:cs typeface="Calibri"/>
                <a:sym typeface="Calibri"/>
              </a:rPr>
              <a:t>STEP 2: Dequeue the last element from Q1 and return it.</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Calibri"/>
                <a:ea typeface="Calibri"/>
                <a:cs typeface="Calibri"/>
                <a:sym typeface="Calibri"/>
              </a:rPr>
              <a:t>			Q1:					Return 3;			Q2:</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50000"/>
              </a:lnSpc>
              <a:spcBef>
                <a:spcPts val="0"/>
              </a:spcBef>
              <a:spcAft>
                <a:spcPts val="0"/>
              </a:spcAft>
              <a:buClr>
                <a:srgbClr val="000000"/>
              </a:buClr>
              <a:buSzPts val="1800"/>
              <a:buFont typeface="Arial"/>
              <a:buNone/>
            </a:pPr>
            <a:r>
              <a:rPr lang="en" sz="1800" b="0" i="0" u="none" strike="noStrike" cap="none">
                <a:solidFill>
                  <a:schemeClr val="dk1"/>
                </a:solidFill>
                <a:latin typeface="Calibri"/>
                <a:ea typeface="Calibri"/>
                <a:cs typeface="Calibri"/>
                <a:sym typeface="Calibri"/>
              </a:rPr>
              <a:t>STEP 3: Swap Q1 and Q2.</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800" b="0" i="0" u="none" strike="noStrike" cap="none">
                <a:solidFill>
                  <a:schemeClr val="dk1"/>
                </a:solidFill>
                <a:latin typeface="Calibri"/>
                <a:ea typeface="Calibri"/>
                <a:cs typeface="Calibri"/>
                <a:sym typeface="Calibri"/>
              </a:rPr>
              <a:t>			Q2:									Q1:</a:t>
            </a:r>
            <a:endParaRPr sz="1800" b="0" i="0" u="none" strike="noStrike" cap="none">
              <a:solidFill>
                <a:schemeClr val="dk1"/>
              </a:solidFill>
              <a:latin typeface="Calibri"/>
              <a:ea typeface="Calibri"/>
              <a:cs typeface="Calibri"/>
              <a:sym typeface="Calibri"/>
            </a:endParaRPr>
          </a:p>
          <a:p>
            <a:pPr marL="0" marR="0" lvl="0" indent="0" algn="l" rtl="0">
              <a:lnSpc>
                <a:spcPct val="15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aphicFrame>
        <p:nvGraphicFramePr>
          <p:cNvPr id="217" name="Google Shape;217;p39"/>
          <p:cNvGraphicFramePr/>
          <p:nvPr/>
        </p:nvGraphicFramePr>
        <p:xfrm>
          <a:off x="2283263" y="896361"/>
          <a:ext cx="1377075" cy="396210"/>
        </p:xfrm>
        <a:graphic>
          <a:graphicData uri="http://schemas.openxmlformats.org/drawingml/2006/table">
            <a:tbl>
              <a:tblPr>
                <a:noFill/>
              </a:tblPr>
              <a:tblGrid>
                <a:gridCol w="459025">
                  <a:extLst>
                    <a:ext uri="{9D8B030D-6E8A-4147-A177-3AD203B41FA5}">
                      <a16:colId xmlns:a16="http://schemas.microsoft.com/office/drawing/2014/main" val="20000"/>
                    </a:ext>
                  </a:extLst>
                </a:gridCol>
                <a:gridCol w="459025">
                  <a:extLst>
                    <a:ext uri="{9D8B030D-6E8A-4147-A177-3AD203B41FA5}">
                      <a16:colId xmlns:a16="http://schemas.microsoft.com/office/drawing/2014/main" val="20001"/>
                    </a:ext>
                  </a:extLst>
                </a:gridCol>
                <a:gridCol w="459025">
                  <a:extLst>
                    <a:ext uri="{9D8B030D-6E8A-4147-A177-3AD203B41FA5}">
                      <a16:colId xmlns:a16="http://schemas.microsoft.com/office/drawing/2014/main" val="20002"/>
                    </a:ext>
                  </a:extLst>
                </a:gridCol>
              </a:tblGrid>
              <a:tr h="396200">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t>3</a:t>
                      </a:r>
                      <a:endParaRPr sz="1400"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t>5</a:t>
                      </a:r>
                      <a:endParaRPr sz="1400"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t>1</a:t>
                      </a:r>
                      <a:endParaRPr sz="1400" u="none" strike="noStrike" cap="none"/>
                    </a:p>
                  </a:txBody>
                  <a:tcPr marL="91425" marR="91425" marT="91425" marB="91425" anchor="ctr"/>
                </a:tc>
                <a:extLst>
                  <a:ext uri="{0D108BD9-81ED-4DB2-BD59-A6C34878D82A}">
                    <a16:rowId xmlns:a16="http://schemas.microsoft.com/office/drawing/2014/main" val="10000"/>
                  </a:ext>
                </a:extLst>
              </a:tr>
            </a:tbl>
          </a:graphicData>
        </a:graphic>
      </p:graphicFrame>
      <p:graphicFrame>
        <p:nvGraphicFramePr>
          <p:cNvPr id="218" name="Google Shape;218;p39"/>
          <p:cNvGraphicFramePr/>
          <p:nvPr/>
        </p:nvGraphicFramePr>
        <p:xfrm>
          <a:off x="6397125" y="898250"/>
          <a:ext cx="450400" cy="396210"/>
        </p:xfrm>
        <a:graphic>
          <a:graphicData uri="http://schemas.openxmlformats.org/drawingml/2006/table">
            <a:tbl>
              <a:tblPr>
                <a:noFill/>
              </a:tblPr>
              <a:tblGrid>
                <a:gridCol w="450400">
                  <a:extLst>
                    <a:ext uri="{9D8B030D-6E8A-4147-A177-3AD203B41FA5}">
                      <a16:colId xmlns:a16="http://schemas.microsoft.com/office/drawing/2014/main" val="20000"/>
                    </a:ext>
                  </a:extLst>
                </a:gridCol>
              </a:tblGrid>
              <a:tr h="381000">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nchor="ctr"/>
                </a:tc>
                <a:extLst>
                  <a:ext uri="{0D108BD9-81ED-4DB2-BD59-A6C34878D82A}">
                    <a16:rowId xmlns:a16="http://schemas.microsoft.com/office/drawing/2014/main" val="10000"/>
                  </a:ext>
                </a:extLst>
              </a:tr>
            </a:tbl>
          </a:graphicData>
        </a:graphic>
      </p:graphicFrame>
      <p:graphicFrame>
        <p:nvGraphicFramePr>
          <p:cNvPr id="219" name="Google Shape;219;p39"/>
          <p:cNvGraphicFramePr/>
          <p:nvPr/>
        </p:nvGraphicFramePr>
        <p:xfrm>
          <a:off x="2283263" y="1976591"/>
          <a:ext cx="1377075" cy="396210"/>
        </p:xfrm>
        <a:graphic>
          <a:graphicData uri="http://schemas.openxmlformats.org/drawingml/2006/table">
            <a:tbl>
              <a:tblPr>
                <a:noFill/>
              </a:tblPr>
              <a:tblGrid>
                <a:gridCol w="459025">
                  <a:extLst>
                    <a:ext uri="{9D8B030D-6E8A-4147-A177-3AD203B41FA5}">
                      <a16:colId xmlns:a16="http://schemas.microsoft.com/office/drawing/2014/main" val="20000"/>
                    </a:ext>
                  </a:extLst>
                </a:gridCol>
                <a:gridCol w="459025">
                  <a:extLst>
                    <a:ext uri="{9D8B030D-6E8A-4147-A177-3AD203B41FA5}">
                      <a16:colId xmlns:a16="http://schemas.microsoft.com/office/drawing/2014/main" val="20001"/>
                    </a:ext>
                  </a:extLst>
                </a:gridCol>
                <a:gridCol w="459025">
                  <a:extLst>
                    <a:ext uri="{9D8B030D-6E8A-4147-A177-3AD203B41FA5}">
                      <a16:colId xmlns:a16="http://schemas.microsoft.com/office/drawing/2014/main" val="20002"/>
                    </a:ext>
                  </a:extLst>
                </a:gridCol>
              </a:tblGrid>
              <a:tr h="396200">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t>3</a:t>
                      </a:r>
                      <a:endParaRPr sz="1400"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t>5</a:t>
                      </a:r>
                      <a:endParaRPr sz="1400"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nchor="ctr"/>
                </a:tc>
                <a:extLst>
                  <a:ext uri="{0D108BD9-81ED-4DB2-BD59-A6C34878D82A}">
                    <a16:rowId xmlns:a16="http://schemas.microsoft.com/office/drawing/2014/main" val="10000"/>
                  </a:ext>
                </a:extLst>
              </a:tr>
            </a:tbl>
          </a:graphicData>
        </a:graphic>
      </p:graphicFrame>
      <p:graphicFrame>
        <p:nvGraphicFramePr>
          <p:cNvPr id="220" name="Google Shape;220;p39"/>
          <p:cNvGraphicFramePr/>
          <p:nvPr/>
        </p:nvGraphicFramePr>
        <p:xfrm>
          <a:off x="6446475" y="1976600"/>
          <a:ext cx="450400" cy="396210"/>
        </p:xfrm>
        <a:graphic>
          <a:graphicData uri="http://schemas.openxmlformats.org/drawingml/2006/table">
            <a:tbl>
              <a:tblPr>
                <a:noFill/>
              </a:tblPr>
              <a:tblGrid>
                <a:gridCol w="450400">
                  <a:extLst>
                    <a:ext uri="{9D8B030D-6E8A-4147-A177-3AD203B41FA5}">
                      <a16:colId xmlns:a16="http://schemas.microsoft.com/office/drawing/2014/main" val="20000"/>
                    </a:ext>
                  </a:extLst>
                </a:gridCol>
              </a:tblGrid>
              <a:tr h="381000">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t>1</a:t>
                      </a:r>
                      <a:endParaRPr sz="1400" u="none" strike="noStrike" cap="none"/>
                    </a:p>
                  </a:txBody>
                  <a:tcPr marL="91425" marR="91425" marT="91425" marB="91425" anchor="ctr"/>
                </a:tc>
                <a:extLst>
                  <a:ext uri="{0D108BD9-81ED-4DB2-BD59-A6C34878D82A}">
                    <a16:rowId xmlns:a16="http://schemas.microsoft.com/office/drawing/2014/main" val="10000"/>
                  </a:ext>
                </a:extLst>
              </a:tr>
            </a:tbl>
          </a:graphicData>
        </a:graphic>
      </p:graphicFrame>
      <p:graphicFrame>
        <p:nvGraphicFramePr>
          <p:cNvPr id="221" name="Google Shape;221;p39"/>
          <p:cNvGraphicFramePr/>
          <p:nvPr/>
        </p:nvGraphicFramePr>
        <p:xfrm>
          <a:off x="2283263" y="2523420"/>
          <a:ext cx="1377075" cy="396210"/>
        </p:xfrm>
        <a:graphic>
          <a:graphicData uri="http://schemas.openxmlformats.org/drawingml/2006/table">
            <a:tbl>
              <a:tblPr>
                <a:noFill/>
              </a:tblPr>
              <a:tblGrid>
                <a:gridCol w="459025">
                  <a:extLst>
                    <a:ext uri="{9D8B030D-6E8A-4147-A177-3AD203B41FA5}">
                      <a16:colId xmlns:a16="http://schemas.microsoft.com/office/drawing/2014/main" val="20000"/>
                    </a:ext>
                  </a:extLst>
                </a:gridCol>
                <a:gridCol w="459025">
                  <a:extLst>
                    <a:ext uri="{9D8B030D-6E8A-4147-A177-3AD203B41FA5}">
                      <a16:colId xmlns:a16="http://schemas.microsoft.com/office/drawing/2014/main" val="20001"/>
                    </a:ext>
                  </a:extLst>
                </a:gridCol>
                <a:gridCol w="459025">
                  <a:extLst>
                    <a:ext uri="{9D8B030D-6E8A-4147-A177-3AD203B41FA5}">
                      <a16:colId xmlns:a16="http://schemas.microsoft.com/office/drawing/2014/main" val="20002"/>
                    </a:ext>
                  </a:extLst>
                </a:gridCol>
              </a:tblGrid>
              <a:tr h="396200">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t>3</a:t>
                      </a:r>
                      <a:endParaRPr sz="1400"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nchor="ctr"/>
                </a:tc>
                <a:extLst>
                  <a:ext uri="{0D108BD9-81ED-4DB2-BD59-A6C34878D82A}">
                    <a16:rowId xmlns:a16="http://schemas.microsoft.com/office/drawing/2014/main" val="10000"/>
                  </a:ext>
                </a:extLst>
              </a:tr>
            </a:tbl>
          </a:graphicData>
        </a:graphic>
      </p:graphicFrame>
      <p:graphicFrame>
        <p:nvGraphicFramePr>
          <p:cNvPr id="222" name="Google Shape;222;p39"/>
          <p:cNvGraphicFramePr/>
          <p:nvPr/>
        </p:nvGraphicFramePr>
        <p:xfrm>
          <a:off x="6446475" y="2523430"/>
          <a:ext cx="884950" cy="396225"/>
        </p:xfrm>
        <a:graphic>
          <a:graphicData uri="http://schemas.openxmlformats.org/drawingml/2006/table">
            <a:tbl>
              <a:tblPr>
                <a:noFill/>
              </a:tblPr>
              <a:tblGrid>
                <a:gridCol w="442475">
                  <a:extLst>
                    <a:ext uri="{9D8B030D-6E8A-4147-A177-3AD203B41FA5}">
                      <a16:colId xmlns:a16="http://schemas.microsoft.com/office/drawing/2014/main" val="20000"/>
                    </a:ext>
                  </a:extLst>
                </a:gridCol>
                <a:gridCol w="442475">
                  <a:extLst>
                    <a:ext uri="{9D8B030D-6E8A-4147-A177-3AD203B41FA5}">
                      <a16:colId xmlns:a16="http://schemas.microsoft.com/office/drawing/2014/main" val="20001"/>
                    </a:ext>
                  </a:extLst>
                </a:gridCol>
              </a:tblGrid>
              <a:tr h="396225">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t>5</a:t>
                      </a:r>
                      <a:endParaRPr sz="1400"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t>1</a:t>
                      </a:r>
                      <a:endParaRPr sz="1400" u="none" strike="noStrike" cap="none"/>
                    </a:p>
                  </a:txBody>
                  <a:tcPr marL="91425" marR="91425" marT="91425" marB="91425" anchor="ctr"/>
                </a:tc>
                <a:extLst>
                  <a:ext uri="{0D108BD9-81ED-4DB2-BD59-A6C34878D82A}">
                    <a16:rowId xmlns:a16="http://schemas.microsoft.com/office/drawing/2014/main" val="10000"/>
                  </a:ext>
                </a:extLst>
              </a:tr>
            </a:tbl>
          </a:graphicData>
        </a:graphic>
      </p:graphicFrame>
      <p:graphicFrame>
        <p:nvGraphicFramePr>
          <p:cNvPr id="223" name="Google Shape;223;p39"/>
          <p:cNvGraphicFramePr/>
          <p:nvPr/>
        </p:nvGraphicFramePr>
        <p:xfrm>
          <a:off x="2283263" y="3514020"/>
          <a:ext cx="1377075" cy="396210"/>
        </p:xfrm>
        <a:graphic>
          <a:graphicData uri="http://schemas.openxmlformats.org/drawingml/2006/table">
            <a:tbl>
              <a:tblPr>
                <a:noFill/>
              </a:tblPr>
              <a:tblGrid>
                <a:gridCol w="459025">
                  <a:extLst>
                    <a:ext uri="{9D8B030D-6E8A-4147-A177-3AD203B41FA5}">
                      <a16:colId xmlns:a16="http://schemas.microsoft.com/office/drawing/2014/main" val="20000"/>
                    </a:ext>
                  </a:extLst>
                </a:gridCol>
                <a:gridCol w="459025">
                  <a:extLst>
                    <a:ext uri="{9D8B030D-6E8A-4147-A177-3AD203B41FA5}">
                      <a16:colId xmlns:a16="http://schemas.microsoft.com/office/drawing/2014/main" val="20001"/>
                    </a:ext>
                  </a:extLst>
                </a:gridCol>
                <a:gridCol w="459025">
                  <a:extLst>
                    <a:ext uri="{9D8B030D-6E8A-4147-A177-3AD203B41FA5}">
                      <a16:colId xmlns:a16="http://schemas.microsoft.com/office/drawing/2014/main" val="20002"/>
                    </a:ext>
                  </a:extLst>
                </a:gridCol>
              </a:tblGrid>
              <a:tr h="396200">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nchor="ctr"/>
                </a:tc>
                <a:extLst>
                  <a:ext uri="{0D108BD9-81ED-4DB2-BD59-A6C34878D82A}">
                    <a16:rowId xmlns:a16="http://schemas.microsoft.com/office/drawing/2014/main" val="10000"/>
                  </a:ext>
                </a:extLst>
              </a:tr>
            </a:tbl>
          </a:graphicData>
        </a:graphic>
      </p:graphicFrame>
      <p:graphicFrame>
        <p:nvGraphicFramePr>
          <p:cNvPr id="224" name="Google Shape;224;p39"/>
          <p:cNvGraphicFramePr/>
          <p:nvPr/>
        </p:nvGraphicFramePr>
        <p:xfrm>
          <a:off x="6446475" y="3514030"/>
          <a:ext cx="884950" cy="396225"/>
        </p:xfrm>
        <a:graphic>
          <a:graphicData uri="http://schemas.openxmlformats.org/drawingml/2006/table">
            <a:tbl>
              <a:tblPr>
                <a:noFill/>
              </a:tblPr>
              <a:tblGrid>
                <a:gridCol w="442475">
                  <a:extLst>
                    <a:ext uri="{9D8B030D-6E8A-4147-A177-3AD203B41FA5}">
                      <a16:colId xmlns:a16="http://schemas.microsoft.com/office/drawing/2014/main" val="20000"/>
                    </a:ext>
                  </a:extLst>
                </a:gridCol>
                <a:gridCol w="442475">
                  <a:extLst>
                    <a:ext uri="{9D8B030D-6E8A-4147-A177-3AD203B41FA5}">
                      <a16:colId xmlns:a16="http://schemas.microsoft.com/office/drawing/2014/main" val="20001"/>
                    </a:ext>
                  </a:extLst>
                </a:gridCol>
              </a:tblGrid>
              <a:tr h="396225">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t>5</a:t>
                      </a:r>
                      <a:endParaRPr sz="1400"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t>1</a:t>
                      </a:r>
                      <a:endParaRPr sz="1400" u="none" strike="noStrike" cap="none"/>
                    </a:p>
                  </a:txBody>
                  <a:tcPr marL="91425" marR="91425" marT="91425" marB="91425" anchor="ctr"/>
                </a:tc>
                <a:extLst>
                  <a:ext uri="{0D108BD9-81ED-4DB2-BD59-A6C34878D82A}">
                    <a16:rowId xmlns:a16="http://schemas.microsoft.com/office/drawing/2014/main" val="10000"/>
                  </a:ext>
                </a:extLst>
              </a:tr>
            </a:tbl>
          </a:graphicData>
        </a:graphic>
      </p:graphicFrame>
      <p:graphicFrame>
        <p:nvGraphicFramePr>
          <p:cNvPr id="225" name="Google Shape;225;p39"/>
          <p:cNvGraphicFramePr/>
          <p:nvPr/>
        </p:nvGraphicFramePr>
        <p:xfrm>
          <a:off x="2283263" y="4477761"/>
          <a:ext cx="1377075" cy="396210"/>
        </p:xfrm>
        <a:graphic>
          <a:graphicData uri="http://schemas.openxmlformats.org/drawingml/2006/table">
            <a:tbl>
              <a:tblPr>
                <a:noFill/>
              </a:tblPr>
              <a:tblGrid>
                <a:gridCol w="459025">
                  <a:extLst>
                    <a:ext uri="{9D8B030D-6E8A-4147-A177-3AD203B41FA5}">
                      <a16:colId xmlns:a16="http://schemas.microsoft.com/office/drawing/2014/main" val="20000"/>
                    </a:ext>
                  </a:extLst>
                </a:gridCol>
                <a:gridCol w="459025">
                  <a:extLst>
                    <a:ext uri="{9D8B030D-6E8A-4147-A177-3AD203B41FA5}">
                      <a16:colId xmlns:a16="http://schemas.microsoft.com/office/drawing/2014/main" val="20001"/>
                    </a:ext>
                  </a:extLst>
                </a:gridCol>
                <a:gridCol w="459025">
                  <a:extLst>
                    <a:ext uri="{9D8B030D-6E8A-4147-A177-3AD203B41FA5}">
                      <a16:colId xmlns:a16="http://schemas.microsoft.com/office/drawing/2014/main" val="20002"/>
                    </a:ext>
                  </a:extLst>
                </a:gridCol>
              </a:tblGrid>
              <a:tr h="396200">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nchor="ctr"/>
                </a:tc>
                <a:extLst>
                  <a:ext uri="{0D108BD9-81ED-4DB2-BD59-A6C34878D82A}">
                    <a16:rowId xmlns:a16="http://schemas.microsoft.com/office/drawing/2014/main" val="10000"/>
                  </a:ext>
                </a:extLst>
              </a:tr>
            </a:tbl>
          </a:graphicData>
        </a:graphic>
      </p:graphicFrame>
      <p:graphicFrame>
        <p:nvGraphicFramePr>
          <p:cNvPr id="226" name="Google Shape;226;p39"/>
          <p:cNvGraphicFramePr/>
          <p:nvPr/>
        </p:nvGraphicFramePr>
        <p:xfrm>
          <a:off x="6446475" y="4477770"/>
          <a:ext cx="884950" cy="396225"/>
        </p:xfrm>
        <a:graphic>
          <a:graphicData uri="http://schemas.openxmlformats.org/drawingml/2006/table">
            <a:tbl>
              <a:tblPr>
                <a:noFill/>
              </a:tblPr>
              <a:tblGrid>
                <a:gridCol w="442475">
                  <a:extLst>
                    <a:ext uri="{9D8B030D-6E8A-4147-A177-3AD203B41FA5}">
                      <a16:colId xmlns:a16="http://schemas.microsoft.com/office/drawing/2014/main" val="20000"/>
                    </a:ext>
                  </a:extLst>
                </a:gridCol>
                <a:gridCol w="442475">
                  <a:extLst>
                    <a:ext uri="{9D8B030D-6E8A-4147-A177-3AD203B41FA5}">
                      <a16:colId xmlns:a16="http://schemas.microsoft.com/office/drawing/2014/main" val="20001"/>
                    </a:ext>
                  </a:extLst>
                </a:gridCol>
              </a:tblGrid>
              <a:tr h="396225">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t>5</a:t>
                      </a:r>
                      <a:endParaRPr sz="1400"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t>1</a:t>
                      </a:r>
                      <a:endParaRPr sz="1400" u="none" strike="noStrike" cap="none"/>
                    </a:p>
                  </a:txBody>
                  <a:tcPr marL="91425" marR="91425" marT="91425" marB="91425" anchor="ct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606128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40"/>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2" name="Google Shape;232;p40"/>
          <p:cNvSpPr/>
          <p:nvPr/>
        </p:nvSpPr>
        <p:spPr>
          <a:xfrm>
            <a:off x="7929284" y="210064"/>
            <a:ext cx="813600" cy="217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3" name="Google Shape;233;p40"/>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SzPts val="2800"/>
              <a:buNone/>
            </a:pPr>
            <a:r>
              <a:rPr lang="en" sz="2400">
                <a:solidFill>
                  <a:srgbClr val="FFFFFF"/>
                </a:solidFill>
              </a:rPr>
              <a:t>Implementation of Stack using Queues</a:t>
            </a:r>
            <a:endParaRPr sz="2400"/>
          </a:p>
        </p:txBody>
      </p:sp>
      <p:sp>
        <p:nvSpPr>
          <p:cNvPr id="234" name="Google Shape;234;p40"/>
          <p:cNvSpPr txBox="1"/>
          <p:nvPr/>
        </p:nvSpPr>
        <p:spPr>
          <a:xfrm>
            <a:off x="161100" y="690750"/>
            <a:ext cx="8353200" cy="12906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chemeClr val="dk1"/>
              </a:buClr>
              <a:buSzPts val="1800"/>
              <a:buFont typeface="Calibri"/>
              <a:buChar char="●"/>
            </a:pPr>
            <a:r>
              <a:rPr lang="en" sz="1800" b="0" i="0" u="none" strike="noStrike" cap="none">
                <a:solidFill>
                  <a:schemeClr val="dk1"/>
                </a:solidFill>
                <a:latin typeface="Calibri"/>
                <a:ea typeface="Calibri"/>
                <a:cs typeface="Calibri"/>
                <a:sym typeface="Calibri"/>
              </a:rPr>
              <a:t>Let’s test your newly learnt knowledge now...</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457200" marR="0" lvl="0" indent="-342900" algn="l" rtl="0">
              <a:lnSpc>
                <a:spcPct val="100000"/>
              </a:lnSpc>
              <a:spcBef>
                <a:spcPts val="0"/>
              </a:spcBef>
              <a:spcAft>
                <a:spcPts val="0"/>
              </a:spcAft>
              <a:buClr>
                <a:schemeClr val="dk1"/>
              </a:buClr>
              <a:buSzPts val="1800"/>
              <a:buFont typeface="Calibri"/>
              <a:buChar char="●"/>
            </a:pPr>
            <a:r>
              <a:rPr lang="en" sz="1800" b="0" i="0" u="none" strike="noStrike" cap="none">
                <a:solidFill>
                  <a:schemeClr val="dk1"/>
                </a:solidFill>
                <a:latin typeface="Calibri"/>
                <a:ea typeface="Calibri"/>
                <a:cs typeface="Calibri"/>
                <a:sym typeface="Calibri"/>
              </a:rPr>
              <a:t>What will be the output after the following commands are executed?</a:t>
            </a:r>
            <a:endParaRPr sz="1800" b="0" i="0" u="none" strike="noStrike" cap="none">
              <a:solidFill>
                <a:schemeClr val="dk1"/>
              </a:solidFill>
              <a:latin typeface="Calibri"/>
              <a:ea typeface="Calibri"/>
              <a:cs typeface="Calibri"/>
              <a:sym typeface="Calibri"/>
            </a:endParaRPr>
          </a:p>
          <a:p>
            <a:pPr marL="914400" marR="0" lvl="1" indent="-342900" algn="l" rtl="0">
              <a:lnSpc>
                <a:spcPct val="100000"/>
              </a:lnSpc>
              <a:spcBef>
                <a:spcPts val="0"/>
              </a:spcBef>
              <a:spcAft>
                <a:spcPts val="0"/>
              </a:spcAft>
              <a:buClr>
                <a:schemeClr val="dk1"/>
              </a:buClr>
              <a:buSzPts val="1800"/>
              <a:buFont typeface="Calibri"/>
              <a:buChar char="○"/>
            </a:pPr>
            <a:r>
              <a:rPr lang="en" sz="1800" b="0" i="0" u="none" strike="noStrike" cap="none">
                <a:solidFill>
                  <a:schemeClr val="dk1"/>
                </a:solidFill>
                <a:latin typeface="Calibri"/>
                <a:ea typeface="Calibri"/>
                <a:cs typeface="Calibri"/>
                <a:sym typeface="Calibri"/>
              </a:rPr>
              <a:t>PUSH(1)</a:t>
            </a:r>
            <a:endParaRPr sz="1800" b="0" i="0" u="none" strike="noStrike" cap="none">
              <a:solidFill>
                <a:schemeClr val="dk1"/>
              </a:solidFill>
              <a:latin typeface="Calibri"/>
              <a:ea typeface="Calibri"/>
              <a:cs typeface="Calibri"/>
              <a:sym typeface="Calibri"/>
            </a:endParaRPr>
          </a:p>
          <a:p>
            <a:pPr marL="914400" marR="0" lvl="1" indent="-342900" algn="l" rtl="0">
              <a:lnSpc>
                <a:spcPct val="100000"/>
              </a:lnSpc>
              <a:spcBef>
                <a:spcPts val="0"/>
              </a:spcBef>
              <a:spcAft>
                <a:spcPts val="0"/>
              </a:spcAft>
              <a:buClr>
                <a:schemeClr val="dk1"/>
              </a:buClr>
              <a:buSzPts val="1800"/>
              <a:buFont typeface="Calibri"/>
              <a:buChar char="○"/>
            </a:pPr>
            <a:r>
              <a:rPr lang="en" sz="1800" b="0" i="0" u="none" strike="noStrike" cap="none">
                <a:solidFill>
                  <a:schemeClr val="dk1"/>
                </a:solidFill>
                <a:latin typeface="Calibri"/>
                <a:ea typeface="Calibri"/>
                <a:cs typeface="Calibri"/>
                <a:sym typeface="Calibri"/>
              </a:rPr>
              <a:t>PUSH(2)</a:t>
            </a:r>
            <a:endParaRPr sz="1800" b="0" i="0" u="none" strike="noStrike" cap="none">
              <a:solidFill>
                <a:schemeClr val="dk1"/>
              </a:solidFill>
              <a:latin typeface="Calibri"/>
              <a:ea typeface="Calibri"/>
              <a:cs typeface="Calibri"/>
              <a:sym typeface="Calibri"/>
            </a:endParaRPr>
          </a:p>
          <a:p>
            <a:pPr marL="914400" marR="0" lvl="1" indent="-342900" algn="l" rtl="0">
              <a:lnSpc>
                <a:spcPct val="100000"/>
              </a:lnSpc>
              <a:spcBef>
                <a:spcPts val="0"/>
              </a:spcBef>
              <a:spcAft>
                <a:spcPts val="0"/>
              </a:spcAft>
              <a:buClr>
                <a:schemeClr val="dk1"/>
              </a:buClr>
              <a:buSzPts val="1800"/>
              <a:buFont typeface="Calibri"/>
              <a:buChar char="○"/>
            </a:pPr>
            <a:r>
              <a:rPr lang="en" sz="1800" b="0" i="0" u="none" strike="noStrike" cap="none">
                <a:solidFill>
                  <a:schemeClr val="dk1"/>
                </a:solidFill>
                <a:latin typeface="Calibri"/>
                <a:ea typeface="Calibri"/>
                <a:cs typeface="Calibri"/>
                <a:sym typeface="Calibri"/>
              </a:rPr>
              <a:t>PUSH(3)</a:t>
            </a:r>
            <a:endParaRPr sz="1800" b="0" i="0" u="none" strike="noStrike" cap="none">
              <a:solidFill>
                <a:schemeClr val="dk1"/>
              </a:solidFill>
              <a:latin typeface="Calibri"/>
              <a:ea typeface="Calibri"/>
              <a:cs typeface="Calibri"/>
              <a:sym typeface="Calibri"/>
            </a:endParaRPr>
          </a:p>
          <a:p>
            <a:pPr marL="914400" marR="0" lvl="1" indent="-342900" algn="l" rtl="0">
              <a:lnSpc>
                <a:spcPct val="100000"/>
              </a:lnSpc>
              <a:spcBef>
                <a:spcPts val="0"/>
              </a:spcBef>
              <a:spcAft>
                <a:spcPts val="0"/>
              </a:spcAft>
              <a:buClr>
                <a:schemeClr val="dk1"/>
              </a:buClr>
              <a:buSzPts val="1800"/>
              <a:buFont typeface="Calibri"/>
              <a:buChar char="○"/>
            </a:pPr>
            <a:r>
              <a:rPr lang="en" sz="1800" b="0" i="0" u="none" strike="noStrike" cap="none">
                <a:solidFill>
                  <a:schemeClr val="dk1"/>
                </a:solidFill>
                <a:latin typeface="Calibri"/>
                <a:ea typeface="Calibri"/>
                <a:cs typeface="Calibri"/>
                <a:sym typeface="Calibri"/>
              </a:rPr>
              <a:t>POP	</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457200" marR="0" lvl="0" indent="-342900" algn="l" rtl="0">
              <a:lnSpc>
                <a:spcPct val="100000"/>
              </a:lnSpc>
              <a:spcBef>
                <a:spcPts val="0"/>
              </a:spcBef>
              <a:spcAft>
                <a:spcPts val="0"/>
              </a:spcAft>
              <a:buClr>
                <a:schemeClr val="dk1"/>
              </a:buClr>
              <a:buSzPts val="1800"/>
              <a:buFont typeface="Calibri"/>
              <a:buChar char="●"/>
            </a:pPr>
            <a:r>
              <a:rPr lang="en" sz="1800" b="0" i="0" u="none" strike="noStrike" cap="none">
                <a:solidFill>
                  <a:schemeClr val="dk1"/>
                </a:solidFill>
                <a:latin typeface="Calibri"/>
                <a:ea typeface="Calibri"/>
                <a:cs typeface="Calibri"/>
                <a:sym typeface="Calibri"/>
              </a:rPr>
              <a:t>PUSH(1), (2) and (3) will enqueue 1, 2 and 3 into Q1.</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457200" marR="0" lvl="0" indent="-342900" algn="l" rtl="0">
              <a:lnSpc>
                <a:spcPct val="100000"/>
              </a:lnSpc>
              <a:spcBef>
                <a:spcPts val="0"/>
              </a:spcBef>
              <a:spcAft>
                <a:spcPts val="0"/>
              </a:spcAft>
              <a:buClr>
                <a:schemeClr val="dk1"/>
              </a:buClr>
              <a:buSzPts val="1800"/>
              <a:buFont typeface="Calibri"/>
              <a:buChar char="●"/>
            </a:pPr>
            <a:r>
              <a:rPr lang="en" sz="1800" b="0" i="0" u="none" strike="noStrike" cap="none">
                <a:solidFill>
                  <a:schemeClr val="dk1"/>
                </a:solidFill>
                <a:latin typeface="Calibri"/>
                <a:ea typeface="Calibri"/>
                <a:cs typeface="Calibri"/>
                <a:sym typeface="Calibri"/>
              </a:rPr>
              <a:t>What about the POP operation now? Will it be simple?</a:t>
            </a:r>
            <a:endParaRPr sz="18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595019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41"/>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0" name="Google Shape;240;p41"/>
          <p:cNvSpPr/>
          <p:nvPr/>
        </p:nvSpPr>
        <p:spPr>
          <a:xfrm>
            <a:off x="7929284" y="210064"/>
            <a:ext cx="813600" cy="217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1" name="Google Shape;241;p41"/>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SzPts val="2800"/>
              <a:buNone/>
            </a:pPr>
            <a:r>
              <a:rPr lang="en" sz="2400">
                <a:solidFill>
                  <a:srgbClr val="FFFFFF"/>
                </a:solidFill>
              </a:rPr>
              <a:t>Implementation of Stack using Queues</a:t>
            </a:r>
            <a:endParaRPr sz="2400"/>
          </a:p>
        </p:txBody>
      </p:sp>
      <p:sp>
        <p:nvSpPr>
          <p:cNvPr id="242" name="Google Shape;242;p41"/>
          <p:cNvSpPr txBox="1"/>
          <p:nvPr/>
        </p:nvSpPr>
        <p:spPr>
          <a:xfrm>
            <a:off x="389700" y="614550"/>
            <a:ext cx="8353200" cy="12906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chemeClr val="dk1"/>
              </a:buClr>
              <a:buSzPts val="1800"/>
              <a:buFont typeface="Calibri"/>
              <a:buChar char="●"/>
            </a:pPr>
            <a:r>
              <a:rPr lang="en" sz="1800" b="0" i="0" u="none" strike="noStrike" cap="none">
                <a:solidFill>
                  <a:schemeClr val="dk1"/>
                </a:solidFill>
                <a:latin typeface="Calibri"/>
                <a:ea typeface="Calibri"/>
                <a:cs typeface="Calibri"/>
                <a:sym typeface="Calibri"/>
              </a:rPr>
              <a:t>For the POP operation:</a:t>
            </a:r>
            <a:endParaRPr sz="1800" b="0" i="0" u="none" strike="noStrike" cap="none">
              <a:solidFill>
                <a:schemeClr val="dk1"/>
              </a:solidFill>
              <a:latin typeface="Calibri"/>
              <a:ea typeface="Calibri"/>
              <a:cs typeface="Calibri"/>
              <a:sym typeface="Calibri"/>
            </a:endParaRPr>
          </a:p>
        </p:txBody>
      </p:sp>
      <p:pic>
        <p:nvPicPr>
          <p:cNvPr id="243" name="Google Shape;243;p41"/>
          <p:cNvPicPr preferRelativeResize="0"/>
          <p:nvPr/>
        </p:nvPicPr>
        <p:blipFill rotWithShape="1">
          <a:blip r:embed="rId4">
            <a:alphaModFix/>
          </a:blip>
          <a:srcRect l="25125" t="29158" r="20277" b="9363"/>
          <a:stretch/>
        </p:blipFill>
        <p:spPr>
          <a:xfrm>
            <a:off x="1330300" y="1039175"/>
            <a:ext cx="6483401" cy="4104324"/>
          </a:xfrm>
          <a:prstGeom prst="rect">
            <a:avLst/>
          </a:prstGeom>
          <a:noFill/>
          <a:ln>
            <a:noFill/>
          </a:ln>
        </p:spPr>
      </p:pic>
    </p:spTree>
    <p:extLst>
      <p:ext uri="{BB962C8B-B14F-4D97-AF65-F5344CB8AC3E}">
        <p14:creationId xmlns:p14="http://schemas.microsoft.com/office/powerpoint/2010/main" val="29462639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2"/>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9" name="Google Shape;249;p42"/>
          <p:cNvSpPr/>
          <p:nvPr/>
        </p:nvSpPr>
        <p:spPr>
          <a:xfrm>
            <a:off x="7929284" y="210064"/>
            <a:ext cx="813600" cy="217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50" name="Google Shape;250;p42"/>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SzPts val="2800"/>
              <a:buNone/>
            </a:pPr>
            <a:r>
              <a:rPr lang="en" sz="2400">
                <a:solidFill>
                  <a:srgbClr val="FFFFFF"/>
                </a:solidFill>
              </a:rPr>
              <a:t>Implementation of Stack using Queues</a:t>
            </a:r>
            <a:endParaRPr sz="2400"/>
          </a:p>
        </p:txBody>
      </p:sp>
      <p:sp>
        <p:nvSpPr>
          <p:cNvPr id="251" name="Google Shape;251;p42"/>
          <p:cNvSpPr txBox="1"/>
          <p:nvPr/>
        </p:nvSpPr>
        <p:spPr>
          <a:xfrm>
            <a:off x="389700" y="766950"/>
            <a:ext cx="8353200" cy="1290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Calibri"/>
                <a:ea typeface="Calibri"/>
                <a:cs typeface="Calibri"/>
                <a:sym typeface="Calibri"/>
              </a:rPr>
              <a:t>For the POP operation:</a:t>
            </a:r>
            <a:endParaRPr sz="1800" b="0" i="0" u="none" strike="noStrike" cap="none">
              <a:solidFill>
                <a:schemeClr val="dk1"/>
              </a:solidFill>
              <a:latin typeface="Calibri"/>
              <a:ea typeface="Calibri"/>
              <a:cs typeface="Calibri"/>
              <a:sym typeface="Calibri"/>
            </a:endParaRPr>
          </a:p>
        </p:txBody>
      </p:sp>
      <p:pic>
        <p:nvPicPr>
          <p:cNvPr id="252" name="Google Shape;252;p42"/>
          <p:cNvPicPr preferRelativeResize="0"/>
          <p:nvPr/>
        </p:nvPicPr>
        <p:blipFill rotWithShape="1">
          <a:blip r:embed="rId4">
            <a:alphaModFix/>
          </a:blip>
          <a:srcRect l="25125" t="29157" r="34960" b="33145"/>
          <a:stretch/>
        </p:blipFill>
        <p:spPr>
          <a:xfrm>
            <a:off x="712525" y="1217525"/>
            <a:ext cx="7022876" cy="3728899"/>
          </a:xfrm>
          <a:prstGeom prst="rect">
            <a:avLst/>
          </a:prstGeom>
          <a:noFill/>
          <a:ln>
            <a:noFill/>
          </a:ln>
        </p:spPr>
      </p:pic>
    </p:spTree>
    <p:extLst>
      <p:ext uri="{BB962C8B-B14F-4D97-AF65-F5344CB8AC3E}">
        <p14:creationId xmlns:p14="http://schemas.microsoft.com/office/powerpoint/2010/main" val="36329045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3"/>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58" name="Google Shape;258;p43"/>
          <p:cNvSpPr/>
          <p:nvPr/>
        </p:nvSpPr>
        <p:spPr>
          <a:xfrm>
            <a:off x="7929284" y="210064"/>
            <a:ext cx="813600" cy="217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59" name="Google Shape;259;p43"/>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SzPts val="2800"/>
              <a:buNone/>
            </a:pPr>
            <a:r>
              <a:rPr lang="en" sz="2400">
                <a:solidFill>
                  <a:srgbClr val="FFFFFF"/>
                </a:solidFill>
              </a:rPr>
              <a:t>Implementation of Stack using Queues</a:t>
            </a:r>
            <a:endParaRPr sz="2400"/>
          </a:p>
        </p:txBody>
      </p:sp>
      <p:sp>
        <p:nvSpPr>
          <p:cNvPr id="260" name="Google Shape;260;p43"/>
          <p:cNvSpPr txBox="1"/>
          <p:nvPr/>
        </p:nvSpPr>
        <p:spPr>
          <a:xfrm>
            <a:off x="389700" y="766950"/>
            <a:ext cx="8353200" cy="1290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61" name="Google Shape;261;p43"/>
          <p:cNvPicPr preferRelativeResize="0"/>
          <p:nvPr/>
        </p:nvPicPr>
        <p:blipFill rotWithShape="1">
          <a:blip r:embed="rId4">
            <a:alphaModFix/>
          </a:blip>
          <a:srcRect l="25023" t="66468" r="22115" b="9378"/>
          <a:stretch/>
        </p:blipFill>
        <p:spPr>
          <a:xfrm>
            <a:off x="209600" y="1745525"/>
            <a:ext cx="8714274" cy="2238651"/>
          </a:xfrm>
          <a:prstGeom prst="rect">
            <a:avLst/>
          </a:prstGeom>
          <a:noFill/>
          <a:ln>
            <a:noFill/>
          </a:ln>
        </p:spPr>
      </p:pic>
    </p:spTree>
    <p:extLst>
      <p:ext uri="{BB962C8B-B14F-4D97-AF65-F5344CB8AC3E}">
        <p14:creationId xmlns:p14="http://schemas.microsoft.com/office/powerpoint/2010/main" val="12935721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4"/>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7" name="Google Shape;267;p44"/>
          <p:cNvSpPr/>
          <p:nvPr/>
        </p:nvSpPr>
        <p:spPr>
          <a:xfrm>
            <a:off x="7929284" y="210064"/>
            <a:ext cx="813600" cy="217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8" name="Google Shape;268;p44"/>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SzPts val="2800"/>
              <a:buNone/>
            </a:pPr>
            <a:r>
              <a:rPr lang="en" sz="2400">
                <a:solidFill>
                  <a:srgbClr val="FFFFFF"/>
                </a:solidFill>
              </a:rPr>
              <a:t>Implementation of Stack using Queues</a:t>
            </a:r>
            <a:endParaRPr sz="2400"/>
          </a:p>
        </p:txBody>
      </p:sp>
      <p:sp>
        <p:nvSpPr>
          <p:cNvPr id="269" name="Google Shape;269;p44"/>
          <p:cNvSpPr txBox="1"/>
          <p:nvPr/>
        </p:nvSpPr>
        <p:spPr>
          <a:xfrm>
            <a:off x="389700" y="919350"/>
            <a:ext cx="8433600" cy="1290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Arial"/>
                <a:ea typeface="Arial"/>
                <a:cs typeface="Arial"/>
                <a:sym typeface="Arial"/>
              </a:rPr>
              <a:t>Let’s quickly check the algorithm if we implement the stack making PUSH operation costly:</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457200" marR="0" lvl="0" indent="-342900" algn="l" rtl="0">
              <a:lnSpc>
                <a:spcPct val="100000"/>
              </a:lnSpc>
              <a:spcBef>
                <a:spcPts val="0"/>
              </a:spcBef>
              <a:spcAft>
                <a:spcPts val="0"/>
              </a:spcAft>
              <a:buClr>
                <a:schemeClr val="dk1"/>
              </a:buClr>
              <a:buSzPts val="1800"/>
              <a:buFont typeface="Arial"/>
              <a:buChar char="●"/>
            </a:pPr>
            <a:r>
              <a:rPr lang="en" sz="1800" b="0" i="0" u="none" strike="noStrike" cap="none">
                <a:solidFill>
                  <a:schemeClr val="dk1"/>
                </a:solidFill>
                <a:latin typeface="Arial"/>
                <a:ea typeface="Arial"/>
                <a:cs typeface="Arial"/>
                <a:sym typeface="Arial"/>
              </a:rPr>
              <a:t>The POP operation in this case will simply be a dequeue from our queue Q1.</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457200" marR="0" lvl="0" indent="-342900" algn="l" rtl="0">
              <a:lnSpc>
                <a:spcPct val="100000"/>
              </a:lnSpc>
              <a:spcBef>
                <a:spcPts val="0"/>
              </a:spcBef>
              <a:spcAft>
                <a:spcPts val="0"/>
              </a:spcAft>
              <a:buClr>
                <a:schemeClr val="dk1"/>
              </a:buClr>
              <a:buSzPts val="1800"/>
              <a:buFont typeface="Arial"/>
              <a:buChar char="●"/>
            </a:pPr>
            <a:r>
              <a:rPr lang="en" sz="1800" b="0" i="0" u="none" strike="noStrike" cap="none">
                <a:solidFill>
                  <a:schemeClr val="dk1"/>
                </a:solidFill>
                <a:latin typeface="Arial"/>
                <a:ea typeface="Arial"/>
                <a:cs typeface="Arial"/>
                <a:sym typeface="Arial"/>
              </a:rPr>
              <a:t>For the PUSH operation, the steps will be:</a:t>
            </a:r>
            <a:endParaRPr sz="1800" b="0" i="0" u="none" strike="noStrike" cap="none">
              <a:solidFill>
                <a:schemeClr val="dk1"/>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914400" marR="0" lvl="1" indent="-342900" algn="l" rtl="0">
              <a:lnSpc>
                <a:spcPct val="100000"/>
              </a:lnSpc>
              <a:spcBef>
                <a:spcPts val="0"/>
              </a:spcBef>
              <a:spcAft>
                <a:spcPts val="0"/>
              </a:spcAft>
              <a:buClr>
                <a:schemeClr val="dk1"/>
              </a:buClr>
              <a:buSzPts val="1800"/>
              <a:buFont typeface="Arial"/>
              <a:buChar char="○"/>
            </a:pPr>
            <a:r>
              <a:rPr lang="en" sz="1800" b="0" i="0" u="none" strike="noStrike" cap="none">
                <a:solidFill>
                  <a:schemeClr val="dk1"/>
                </a:solidFill>
                <a:latin typeface="Arial"/>
                <a:ea typeface="Arial"/>
                <a:cs typeface="Arial"/>
                <a:sym typeface="Arial"/>
              </a:rPr>
              <a:t>Enqueue the element to be pushed in Q2.</a:t>
            </a:r>
            <a:endParaRPr sz="1800" b="0" i="0" u="none" strike="noStrike" cap="none">
              <a:solidFill>
                <a:schemeClr val="dk1"/>
              </a:solidFill>
              <a:latin typeface="Arial"/>
              <a:ea typeface="Arial"/>
              <a:cs typeface="Arial"/>
              <a:sym typeface="Arial"/>
            </a:endParaRPr>
          </a:p>
          <a:p>
            <a:pPr marL="91440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914400" marR="0" lvl="1" indent="-342900" algn="l" rtl="0">
              <a:lnSpc>
                <a:spcPct val="100000"/>
              </a:lnSpc>
              <a:spcBef>
                <a:spcPts val="0"/>
              </a:spcBef>
              <a:spcAft>
                <a:spcPts val="0"/>
              </a:spcAft>
              <a:buClr>
                <a:schemeClr val="dk1"/>
              </a:buClr>
              <a:buSzPts val="1800"/>
              <a:buFont typeface="Arial"/>
              <a:buChar char="○"/>
            </a:pPr>
            <a:r>
              <a:rPr lang="en" sz="1800" b="0" i="0" u="none" strike="noStrike" cap="none">
                <a:solidFill>
                  <a:schemeClr val="dk1"/>
                </a:solidFill>
                <a:latin typeface="Arial"/>
                <a:ea typeface="Arial"/>
                <a:cs typeface="Arial"/>
                <a:sym typeface="Arial"/>
              </a:rPr>
              <a:t>Dequeue all the elements from Q1 one by one and enqueue them to Q2.</a:t>
            </a:r>
            <a:endParaRPr sz="1800" b="0" i="0" u="none" strike="noStrike" cap="none">
              <a:solidFill>
                <a:schemeClr val="dk1"/>
              </a:solidFill>
              <a:latin typeface="Arial"/>
              <a:ea typeface="Arial"/>
              <a:cs typeface="Arial"/>
              <a:sym typeface="Arial"/>
            </a:endParaRPr>
          </a:p>
          <a:p>
            <a:pPr marL="91440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914400" marR="0" lvl="1" indent="-342900" algn="l" rtl="0">
              <a:lnSpc>
                <a:spcPct val="100000"/>
              </a:lnSpc>
              <a:spcBef>
                <a:spcPts val="0"/>
              </a:spcBef>
              <a:spcAft>
                <a:spcPts val="0"/>
              </a:spcAft>
              <a:buClr>
                <a:schemeClr val="dk1"/>
              </a:buClr>
              <a:buSzPts val="1800"/>
              <a:buFont typeface="Arial"/>
              <a:buChar char="○"/>
            </a:pPr>
            <a:r>
              <a:rPr lang="en" sz="1800" b="0" i="0" u="none" strike="noStrike" cap="none">
                <a:solidFill>
                  <a:schemeClr val="dk1"/>
                </a:solidFill>
                <a:latin typeface="Arial"/>
                <a:ea typeface="Arial"/>
                <a:cs typeface="Arial"/>
                <a:sym typeface="Arial"/>
              </a:rPr>
              <a:t>Swap the names of Q1 and Q2</a:t>
            </a:r>
            <a:endParaRPr sz="18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0547509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5"/>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75" name="Google Shape;275;p45"/>
          <p:cNvSpPr/>
          <p:nvPr/>
        </p:nvSpPr>
        <p:spPr>
          <a:xfrm>
            <a:off x="7929284" y="210064"/>
            <a:ext cx="813600" cy="217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76" name="Google Shape;276;p45"/>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SzPts val="2800"/>
              <a:buNone/>
            </a:pPr>
            <a:r>
              <a:rPr lang="en" sz="2400">
                <a:solidFill>
                  <a:srgbClr val="FFFFFF"/>
                </a:solidFill>
              </a:rPr>
              <a:t>Implementation of Stack using Queues</a:t>
            </a:r>
            <a:endParaRPr sz="2400"/>
          </a:p>
        </p:txBody>
      </p:sp>
      <p:sp>
        <p:nvSpPr>
          <p:cNvPr id="277" name="Google Shape;277;p45"/>
          <p:cNvSpPr txBox="1"/>
          <p:nvPr/>
        </p:nvSpPr>
        <p:spPr>
          <a:xfrm>
            <a:off x="389700" y="843150"/>
            <a:ext cx="8353200" cy="12906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chemeClr val="dk1"/>
              </a:buClr>
              <a:buSzPts val="1800"/>
              <a:buFont typeface="Arial"/>
              <a:buChar char="●"/>
            </a:pPr>
            <a:r>
              <a:rPr lang="en" sz="1800" b="0" i="0" u="none" strike="noStrike" cap="none">
                <a:solidFill>
                  <a:schemeClr val="dk1"/>
                </a:solidFill>
                <a:latin typeface="Arial"/>
                <a:ea typeface="Arial"/>
                <a:cs typeface="Arial"/>
                <a:sym typeface="Arial"/>
              </a:rPr>
              <a:t>Well, that was the implementation of a stack using two queues.</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457200" marR="0" lvl="0" indent="-342900" algn="l" rtl="0">
              <a:lnSpc>
                <a:spcPct val="100000"/>
              </a:lnSpc>
              <a:spcBef>
                <a:spcPts val="0"/>
              </a:spcBef>
              <a:spcAft>
                <a:spcPts val="0"/>
              </a:spcAft>
              <a:buClr>
                <a:schemeClr val="dk1"/>
              </a:buClr>
              <a:buSzPts val="1800"/>
              <a:buFont typeface="Arial"/>
              <a:buChar char="●"/>
            </a:pPr>
            <a:r>
              <a:rPr lang="en" sz="1800" b="0" i="0" u="none" strike="noStrike" cap="none">
                <a:solidFill>
                  <a:schemeClr val="dk1"/>
                </a:solidFill>
                <a:latin typeface="Arial"/>
                <a:ea typeface="Arial"/>
                <a:cs typeface="Arial"/>
                <a:sym typeface="Arial"/>
              </a:rPr>
              <a:t>Do you think it is possible to implement a stack using only queue?</a:t>
            </a:r>
            <a:endParaRPr sz="1800" b="0" i="0" u="none" strike="noStrike" cap="none">
              <a:solidFill>
                <a:schemeClr val="dk1"/>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457200" marR="0" lvl="0" indent="-342900" algn="l" rtl="0">
              <a:lnSpc>
                <a:spcPct val="100000"/>
              </a:lnSpc>
              <a:spcBef>
                <a:spcPts val="0"/>
              </a:spcBef>
              <a:spcAft>
                <a:spcPts val="0"/>
              </a:spcAft>
              <a:buClr>
                <a:schemeClr val="dk1"/>
              </a:buClr>
              <a:buSzPts val="1800"/>
              <a:buFont typeface="Arial"/>
              <a:buChar char="●"/>
            </a:pPr>
            <a:r>
              <a:rPr lang="en" sz="1800" b="0" i="0" u="none" strike="noStrike" cap="none">
                <a:solidFill>
                  <a:schemeClr val="dk1"/>
                </a:solidFill>
                <a:latin typeface="Arial"/>
                <a:ea typeface="Arial"/>
                <a:cs typeface="Arial"/>
                <a:sym typeface="Arial"/>
              </a:rPr>
              <a:t>YES!!! It is possible. Let’s check how.</a:t>
            </a:r>
            <a:endParaRPr sz="1800" b="0" i="0" u="none" strike="noStrike" cap="none">
              <a:solidFill>
                <a:schemeClr val="dk1"/>
              </a:solidFill>
              <a:latin typeface="Arial"/>
              <a:ea typeface="Arial"/>
              <a:cs typeface="Arial"/>
              <a:sym typeface="Arial"/>
            </a:endParaRPr>
          </a:p>
        </p:txBody>
      </p:sp>
      <p:pic>
        <p:nvPicPr>
          <p:cNvPr id="278" name="Google Shape;278;p45" descr="Business man picking himself up and lifting holding by the collar to amazement &amp; surprise of puzzled business people crowd. Self motivation rising concept. Flat vector character illustration"/>
          <p:cNvPicPr preferRelativeResize="0"/>
          <p:nvPr/>
        </p:nvPicPr>
        <p:blipFill rotWithShape="1">
          <a:blip r:embed="rId4">
            <a:alphaModFix/>
          </a:blip>
          <a:srcRect/>
          <a:stretch/>
        </p:blipFill>
        <p:spPr>
          <a:xfrm>
            <a:off x="2430725" y="2432700"/>
            <a:ext cx="4398926" cy="2624700"/>
          </a:xfrm>
          <a:prstGeom prst="rect">
            <a:avLst/>
          </a:prstGeom>
          <a:noFill/>
          <a:ln>
            <a:noFill/>
          </a:ln>
        </p:spPr>
      </p:pic>
    </p:spTree>
    <p:extLst>
      <p:ext uri="{BB962C8B-B14F-4D97-AF65-F5344CB8AC3E}">
        <p14:creationId xmlns:p14="http://schemas.microsoft.com/office/powerpoint/2010/main" val="3453201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1"/>
        <p:cNvGrpSpPr/>
        <p:nvPr/>
      </p:nvGrpSpPr>
      <p:grpSpPr>
        <a:xfrm>
          <a:off x="0" y="0"/>
          <a:ext cx="0" cy="0"/>
          <a:chOff x="0" y="0"/>
          <a:chExt cx="0" cy="0"/>
        </a:xfrm>
      </p:grpSpPr>
      <p:sp>
        <p:nvSpPr>
          <p:cNvPr id="142" name="Google Shape;142;p31"/>
          <p:cNvSpPr txBox="1"/>
          <p:nvPr/>
        </p:nvSpPr>
        <p:spPr>
          <a:xfrm>
            <a:off x="507300" y="1179250"/>
            <a:ext cx="8114400" cy="25650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15000"/>
              </a:lnSpc>
              <a:spcBef>
                <a:spcPts val="0"/>
              </a:spcBef>
              <a:spcAft>
                <a:spcPts val="0"/>
              </a:spcAft>
              <a:buClr>
                <a:srgbClr val="000000"/>
              </a:buClr>
              <a:buSzPts val="2400"/>
              <a:buFont typeface="Calibri"/>
              <a:buChar char="●"/>
            </a:pPr>
            <a:r>
              <a:rPr lang="en" sz="2400" b="0" i="0" u="none" strike="noStrike" cap="none">
                <a:solidFill>
                  <a:srgbClr val="000000"/>
                </a:solidFill>
                <a:latin typeface="Calibri"/>
                <a:ea typeface="Calibri"/>
                <a:cs typeface="Calibri"/>
                <a:sym typeface="Calibri"/>
              </a:rPr>
              <a:t>Introduction to Queues</a:t>
            </a:r>
            <a:endParaRPr sz="2400" b="0" i="0" u="none" strike="noStrike" cap="none">
              <a:solidFill>
                <a:srgbClr val="000000"/>
              </a:solidFill>
              <a:latin typeface="Calibri"/>
              <a:ea typeface="Calibri"/>
              <a:cs typeface="Calibri"/>
              <a:sym typeface="Calibri"/>
            </a:endParaRPr>
          </a:p>
          <a:p>
            <a:pPr marL="457200" marR="0" lvl="0" indent="0" algn="l" rtl="0">
              <a:lnSpc>
                <a:spcPct val="115000"/>
              </a:lnSpc>
              <a:spcBef>
                <a:spcPts val="0"/>
              </a:spcBef>
              <a:spcAft>
                <a:spcPts val="0"/>
              </a:spcAft>
              <a:buNone/>
            </a:pPr>
            <a:endParaRPr sz="2400">
              <a:latin typeface="Calibri"/>
              <a:ea typeface="Calibri"/>
              <a:cs typeface="Calibri"/>
              <a:sym typeface="Calibri"/>
            </a:endParaRPr>
          </a:p>
          <a:p>
            <a:pPr marL="457200" marR="0" lvl="0" indent="-381000" algn="l" rtl="0">
              <a:lnSpc>
                <a:spcPct val="115000"/>
              </a:lnSpc>
              <a:spcBef>
                <a:spcPts val="0"/>
              </a:spcBef>
              <a:spcAft>
                <a:spcPts val="0"/>
              </a:spcAft>
              <a:buSzPts val="2400"/>
              <a:buFont typeface="Calibri"/>
              <a:buChar char="●"/>
            </a:pPr>
            <a:r>
              <a:rPr lang="en" sz="2400">
                <a:latin typeface="Calibri"/>
                <a:ea typeface="Calibri"/>
                <a:cs typeface="Calibri"/>
                <a:sym typeface="Calibri"/>
              </a:rPr>
              <a:t>Ticket Building System using Queue</a:t>
            </a:r>
            <a:endParaRPr sz="2400">
              <a:latin typeface="Calibri"/>
              <a:ea typeface="Calibri"/>
              <a:cs typeface="Calibri"/>
              <a:sym typeface="Calibri"/>
            </a:endParaRPr>
          </a:p>
          <a:p>
            <a:pPr marL="457200" marR="0" lvl="0" indent="0" algn="l" rtl="0">
              <a:lnSpc>
                <a:spcPct val="115000"/>
              </a:lnSpc>
              <a:spcBef>
                <a:spcPts val="0"/>
              </a:spcBef>
              <a:spcAft>
                <a:spcPts val="0"/>
              </a:spcAft>
              <a:buClr>
                <a:srgbClr val="000000"/>
              </a:buClr>
              <a:buSzPts val="2400"/>
              <a:buFont typeface="Arial"/>
              <a:buNone/>
            </a:pPr>
            <a:endParaRPr sz="2400" b="0" i="0" u="none" strike="noStrike" cap="none">
              <a:solidFill>
                <a:srgbClr val="000000"/>
              </a:solidFill>
              <a:latin typeface="Calibri"/>
              <a:ea typeface="Calibri"/>
              <a:cs typeface="Calibri"/>
              <a:sym typeface="Calibri"/>
            </a:endParaRPr>
          </a:p>
          <a:p>
            <a:pPr marL="457200" marR="0" lvl="0" indent="-381000" algn="l" rtl="0">
              <a:lnSpc>
                <a:spcPct val="115000"/>
              </a:lnSpc>
              <a:spcBef>
                <a:spcPts val="0"/>
              </a:spcBef>
              <a:spcAft>
                <a:spcPts val="0"/>
              </a:spcAft>
              <a:buClr>
                <a:schemeClr val="dk1"/>
              </a:buClr>
              <a:buSzPts val="2400"/>
              <a:buFont typeface="Calibri"/>
              <a:buChar char="●"/>
            </a:pPr>
            <a:r>
              <a:rPr lang="en" sz="2400" b="0" i="0" u="none" strike="noStrike" cap="none">
                <a:solidFill>
                  <a:schemeClr val="dk1"/>
                </a:solidFill>
                <a:latin typeface="Calibri"/>
                <a:ea typeface="Calibri"/>
                <a:cs typeface="Calibri"/>
                <a:sym typeface="Calibri"/>
              </a:rPr>
              <a:t>Implementation of Queue</a:t>
            </a:r>
            <a:endParaRPr sz="2400" b="0" i="0" u="none" strike="noStrike" cap="none">
              <a:solidFill>
                <a:schemeClr val="dk1"/>
              </a:solidFill>
              <a:latin typeface="Calibri"/>
              <a:ea typeface="Calibri"/>
              <a:cs typeface="Calibri"/>
              <a:sym typeface="Calibri"/>
            </a:endParaRPr>
          </a:p>
          <a:p>
            <a:pPr marL="457200" marR="0" lvl="0" indent="0" algn="l" rtl="0">
              <a:lnSpc>
                <a:spcPct val="115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457200" marR="0" lvl="0" indent="0" algn="l" rtl="0">
              <a:lnSpc>
                <a:spcPct val="115000"/>
              </a:lnSpc>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43" name="Google Shape;143;p31"/>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4" name="Google Shape;144;p31"/>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5" name="Google Shape;145;p31"/>
          <p:cNvSpPr txBox="1"/>
          <p:nvPr/>
        </p:nvSpPr>
        <p:spPr>
          <a:xfrm>
            <a:off x="507300" y="14350"/>
            <a:ext cx="2921700" cy="82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 sz="3000" b="0" i="0" u="none" strike="noStrike" cap="none">
                <a:solidFill>
                  <a:srgbClr val="FFFFFF"/>
                </a:solidFill>
                <a:latin typeface="Calibri"/>
                <a:ea typeface="Calibri"/>
                <a:cs typeface="Calibri"/>
                <a:sym typeface="Calibri"/>
              </a:rPr>
              <a:t>Today’s Agenda</a:t>
            </a:r>
            <a:endParaRPr sz="3000" b="0" i="0" u="none" strike="noStrike" cap="none">
              <a:solidFill>
                <a:srgbClr val="FFFFFF"/>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6"/>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84" name="Google Shape;284;p46"/>
          <p:cNvSpPr/>
          <p:nvPr/>
        </p:nvSpPr>
        <p:spPr>
          <a:xfrm>
            <a:off x="7929284" y="210064"/>
            <a:ext cx="813600" cy="217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85" name="Google Shape;285;p46"/>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SzPts val="2800"/>
              <a:buNone/>
            </a:pPr>
            <a:r>
              <a:rPr lang="en" sz="2400">
                <a:solidFill>
                  <a:srgbClr val="FFFFFF"/>
                </a:solidFill>
              </a:rPr>
              <a:t>Implementation of Stack using Queues</a:t>
            </a:r>
            <a:endParaRPr sz="2400"/>
          </a:p>
        </p:txBody>
      </p:sp>
      <p:sp>
        <p:nvSpPr>
          <p:cNvPr id="286" name="Google Shape;286;p46"/>
          <p:cNvSpPr txBox="1"/>
          <p:nvPr/>
        </p:nvSpPr>
        <p:spPr>
          <a:xfrm>
            <a:off x="389700" y="1071750"/>
            <a:ext cx="8353200" cy="12906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chemeClr val="dk1"/>
              </a:buClr>
              <a:buSzPts val="1800"/>
              <a:buFont typeface="Calibri"/>
              <a:buChar char="●"/>
            </a:pPr>
            <a:r>
              <a:rPr lang="en" sz="1800" b="0" i="0" u="none" strike="noStrike" cap="none">
                <a:solidFill>
                  <a:schemeClr val="dk1"/>
                </a:solidFill>
                <a:latin typeface="Calibri"/>
                <a:ea typeface="Calibri"/>
                <a:cs typeface="Calibri"/>
                <a:sym typeface="Calibri"/>
              </a:rPr>
              <a:t>To implement a stack using a single queue, we basically need to solve the purpose of the other queue we used to implement the stack using two queues.</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457200" marR="0" lvl="0" indent="-342900" algn="l" rtl="0">
              <a:lnSpc>
                <a:spcPct val="100000"/>
              </a:lnSpc>
              <a:spcBef>
                <a:spcPts val="0"/>
              </a:spcBef>
              <a:spcAft>
                <a:spcPts val="0"/>
              </a:spcAft>
              <a:buClr>
                <a:schemeClr val="dk1"/>
              </a:buClr>
              <a:buSzPts val="1800"/>
              <a:buFont typeface="Calibri"/>
              <a:buChar char="●"/>
            </a:pPr>
            <a:r>
              <a:rPr lang="en" sz="1800" b="0" i="0" u="none" strike="noStrike" cap="none">
                <a:solidFill>
                  <a:schemeClr val="dk1"/>
                </a:solidFill>
                <a:latin typeface="Calibri"/>
                <a:ea typeface="Calibri"/>
                <a:cs typeface="Calibri"/>
                <a:sym typeface="Calibri"/>
              </a:rPr>
              <a:t>We assigned either ENQUEUE or DEQUEUE operation as PUSH or POP and used the second queue to implement the remaining function.</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457200" marR="0" lvl="0" indent="-342900" algn="l" rtl="0">
              <a:lnSpc>
                <a:spcPct val="100000"/>
              </a:lnSpc>
              <a:spcBef>
                <a:spcPts val="0"/>
              </a:spcBef>
              <a:spcAft>
                <a:spcPts val="0"/>
              </a:spcAft>
              <a:buClr>
                <a:schemeClr val="dk1"/>
              </a:buClr>
              <a:buSzPts val="1800"/>
              <a:buFont typeface="Calibri"/>
              <a:buChar char="●"/>
            </a:pPr>
            <a:r>
              <a:rPr lang="en" sz="1800" b="0" i="0" u="none" strike="noStrike" cap="none">
                <a:solidFill>
                  <a:schemeClr val="dk1"/>
                </a:solidFill>
                <a:latin typeface="Calibri"/>
                <a:ea typeface="Calibri"/>
                <a:cs typeface="Calibri"/>
                <a:sym typeface="Calibri"/>
              </a:rPr>
              <a:t>This was because if the elements in both queue and stack are added/ removed from same end, they are removed/added to different ends.</a:t>
            </a:r>
            <a:endParaRPr sz="18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41182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2" name="Google Shape;292;p47"/>
          <p:cNvSpPr/>
          <p:nvPr/>
        </p:nvSpPr>
        <p:spPr>
          <a:xfrm>
            <a:off x="7929284" y="210064"/>
            <a:ext cx="813600" cy="217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3" name="Google Shape;293;p47"/>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SzPts val="2800"/>
              <a:buNone/>
            </a:pPr>
            <a:r>
              <a:rPr lang="en" sz="2400">
                <a:solidFill>
                  <a:srgbClr val="FFFFFF"/>
                </a:solidFill>
              </a:rPr>
              <a:t>Implementation of Stack using Queues</a:t>
            </a:r>
            <a:endParaRPr sz="2400"/>
          </a:p>
        </p:txBody>
      </p:sp>
      <p:sp>
        <p:nvSpPr>
          <p:cNvPr id="294" name="Google Shape;294;p47"/>
          <p:cNvSpPr txBox="1"/>
          <p:nvPr/>
        </p:nvSpPr>
        <p:spPr>
          <a:xfrm>
            <a:off x="389700" y="919350"/>
            <a:ext cx="8353200" cy="12906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chemeClr val="dk1"/>
              </a:buClr>
              <a:buSzPts val="1800"/>
              <a:buFont typeface="Calibri"/>
              <a:buChar char="●"/>
            </a:pPr>
            <a:r>
              <a:rPr lang="en" sz="1800" b="0" i="0" u="none" strike="noStrike" cap="none">
                <a:solidFill>
                  <a:schemeClr val="dk1"/>
                </a:solidFill>
                <a:latin typeface="Calibri"/>
                <a:ea typeface="Calibri"/>
                <a:cs typeface="Calibri"/>
                <a:sym typeface="Calibri"/>
              </a:rPr>
              <a:t>So our new objective is to manipulate our queue such that if the element is added at one end, it reaches the opposite end before the next operation. Let’s see our new PUSH and POP functions now:</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457200" marR="0" lvl="0" indent="-342900" algn="l" rtl="0">
              <a:lnSpc>
                <a:spcPct val="100000"/>
              </a:lnSpc>
              <a:spcBef>
                <a:spcPts val="0"/>
              </a:spcBef>
              <a:spcAft>
                <a:spcPts val="0"/>
              </a:spcAft>
              <a:buClr>
                <a:schemeClr val="dk1"/>
              </a:buClr>
              <a:buSzPts val="1800"/>
              <a:buFont typeface="Calibri"/>
              <a:buChar char="●"/>
            </a:pPr>
            <a:r>
              <a:rPr lang="en" sz="1800" b="0" i="0" u="none" strike="noStrike" cap="none">
                <a:solidFill>
                  <a:schemeClr val="dk1"/>
                </a:solidFill>
                <a:latin typeface="Calibri"/>
                <a:ea typeface="Calibri"/>
                <a:cs typeface="Calibri"/>
                <a:sym typeface="Calibri"/>
              </a:rPr>
              <a:t>PUSH(x)</a:t>
            </a:r>
            <a:endParaRPr sz="1800" b="0" i="0" u="none" strike="noStrike" cap="none">
              <a:solidFill>
                <a:schemeClr val="dk1"/>
              </a:solidFill>
              <a:latin typeface="Calibri"/>
              <a:ea typeface="Calibri"/>
              <a:cs typeface="Calibri"/>
              <a:sym typeface="Calibri"/>
            </a:endParaRPr>
          </a:p>
          <a:p>
            <a:pPr marL="91440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914400" marR="0" lvl="1" indent="-342900" algn="l" rtl="0">
              <a:lnSpc>
                <a:spcPct val="100000"/>
              </a:lnSpc>
              <a:spcBef>
                <a:spcPts val="0"/>
              </a:spcBef>
              <a:spcAft>
                <a:spcPts val="0"/>
              </a:spcAft>
              <a:buClr>
                <a:schemeClr val="dk1"/>
              </a:buClr>
              <a:buSzPts val="1800"/>
              <a:buFont typeface="Calibri"/>
              <a:buChar char="○"/>
            </a:pPr>
            <a:r>
              <a:rPr lang="en" sz="1800" b="0" i="0" u="none" strike="noStrike" cap="none">
                <a:solidFill>
                  <a:schemeClr val="dk1"/>
                </a:solidFill>
                <a:latin typeface="Calibri"/>
                <a:ea typeface="Calibri"/>
                <a:cs typeface="Calibri"/>
                <a:sym typeface="Calibri"/>
              </a:rPr>
              <a:t>Calculate size(S) of the queue Q. </a:t>
            </a:r>
            <a:endParaRPr sz="1800" b="0" i="0" u="none" strike="noStrike" cap="none">
              <a:solidFill>
                <a:schemeClr val="dk1"/>
              </a:solidFill>
              <a:latin typeface="Calibri"/>
              <a:ea typeface="Calibri"/>
              <a:cs typeface="Calibri"/>
              <a:sym typeface="Calibri"/>
            </a:endParaRPr>
          </a:p>
          <a:p>
            <a:pPr marL="914400" marR="0" lvl="1" indent="-342900" algn="l" rtl="0">
              <a:lnSpc>
                <a:spcPct val="100000"/>
              </a:lnSpc>
              <a:spcBef>
                <a:spcPts val="0"/>
              </a:spcBef>
              <a:spcAft>
                <a:spcPts val="0"/>
              </a:spcAft>
              <a:buClr>
                <a:schemeClr val="dk1"/>
              </a:buClr>
              <a:buSzPts val="1800"/>
              <a:buFont typeface="Calibri"/>
              <a:buChar char="○"/>
            </a:pPr>
            <a:r>
              <a:rPr lang="en" sz="1800" b="0" i="0" u="none" strike="noStrike" cap="none">
                <a:solidFill>
                  <a:schemeClr val="dk1"/>
                </a:solidFill>
                <a:latin typeface="Calibri"/>
                <a:ea typeface="Calibri"/>
                <a:cs typeface="Calibri"/>
                <a:sym typeface="Calibri"/>
              </a:rPr>
              <a:t>Enqueue x to Q</a:t>
            </a:r>
            <a:endParaRPr sz="1800" b="0" i="0" u="none" strike="noStrike" cap="none">
              <a:solidFill>
                <a:schemeClr val="dk1"/>
              </a:solidFill>
              <a:latin typeface="Calibri"/>
              <a:ea typeface="Calibri"/>
              <a:cs typeface="Calibri"/>
              <a:sym typeface="Calibri"/>
            </a:endParaRPr>
          </a:p>
          <a:p>
            <a:pPr marL="914400" marR="0" lvl="1" indent="-342900" algn="l" rtl="0">
              <a:lnSpc>
                <a:spcPct val="100000"/>
              </a:lnSpc>
              <a:spcBef>
                <a:spcPts val="0"/>
              </a:spcBef>
              <a:spcAft>
                <a:spcPts val="0"/>
              </a:spcAft>
              <a:buClr>
                <a:schemeClr val="dk1"/>
              </a:buClr>
              <a:buSzPts val="1800"/>
              <a:buFont typeface="Calibri"/>
              <a:buChar char="○"/>
            </a:pPr>
            <a:r>
              <a:rPr lang="en" sz="1800" b="0" i="0" u="none" strike="noStrike" cap="none">
                <a:solidFill>
                  <a:schemeClr val="dk1"/>
                </a:solidFill>
                <a:latin typeface="Calibri"/>
                <a:ea typeface="Calibri"/>
                <a:cs typeface="Calibri"/>
                <a:sym typeface="Calibri"/>
              </a:rPr>
              <a:t>One by one Dequeue s items from Q and enqueue them back.</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457200" marR="0" lvl="0" indent="-342900" algn="l" rtl="0">
              <a:lnSpc>
                <a:spcPct val="100000"/>
              </a:lnSpc>
              <a:spcBef>
                <a:spcPts val="0"/>
              </a:spcBef>
              <a:spcAft>
                <a:spcPts val="0"/>
              </a:spcAft>
              <a:buClr>
                <a:schemeClr val="dk1"/>
              </a:buClr>
              <a:buSzPts val="1800"/>
              <a:buFont typeface="Calibri"/>
              <a:buChar char="●"/>
            </a:pPr>
            <a:r>
              <a:rPr lang="en" sz="1800" b="0" i="0" u="none" strike="noStrike" cap="none">
                <a:solidFill>
                  <a:schemeClr val="dk1"/>
                </a:solidFill>
                <a:latin typeface="Calibri"/>
                <a:ea typeface="Calibri"/>
                <a:cs typeface="Calibri"/>
                <a:sym typeface="Calibri"/>
              </a:rPr>
              <a:t>POP</a:t>
            </a:r>
            <a:endParaRPr sz="1800" b="0" i="0" u="none" strike="noStrike" cap="none">
              <a:solidFill>
                <a:schemeClr val="dk1"/>
              </a:solidFill>
              <a:latin typeface="Calibri"/>
              <a:ea typeface="Calibri"/>
              <a:cs typeface="Calibri"/>
              <a:sym typeface="Calibri"/>
            </a:endParaRPr>
          </a:p>
          <a:p>
            <a:pPr marL="91440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914400" marR="0" lvl="1" indent="-342900" algn="l" rtl="0">
              <a:lnSpc>
                <a:spcPct val="100000"/>
              </a:lnSpc>
              <a:spcBef>
                <a:spcPts val="0"/>
              </a:spcBef>
              <a:spcAft>
                <a:spcPts val="0"/>
              </a:spcAft>
              <a:buClr>
                <a:schemeClr val="dk1"/>
              </a:buClr>
              <a:buSzPts val="1800"/>
              <a:buFont typeface="Calibri"/>
              <a:buChar char="○"/>
            </a:pPr>
            <a:r>
              <a:rPr lang="en" sz="1800" b="0" i="0" u="none" strike="noStrike" cap="none">
                <a:solidFill>
                  <a:schemeClr val="dk1"/>
                </a:solidFill>
                <a:latin typeface="Calibri"/>
                <a:ea typeface="Calibri"/>
                <a:cs typeface="Calibri"/>
                <a:sym typeface="Calibri"/>
              </a:rPr>
              <a:t>Dequeue an item from Q</a:t>
            </a:r>
            <a:endParaRPr sz="18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599455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8"/>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00" name="Google Shape;300;p48"/>
          <p:cNvSpPr/>
          <p:nvPr/>
        </p:nvSpPr>
        <p:spPr>
          <a:xfrm>
            <a:off x="7929284" y="210064"/>
            <a:ext cx="813600" cy="217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01" name="Google Shape;301;p48"/>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SzPts val="2800"/>
              <a:buNone/>
            </a:pPr>
            <a:r>
              <a:rPr lang="en" sz="2400">
                <a:solidFill>
                  <a:srgbClr val="FFFFFF"/>
                </a:solidFill>
              </a:rPr>
              <a:t>Implementation of Stack using Queues</a:t>
            </a:r>
            <a:endParaRPr sz="2400"/>
          </a:p>
        </p:txBody>
      </p:sp>
      <p:sp>
        <p:nvSpPr>
          <p:cNvPr id="302" name="Google Shape;302;p48"/>
          <p:cNvSpPr txBox="1"/>
          <p:nvPr/>
        </p:nvSpPr>
        <p:spPr>
          <a:xfrm>
            <a:off x="389700" y="766950"/>
            <a:ext cx="8353200" cy="1290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Calibri"/>
                <a:ea typeface="Calibri"/>
                <a:cs typeface="Calibri"/>
                <a:sym typeface="Calibri"/>
              </a:rPr>
              <a:t>Let’s understand with the help of an example:</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457200" marR="0" lvl="0" indent="-342900" algn="l" rtl="0">
              <a:lnSpc>
                <a:spcPct val="100000"/>
              </a:lnSpc>
              <a:spcBef>
                <a:spcPts val="0"/>
              </a:spcBef>
              <a:spcAft>
                <a:spcPts val="0"/>
              </a:spcAft>
              <a:buClr>
                <a:schemeClr val="dk1"/>
              </a:buClr>
              <a:buSzPts val="1800"/>
              <a:buFont typeface="Calibri"/>
              <a:buChar char="●"/>
            </a:pPr>
            <a:r>
              <a:rPr lang="en" sz="1800" b="0" i="0" u="none" strike="noStrike" cap="none">
                <a:solidFill>
                  <a:schemeClr val="dk1"/>
                </a:solidFill>
                <a:latin typeface="Calibri"/>
                <a:ea typeface="Calibri"/>
                <a:cs typeface="Calibri"/>
                <a:sym typeface="Calibri"/>
              </a:rPr>
              <a:t>Assume that our queue already has elements 1, 2, 3 in it and now we want want to PUSH 4 into our stack.</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457200" marR="0" lvl="0" indent="-342900" algn="l" rtl="0">
              <a:lnSpc>
                <a:spcPct val="100000"/>
              </a:lnSpc>
              <a:spcBef>
                <a:spcPts val="0"/>
              </a:spcBef>
              <a:spcAft>
                <a:spcPts val="0"/>
              </a:spcAft>
              <a:buClr>
                <a:schemeClr val="dk1"/>
              </a:buClr>
              <a:buSzPts val="1800"/>
              <a:buFont typeface="Calibri"/>
              <a:buChar char="●"/>
            </a:pPr>
            <a:r>
              <a:rPr lang="en" sz="1800" b="0" i="0" u="none" strike="noStrike" cap="none">
                <a:solidFill>
                  <a:schemeClr val="dk1"/>
                </a:solidFill>
                <a:latin typeface="Calibri"/>
                <a:ea typeface="Calibri"/>
                <a:cs typeface="Calibri"/>
                <a:sym typeface="Calibri"/>
              </a:rPr>
              <a:t>Step 1 will be to calculate the size of the stack/queue which will be equal to 3 here.</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457200" marR="0" lvl="0" indent="-342900" algn="l" rtl="0">
              <a:lnSpc>
                <a:spcPct val="100000"/>
              </a:lnSpc>
              <a:spcBef>
                <a:spcPts val="0"/>
              </a:spcBef>
              <a:spcAft>
                <a:spcPts val="0"/>
              </a:spcAft>
              <a:buClr>
                <a:schemeClr val="dk1"/>
              </a:buClr>
              <a:buSzPts val="1800"/>
              <a:buFont typeface="Calibri"/>
              <a:buChar char="●"/>
            </a:pPr>
            <a:r>
              <a:rPr lang="en" sz="1800" b="0" i="0" u="none" strike="noStrike" cap="none">
                <a:solidFill>
                  <a:schemeClr val="dk1"/>
                </a:solidFill>
                <a:latin typeface="Calibri"/>
                <a:ea typeface="Calibri"/>
                <a:cs typeface="Calibri"/>
                <a:sym typeface="Calibri"/>
              </a:rPr>
              <a:t>Now we enqueue 4 to our queue. The queue now becomes 1, 2, 3, 4.</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457200" marR="0" lvl="0" indent="-342900" algn="l" rtl="0">
              <a:lnSpc>
                <a:spcPct val="100000"/>
              </a:lnSpc>
              <a:spcBef>
                <a:spcPts val="0"/>
              </a:spcBef>
              <a:spcAft>
                <a:spcPts val="0"/>
              </a:spcAft>
              <a:buClr>
                <a:schemeClr val="dk1"/>
              </a:buClr>
              <a:buSzPts val="1800"/>
              <a:buFont typeface="Calibri"/>
              <a:buChar char="●"/>
            </a:pPr>
            <a:r>
              <a:rPr lang="en" sz="1800" b="0" i="0" u="none" strike="noStrike" cap="none">
                <a:solidFill>
                  <a:schemeClr val="dk1"/>
                </a:solidFill>
                <a:latin typeface="Calibri"/>
                <a:ea typeface="Calibri"/>
                <a:cs typeface="Calibri"/>
                <a:sym typeface="Calibri"/>
              </a:rPr>
              <a:t>Now we dequeue from the queue and enqueue the element i.e. 1 back to the queue. The queue now becomes 2, 3, 4, 1.</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457200" marR="0" lvl="0" indent="-342900" algn="l" rtl="0">
              <a:lnSpc>
                <a:spcPct val="100000"/>
              </a:lnSpc>
              <a:spcBef>
                <a:spcPts val="0"/>
              </a:spcBef>
              <a:spcAft>
                <a:spcPts val="0"/>
              </a:spcAft>
              <a:buClr>
                <a:schemeClr val="dk1"/>
              </a:buClr>
              <a:buSzPts val="1800"/>
              <a:buFont typeface="Calibri"/>
              <a:buChar char="●"/>
            </a:pPr>
            <a:r>
              <a:rPr lang="en" sz="1800" b="0" i="0" u="none" strike="noStrike" cap="none">
                <a:solidFill>
                  <a:schemeClr val="dk1"/>
                </a:solidFill>
                <a:latin typeface="Calibri"/>
                <a:ea typeface="Calibri"/>
                <a:cs typeface="Calibri"/>
                <a:sym typeface="Calibri"/>
              </a:rPr>
              <a:t>We repeat the same step 3(size) times. Finally the queue becomes 4, 1, 2, 3.</a:t>
            </a:r>
            <a:endParaRPr sz="18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604525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4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08" name="Google Shape;308;p49"/>
          <p:cNvSpPr/>
          <p:nvPr/>
        </p:nvSpPr>
        <p:spPr>
          <a:xfrm>
            <a:off x="7929284" y="210064"/>
            <a:ext cx="813600" cy="217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09" name="Google Shape;309;p49"/>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SzPts val="2800"/>
              <a:buNone/>
            </a:pPr>
            <a:r>
              <a:rPr lang="en" sz="2400">
                <a:solidFill>
                  <a:srgbClr val="FFFFFF"/>
                </a:solidFill>
              </a:rPr>
              <a:t>Implementation of Stack using Queues</a:t>
            </a:r>
            <a:endParaRPr sz="2400"/>
          </a:p>
        </p:txBody>
      </p:sp>
      <p:sp>
        <p:nvSpPr>
          <p:cNvPr id="310" name="Google Shape;310;p49"/>
          <p:cNvSpPr txBox="1"/>
          <p:nvPr/>
        </p:nvSpPr>
        <p:spPr>
          <a:xfrm>
            <a:off x="389700" y="766950"/>
            <a:ext cx="8353200" cy="1290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Calibri"/>
                <a:ea typeface="Calibri"/>
                <a:cs typeface="Calibri"/>
                <a:sym typeface="Calibri"/>
              </a:rPr>
              <a:t>The following illustration will help you understand the concept better:</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Calibri"/>
                <a:ea typeface="Calibri"/>
                <a:cs typeface="Calibri"/>
                <a:sym typeface="Calibri"/>
              </a:rPr>
              <a:t>Queue:	</a:t>
            </a:r>
            <a:r>
              <a:rPr lang="en" sz="1800" b="0" i="1" u="none" strike="noStrike" cap="none">
                <a:solidFill>
                  <a:srgbClr val="6AA84F"/>
                </a:solidFill>
                <a:latin typeface="Calibri"/>
                <a:ea typeface="Calibri"/>
                <a:cs typeface="Calibri"/>
                <a:sym typeface="Calibri"/>
              </a:rPr>
              <a:t>Head</a:t>
            </a:r>
            <a:r>
              <a:rPr lang="en" sz="1800" b="0" i="0" u="none" strike="noStrike" cap="none">
                <a:solidFill>
                  <a:schemeClr val="dk1"/>
                </a:solidFill>
                <a:latin typeface="Calibri"/>
                <a:ea typeface="Calibri"/>
                <a:cs typeface="Calibri"/>
                <a:sym typeface="Calibri"/>
              </a:rPr>
              <a:t>			    </a:t>
            </a:r>
            <a:r>
              <a:rPr lang="en" sz="1800" b="0" i="1" u="none" strike="noStrike" cap="none">
                <a:solidFill>
                  <a:srgbClr val="6AA84F"/>
                </a:solidFill>
                <a:latin typeface="Calibri"/>
                <a:ea typeface="Calibri"/>
                <a:cs typeface="Calibri"/>
                <a:sym typeface="Calibri"/>
              </a:rPr>
              <a:t>Tail</a:t>
            </a:r>
            <a:r>
              <a:rPr lang="en" sz="1800" b="0" i="0" u="none" strike="noStrike" cap="none">
                <a:solidFill>
                  <a:schemeClr val="dk1"/>
                </a:solidFill>
                <a:latin typeface="Calibri"/>
                <a:ea typeface="Calibri"/>
                <a:cs typeface="Calibri"/>
                <a:sym typeface="Calibri"/>
              </a:rPr>
              <a:t>		Size =</a:t>
            </a:r>
            <a:r>
              <a:rPr lang="en" sz="1800" b="0" i="1" u="none" strike="noStrike" cap="none">
                <a:solidFill>
                  <a:srgbClr val="6AA84F"/>
                </a:solidFill>
                <a:latin typeface="Calibri"/>
                <a:ea typeface="Calibri"/>
                <a:cs typeface="Calibri"/>
                <a:sym typeface="Calibri"/>
              </a:rPr>
              <a:t> </a:t>
            </a:r>
            <a:r>
              <a:rPr lang="en" sz="1800" b="0" i="0" u="none" strike="noStrike" cap="none">
                <a:solidFill>
                  <a:schemeClr val="dk1"/>
                </a:solidFill>
                <a:latin typeface="Calibri"/>
                <a:ea typeface="Calibri"/>
                <a:cs typeface="Calibri"/>
                <a:sym typeface="Calibri"/>
              </a:rPr>
              <a:t>3		Next operation: 	PUSH 4</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Calibri"/>
                <a:ea typeface="Calibri"/>
                <a:cs typeface="Calibri"/>
                <a:sym typeface="Calibri"/>
              </a:rPr>
              <a:t>		</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p:txBody>
      </p:sp>
      <p:graphicFrame>
        <p:nvGraphicFramePr>
          <p:cNvPr id="311" name="Google Shape;311;p49"/>
          <p:cNvGraphicFramePr/>
          <p:nvPr/>
        </p:nvGraphicFramePr>
        <p:xfrm>
          <a:off x="1978463" y="1366991"/>
          <a:ext cx="1377075" cy="396210"/>
        </p:xfrm>
        <a:graphic>
          <a:graphicData uri="http://schemas.openxmlformats.org/drawingml/2006/table">
            <a:tbl>
              <a:tblPr>
                <a:noFill/>
              </a:tblPr>
              <a:tblGrid>
                <a:gridCol w="459025">
                  <a:extLst>
                    <a:ext uri="{9D8B030D-6E8A-4147-A177-3AD203B41FA5}">
                      <a16:colId xmlns:a16="http://schemas.microsoft.com/office/drawing/2014/main" val="20000"/>
                    </a:ext>
                  </a:extLst>
                </a:gridCol>
                <a:gridCol w="459025">
                  <a:extLst>
                    <a:ext uri="{9D8B030D-6E8A-4147-A177-3AD203B41FA5}">
                      <a16:colId xmlns:a16="http://schemas.microsoft.com/office/drawing/2014/main" val="20001"/>
                    </a:ext>
                  </a:extLst>
                </a:gridCol>
                <a:gridCol w="459025">
                  <a:extLst>
                    <a:ext uri="{9D8B030D-6E8A-4147-A177-3AD203B41FA5}">
                      <a16:colId xmlns:a16="http://schemas.microsoft.com/office/drawing/2014/main" val="20002"/>
                    </a:ext>
                  </a:extLst>
                </a:gridCol>
              </a:tblGrid>
              <a:tr h="396200">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t>3</a:t>
                      </a:r>
                      <a:endParaRPr sz="1400"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t>2</a:t>
                      </a:r>
                      <a:endParaRPr sz="1400"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t>1</a:t>
                      </a:r>
                      <a:endParaRPr sz="1400" u="none" strike="noStrike" cap="none"/>
                    </a:p>
                  </a:txBody>
                  <a:tcPr marL="91425" marR="91425" marT="91425" marB="91425" anchor="ctr"/>
                </a:tc>
                <a:extLst>
                  <a:ext uri="{0D108BD9-81ED-4DB2-BD59-A6C34878D82A}">
                    <a16:rowId xmlns:a16="http://schemas.microsoft.com/office/drawing/2014/main" val="10000"/>
                  </a:ext>
                </a:extLst>
              </a:tr>
            </a:tbl>
          </a:graphicData>
        </a:graphic>
      </p:graphicFrame>
      <p:graphicFrame>
        <p:nvGraphicFramePr>
          <p:cNvPr id="312" name="Google Shape;312;p49"/>
          <p:cNvGraphicFramePr/>
          <p:nvPr/>
        </p:nvGraphicFramePr>
        <p:xfrm>
          <a:off x="3350063" y="2433791"/>
          <a:ext cx="1773300" cy="396210"/>
        </p:xfrm>
        <a:graphic>
          <a:graphicData uri="http://schemas.openxmlformats.org/drawingml/2006/table">
            <a:tbl>
              <a:tblPr>
                <a:noFill/>
              </a:tblPr>
              <a:tblGrid>
                <a:gridCol w="443325">
                  <a:extLst>
                    <a:ext uri="{9D8B030D-6E8A-4147-A177-3AD203B41FA5}">
                      <a16:colId xmlns:a16="http://schemas.microsoft.com/office/drawing/2014/main" val="20000"/>
                    </a:ext>
                  </a:extLst>
                </a:gridCol>
                <a:gridCol w="443325">
                  <a:extLst>
                    <a:ext uri="{9D8B030D-6E8A-4147-A177-3AD203B41FA5}">
                      <a16:colId xmlns:a16="http://schemas.microsoft.com/office/drawing/2014/main" val="20001"/>
                    </a:ext>
                  </a:extLst>
                </a:gridCol>
                <a:gridCol w="443325">
                  <a:extLst>
                    <a:ext uri="{9D8B030D-6E8A-4147-A177-3AD203B41FA5}">
                      <a16:colId xmlns:a16="http://schemas.microsoft.com/office/drawing/2014/main" val="20002"/>
                    </a:ext>
                  </a:extLst>
                </a:gridCol>
                <a:gridCol w="443325">
                  <a:extLst>
                    <a:ext uri="{9D8B030D-6E8A-4147-A177-3AD203B41FA5}">
                      <a16:colId xmlns:a16="http://schemas.microsoft.com/office/drawing/2014/main" val="20003"/>
                    </a:ext>
                  </a:extLst>
                </a:gridCol>
              </a:tblGrid>
              <a:tr h="396200">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t>4</a:t>
                      </a:r>
                      <a:endParaRPr sz="1400"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t>3</a:t>
                      </a:r>
                      <a:endParaRPr sz="1400"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t>2</a:t>
                      </a:r>
                      <a:endParaRPr sz="1400"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t>1</a:t>
                      </a:r>
                      <a:endParaRPr sz="1400" u="none" strike="noStrike" cap="none"/>
                    </a:p>
                  </a:txBody>
                  <a:tcPr marL="91425" marR="91425" marT="91425" marB="91425" anchor="ctr"/>
                </a:tc>
                <a:extLst>
                  <a:ext uri="{0D108BD9-81ED-4DB2-BD59-A6C34878D82A}">
                    <a16:rowId xmlns:a16="http://schemas.microsoft.com/office/drawing/2014/main" val="10000"/>
                  </a:ext>
                </a:extLst>
              </a:tr>
            </a:tbl>
          </a:graphicData>
        </a:graphic>
      </p:graphicFrame>
      <p:graphicFrame>
        <p:nvGraphicFramePr>
          <p:cNvPr id="313" name="Google Shape;313;p49"/>
          <p:cNvGraphicFramePr/>
          <p:nvPr/>
        </p:nvGraphicFramePr>
        <p:xfrm>
          <a:off x="951938" y="2433791"/>
          <a:ext cx="1377075" cy="396210"/>
        </p:xfrm>
        <a:graphic>
          <a:graphicData uri="http://schemas.openxmlformats.org/drawingml/2006/table">
            <a:tbl>
              <a:tblPr>
                <a:noFill/>
              </a:tblPr>
              <a:tblGrid>
                <a:gridCol w="459025">
                  <a:extLst>
                    <a:ext uri="{9D8B030D-6E8A-4147-A177-3AD203B41FA5}">
                      <a16:colId xmlns:a16="http://schemas.microsoft.com/office/drawing/2014/main" val="20000"/>
                    </a:ext>
                  </a:extLst>
                </a:gridCol>
                <a:gridCol w="459025">
                  <a:extLst>
                    <a:ext uri="{9D8B030D-6E8A-4147-A177-3AD203B41FA5}">
                      <a16:colId xmlns:a16="http://schemas.microsoft.com/office/drawing/2014/main" val="20001"/>
                    </a:ext>
                  </a:extLst>
                </a:gridCol>
                <a:gridCol w="459025">
                  <a:extLst>
                    <a:ext uri="{9D8B030D-6E8A-4147-A177-3AD203B41FA5}">
                      <a16:colId xmlns:a16="http://schemas.microsoft.com/office/drawing/2014/main" val="20002"/>
                    </a:ext>
                  </a:extLst>
                </a:gridCol>
              </a:tblGrid>
              <a:tr h="396200">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t>3</a:t>
                      </a:r>
                      <a:endParaRPr sz="1400"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t>2</a:t>
                      </a:r>
                      <a:endParaRPr sz="1400"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t>1</a:t>
                      </a:r>
                      <a:endParaRPr sz="1400" u="none" strike="noStrike" cap="none"/>
                    </a:p>
                  </a:txBody>
                  <a:tcPr marL="91425" marR="91425" marT="91425" marB="91425" anchor="ctr"/>
                </a:tc>
                <a:extLst>
                  <a:ext uri="{0D108BD9-81ED-4DB2-BD59-A6C34878D82A}">
                    <a16:rowId xmlns:a16="http://schemas.microsoft.com/office/drawing/2014/main" val="10000"/>
                  </a:ext>
                </a:extLst>
              </a:tr>
            </a:tbl>
          </a:graphicData>
        </a:graphic>
      </p:graphicFrame>
      <p:graphicFrame>
        <p:nvGraphicFramePr>
          <p:cNvPr id="314" name="Google Shape;314;p49"/>
          <p:cNvGraphicFramePr/>
          <p:nvPr/>
        </p:nvGraphicFramePr>
        <p:xfrm>
          <a:off x="6169463" y="2433791"/>
          <a:ext cx="1773300" cy="396210"/>
        </p:xfrm>
        <a:graphic>
          <a:graphicData uri="http://schemas.openxmlformats.org/drawingml/2006/table">
            <a:tbl>
              <a:tblPr>
                <a:noFill/>
              </a:tblPr>
              <a:tblGrid>
                <a:gridCol w="443325">
                  <a:extLst>
                    <a:ext uri="{9D8B030D-6E8A-4147-A177-3AD203B41FA5}">
                      <a16:colId xmlns:a16="http://schemas.microsoft.com/office/drawing/2014/main" val="20000"/>
                    </a:ext>
                  </a:extLst>
                </a:gridCol>
                <a:gridCol w="443325">
                  <a:extLst>
                    <a:ext uri="{9D8B030D-6E8A-4147-A177-3AD203B41FA5}">
                      <a16:colId xmlns:a16="http://schemas.microsoft.com/office/drawing/2014/main" val="20001"/>
                    </a:ext>
                  </a:extLst>
                </a:gridCol>
                <a:gridCol w="443325">
                  <a:extLst>
                    <a:ext uri="{9D8B030D-6E8A-4147-A177-3AD203B41FA5}">
                      <a16:colId xmlns:a16="http://schemas.microsoft.com/office/drawing/2014/main" val="20002"/>
                    </a:ext>
                  </a:extLst>
                </a:gridCol>
                <a:gridCol w="443325">
                  <a:extLst>
                    <a:ext uri="{9D8B030D-6E8A-4147-A177-3AD203B41FA5}">
                      <a16:colId xmlns:a16="http://schemas.microsoft.com/office/drawing/2014/main" val="20003"/>
                    </a:ext>
                  </a:extLst>
                </a:gridCol>
              </a:tblGrid>
              <a:tr h="396200">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t>1</a:t>
                      </a:r>
                      <a:endParaRPr sz="1400"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t>4</a:t>
                      </a:r>
                      <a:endParaRPr sz="1400"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t>3</a:t>
                      </a:r>
                      <a:endParaRPr sz="1400"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t>2</a:t>
                      </a:r>
                      <a:endParaRPr sz="1400" u="none" strike="noStrike" cap="none"/>
                    </a:p>
                  </a:txBody>
                  <a:tcPr marL="91425" marR="91425" marT="91425" marB="91425" anchor="ctr"/>
                </a:tc>
                <a:extLst>
                  <a:ext uri="{0D108BD9-81ED-4DB2-BD59-A6C34878D82A}">
                    <a16:rowId xmlns:a16="http://schemas.microsoft.com/office/drawing/2014/main" val="10000"/>
                  </a:ext>
                </a:extLst>
              </a:tr>
            </a:tbl>
          </a:graphicData>
        </a:graphic>
      </p:graphicFrame>
      <p:graphicFrame>
        <p:nvGraphicFramePr>
          <p:cNvPr id="315" name="Google Shape;315;p49"/>
          <p:cNvGraphicFramePr/>
          <p:nvPr/>
        </p:nvGraphicFramePr>
        <p:xfrm>
          <a:off x="6169463" y="3729191"/>
          <a:ext cx="1773300" cy="396210"/>
        </p:xfrm>
        <a:graphic>
          <a:graphicData uri="http://schemas.openxmlformats.org/drawingml/2006/table">
            <a:tbl>
              <a:tblPr>
                <a:noFill/>
              </a:tblPr>
              <a:tblGrid>
                <a:gridCol w="443325">
                  <a:extLst>
                    <a:ext uri="{9D8B030D-6E8A-4147-A177-3AD203B41FA5}">
                      <a16:colId xmlns:a16="http://schemas.microsoft.com/office/drawing/2014/main" val="20000"/>
                    </a:ext>
                  </a:extLst>
                </a:gridCol>
                <a:gridCol w="443325">
                  <a:extLst>
                    <a:ext uri="{9D8B030D-6E8A-4147-A177-3AD203B41FA5}">
                      <a16:colId xmlns:a16="http://schemas.microsoft.com/office/drawing/2014/main" val="20001"/>
                    </a:ext>
                  </a:extLst>
                </a:gridCol>
                <a:gridCol w="443325">
                  <a:extLst>
                    <a:ext uri="{9D8B030D-6E8A-4147-A177-3AD203B41FA5}">
                      <a16:colId xmlns:a16="http://schemas.microsoft.com/office/drawing/2014/main" val="20002"/>
                    </a:ext>
                  </a:extLst>
                </a:gridCol>
                <a:gridCol w="443325">
                  <a:extLst>
                    <a:ext uri="{9D8B030D-6E8A-4147-A177-3AD203B41FA5}">
                      <a16:colId xmlns:a16="http://schemas.microsoft.com/office/drawing/2014/main" val="20003"/>
                    </a:ext>
                  </a:extLst>
                </a:gridCol>
              </a:tblGrid>
              <a:tr h="396200">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t>2</a:t>
                      </a:r>
                      <a:endParaRPr sz="1400"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t>1</a:t>
                      </a:r>
                      <a:endParaRPr sz="1400"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t>4</a:t>
                      </a:r>
                      <a:endParaRPr sz="1400"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t>3</a:t>
                      </a:r>
                      <a:endParaRPr sz="1400" u="none" strike="noStrike" cap="none"/>
                    </a:p>
                  </a:txBody>
                  <a:tcPr marL="91425" marR="91425" marT="91425" marB="91425" anchor="ctr"/>
                </a:tc>
                <a:extLst>
                  <a:ext uri="{0D108BD9-81ED-4DB2-BD59-A6C34878D82A}">
                    <a16:rowId xmlns:a16="http://schemas.microsoft.com/office/drawing/2014/main" val="10000"/>
                  </a:ext>
                </a:extLst>
              </a:tr>
            </a:tbl>
          </a:graphicData>
        </a:graphic>
      </p:graphicFrame>
      <p:graphicFrame>
        <p:nvGraphicFramePr>
          <p:cNvPr id="316" name="Google Shape;316;p49"/>
          <p:cNvGraphicFramePr/>
          <p:nvPr/>
        </p:nvGraphicFramePr>
        <p:xfrm>
          <a:off x="3350063" y="3729191"/>
          <a:ext cx="1773300" cy="396210"/>
        </p:xfrm>
        <a:graphic>
          <a:graphicData uri="http://schemas.openxmlformats.org/drawingml/2006/table">
            <a:tbl>
              <a:tblPr>
                <a:noFill/>
              </a:tblPr>
              <a:tblGrid>
                <a:gridCol w="443325">
                  <a:extLst>
                    <a:ext uri="{9D8B030D-6E8A-4147-A177-3AD203B41FA5}">
                      <a16:colId xmlns:a16="http://schemas.microsoft.com/office/drawing/2014/main" val="20000"/>
                    </a:ext>
                  </a:extLst>
                </a:gridCol>
                <a:gridCol w="443325">
                  <a:extLst>
                    <a:ext uri="{9D8B030D-6E8A-4147-A177-3AD203B41FA5}">
                      <a16:colId xmlns:a16="http://schemas.microsoft.com/office/drawing/2014/main" val="20001"/>
                    </a:ext>
                  </a:extLst>
                </a:gridCol>
                <a:gridCol w="443325">
                  <a:extLst>
                    <a:ext uri="{9D8B030D-6E8A-4147-A177-3AD203B41FA5}">
                      <a16:colId xmlns:a16="http://schemas.microsoft.com/office/drawing/2014/main" val="20002"/>
                    </a:ext>
                  </a:extLst>
                </a:gridCol>
                <a:gridCol w="443325">
                  <a:extLst>
                    <a:ext uri="{9D8B030D-6E8A-4147-A177-3AD203B41FA5}">
                      <a16:colId xmlns:a16="http://schemas.microsoft.com/office/drawing/2014/main" val="20003"/>
                    </a:ext>
                  </a:extLst>
                </a:gridCol>
              </a:tblGrid>
              <a:tr h="396200">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t>3</a:t>
                      </a:r>
                      <a:endParaRPr sz="1400"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t>2</a:t>
                      </a:r>
                      <a:endParaRPr sz="1400"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t>1</a:t>
                      </a:r>
                      <a:endParaRPr sz="1400"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t>4</a:t>
                      </a:r>
                      <a:endParaRPr sz="1400" u="none" strike="noStrike" cap="none"/>
                    </a:p>
                  </a:txBody>
                  <a:tcPr marL="91425" marR="91425" marT="91425" marB="91425" anchor="ctr"/>
                </a:tc>
                <a:extLst>
                  <a:ext uri="{0D108BD9-81ED-4DB2-BD59-A6C34878D82A}">
                    <a16:rowId xmlns:a16="http://schemas.microsoft.com/office/drawing/2014/main" val="10000"/>
                  </a:ext>
                </a:extLst>
              </a:tr>
            </a:tbl>
          </a:graphicData>
        </a:graphic>
      </p:graphicFrame>
      <p:cxnSp>
        <p:nvCxnSpPr>
          <p:cNvPr id="317" name="Google Shape;317;p49"/>
          <p:cNvCxnSpPr/>
          <p:nvPr/>
        </p:nvCxnSpPr>
        <p:spPr>
          <a:xfrm>
            <a:off x="2399500" y="2632175"/>
            <a:ext cx="846000" cy="0"/>
          </a:xfrm>
          <a:prstGeom prst="straightConnector1">
            <a:avLst/>
          </a:prstGeom>
          <a:noFill/>
          <a:ln w="28575" cap="flat" cmpd="sng">
            <a:solidFill>
              <a:schemeClr val="dk2"/>
            </a:solidFill>
            <a:prstDash val="solid"/>
            <a:round/>
            <a:headEnd type="none" w="sm" len="sm"/>
            <a:tailEnd type="triangle" w="med" len="med"/>
          </a:ln>
        </p:spPr>
      </p:cxnSp>
      <p:cxnSp>
        <p:nvCxnSpPr>
          <p:cNvPr id="318" name="Google Shape;318;p49"/>
          <p:cNvCxnSpPr/>
          <p:nvPr/>
        </p:nvCxnSpPr>
        <p:spPr>
          <a:xfrm>
            <a:off x="5218900" y="2632175"/>
            <a:ext cx="846000" cy="0"/>
          </a:xfrm>
          <a:prstGeom prst="straightConnector1">
            <a:avLst/>
          </a:prstGeom>
          <a:noFill/>
          <a:ln w="28575" cap="flat" cmpd="sng">
            <a:solidFill>
              <a:schemeClr val="dk2"/>
            </a:solidFill>
            <a:prstDash val="solid"/>
            <a:round/>
            <a:headEnd type="none" w="sm" len="sm"/>
            <a:tailEnd type="triangle" w="med" len="med"/>
          </a:ln>
        </p:spPr>
      </p:cxnSp>
      <p:cxnSp>
        <p:nvCxnSpPr>
          <p:cNvPr id="319" name="Google Shape;319;p49"/>
          <p:cNvCxnSpPr/>
          <p:nvPr/>
        </p:nvCxnSpPr>
        <p:spPr>
          <a:xfrm rot="10800000">
            <a:off x="5213420" y="3927575"/>
            <a:ext cx="897000" cy="0"/>
          </a:xfrm>
          <a:prstGeom prst="straightConnector1">
            <a:avLst/>
          </a:prstGeom>
          <a:noFill/>
          <a:ln w="28575" cap="flat" cmpd="sng">
            <a:solidFill>
              <a:schemeClr val="dk2"/>
            </a:solidFill>
            <a:prstDash val="solid"/>
            <a:round/>
            <a:headEnd type="none" w="sm" len="sm"/>
            <a:tailEnd type="triangle" w="med" len="med"/>
          </a:ln>
        </p:spPr>
      </p:cxnSp>
      <p:cxnSp>
        <p:nvCxnSpPr>
          <p:cNvPr id="320" name="Google Shape;320;p49"/>
          <p:cNvCxnSpPr/>
          <p:nvPr/>
        </p:nvCxnSpPr>
        <p:spPr>
          <a:xfrm>
            <a:off x="7055655" y="2901661"/>
            <a:ext cx="0" cy="756900"/>
          </a:xfrm>
          <a:prstGeom prst="straightConnector1">
            <a:avLst/>
          </a:prstGeom>
          <a:noFill/>
          <a:ln w="28575" cap="flat" cmpd="sng">
            <a:solidFill>
              <a:schemeClr val="dk2"/>
            </a:solidFill>
            <a:prstDash val="solid"/>
            <a:round/>
            <a:headEnd type="none" w="sm" len="sm"/>
            <a:tailEnd type="triangle" w="med" len="med"/>
          </a:ln>
        </p:spPr>
      </p:cxnSp>
      <p:sp>
        <p:nvSpPr>
          <p:cNvPr id="321" name="Google Shape;321;p49"/>
          <p:cNvSpPr txBox="1"/>
          <p:nvPr/>
        </p:nvSpPr>
        <p:spPr>
          <a:xfrm>
            <a:off x="2308482" y="2326289"/>
            <a:ext cx="897000" cy="391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Calibri"/>
                <a:ea typeface="Calibri"/>
                <a:cs typeface="Calibri"/>
                <a:sym typeface="Calibri"/>
              </a:rPr>
              <a:t>Enqueue 4</a:t>
            </a:r>
            <a:endParaRPr sz="1400" b="0" i="0" u="none" strike="noStrike" cap="none">
              <a:solidFill>
                <a:srgbClr val="000000"/>
              </a:solidFill>
              <a:latin typeface="Arial"/>
              <a:ea typeface="Arial"/>
              <a:cs typeface="Arial"/>
              <a:sym typeface="Arial"/>
            </a:endParaRPr>
          </a:p>
        </p:txBody>
      </p:sp>
      <p:sp>
        <p:nvSpPr>
          <p:cNvPr id="322" name="Google Shape;322;p49"/>
          <p:cNvSpPr txBox="1"/>
          <p:nvPr/>
        </p:nvSpPr>
        <p:spPr>
          <a:xfrm>
            <a:off x="5127882" y="2554889"/>
            <a:ext cx="897000" cy="391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Calibri"/>
                <a:ea typeface="Calibri"/>
                <a:cs typeface="Calibri"/>
                <a:sym typeface="Calibri"/>
              </a:rPr>
              <a:t>Enqueue 1</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p:txBody>
      </p:sp>
      <p:sp>
        <p:nvSpPr>
          <p:cNvPr id="323" name="Google Shape;323;p49"/>
          <p:cNvSpPr txBox="1"/>
          <p:nvPr/>
        </p:nvSpPr>
        <p:spPr>
          <a:xfrm>
            <a:off x="5127882" y="2326289"/>
            <a:ext cx="897000" cy="391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Calibri"/>
                <a:ea typeface="Calibri"/>
                <a:cs typeface="Calibri"/>
                <a:sym typeface="Calibri"/>
              </a:rPr>
              <a:t>Dequeue 1</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p:txBody>
      </p:sp>
      <p:sp>
        <p:nvSpPr>
          <p:cNvPr id="324" name="Google Shape;324;p49"/>
          <p:cNvSpPr txBox="1"/>
          <p:nvPr/>
        </p:nvSpPr>
        <p:spPr>
          <a:xfrm>
            <a:off x="5329623" y="3850289"/>
            <a:ext cx="897000" cy="391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Calibri"/>
                <a:ea typeface="Calibri"/>
                <a:cs typeface="Calibri"/>
                <a:sym typeface="Calibri"/>
              </a:rPr>
              <a:t>Enqueue 3</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p:txBody>
      </p:sp>
      <p:sp>
        <p:nvSpPr>
          <p:cNvPr id="325" name="Google Shape;325;p49"/>
          <p:cNvSpPr txBox="1"/>
          <p:nvPr/>
        </p:nvSpPr>
        <p:spPr>
          <a:xfrm>
            <a:off x="5329623" y="3621689"/>
            <a:ext cx="897000" cy="391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Calibri"/>
                <a:ea typeface="Calibri"/>
                <a:cs typeface="Calibri"/>
                <a:sym typeface="Calibri"/>
              </a:rPr>
              <a:t>Dequeue 3</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p:txBody>
      </p:sp>
      <p:sp>
        <p:nvSpPr>
          <p:cNvPr id="326" name="Google Shape;326;p49"/>
          <p:cNvSpPr txBox="1"/>
          <p:nvPr/>
        </p:nvSpPr>
        <p:spPr>
          <a:xfrm>
            <a:off x="7019452" y="3088289"/>
            <a:ext cx="897000" cy="391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Calibri"/>
                <a:ea typeface="Calibri"/>
                <a:cs typeface="Calibri"/>
                <a:sym typeface="Calibri"/>
              </a:rPr>
              <a:t>Enqueue 2</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p:txBody>
      </p:sp>
      <p:sp>
        <p:nvSpPr>
          <p:cNvPr id="327" name="Google Shape;327;p49"/>
          <p:cNvSpPr txBox="1"/>
          <p:nvPr/>
        </p:nvSpPr>
        <p:spPr>
          <a:xfrm>
            <a:off x="6230593" y="3088289"/>
            <a:ext cx="897000" cy="391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Calibri"/>
                <a:ea typeface="Calibri"/>
                <a:cs typeface="Calibri"/>
                <a:sym typeface="Calibri"/>
              </a:rPr>
              <a:t>Dequeue 2</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364112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50"/>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33" name="Google Shape;333;p50"/>
          <p:cNvSpPr/>
          <p:nvPr/>
        </p:nvSpPr>
        <p:spPr>
          <a:xfrm>
            <a:off x="7929284" y="210064"/>
            <a:ext cx="813600" cy="217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34" name="Google Shape;334;p50"/>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SzPts val="2800"/>
              <a:buNone/>
            </a:pPr>
            <a:r>
              <a:rPr lang="en" sz="2400">
                <a:solidFill>
                  <a:srgbClr val="FFFFFF"/>
                </a:solidFill>
              </a:rPr>
              <a:t>Implementation of Stack using Queues</a:t>
            </a:r>
            <a:endParaRPr sz="2400"/>
          </a:p>
        </p:txBody>
      </p:sp>
      <p:sp>
        <p:nvSpPr>
          <p:cNvPr id="335" name="Google Shape;335;p50"/>
          <p:cNvSpPr txBox="1"/>
          <p:nvPr/>
        </p:nvSpPr>
        <p:spPr>
          <a:xfrm>
            <a:off x="389700" y="766950"/>
            <a:ext cx="8353200" cy="1290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Calibri"/>
                <a:ea typeface="Calibri"/>
                <a:cs typeface="Calibri"/>
                <a:sym typeface="Calibri"/>
              </a:rPr>
              <a:t>Well let’s see the java implementation of the same now:</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600" b="0" i="0" u="none" strike="noStrike" cap="none">
                <a:solidFill>
                  <a:srgbClr val="0000FF"/>
                </a:solidFill>
                <a:latin typeface="Courier New"/>
                <a:ea typeface="Courier New"/>
                <a:cs typeface="Courier New"/>
                <a:sym typeface="Courier New"/>
              </a:rPr>
              <a:t>    </a:t>
            </a:r>
            <a:r>
              <a:rPr lang="en" sz="1600" b="1" i="0" u="none" strike="noStrike" cap="none">
                <a:solidFill>
                  <a:srgbClr val="0000FF"/>
                </a:solidFill>
                <a:latin typeface="Courier New"/>
                <a:ea typeface="Courier New"/>
                <a:cs typeface="Courier New"/>
                <a:sym typeface="Courier New"/>
              </a:rPr>
              <a:t>void push(int x)</a:t>
            </a:r>
            <a:r>
              <a:rPr lang="en" sz="1600" b="0" i="0" u="none" strike="noStrike" cap="none">
                <a:solidFill>
                  <a:srgbClr val="0000FF"/>
                </a:solidFill>
                <a:latin typeface="Courier New"/>
                <a:ea typeface="Courier New"/>
                <a:cs typeface="Courier New"/>
                <a:sym typeface="Courier New"/>
              </a:rPr>
              <a:t>{</a:t>
            </a:r>
            <a:endParaRPr sz="1600" b="0" i="0" u="none" strike="noStrike" cap="none">
              <a:solidFill>
                <a:srgbClr val="0000FF"/>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100"/>
              <a:buFont typeface="Arial"/>
              <a:buNone/>
            </a:pPr>
            <a:r>
              <a:rPr lang="en" sz="1600" b="0" i="0" u="none" strike="noStrike" cap="none">
                <a:solidFill>
                  <a:srgbClr val="0000FF"/>
                </a:solidFill>
                <a:latin typeface="Courier New"/>
                <a:ea typeface="Courier New"/>
                <a:cs typeface="Courier New"/>
                <a:sym typeface="Courier New"/>
              </a:rPr>
              <a:t>        int size = q.size();</a:t>
            </a:r>
            <a:endParaRPr sz="1600" b="0" i="0" u="none" strike="noStrike" cap="none">
              <a:solidFill>
                <a:srgbClr val="0000FF"/>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100"/>
              <a:buFont typeface="Arial"/>
              <a:buNone/>
            </a:pPr>
            <a:r>
              <a:rPr lang="en" sz="1600" b="0" i="0" u="none" strike="noStrike" cap="none">
                <a:solidFill>
                  <a:srgbClr val="0000FF"/>
                </a:solidFill>
                <a:latin typeface="Courier New"/>
                <a:ea typeface="Courier New"/>
                <a:cs typeface="Courier New"/>
                <a:sym typeface="Courier New"/>
              </a:rPr>
              <a:t>        q.add(x);</a:t>
            </a:r>
            <a:endParaRPr sz="1600" b="0" i="0" u="none" strike="noStrike" cap="none">
              <a:solidFill>
                <a:srgbClr val="0000FF"/>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100"/>
              <a:buFont typeface="Arial"/>
              <a:buNone/>
            </a:pPr>
            <a:r>
              <a:rPr lang="en" sz="1600" b="0" i="0" u="none" strike="noStrike" cap="none">
                <a:solidFill>
                  <a:srgbClr val="0000FF"/>
                </a:solidFill>
                <a:latin typeface="Courier New"/>
                <a:ea typeface="Courier New"/>
                <a:cs typeface="Courier New"/>
                <a:sym typeface="Courier New"/>
              </a:rPr>
              <a:t>        for (int i = 0; i &lt; size; i++){</a:t>
            </a:r>
            <a:endParaRPr sz="1600" b="0" i="0" u="none" strike="noStrike" cap="none">
              <a:solidFill>
                <a:srgbClr val="0000FF"/>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100"/>
              <a:buFont typeface="Arial"/>
              <a:buNone/>
            </a:pPr>
            <a:r>
              <a:rPr lang="en" sz="1600" b="0" i="0" u="none" strike="noStrike" cap="none">
                <a:solidFill>
                  <a:srgbClr val="0000FF"/>
                </a:solidFill>
                <a:latin typeface="Courier New"/>
                <a:ea typeface="Courier New"/>
                <a:cs typeface="Courier New"/>
                <a:sym typeface="Courier New"/>
              </a:rPr>
              <a:t>            int temp= q.remove();</a:t>
            </a:r>
            <a:endParaRPr sz="1600" b="0" i="0" u="none" strike="noStrike" cap="none">
              <a:solidFill>
                <a:srgbClr val="0000FF"/>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100"/>
              <a:buFont typeface="Arial"/>
              <a:buNone/>
            </a:pPr>
            <a:r>
              <a:rPr lang="en" sz="1600" b="0" i="0" u="none" strike="noStrike" cap="none">
                <a:solidFill>
                  <a:srgbClr val="0000FF"/>
                </a:solidFill>
                <a:latin typeface="Courier New"/>
                <a:ea typeface="Courier New"/>
                <a:cs typeface="Courier New"/>
                <a:sym typeface="Courier New"/>
              </a:rPr>
              <a:t>            q.add(temp);					}}</a:t>
            </a:r>
            <a:endParaRPr sz="1600" b="0" i="0" u="none" strike="noStrike" cap="none">
              <a:solidFill>
                <a:srgbClr val="0000FF"/>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FF"/>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100"/>
              <a:buFont typeface="Arial"/>
              <a:buNone/>
            </a:pPr>
            <a:r>
              <a:rPr lang="en" sz="1600" b="0" i="0" u="none" strike="noStrike" cap="none">
                <a:solidFill>
                  <a:srgbClr val="0000FF"/>
                </a:solidFill>
                <a:latin typeface="Courier New"/>
                <a:ea typeface="Courier New"/>
                <a:cs typeface="Courier New"/>
                <a:sym typeface="Courier New"/>
              </a:rPr>
              <a:t>    </a:t>
            </a:r>
            <a:r>
              <a:rPr lang="en" sz="1600" b="1" i="0" u="none" strike="noStrike" cap="none">
                <a:solidFill>
                  <a:srgbClr val="0000FF"/>
                </a:solidFill>
                <a:latin typeface="Courier New"/>
                <a:ea typeface="Courier New"/>
                <a:cs typeface="Courier New"/>
                <a:sym typeface="Courier New"/>
              </a:rPr>
              <a:t>int pop()</a:t>
            </a:r>
            <a:r>
              <a:rPr lang="en" sz="1600" b="0" i="0" u="none" strike="noStrike" cap="none">
                <a:solidFill>
                  <a:srgbClr val="0000FF"/>
                </a:solidFill>
                <a:latin typeface="Courier New"/>
                <a:ea typeface="Courier New"/>
                <a:cs typeface="Courier New"/>
                <a:sym typeface="Courier New"/>
              </a:rPr>
              <a:t>{</a:t>
            </a:r>
            <a:endParaRPr sz="1600" b="0" i="0" u="none" strike="noStrike" cap="none">
              <a:solidFill>
                <a:srgbClr val="0000FF"/>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100"/>
              <a:buFont typeface="Arial"/>
              <a:buNone/>
            </a:pPr>
            <a:r>
              <a:rPr lang="en" sz="1600" b="0" i="0" u="none" strike="noStrike" cap="none">
                <a:solidFill>
                  <a:srgbClr val="0000FF"/>
                </a:solidFill>
                <a:latin typeface="Courier New"/>
                <a:ea typeface="Courier New"/>
                <a:cs typeface="Courier New"/>
                <a:sym typeface="Courier New"/>
              </a:rPr>
              <a:t>        if (q.isEmpty()) {</a:t>
            </a:r>
            <a:endParaRPr sz="1600" b="0" i="0" u="none" strike="noStrike" cap="none">
              <a:solidFill>
                <a:srgbClr val="0000FF"/>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100"/>
              <a:buFont typeface="Arial"/>
              <a:buNone/>
            </a:pPr>
            <a:r>
              <a:rPr lang="en" sz="1600" b="0" i="0" u="none" strike="noStrike" cap="none">
                <a:solidFill>
                  <a:srgbClr val="0000FF"/>
                </a:solidFill>
                <a:latin typeface="Courier New"/>
                <a:ea typeface="Courier New"/>
                <a:cs typeface="Courier New"/>
                <a:sym typeface="Courier New"/>
              </a:rPr>
              <a:t>            System.out.println("Stack is empty");</a:t>
            </a:r>
            <a:endParaRPr sz="1600" b="0" i="0" u="none" strike="noStrike" cap="none">
              <a:solidFill>
                <a:srgbClr val="0000FF"/>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100"/>
              <a:buFont typeface="Arial"/>
              <a:buNone/>
            </a:pPr>
            <a:r>
              <a:rPr lang="en" sz="1600" b="0" i="0" u="none" strike="noStrike" cap="none">
                <a:solidFill>
                  <a:srgbClr val="0000FF"/>
                </a:solidFill>
                <a:latin typeface="Courier New"/>
                <a:ea typeface="Courier New"/>
                <a:cs typeface="Courier New"/>
                <a:sym typeface="Courier New"/>
              </a:rPr>
              <a:t>            System.exit(0);        		}</a:t>
            </a:r>
            <a:endParaRPr sz="1600" b="0" i="0" u="none" strike="noStrike" cap="none">
              <a:solidFill>
                <a:srgbClr val="0000FF"/>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100"/>
              <a:buFont typeface="Arial"/>
              <a:buNone/>
            </a:pPr>
            <a:r>
              <a:rPr lang="en" sz="1600" b="0" i="0" u="none" strike="noStrike" cap="none">
                <a:solidFill>
                  <a:srgbClr val="0000FF"/>
                </a:solidFill>
                <a:latin typeface="Courier New"/>
                <a:ea typeface="Courier New"/>
                <a:cs typeface="Courier New"/>
                <a:sym typeface="Courier New"/>
              </a:rPr>
              <a:t>        int x = q.remove();</a:t>
            </a:r>
            <a:endParaRPr sz="1600" b="0" i="0" u="none" strike="noStrike" cap="none">
              <a:solidFill>
                <a:srgbClr val="0000FF"/>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100"/>
              <a:buFont typeface="Arial"/>
              <a:buNone/>
            </a:pPr>
            <a:r>
              <a:rPr lang="en" sz="1600" b="0" i="0" u="none" strike="noStrike" cap="none">
                <a:solidFill>
                  <a:srgbClr val="0000FF"/>
                </a:solidFill>
                <a:latin typeface="Courier New"/>
                <a:ea typeface="Courier New"/>
                <a:cs typeface="Courier New"/>
                <a:sym typeface="Courier New"/>
              </a:rPr>
              <a:t>        return x;							}</a:t>
            </a:r>
            <a:endParaRPr sz="1600" b="0" i="0" u="none" strike="noStrike" cap="none">
              <a:solidFill>
                <a:srgbClr val="0000F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761925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51"/>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41" name="Google Shape;341;p51"/>
          <p:cNvSpPr/>
          <p:nvPr/>
        </p:nvSpPr>
        <p:spPr>
          <a:xfrm>
            <a:off x="7929284" y="210064"/>
            <a:ext cx="813600" cy="217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42" name="Google Shape;342;p51"/>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SzPts val="2800"/>
              <a:buNone/>
            </a:pPr>
            <a:r>
              <a:rPr lang="en" sz="2400">
                <a:solidFill>
                  <a:srgbClr val="FFFFFF"/>
                </a:solidFill>
              </a:rPr>
              <a:t>Identify a Palindromic String</a:t>
            </a:r>
            <a:endParaRPr sz="2400"/>
          </a:p>
        </p:txBody>
      </p:sp>
      <p:sp>
        <p:nvSpPr>
          <p:cNvPr id="343" name="Google Shape;343;p51"/>
          <p:cNvSpPr txBox="1"/>
          <p:nvPr/>
        </p:nvSpPr>
        <p:spPr>
          <a:xfrm>
            <a:off x="389700" y="843150"/>
            <a:ext cx="8353200" cy="12906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chemeClr val="dk1"/>
              </a:buClr>
              <a:buSzPts val="1800"/>
              <a:buFont typeface="Calibri"/>
              <a:buChar char="●"/>
            </a:pPr>
            <a:r>
              <a:rPr lang="en" sz="1800" b="0" i="0" u="none" strike="noStrike" cap="none">
                <a:solidFill>
                  <a:schemeClr val="dk1"/>
                </a:solidFill>
                <a:latin typeface="Calibri"/>
                <a:ea typeface="Calibri"/>
                <a:cs typeface="Calibri"/>
                <a:sym typeface="Calibri"/>
              </a:rPr>
              <a:t>Well here’s the last problem of the topics and it’s a problem you already are familiar with.</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457200" marR="0" lvl="0" indent="-342900" algn="l" rtl="0">
              <a:lnSpc>
                <a:spcPct val="100000"/>
              </a:lnSpc>
              <a:spcBef>
                <a:spcPts val="0"/>
              </a:spcBef>
              <a:spcAft>
                <a:spcPts val="0"/>
              </a:spcAft>
              <a:buClr>
                <a:schemeClr val="dk1"/>
              </a:buClr>
              <a:buSzPts val="1800"/>
              <a:buFont typeface="Calibri"/>
              <a:buChar char="●"/>
            </a:pPr>
            <a:r>
              <a:rPr lang="en" sz="1800" b="0" i="0" u="none" strike="noStrike" cap="none">
                <a:solidFill>
                  <a:schemeClr val="dk1"/>
                </a:solidFill>
                <a:latin typeface="Calibri"/>
                <a:ea typeface="Calibri"/>
                <a:cs typeface="Calibri"/>
                <a:sym typeface="Calibri"/>
              </a:rPr>
              <a:t>Just to revise, a palindrome is a word, string, phrase or sentence that reads same backward as forward. For example, “MALAYALAM”, “LEVEL” etc.</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457200" marR="0" lvl="0" indent="-342900" algn="l" rtl="0">
              <a:lnSpc>
                <a:spcPct val="100000"/>
              </a:lnSpc>
              <a:spcBef>
                <a:spcPts val="0"/>
              </a:spcBef>
              <a:spcAft>
                <a:spcPts val="0"/>
              </a:spcAft>
              <a:buClr>
                <a:schemeClr val="dk1"/>
              </a:buClr>
              <a:buSzPts val="1800"/>
              <a:buFont typeface="Calibri"/>
              <a:buChar char="●"/>
            </a:pPr>
            <a:r>
              <a:rPr lang="en" sz="1800" b="0" i="0" u="none" strike="noStrike" cap="none">
                <a:solidFill>
                  <a:schemeClr val="dk1"/>
                </a:solidFill>
                <a:latin typeface="Calibri"/>
                <a:ea typeface="Calibri"/>
                <a:cs typeface="Calibri"/>
                <a:sym typeface="Calibri"/>
              </a:rPr>
              <a:t> As queues and stacks are one of the most frequently used data structures for storing and modifying information, we need to devise an algorithm to check whether the characters of the input string forms a palindrome or not using either stacks or queues.</a:t>
            </a:r>
            <a:endParaRPr sz="18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999579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52"/>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49" name="Google Shape;349;p52"/>
          <p:cNvSpPr/>
          <p:nvPr/>
        </p:nvSpPr>
        <p:spPr>
          <a:xfrm>
            <a:off x="7929284" y="210064"/>
            <a:ext cx="813600" cy="217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0" name="Google Shape;350;p52"/>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SzPts val="2800"/>
              <a:buNone/>
            </a:pPr>
            <a:r>
              <a:rPr lang="en" sz="2400">
                <a:solidFill>
                  <a:srgbClr val="FFFFFF"/>
                </a:solidFill>
              </a:rPr>
              <a:t>Identify a Palindromic String</a:t>
            </a:r>
            <a:endParaRPr sz="2400"/>
          </a:p>
        </p:txBody>
      </p:sp>
      <p:sp>
        <p:nvSpPr>
          <p:cNvPr id="351" name="Google Shape;351;p52"/>
          <p:cNvSpPr txBox="1"/>
          <p:nvPr/>
        </p:nvSpPr>
        <p:spPr>
          <a:xfrm>
            <a:off x="389700" y="843150"/>
            <a:ext cx="8353200" cy="1290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Calibri"/>
                <a:ea typeface="Calibri"/>
                <a:cs typeface="Calibri"/>
                <a:sym typeface="Calibri"/>
              </a:rPr>
              <a:t>Let’s see the steps of the algorithm to help us check the palindromic nature of a stack.</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457200" marR="0" lvl="0" indent="-342900" algn="l" rtl="0">
              <a:lnSpc>
                <a:spcPct val="100000"/>
              </a:lnSpc>
              <a:spcBef>
                <a:spcPts val="0"/>
              </a:spcBef>
              <a:spcAft>
                <a:spcPts val="0"/>
              </a:spcAft>
              <a:buClr>
                <a:schemeClr val="dk1"/>
              </a:buClr>
              <a:buSzPts val="1800"/>
              <a:buFont typeface="Calibri"/>
              <a:buAutoNum type="arabicPeriod"/>
            </a:pPr>
            <a:r>
              <a:rPr lang="en" sz="1800" b="0" i="0" u="none" strike="noStrike" cap="none">
                <a:solidFill>
                  <a:schemeClr val="dk1"/>
                </a:solidFill>
                <a:latin typeface="Calibri"/>
                <a:ea typeface="Calibri"/>
                <a:cs typeface="Calibri"/>
                <a:sym typeface="Calibri"/>
              </a:rPr>
              <a:t>Use a ‘for’ loop to push each character of the string into an array stack.</a:t>
            </a:r>
            <a:endParaRPr sz="1800" b="0" i="0" u="none" strike="noStrike" cap="none">
              <a:solidFill>
                <a:schemeClr val="dk1"/>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457200" marR="0" lvl="0" indent="-342900" algn="l" rtl="0">
              <a:lnSpc>
                <a:spcPct val="100000"/>
              </a:lnSpc>
              <a:spcBef>
                <a:spcPts val="0"/>
              </a:spcBef>
              <a:spcAft>
                <a:spcPts val="0"/>
              </a:spcAft>
              <a:buClr>
                <a:schemeClr val="dk1"/>
              </a:buClr>
              <a:buSzPts val="1800"/>
              <a:buFont typeface="Calibri"/>
              <a:buAutoNum type="arabicPeriod"/>
            </a:pPr>
            <a:r>
              <a:rPr lang="en" sz="1800" b="0" i="0" u="none" strike="noStrike" cap="none">
                <a:solidFill>
                  <a:schemeClr val="dk1"/>
                </a:solidFill>
                <a:latin typeface="Calibri"/>
                <a:ea typeface="Calibri"/>
                <a:cs typeface="Calibri"/>
                <a:sym typeface="Calibri"/>
              </a:rPr>
              <a:t>Initialise an empty string say “reversedString”.</a:t>
            </a:r>
            <a:endParaRPr sz="1800" b="0" i="0" u="none" strike="noStrike" cap="none">
              <a:solidFill>
                <a:schemeClr val="dk1"/>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457200" marR="0" lvl="0" indent="-342900" algn="l" rtl="0">
              <a:lnSpc>
                <a:spcPct val="100000"/>
              </a:lnSpc>
              <a:spcBef>
                <a:spcPts val="0"/>
              </a:spcBef>
              <a:spcAft>
                <a:spcPts val="0"/>
              </a:spcAft>
              <a:buClr>
                <a:schemeClr val="dk1"/>
              </a:buClr>
              <a:buSzPts val="1800"/>
              <a:buFont typeface="Calibri"/>
              <a:buAutoNum type="arabicPeriod"/>
            </a:pPr>
            <a:r>
              <a:rPr lang="en" sz="1800" b="0" i="0" u="none" strike="noStrike" cap="none">
                <a:solidFill>
                  <a:schemeClr val="dk1"/>
                </a:solidFill>
                <a:latin typeface="Calibri"/>
                <a:ea typeface="Calibri"/>
                <a:cs typeface="Calibri"/>
                <a:sym typeface="Calibri"/>
              </a:rPr>
              <a:t>pop() the characters from the stack one by one and add it to the reversedString. </a:t>
            </a:r>
            <a:endParaRPr sz="1800" b="0" i="0" u="none" strike="noStrike" cap="none">
              <a:solidFill>
                <a:schemeClr val="dk1"/>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457200" marR="0" lvl="0" indent="-342900" algn="l" rtl="0">
              <a:lnSpc>
                <a:spcPct val="100000"/>
              </a:lnSpc>
              <a:spcBef>
                <a:spcPts val="0"/>
              </a:spcBef>
              <a:spcAft>
                <a:spcPts val="0"/>
              </a:spcAft>
              <a:buClr>
                <a:schemeClr val="dk1"/>
              </a:buClr>
              <a:buSzPts val="1800"/>
              <a:buFont typeface="Calibri"/>
              <a:buAutoNum type="arabicPeriod"/>
            </a:pPr>
            <a:r>
              <a:rPr lang="en" sz="1800" b="0" i="0" u="none" strike="noStrike" cap="none">
                <a:solidFill>
                  <a:schemeClr val="dk1"/>
                </a:solidFill>
                <a:latin typeface="Calibri"/>
                <a:ea typeface="Calibri"/>
                <a:cs typeface="Calibri"/>
                <a:sym typeface="Calibri"/>
              </a:rPr>
              <a:t>Compare the input string and the reversed string. If they are equal, then print  “The input String is a palindrome”.</a:t>
            </a:r>
            <a:endParaRPr sz="1800" b="0" i="0" u="none" strike="noStrike" cap="none">
              <a:solidFill>
                <a:schemeClr val="dk1"/>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457200" marR="0" lvl="0" indent="-342900" algn="l" rtl="0">
              <a:lnSpc>
                <a:spcPct val="100000"/>
              </a:lnSpc>
              <a:spcBef>
                <a:spcPts val="0"/>
              </a:spcBef>
              <a:spcAft>
                <a:spcPts val="0"/>
              </a:spcAft>
              <a:buClr>
                <a:schemeClr val="dk1"/>
              </a:buClr>
              <a:buSzPts val="1800"/>
              <a:buFont typeface="Calibri"/>
              <a:buAutoNum type="arabicPeriod"/>
            </a:pPr>
            <a:r>
              <a:rPr lang="en" sz="1800" b="0" i="0" u="none" strike="noStrike" cap="none">
                <a:solidFill>
                  <a:schemeClr val="dk1"/>
                </a:solidFill>
                <a:latin typeface="Calibri"/>
                <a:ea typeface="Calibri"/>
                <a:cs typeface="Calibri"/>
                <a:sym typeface="Calibri"/>
              </a:rPr>
              <a:t>If they are not equal, then print  “The input String is not a palindrome”.</a:t>
            </a:r>
            <a:endParaRPr sz="18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841891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53"/>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7" name="Google Shape;357;p53"/>
          <p:cNvSpPr/>
          <p:nvPr/>
        </p:nvSpPr>
        <p:spPr>
          <a:xfrm>
            <a:off x="7929284" y="210064"/>
            <a:ext cx="813600" cy="217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8" name="Google Shape;358;p53"/>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SzPts val="2800"/>
              <a:buNone/>
            </a:pPr>
            <a:r>
              <a:rPr lang="en" sz="2400">
                <a:solidFill>
                  <a:srgbClr val="FFFFFF"/>
                </a:solidFill>
              </a:rPr>
              <a:t>Identify a Palindromic String</a:t>
            </a:r>
            <a:endParaRPr sz="2400"/>
          </a:p>
        </p:txBody>
      </p:sp>
      <p:sp>
        <p:nvSpPr>
          <p:cNvPr id="359" name="Google Shape;359;p53"/>
          <p:cNvSpPr txBox="1"/>
          <p:nvPr/>
        </p:nvSpPr>
        <p:spPr>
          <a:xfrm>
            <a:off x="389700" y="843150"/>
            <a:ext cx="8353200" cy="1290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Calibri"/>
                <a:ea typeface="Calibri"/>
                <a:cs typeface="Calibri"/>
                <a:sym typeface="Calibri"/>
              </a:rPr>
              <a:t>Will the time complexity of our algorithm be O(n) or O(n</a:t>
            </a:r>
            <a:r>
              <a:rPr lang="en" sz="1800" b="0" i="0" u="none" strike="noStrike" cap="none" baseline="30000">
                <a:solidFill>
                  <a:schemeClr val="dk1"/>
                </a:solidFill>
                <a:latin typeface="Calibri"/>
                <a:ea typeface="Calibri"/>
                <a:cs typeface="Calibri"/>
                <a:sym typeface="Calibri"/>
              </a:rPr>
              <a:t>2</a:t>
            </a:r>
            <a:r>
              <a:rPr lang="en" sz="1800" b="0" i="0" u="none" strike="noStrike" cap="none">
                <a:solidFill>
                  <a:schemeClr val="dk1"/>
                </a:solidFill>
                <a:latin typeface="Calibri"/>
                <a:ea typeface="Calibri"/>
                <a:cs typeface="Calibri"/>
                <a:sym typeface="Calibri"/>
              </a:rPr>
              <a:t>)???</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457200" marR="0" lvl="0" indent="-342900" algn="l" rtl="0">
              <a:lnSpc>
                <a:spcPct val="100000"/>
              </a:lnSpc>
              <a:spcBef>
                <a:spcPts val="0"/>
              </a:spcBef>
              <a:spcAft>
                <a:spcPts val="0"/>
              </a:spcAft>
              <a:buClr>
                <a:schemeClr val="dk1"/>
              </a:buClr>
              <a:buSzPts val="1800"/>
              <a:buFont typeface="Calibri"/>
              <a:buChar char="●"/>
            </a:pPr>
            <a:r>
              <a:rPr lang="en" sz="1800" b="0" i="0" u="none" strike="noStrike" cap="none">
                <a:solidFill>
                  <a:schemeClr val="dk1"/>
                </a:solidFill>
                <a:latin typeface="Calibri"/>
                <a:ea typeface="Calibri"/>
                <a:cs typeface="Calibri"/>
                <a:sym typeface="Calibri"/>
              </a:rPr>
              <a:t>The space complexity of the discussed approach is O(n</a:t>
            </a:r>
            <a:r>
              <a:rPr lang="en" sz="1800" b="0" i="0" u="none" strike="noStrike" cap="none" baseline="30000">
                <a:solidFill>
                  <a:schemeClr val="dk1"/>
                </a:solidFill>
                <a:latin typeface="Calibri"/>
                <a:ea typeface="Calibri"/>
                <a:cs typeface="Calibri"/>
                <a:sym typeface="Calibri"/>
              </a:rPr>
              <a:t>2</a:t>
            </a:r>
            <a:r>
              <a:rPr lang="en" sz="1800" b="0" i="0" u="none" strike="noStrike" cap="none">
                <a:solidFill>
                  <a:schemeClr val="dk1"/>
                </a:solidFill>
                <a:latin typeface="Calibri"/>
                <a:ea typeface="Calibri"/>
                <a:cs typeface="Calibri"/>
                <a:sym typeface="Calibri"/>
              </a:rPr>
              <a:t>) due to the variable string used. </a:t>
            </a:r>
            <a:endParaRPr sz="1800" b="0" i="0" u="none" strike="noStrike" cap="none">
              <a:solidFill>
                <a:schemeClr val="dk1"/>
              </a:solidFill>
              <a:latin typeface="Calibri"/>
              <a:ea typeface="Calibri"/>
              <a:cs typeface="Calibri"/>
              <a:sym typeface="Calibri"/>
            </a:endParaRPr>
          </a:p>
          <a:p>
            <a:pPr marL="457200" marR="0" lvl="0" indent="-342900" algn="l" rtl="0">
              <a:lnSpc>
                <a:spcPct val="100000"/>
              </a:lnSpc>
              <a:spcBef>
                <a:spcPts val="0"/>
              </a:spcBef>
              <a:spcAft>
                <a:spcPts val="0"/>
              </a:spcAft>
              <a:buClr>
                <a:schemeClr val="dk1"/>
              </a:buClr>
              <a:buSzPts val="1800"/>
              <a:buFont typeface="Calibri"/>
              <a:buChar char="●"/>
            </a:pPr>
            <a:r>
              <a:rPr lang="en" sz="1800" b="0" i="0" u="none" strike="noStrike" cap="none">
                <a:solidFill>
                  <a:schemeClr val="dk1"/>
                </a:solidFill>
                <a:latin typeface="Calibri"/>
                <a:ea typeface="Calibri"/>
                <a:cs typeface="Calibri"/>
                <a:sym typeface="Calibri"/>
              </a:rPr>
              <a:t>Strings are immutable in Java; therefore, a new string of length ‘n’ will be created ‘n’ times.</a:t>
            </a:r>
            <a:endParaRPr sz="1800" b="0" i="0" u="none" strike="noStrike" cap="none">
              <a:solidFill>
                <a:schemeClr val="dk1"/>
              </a:solidFill>
              <a:latin typeface="Calibri"/>
              <a:ea typeface="Calibri"/>
              <a:cs typeface="Calibri"/>
              <a:sym typeface="Calibri"/>
            </a:endParaRPr>
          </a:p>
          <a:p>
            <a:pPr marL="457200" marR="0" lvl="0" indent="-342900" algn="l" rtl="0">
              <a:lnSpc>
                <a:spcPct val="100000"/>
              </a:lnSpc>
              <a:spcBef>
                <a:spcPts val="0"/>
              </a:spcBef>
              <a:spcAft>
                <a:spcPts val="0"/>
              </a:spcAft>
              <a:buClr>
                <a:schemeClr val="dk1"/>
              </a:buClr>
              <a:buSzPts val="1800"/>
              <a:buFont typeface="Calibri"/>
              <a:buChar char="●"/>
            </a:pPr>
            <a:r>
              <a:rPr lang="en" sz="1800" b="0" i="0" u="none" strike="noStrike" cap="none">
                <a:solidFill>
                  <a:schemeClr val="dk1"/>
                </a:solidFill>
                <a:latin typeface="Calibri"/>
                <a:ea typeface="Calibri"/>
                <a:cs typeface="Calibri"/>
                <a:sym typeface="Calibri"/>
              </a:rPr>
              <a:t>To avoid creating a new string everytime you add a character, you can use </a:t>
            </a:r>
            <a:r>
              <a:rPr lang="en" sz="1800" b="1" i="0" u="none" strike="noStrike" cap="none">
                <a:solidFill>
                  <a:schemeClr val="dk1"/>
                </a:solidFill>
                <a:latin typeface="Calibri"/>
                <a:ea typeface="Calibri"/>
                <a:cs typeface="Calibri"/>
                <a:sym typeface="Calibri"/>
              </a:rPr>
              <a:t>StringBuilder</a:t>
            </a:r>
            <a:r>
              <a:rPr lang="en" sz="1800" b="0" i="0" u="none" strike="noStrike" cap="none">
                <a:solidFill>
                  <a:schemeClr val="dk1"/>
                </a:solidFill>
                <a:latin typeface="Calibri"/>
                <a:ea typeface="Calibri"/>
                <a:cs typeface="Calibri"/>
                <a:sym typeface="Calibri"/>
              </a:rPr>
              <a:t> class in Java.</a:t>
            </a:r>
            <a:endParaRPr sz="1800" b="0" i="0" u="none" strike="noStrike" cap="none">
              <a:solidFill>
                <a:schemeClr val="dk1"/>
              </a:solidFill>
              <a:latin typeface="Calibri"/>
              <a:ea typeface="Calibri"/>
              <a:cs typeface="Calibri"/>
              <a:sym typeface="Calibri"/>
            </a:endParaRPr>
          </a:p>
          <a:p>
            <a:pPr marL="457200" marR="0" lvl="0" indent="-342900" algn="l" rtl="0">
              <a:lnSpc>
                <a:spcPct val="100000"/>
              </a:lnSpc>
              <a:spcBef>
                <a:spcPts val="0"/>
              </a:spcBef>
              <a:spcAft>
                <a:spcPts val="0"/>
              </a:spcAft>
              <a:buClr>
                <a:schemeClr val="dk1"/>
              </a:buClr>
              <a:buSzPts val="1800"/>
              <a:buFont typeface="Calibri"/>
              <a:buChar char="●"/>
            </a:pPr>
            <a:r>
              <a:rPr lang="en" sz="1800" b="0" i="0" u="none" strike="noStrike" cap="none">
                <a:solidFill>
                  <a:schemeClr val="dk1"/>
                </a:solidFill>
                <a:latin typeface="Calibri"/>
                <a:ea typeface="Calibri"/>
                <a:cs typeface="Calibri"/>
                <a:sym typeface="Calibri"/>
              </a:rPr>
              <a:t>The strings created using StringBuilder class are modifiable and do not need any repetitive creation.</a:t>
            </a:r>
            <a:endParaRPr sz="1800" b="0" i="0" u="none" strike="noStrike" cap="none">
              <a:solidFill>
                <a:schemeClr val="dk1"/>
              </a:solidFill>
              <a:latin typeface="Calibri"/>
              <a:ea typeface="Calibri"/>
              <a:cs typeface="Calibri"/>
              <a:sym typeface="Calibri"/>
            </a:endParaRPr>
          </a:p>
          <a:p>
            <a:pPr marL="457200" marR="0" lvl="0" indent="-342900" algn="l" rtl="0">
              <a:lnSpc>
                <a:spcPct val="100000"/>
              </a:lnSpc>
              <a:spcBef>
                <a:spcPts val="0"/>
              </a:spcBef>
              <a:spcAft>
                <a:spcPts val="0"/>
              </a:spcAft>
              <a:buClr>
                <a:schemeClr val="dk1"/>
              </a:buClr>
              <a:buSzPts val="1800"/>
              <a:buFont typeface="Calibri"/>
              <a:buChar char="●"/>
            </a:pPr>
            <a:r>
              <a:rPr lang="en" sz="1800" b="0" i="0" u="none" strike="noStrike" cap="none">
                <a:solidFill>
                  <a:schemeClr val="dk1"/>
                </a:solidFill>
                <a:latin typeface="Calibri"/>
                <a:ea typeface="Calibri"/>
                <a:cs typeface="Calibri"/>
                <a:sym typeface="Calibri"/>
              </a:rPr>
              <a:t>Therefore, the space complexity is reduced to O(n). </a:t>
            </a:r>
            <a:endParaRPr sz="18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22911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32"/>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1" name="Google Shape;151;p32"/>
          <p:cNvSpPr/>
          <p:nvPr/>
        </p:nvSpPr>
        <p:spPr>
          <a:xfrm>
            <a:off x="7929284" y="210064"/>
            <a:ext cx="813600" cy="217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2" name="Google Shape;152;p32"/>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SzPts val="2800"/>
              <a:buNone/>
            </a:pPr>
            <a:r>
              <a:rPr lang="en" sz="2400">
                <a:solidFill>
                  <a:srgbClr val="FFFFFF"/>
                </a:solidFill>
              </a:rPr>
              <a:t>Duplicate Parentheses Problem</a:t>
            </a:r>
            <a:endParaRPr sz="2400"/>
          </a:p>
        </p:txBody>
      </p:sp>
      <p:sp>
        <p:nvSpPr>
          <p:cNvPr id="153" name="Google Shape;153;p32"/>
          <p:cNvSpPr txBox="1"/>
          <p:nvPr/>
        </p:nvSpPr>
        <p:spPr>
          <a:xfrm>
            <a:off x="389700" y="843150"/>
            <a:ext cx="8353200" cy="12906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chemeClr val="dk1"/>
              </a:buClr>
              <a:buSzPts val="1800"/>
              <a:buFont typeface="Calibri"/>
              <a:buChar char="●"/>
            </a:pPr>
            <a:r>
              <a:rPr lang="en" sz="1800" b="0" i="0" u="none" strike="noStrike" cap="none">
                <a:solidFill>
                  <a:schemeClr val="dk1"/>
                </a:solidFill>
                <a:latin typeface="Calibri"/>
                <a:ea typeface="Calibri"/>
                <a:cs typeface="Calibri"/>
                <a:sym typeface="Calibri"/>
              </a:rPr>
              <a:t>You all remember the “Matching Parentheses” problem from Stacks. Don’t you?</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457200" marR="0" lvl="0" indent="-342900" algn="l" rtl="0">
              <a:lnSpc>
                <a:spcPct val="100000"/>
              </a:lnSpc>
              <a:spcBef>
                <a:spcPts val="0"/>
              </a:spcBef>
              <a:spcAft>
                <a:spcPts val="0"/>
              </a:spcAft>
              <a:buClr>
                <a:schemeClr val="dk1"/>
              </a:buClr>
              <a:buSzPts val="1800"/>
              <a:buFont typeface="Calibri"/>
              <a:buChar char="●"/>
            </a:pPr>
            <a:r>
              <a:rPr lang="en" sz="1800" b="0" i="0" u="none" strike="noStrike" cap="none">
                <a:solidFill>
                  <a:schemeClr val="dk1"/>
                </a:solidFill>
                <a:latin typeface="Calibri"/>
                <a:ea typeface="Calibri"/>
                <a:cs typeface="Calibri"/>
                <a:sym typeface="Calibri"/>
              </a:rPr>
              <a:t>Well here’s another problem statement involving those parentheses again.</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457200" marR="0" lvl="0" indent="-342900" algn="l" rtl="0">
              <a:lnSpc>
                <a:spcPct val="100000"/>
              </a:lnSpc>
              <a:spcBef>
                <a:spcPts val="0"/>
              </a:spcBef>
              <a:spcAft>
                <a:spcPts val="0"/>
              </a:spcAft>
              <a:buClr>
                <a:schemeClr val="dk1"/>
              </a:buClr>
              <a:buSzPts val="1800"/>
              <a:buFont typeface="Calibri"/>
              <a:buChar char="●"/>
            </a:pPr>
            <a:r>
              <a:rPr lang="en" sz="1800" b="0" i="0" u="none" strike="noStrike" cap="none">
                <a:solidFill>
                  <a:schemeClr val="dk1"/>
                </a:solidFill>
                <a:latin typeface="Calibri"/>
                <a:ea typeface="Calibri"/>
                <a:cs typeface="Calibri"/>
                <a:sym typeface="Calibri"/>
              </a:rPr>
              <a:t>For any programming language structure or for any algebraic expression, it is mandatory to have all parenthesis “( )” balanced.</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457200" marR="0" lvl="0" indent="-342900" algn="l" rtl="0">
              <a:lnSpc>
                <a:spcPct val="100000"/>
              </a:lnSpc>
              <a:spcBef>
                <a:spcPts val="0"/>
              </a:spcBef>
              <a:spcAft>
                <a:spcPts val="0"/>
              </a:spcAft>
              <a:buClr>
                <a:schemeClr val="dk1"/>
              </a:buClr>
              <a:buSzPts val="1800"/>
              <a:buFont typeface="Calibri"/>
              <a:buChar char="●"/>
            </a:pPr>
            <a:r>
              <a:rPr lang="en" sz="1800" b="0" i="0" u="none" strike="noStrike" cap="none">
                <a:solidFill>
                  <a:schemeClr val="dk1"/>
                </a:solidFill>
                <a:latin typeface="Calibri"/>
                <a:ea typeface="Calibri"/>
                <a:cs typeface="Calibri"/>
                <a:sym typeface="Calibri"/>
              </a:rPr>
              <a:t>However, there may be instances where these parentheses are duplicated.For example:		(((1*2))+5)</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457200" marR="0" lvl="0" indent="-342900" algn="l" rtl="0">
              <a:lnSpc>
                <a:spcPct val="100000"/>
              </a:lnSpc>
              <a:spcBef>
                <a:spcPts val="0"/>
              </a:spcBef>
              <a:spcAft>
                <a:spcPts val="0"/>
              </a:spcAft>
              <a:buClr>
                <a:schemeClr val="dk1"/>
              </a:buClr>
              <a:buSzPts val="1800"/>
              <a:buFont typeface="Calibri"/>
              <a:buChar char="●"/>
            </a:pPr>
            <a:r>
              <a:rPr lang="en" sz="1800" b="0" i="0" u="none" strike="noStrike" cap="none">
                <a:solidFill>
                  <a:schemeClr val="dk1"/>
                </a:solidFill>
                <a:latin typeface="Calibri"/>
                <a:ea typeface="Calibri"/>
                <a:cs typeface="Calibri"/>
                <a:sym typeface="Calibri"/>
              </a:rPr>
              <a:t>Let’s see the approach now:</a:t>
            </a:r>
            <a:endParaRPr sz="1800" b="0" i="0" u="none" strike="noStrike" cap="none">
              <a:solidFill>
                <a:schemeClr val="dk1"/>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189279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3"/>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9" name="Google Shape;159;p33"/>
          <p:cNvSpPr/>
          <p:nvPr/>
        </p:nvSpPr>
        <p:spPr>
          <a:xfrm>
            <a:off x="7929284" y="210064"/>
            <a:ext cx="813600" cy="217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0" name="Google Shape;160;p33"/>
          <p:cNvSpPr txBox="1"/>
          <p:nvPr/>
        </p:nvSpPr>
        <p:spPr>
          <a:xfrm>
            <a:off x="389700" y="690750"/>
            <a:ext cx="8353200" cy="1290600"/>
          </a:xfrm>
          <a:prstGeom prst="rect">
            <a:avLst/>
          </a:prstGeom>
          <a:noFill/>
          <a:ln>
            <a:noFill/>
          </a:ln>
        </p:spPr>
        <p:txBody>
          <a:bodyPr spcFirstLastPara="1" wrap="square" lIns="91425" tIns="91425" rIns="91425" bIns="91425" anchor="t" anchorCtr="0">
            <a:noAutofit/>
          </a:bodyPr>
          <a:lstStyle/>
          <a:p>
            <a:pPr marL="91440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91440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457200" marR="0" lvl="0" indent="-342900" algn="l" rtl="0">
              <a:lnSpc>
                <a:spcPct val="100000"/>
              </a:lnSpc>
              <a:spcBef>
                <a:spcPts val="0"/>
              </a:spcBef>
              <a:spcAft>
                <a:spcPts val="0"/>
              </a:spcAft>
              <a:buClr>
                <a:schemeClr val="dk1"/>
              </a:buClr>
              <a:buSzPts val="1800"/>
              <a:buFont typeface="Calibri"/>
              <a:buChar char="●"/>
            </a:pPr>
            <a:r>
              <a:rPr lang="en" sz="1800" b="0" i="0" u="none" strike="noStrike" cap="none">
                <a:solidFill>
                  <a:schemeClr val="dk1"/>
                </a:solidFill>
                <a:latin typeface="Calibri"/>
                <a:ea typeface="Calibri"/>
                <a:cs typeface="Calibri"/>
                <a:sym typeface="Calibri"/>
              </a:rPr>
              <a:t>If you had to solve this problem manually, wou will definitely start by resolving the innermost parentheses. Our algorithm works on the same principle.</a:t>
            </a:r>
            <a:endParaRPr sz="1800" b="0" i="0" u="none" strike="noStrike" cap="none">
              <a:solidFill>
                <a:schemeClr val="dk1"/>
              </a:solidFill>
              <a:latin typeface="Calibri"/>
              <a:ea typeface="Calibri"/>
              <a:cs typeface="Calibri"/>
              <a:sym typeface="Calibri"/>
            </a:endParaRPr>
          </a:p>
          <a:p>
            <a:pPr marL="91440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91440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457200" marR="0" lvl="0" indent="-342900" algn="l" rtl="0">
              <a:lnSpc>
                <a:spcPct val="100000"/>
              </a:lnSpc>
              <a:spcBef>
                <a:spcPts val="0"/>
              </a:spcBef>
              <a:spcAft>
                <a:spcPts val="0"/>
              </a:spcAft>
              <a:buClr>
                <a:schemeClr val="dk1"/>
              </a:buClr>
              <a:buSzPts val="1800"/>
              <a:buFont typeface="Calibri"/>
              <a:buChar char="●"/>
            </a:pPr>
            <a:r>
              <a:rPr lang="en" sz="1800" b="0" i="0" u="none" strike="noStrike" cap="none">
                <a:solidFill>
                  <a:schemeClr val="dk1"/>
                </a:solidFill>
                <a:latin typeface="Calibri"/>
                <a:ea typeface="Calibri"/>
                <a:cs typeface="Calibri"/>
                <a:sym typeface="Calibri"/>
              </a:rPr>
              <a:t>We start by declaring a stack and iterating through the complete length of string and pushing the elements inside the stack until we encounter the first closing parentheses “</a:t>
            </a:r>
            <a:r>
              <a:rPr lang="en" sz="1800" b="1" i="0" u="none" strike="noStrike" cap="none">
                <a:solidFill>
                  <a:schemeClr val="dk1"/>
                </a:solidFill>
                <a:latin typeface="Calibri"/>
                <a:ea typeface="Calibri"/>
                <a:cs typeface="Calibri"/>
                <a:sym typeface="Calibri"/>
              </a:rPr>
              <a:t>)</a:t>
            </a:r>
            <a:r>
              <a:rPr lang="en" sz="1800" b="0" i="0" u="none" strike="noStrike" cap="none">
                <a:solidFill>
                  <a:schemeClr val="dk1"/>
                </a:solidFill>
                <a:latin typeface="Calibri"/>
                <a:ea typeface="Calibri"/>
                <a:cs typeface="Calibri"/>
                <a:sym typeface="Calibri"/>
              </a:rPr>
              <a:t>”.</a:t>
            </a:r>
            <a:endParaRPr sz="1800" b="0" i="0" u="none" strike="noStrike" cap="none">
              <a:solidFill>
                <a:schemeClr val="dk1"/>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1" name="Google Shape;161;p33"/>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SzPts val="2800"/>
              <a:buNone/>
            </a:pPr>
            <a:r>
              <a:rPr lang="en" sz="2400">
                <a:solidFill>
                  <a:srgbClr val="FFFFFF"/>
                </a:solidFill>
              </a:rPr>
              <a:t>Duplicate Parentheses Problem</a:t>
            </a:r>
            <a:endParaRPr sz="2400"/>
          </a:p>
        </p:txBody>
      </p:sp>
    </p:spTree>
    <p:extLst>
      <p:ext uri="{BB962C8B-B14F-4D97-AF65-F5344CB8AC3E}">
        <p14:creationId xmlns:p14="http://schemas.microsoft.com/office/powerpoint/2010/main" val="2005753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1"/>
        <p:cNvGrpSpPr/>
        <p:nvPr/>
      </p:nvGrpSpPr>
      <p:grpSpPr>
        <a:xfrm>
          <a:off x="0" y="0"/>
          <a:ext cx="0" cy="0"/>
          <a:chOff x="0" y="0"/>
          <a:chExt cx="0" cy="0"/>
        </a:xfrm>
      </p:grpSpPr>
      <p:sp>
        <p:nvSpPr>
          <p:cNvPr id="142" name="Google Shape;142;p31"/>
          <p:cNvSpPr txBox="1"/>
          <p:nvPr/>
        </p:nvSpPr>
        <p:spPr>
          <a:xfrm>
            <a:off x="514800" y="727525"/>
            <a:ext cx="8114400" cy="25650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endParaRPr sz="2400" b="0" i="0" u="none" strike="noStrike" cap="none">
              <a:solidFill>
                <a:schemeClr val="dk1"/>
              </a:solidFill>
              <a:latin typeface="Calibri"/>
              <a:ea typeface="Calibri"/>
              <a:cs typeface="Calibri"/>
              <a:sym typeface="Calibri"/>
            </a:endParaRPr>
          </a:p>
          <a:p>
            <a:pPr marL="457200" marR="0" lvl="0" indent="0" algn="l" rtl="0">
              <a:lnSpc>
                <a:spcPct val="115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457200" marR="0" lvl="0" indent="-381000" algn="l" rtl="0">
              <a:lnSpc>
                <a:spcPct val="200000"/>
              </a:lnSpc>
              <a:spcBef>
                <a:spcPts val="0"/>
              </a:spcBef>
              <a:spcAft>
                <a:spcPts val="0"/>
              </a:spcAft>
              <a:buClr>
                <a:schemeClr val="dk1"/>
              </a:buClr>
              <a:buSzPts val="2400"/>
              <a:buFont typeface="Calibri"/>
              <a:buChar char="●"/>
            </a:pPr>
            <a:r>
              <a:rPr lang="en" sz="2400" b="0" i="0" u="none" strike="noStrike" cap="none">
                <a:solidFill>
                  <a:schemeClr val="dk1"/>
                </a:solidFill>
                <a:latin typeface="Calibri"/>
                <a:ea typeface="Calibri"/>
                <a:cs typeface="Calibri"/>
                <a:sym typeface="Calibri"/>
              </a:rPr>
              <a:t>Implementation of Stack using two Queues</a:t>
            </a:r>
            <a:endParaRPr sz="2400" b="0" i="0" u="none" strike="noStrike" cap="none">
              <a:solidFill>
                <a:schemeClr val="dk1"/>
              </a:solidFill>
              <a:latin typeface="Calibri"/>
              <a:ea typeface="Calibri"/>
              <a:cs typeface="Calibri"/>
              <a:sym typeface="Calibri"/>
            </a:endParaRPr>
          </a:p>
          <a:p>
            <a:pPr marL="457200" lvl="0" indent="-381000" algn="l" rtl="0">
              <a:lnSpc>
                <a:spcPct val="200000"/>
              </a:lnSpc>
              <a:spcBef>
                <a:spcPts val="0"/>
              </a:spcBef>
              <a:spcAft>
                <a:spcPts val="0"/>
              </a:spcAft>
              <a:buClr>
                <a:schemeClr val="dk1"/>
              </a:buClr>
              <a:buSzPts val="2400"/>
              <a:buFont typeface="Calibri"/>
              <a:buChar char="●"/>
            </a:pPr>
            <a:r>
              <a:rPr lang="en" sz="2400">
                <a:solidFill>
                  <a:schemeClr val="dk1"/>
                </a:solidFill>
                <a:latin typeface="Calibri"/>
                <a:ea typeface="Calibri"/>
                <a:cs typeface="Calibri"/>
                <a:sym typeface="Calibri"/>
              </a:rPr>
              <a:t>Implementation of Stack using one Queue</a:t>
            </a:r>
            <a:endParaRPr sz="2400" b="0" i="0" u="none" strike="noStrike" cap="none">
              <a:solidFill>
                <a:schemeClr val="dk1"/>
              </a:solidFill>
              <a:latin typeface="Calibri"/>
              <a:ea typeface="Calibri"/>
              <a:cs typeface="Calibri"/>
              <a:sym typeface="Calibri"/>
            </a:endParaRPr>
          </a:p>
          <a:p>
            <a:pPr marL="457200" marR="0" lvl="0" indent="-381000" algn="l" rtl="0">
              <a:lnSpc>
                <a:spcPct val="200000"/>
              </a:lnSpc>
              <a:spcBef>
                <a:spcPts val="0"/>
              </a:spcBef>
              <a:spcAft>
                <a:spcPts val="0"/>
              </a:spcAft>
              <a:buClr>
                <a:schemeClr val="dk1"/>
              </a:buClr>
              <a:buSzPts val="2400"/>
              <a:buFont typeface="Calibri"/>
              <a:buChar char="●"/>
            </a:pPr>
            <a:r>
              <a:rPr lang="en" sz="2400">
                <a:latin typeface="Calibri"/>
                <a:ea typeface="Calibri"/>
                <a:cs typeface="Calibri"/>
                <a:sym typeface="Calibri"/>
              </a:rPr>
              <a:t>Identify Palindromic String</a:t>
            </a:r>
            <a:r>
              <a:rPr lang="en" sz="2400" b="0" i="0" u="none" strike="noStrike" cap="none">
                <a:solidFill>
                  <a:srgbClr val="000000"/>
                </a:solidFill>
                <a:latin typeface="Calibri"/>
                <a:ea typeface="Calibri"/>
                <a:cs typeface="Calibri"/>
                <a:sym typeface="Calibri"/>
              </a:rPr>
              <a:t> Problem</a:t>
            </a:r>
            <a:endParaRPr sz="2400" b="0" i="0" u="none" strike="noStrike" cap="none">
              <a:solidFill>
                <a:srgbClr val="000000"/>
              </a:solidFill>
              <a:latin typeface="Calibri"/>
              <a:ea typeface="Calibri"/>
              <a:cs typeface="Calibri"/>
              <a:sym typeface="Calibri"/>
            </a:endParaRPr>
          </a:p>
        </p:txBody>
      </p:sp>
      <p:sp>
        <p:nvSpPr>
          <p:cNvPr id="143" name="Google Shape;143;p31"/>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4" name="Google Shape;144;p31"/>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5" name="Google Shape;145;p31"/>
          <p:cNvSpPr txBox="1"/>
          <p:nvPr/>
        </p:nvSpPr>
        <p:spPr>
          <a:xfrm>
            <a:off x="507300" y="14350"/>
            <a:ext cx="2921700" cy="82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 sz="3000" b="0" i="0" u="none" strike="noStrike" cap="none">
                <a:solidFill>
                  <a:srgbClr val="FFFFFF"/>
                </a:solidFill>
                <a:latin typeface="Calibri"/>
                <a:ea typeface="Calibri"/>
                <a:cs typeface="Calibri"/>
                <a:sym typeface="Calibri"/>
              </a:rPr>
              <a:t>Today’s Agenda</a:t>
            </a:r>
            <a:endParaRPr sz="3000" b="0" i="0" u="none" strike="noStrike" cap="none">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16842362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4"/>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7" name="Google Shape;167;p34"/>
          <p:cNvSpPr/>
          <p:nvPr/>
        </p:nvSpPr>
        <p:spPr>
          <a:xfrm>
            <a:off x="7929284" y="210064"/>
            <a:ext cx="813600" cy="217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8" name="Google Shape;168;p34"/>
          <p:cNvSpPr txBox="1"/>
          <p:nvPr/>
        </p:nvSpPr>
        <p:spPr>
          <a:xfrm>
            <a:off x="389700" y="690750"/>
            <a:ext cx="8353200" cy="1290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457200" marR="0" lvl="0" indent="-342900" algn="l" rtl="0">
              <a:lnSpc>
                <a:spcPct val="100000"/>
              </a:lnSpc>
              <a:spcBef>
                <a:spcPts val="0"/>
              </a:spcBef>
              <a:spcAft>
                <a:spcPts val="0"/>
              </a:spcAft>
              <a:buClr>
                <a:schemeClr val="dk1"/>
              </a:buClr>
              <a:buSzPts val="1800"/>
              <a:buFont typeface="Calibri"/>
              <a:buChar char="●"/>
            </a:pPr>
            <a:r>
              <a:rPr lang="en" sz="1800" b="0" i="0" u="none" strike="noStrike" cap="none">
                <a:solidFill>
                  <a:schemeClr val="dk1"/>
                </a:solidFill>
                <a:latin typeface="Calibri"/>
                <a:ea typeface="Calibri"/>
                <a:cs typeface="Calibri"/>
                <a:sym typeface="Calibri"/>
              </a:rPr>
              <a:t>Now we start popping the elements till we encounter the first “</a:t>
            </a:r>
            <a:r>
              <a:rPr lang="en" sz="1800" b="1" i="0" u="none" strike="noStrike" cap="none">
                <a:solidFill>
                  <a:schemeClr val="dk1"/>
                </a:solidFill>
                <a:latin typeface="Calibri"/>
                <a:ea typeface="Calibri"/>
                <a:cs typeface="Calibri"/>
                <a:sym typeface="Calibri"/>
              </a:rPr>
              <a:t>(</a:t>
            </a:r>
            <a:r>
              <a:rPr lang="en" sz="1800" b="0" i="0" u="none" strike="noStrike" cap="none">
                <a:solidFill>
                  <a:schemeClr val="dk1"/>
                </a:solidFill>
                <a:latin typeface="Calibri"/>
                <a:ea typeface="Calibri"/>
                <a:cs typeface="Calibri"/>
                <a:sym typeface="Calibri"/>
              </a:rPr>
              <a:t>”.</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457200" marR="0" lvl="0" indent="-342900" algn="l" rtl="0">
              <a:lnSpc>
                <a:spcPct val="100000"/>
              </a:lnSpc>
              <a:spcBef>
                <a:spcPts val="0"/>
              </a:spcBef>
              <a:spcAft>
                <a:spcPts val="0"/>
              </a:spcAft>
              <a:buClr>
                <a:schemeClr val="dk1"/>
              </a:buClr>
              <a:buSzPts val="1800"/>
              <a:buFont typeface="Calibri"/>
              <a:buChar char="●"/>
            </a:pPr>
            <a:r>
              <a:rPr lang="en" sz="1800" b="0" i="0" u="none" strike="noStrike" cap="none">
                <a:solidFill>
                  <a:schemeClr val="dk1"/>
                </a:solidFill>
                <a:latin typeface="Calibri"/>
                <a:ea typeface="Calibri"/>
                <a:cs typeface="Calibri"/>
                <a:sym typeface="Calibri"/>
              </a:rPr>
              <a:t>If the count of number of elements popped is 1 or 0, we say that string contains duplicate parentheses.</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457200" marR="0" lvl="0" indent="-342900" algn="l" rtl="0">
              <a:lnSpc>
                <a:spcPct val="100000"/>
              </a:lnSpc>
              <a:spcBef>
                <a:spcPts val="0"/>
              </a:spcBef>
              <a:spcAft>
                <a:spcPts val="0"/>
              </a:spcAft>
              <a:buClr>
                <a:schemeClr val="dk1"/>
              </a:buClr>
              <a:buSzPts val="1800"/>
              <a:buFont typeface="Calibri"/>
              <a:buChar char="●"/>
            </a:pPr>
            <a:r>
              <a:rPr lang="en" sz="1800" b="0" i="0" u="none" strike="noStrike" cap="none">
                <a:solidFill>
                  <a:schemeClr val="dk1"/>
                </a:solidFill>
                <a:latin typeface="Calibri"/>
                <a:ea typeface="Calibri"/>
                <a:cs typeface="Calibri"/>
                <a:sym typeface="Calibri"/>
              </a:rPr>
              <a:t>Otherwise, after full string traversal, we say that it does not contains duplicate parentheses.</a:t>
            </a:r>
            <a:endParaRPr sz="1800" b="0" i="0" u="none" strike="noStrike" cap="none">
              <a:solidFill>
                <a:schemeClr val="dk1"/>
              </a:solidFill>
              <a:latin typeface="Calibri"/>
              <a:ea typeface="Calibri"/>
              <a:cs typeface="Calibri"/>
              <a:sym typeface="Calibri"/>
            </a:endParaRPr>
          </a:p>
        </p:txBody>
      </p:sp>
      <p:sp>
        <p:nvSpPr>
          <p:cNvPr id="169" name="Google Shape;169;p34"/>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SzPts val="2800"/>
              <a:buNone/>
            </a:pPr>
            <a:r>
              <a:rPr lang="en" sz="2400">
                <a:solidFill>
                  <a:srgbClr val="FFFFFF"/>
                </a:solidFill>
              </a:rPr>
              <a:t>Duplicate Parentheses Problem</a:t>
            </a:r>
            <a:endParaRPr sz="2400"/>
          </a:p>
        </p:txBody>
      </p:sp>
    </p:spTree>
    <p:extLst>
      <p:ext uri="{BB962C8B-B14F-4D97-AF65-F5344CB8AC3E}">
        <p14:creationId xmlns:p14="http://schemas.microsoft.com/office/powerpoint/2010/main" val="28058268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5"/>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5" name="Google Shape;175;p35"/>
          <p:cNvSpPr/>
          <p:nvPr/>
        </p:nvSpPr>
        <p:spPr>
          <a:xfrm>
            <a:off x="7929284" y="210064"/>
            <a:ext cx="813600" cy="217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6" name="Google Shape;176;p35"/>
          <p:cNvSpPr txBox="1"/>
          <p:nvPr/>
        </p:nvSpPr>
        <p:spPr>
          <a:xfrm>
            <a:off x="389700" y="690750"/>
            <a:ext cx="8353200" cy="1290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Calibri"/>
                <a:ea typeface="Calibri"/>
                <a:cs typeface="Calibri"/>
                <a:sym typeface="Calibri"/>
              </a:rPr>
              <a:t>Let’s see the java code:</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FF"/>
              </a:solidFill>
              <a:latin typeface="Calibri"/>
              <a:ea typeface="Calibri"/>
              <a:cs typeface="Calibri"/>
              <a:sym typeface="Calibri"/>
            </a:endParaRPr>
          </a:p>
          <a:p>
            <a:pPr marL="0" marR="0" lvl="0" indent="457200" algn="l" rtl="0">
              <a:lnSpc>
                <a:spcPct val="100000"/>
              </a:lnSpc>
              <a:spcBef>
                <a:spcPts val="0"/>
              </a:spcBef>
              <a:spcAft>
                <a:spcPts val="0"/>
              </a:spcAft>
              <a:buClr>
                <a:schemeClr val="dk1"/>
              </a:buClr>
              <a:buSzPts val="1100"/>
              <a:buFont typeface="Arial"/>
              <a:buNone/>
            </a:pPr>
            <a:r>
              <a:rPr lang="en" sz="1500" b="0" i="0" u="none" strike="noStrike" cap="none">
                <a:solidFill>
                  <a:srgbClr val="0000FF"/>
                </a:solidFill>
                <a:latin typeface="Courier New"/>
                <a:ea typeface="Courier New"/>
                <a:cs typeface="Courier New"/>
                <a:sym typeface="Courier New"/>
              </a:rPr>
              <a:t>Stack&lt;Character&gt; stack = new Stack();</a:t>
            </a:r>
            <a:endParaRPr sz="1500" b="0" i="0" u="none" strike="noStrike" cap="none">
              <a:solidFill>
                <a:srgbClr val="0000FF"/>
              </a:solidFill>
              <a:latin typeface="Courier New"/>
              <a:ea typeface="Courier New"/>
              <a:cs typeface="Courier New"/>
              <a:sym typeface="Courier New"/>
            </a:endParaRPr>
          </a:p>
          <a:p>
            <a:pPr marL="0" marR="0" lvl="0" indent="457200" algn="l" rtl="0">
              <a:lnSpc>
                <a:spcPct val="100000"/>
              </a:lnSpc>
              <a:spcBef>
                <a:spcPts val="0"/>
              </a:spcBef>
              <a:spcAft>
                <a:spcPts val="0"/>
              </a:spcAft>
              <a:buClr>
                <a:schemeClr val="dk1"/>
              </a:buClr>
              <a:buSzPts val="1100"/>
              <a:buFont typeface="Arial"/>
              <a:buNone/>
            </a:pPr>
            <a:r>
              <a:rPr lang="en" sz="1500" b="0" i="0" u="none" strike="noStrike" cap="none">
                <a:solidFill>
                  <a:srgbClr val="0000FF"/>
                </a:solidFill>
                <a:latin typeface="Courier New"/>
                <a:ea typeface="Courier New"/>
                <a:cs typeface="Courier New"/>
                <a:sym typeface="Courier New"/>
              </a:rPr>
              <a:t>for (int i = 0; i &lt; inputString.length(); i++) {</a:t>
            </a:r>
            <a:endParaRPr sz="1500" b="0" i="0" u="none" strike="noStrike" cap="none">
              <a:solidFill>
                <a:srgbClr val="0000FF"/>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100"/>
              <a:buFont typeface="Arial"/>
              <a:buNone/>
            </a:pPr>
            <a:r>
              <a:rPr lang="en" sz="1500" b="0" i="0" u="none" strike="noStrike" cap="none">
                <a:solidFill>
                  <a:srgbClr val="0000FF"/>
                </a:solidFill>
                <a:latin typeface="Courier New"/>
                <a:ea typeface="Courier New"/>
                <a:cs typeface="Courier New"/>
                <a:sym typeface="Courier New"/>
              </a:rPr>
              <a:t>    	char ch = inputString.charAt(i);</a:t>
            </a:r>
            <a:endParaRPr sz="1500" b="0" i="0" u="none" strike="noStrike" cap="none">
              <a:solidFill>
                <a:srgbClr val="0000FF"/>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100"/>
              <a:buFont typeface="Arial"/>
              <a:buNone/>
            </a:pPr>
            <a:r>
              <a:rPr lang="en" sz="1500" b="0" i="0" u="none" strike="noStrike" cap="none">
                <a:solidFill>
                  <a:srgbClr val="0000FF"/>
                </a:solidFill>
                <a:latin typeface="Courier New"/>
                <a:ea typeface="Courier New"/>
                <a:cs typeface="Courier New"/>
                <a:sym typeface="Courier New"/>
              </a:rPr>
              <a:t>       	if (ch != ')') {</a:t>
            </a:r>
            <a:endParaRPr sz="1500" b="0" i="0" u="none" strike="noStrike" cap="none">
              <a:solidFill>
                <a:srgbClr val="0000FF"/>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100"/>
              <a:buFont typeface="Arial"/>
              <a:buNone/>
            </a:pPr>
            <a:r>
              <a:rPr lang="en" sz="1500" b="0" i="0" u="none" strike="noStrike" cap="none">
                <a:solidFill>
                  <a:srgbClr val="0000FF"/>
                </a:solidFill>
                <a:latin typeface="Courier New"/>
                <a:ea typeface="Courier New"/>
                <a:cs typeface="Courier New"/>
                <a:sym typeface="Courier New"/>
              </a:rPr>
              <a:t>       		stack.push(ch);</a:t>
            </a:r>
            <a:endParaRPr sz="1500" b="0" i="0" u="none" strike="noStrike" cap="none">
              <a:solidFill>
                <a:srgbClr val="0000FF"/>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100"/>
              <a:buFont typeface="Arial"/>
              <a:buNone/>
            </a:pPr>
            <a:r>
              <a:rPr lang="en" sz="1500" b="0" i="0" u="none" strike="noStrike" cap="none">
                <a:solidFill>
                  <a:srgbClr val="0000FF"/>
                </a:solidFill>
                <a:latin typeface="Courier New"/>
                <a:ea typeface="Courier New"/>
                <a:cs typeface="Courier New"/>
                <a:sym typeface="Courier New"/>
              </a:rPr>
              <a:t>       	}else{</a:t>
            </a:r>
            <a:endParaRPr sz="1500" b="0" i="0" u="none" strike="noStrike" cap="none">
              <a:solidFill>
                <a:srgbClr val="0000FF"/>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100"/>
              <a:buFont typeface="Arial"/>
              <a:buNone/>
            </a:pPr>
            <a:r>
              <a:rPr lang="en" sz="1500" b="0" i="0" u="none" strike="noStrike" cap="none">
                <a:solidFill>
                  <a:srgbClr val="0000FF"/>
                </a:solidFill>
                <a:latin typeface="Courier New"/>
                <a:ea typeface="Courier New"/>
                <a:cs typeface="Courier New"/>
                <a:sym typeface="Courier New"/>
              </a:rPr>
              <a:t>       		char top = stack.peek();</a:t>
            </a:r>
            <a:endParaRPr sz="1500" b="0" i="0" u="none" strike="noStrike" cap="none">
              <a:solidFill>
                <a:srgbClr val="0000FF"/>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100"/>
              <a:buFont typeface="Arial"/>
              <a:buNone/>
            </a:pPr>
            <a:r>
              <a:rPr lang="en" sz="1500" b="0" i="0" u="none" strike="noStrike" cap="none">
                <a:solidFill>
                  <a:srgbClr val="0000FF"/>
                </a:solidFill>
                <a:latin typeface="Courier New"/>
                <a:ea typeface="Courier New"/>
                <a:cs typeface="Courier New"/>
                <a:sym typeface="Courier New"/>
              </a:rPr>
              <a:t>       		stack.pop();</a:t>
            </a:r>
            <a:endParaRPr sz="1500" b="0" i="0" u="none" strike="noStrike" cap="none">
              <a:solidFill>
                <a:srgbClr val="0000FF"/>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100"/>
              <a:buFont typeface="Arial"/>
              <a:buNone/>
            </a:pPr>
            <a:r>
              <a:rPr lang="en" sz="1500" b="0" i="0" u="none" strike="noStrike" cap="none">
                <a:solidFill>
                  <a:srgbClr val="0000FF"/>
                </a:solidFill>
                <a:latin typeface="Courier New"/>
                <a:ea typeface="Courier New"/>
                <a:cs typeface="Courier New"/>
                <a:sym typeface="Courier New"/>
              </a:rPr>
              <a:t>           	int count = 0;</a:t>
            </a:r>
            <a:endParaRPr sz="1500" b="0" i="0" u="none" strike="noStrike" cap="none">
              <a:solidFill>
                <a:srgbClr val="0000FF"/>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100"/>
              <a:buFont typeface="Arial"/>
              <a:buNone/>
            </a:pPr>
            <a:r>
              <a:rPr lang="en" sz="1500" b="0" i="0" u="none" strike="noStrike" cap="none">
                <a:solidFill>
                  <a:srgbClr val="0000FF"/>
                </a:solidFill>
                <a:latin typeface="Courier New"/>
                <a:ea typeface="Courier New"/>
                <a:cs typeface="Courier New"/>
                <a:sym typeface="Courier New"/>
              </a:rPr>
              <a:t>           	while (top != '(') {</a:t>
            </a:r>
            <a:endParaRPr sz="1500" b="0" i="0" u="none" strike="noStrike" cap="none">
              <a:solidFill>
                <a:srgbClr val="0000FF"/>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100"/>
              <a:buFont typeface="Arial"/>
              <a:buNone/>
            </a:pPr>
            <a:r>
              <a:rPr lang="en" sz="1500" b="0" i="0" u="none" strike="noStrike" cap="none">
                <a:solidFill>
                  <a:srgbClr val="0000FF"/>
                </a:solidFill>
                <a:latin typeface="Courier New"/>
                <a:ea typeface="Courier New"/>
                <a:cs typeface="Courier New"/>
                <a:sym typeface="Courier New"/>
              </a:rPr>
              <a:t>           		top = stack.peek();</a:t>
            </a:r>
            <a:endParaRPr sz="1500" b="0" i="0" u="none" strike="noStrike" cap="none">
              <a:solidFill>
                <a:srgbClr val="0000FF"/>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100"/>
              <a:buFont typeface="Arial"/>
              <a:buNone/>
            </a:pPr>
            <a:r>
              <a:rPr lang="en" sz="1500" b="0" i="0" u="none" strike="noStrike" cap="none">
                <a:solidFill>
                  <a:srgbClr val="0000FF"/>
                </a:solidFill>
                <a:latin typeface="Courier New"/>
                <a:ea typeface="Courier New"/>
                <a:cs typeface="Courier New"/>
                <a:sym typeface="Courier New"/>
              </a:rPr>
              <a:t>               stack.pop();</a:t>
            </a:r>
            <a:endParaRPr sz="1500" b="0" i="0" u="none" strike="noStrike" cap="none">
              <a:solidFill>
                <a:srgbClr val="0000F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500"/>
              <a:buFont typeface="Arial"/>
              <a:buNone/>
            </a:pPr>
            <a:r>
              <a:rPr lang="en" sz="1500" b="0" i="0" u="none" strike="noStrike" cap="none">
                <a:solidFill>
                  <a:srgbClr val="0000FF"/>
                </a:solidFill>
                <a:latin typeface="Courier New"/>
                <a:ea typeface="Courier New"/>
                <a:cs typeface="Courier New"/>
                <a:sym typeface="Courier New"/>
              </a:rPr>
              <a:t>               count++;	}</a:t>
            </a:r>
            <a:endParaRPr sz="1500" b="0" i="0" u="none" strike="noStrike" cap="none">
              <a:solidFill>
                <a:srgbClr val="0000FF"/>
              </a:solidFill>
              <a:latin typeface="Courier New"/>
              <a:ea typeface="Courier New"/>
              <a:cs typeface="Courier New"/>
              <a:sym typeface="Courier New"/>
            </a:endParaRPr>
          </a:p>
          <a:p>
            <a:pPr marL="914400" marR="0" lvl="0" indent="457200" algn="l" rtl="0">
              <a:lnSpc>
                <a:spcPct val="100000"/>
              </a:lnSpc>
              <a:spcBef>
                <a:spcPts val="0"/>
              </a:spcBef>
              <a:spcAft>
                <a:spcPts val="0"/>
              </a:spcAft>
              <a:buClr>
                <a:schemeClr val="dk1"/>
              </a:buClr>
              <a:buSzPts val="1100"/>
              <a:buFont typeface="Arial"/>
              <a:buNone/>
            </a:pPr>
            <a:r>
              <a:rPr lang="en" sz="1500" b="0" i="0" u="none" strike="noStrike" cap="none">
                <a:solidFill>
                  <a:srgbClr val="0000FF"/>
                </a:solidFill>
                <a:latin typeface="Courier New"/>
                <a:ea typeface="Courier New"/>
                <a:cs typeface="Courier New"/>
                <a:sym typeface="Courier New"/>
              </a:rPr>
              <a:t>if (count &lt;= 1) {	return "true";	}}}</a:t>
            </a:r>
            <a:endParaRPr sz="1500" b="0" i="0" u="none" strike="noStrike" cap="none">
              <a:solidFill>
                <a:srgbClr val="0000FF"/>
              </a:solidFill>
              <a:latin typeface="Courier New"/>
              <a:ea typeface="Courier New"/>
              <a:cs typeface="Courier New"/>
              <a:sym typeface="Courier New"/>
            </a:endParaRPr>
          </a:p>
          <a:p>
            <a:pPr marL="0" marR="0" lvl="0" indent="457200" algn="l" rtl="0">
              <a:lnSpc>
                <a:spcPct val="100000"/>
              </a:lnSpc>
              <a:spcBef>
                <a:spcPts val="0"/>
              </a:spcBef>
              <a:spcAft>
                <a:spcPts val="0"/>
              </a:spcAft>
              <a:buClr>
                <a:schemeClr val="dk1"/>
              </a:buClr>
              <a:buSzPts val="1100"/>
              <a:buFont typeface="Arial"/>
              <a:buNone/>
            </a:pPr>
            <a:r>
              <a:rPr lang="en" sz="1500" b="0" i="0" u="none" strike="noStrike" cap="none">
                <a:solidFill>
                  <a:srgbClr val="0000FF"/>
                </a:solidFill>
                <a:latin typeface="Courier New"/>
                <a:ea typeface="Courier New"/>
                <a:cs typeface="Courier New"/>
                <a:sym typeface="Courier New"/>
              </a:rPr>
              <a:t>return "false"</a:t>
            </a:r>
            <a:r>
              <a:rPr lang="en" sz="1600" b="0" i="0" u="none" strike="noStrike" cap="none">
                <a:solidFill>
                  <a:srgbClr val="0000FF"/>
                </a:solidFill>
                <a:latin typeface="Courier New"/>
                <a:ea typeface="Courier New"/>
                <a:cs typeface="Courier New"/>
                <a:sym typeface="Courier New"/>
              </a:rPr>
              <a:t>;</a:t>
            </a:r>
            <a:endParaRPr sz="1600" b="0" i="0" u="none" strike="noStrike" cap="none">
              <a:solidFill>
                <a:srgbClr val="0000F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7" name="Google Shape;177;p35"/>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SzPts val="2800"/>
              <a:buNone/>
            </a:pPr>
            <a:r>
              <a:rPr lang="en" sz="2400">
                <a:solidFill>
                  <a:srgbClr val="FFFFFF"/>
                </a:solidFill>
              </a:rPr>
              <a:t>Duplicate Parentheses Problem</a:t>
            </a:r>
            <a:endParaRPr sz="2400"/>
          </a:p>
        </p:txBody>
      </p:sp>
    </p:spTree>
    <p:extLst>
      <p:ext uri="{BB962C8B-B14F-4D97-AF65-F5344CB8AC3E}">
        <p14:creationId xmlns:p14="http://schemas.microsoft.com/office/powerpoint/2010/main" val="12893682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6"/>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3" name="Google Shape;183;p36"/>
          <p:cNvSpPr txBox="1"/>
          <p:nvPr/>
        </p:nvSpPr>
        <p:spPr>
          <a:xfrm>
            <a:off x="389700" y="919350"/>
            <a:ext cx="8353200" cy="1290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Calibri"/>
                <a:ea typeface="Calibri"/>
                <a:cs typeface="Calibri"/>
                <a:sym typeface="Calibri"/>
              </a:rPr>
              <a:t>In the coming few slides, we will be shortly discussing a few problem statements on stacks and queues, which will be followed by the approach to solve the question. These questions are:</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457200" marR="0" lvl="0" indent="-342900" algn="l" rtl="0">
              <a:lnSpc>
                <a:spcPct val="100000"/>
              </a:lnSpc>
              <a:spcBef>
                <a:spcPts val="0"/>
              </a:spcBef>
              <a:spcAft>
                <a:spcPts val="0"/>
              </a:spcAft>
              <a:buClr>
                <a:schemeClr val="dk1"/>
              </a:buClr>
              <a:buSzPts val="1800"/>
              <a:buFont typeface="Calibri"/>
              <a:buChar char="●"/>
            </a:pPr>
            <a:r>
              <a:rPr lang="en" sz="1800" b="0" i="0" u="none" strike="noStrike" cap="none">
                <a:solidFill>
                  <a:schemeClr val="dk1"/>
                </a:solidFill>
                <a:latin typeface="Calibri"/>
                <a:ea typeface="Calibri"/>
                <a:cs typeface="Calibri"/>
                <a:sym typeface="Calibri"/>
              </a:rPr>
              <a:t>Reverse a stack</a:t>
            </a:r>
            <a:endParaRPr sz="1800" b="0" i="0" u="none" strike="noStrike" cap="none">
              <a:solidFill>
                <a:schemeClr val="dk1"/>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457200" marR="0" lvl="0" indent="-342900" algn="l" rtl="0">
              <a:lnSpc>
                <a:spcPct val="100000"/>
              </a:lnSpc>
              <a:spcBef>
                <a:spcPts val="0"/>
              </a:spcBef>
              <a:spcAft>
                <a:spcPts val="0"/>
              </a:spcAft>
              <a:buClr>
                <a:schemeClr val="dk1"/>
              </a:buClr>
              <a:buSzPts val="1800"/>
              <a:buFont typeface="Calibri"/>
              <a:buChar char="●"/>
            </a:pPr>
            <a:r>
              <a:rPr lang="en" sz="1800" b="0" i="0" u="none" strike="noStrike" cap="none">
                <a:solidFill>
                  <a:schemeClr val="dk1"/>
                </a:solidFill>
                <a:latin typeface="Calibri"/>
                <a:ea typeface="Calibri"/>
                <a:cs typeface="Calibri"/>
                <a:sym typeface="Calibri"/>
              </a:rPr>
              <a:t>Find K</a:t>
            </a:r>
            <a:r>
              <a:rPr lang="en" sz="1800" b="0" i="0" u="none" strike="noStrike" cap="none" baseline="30000">
                <a:solidFill>
                  <a:schemeClr val="dk1"/>
                </a:solidFill>
                <a:latin typeface="Calibri"/>
                <a:ea typeface="Calibri"/>
                <a:cs typeface="Calibri"/>
                <a:sym typeface="Calibri"/>
              </a:rPr>
              <a:t>th</a:t>
            </a:r>
            <a:r>
              <a:rPr lang="en" sz="1800" b="0" i="0" u="none" strike="noStrike" cap="none">
                <a:solidFill>
                  <a:schemeClr val="dk1"/>
                </a:solidFill>
                <a:latin typeface="Calibri"/>
                <a:ea typeface="Calibri"/>
                <a:cs typeface="Calibri"/>
                <a:sym typeface="Calibri"/>
              </a:rPr>
              <a:t> largest element</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457200" marR="0" lvl="0" indent="-342900" algn="l" rtl="0">
              <a:lnSpc>
                <a:spcPct val="100000"/>
              </a:lnSpc>
              <a:spcBef>
                <a:spcPts val="0"/>
              </a:spcBef>
              <a:spcAft>
                <a:spcPts val="0"/>
              </a:spcAft>
              <a:buClr>
                <a:schemeClr val="dk1"/>
              </a:buClr>
              <a:buSzPts val="1800"/>
              <a:buFont typeface="Calibri"/>
              <a:buChar char="●"/>
            </a:pPr>
            <a:r>
              <a:rPr lang="en" sz="1800" b="0" i="0" u="none" strike="noStrike" cap="none">
                <a:solidFill>
                  <a:schemeClr val="dk1"/>
                </a:solidFill>
                <a:latin typeface="Calibri"/>
                <a:ea typeface="Calibri"/>
                <a:cs typeface="Calibri"/>
                <a:sym typeface="Calibri"/>
              </a:rPr>
              <a:t>Identify a palindromic string</a:t>
            </a:r>
            <a:endParaRPr sz="1800" b="0" i="0" u="none" strike="noStrike" cap="none">
              <a:solidFill>
                <a:schemeClr val="dk1"/>
              </a:solidFill>
              <a:latin typeface="Calibri"/>
              <a:ea typeface="Calibri"/>
              <a:cs typeface="Calibri"/>
              <a:sym typeface="Calibri"/>
            </a:endParaRPr>
          </a:p>
        </p:txBody>
      </p:sp>
      <p:sp>
        <p:nvSpPr>
          <p:cNvPr id="184" name="Google Shape;184;p36"/>
          <p:cNvSpPr/>
          <p:nvPr/>
        </p:nvSpPr>
        <p:spPr>
          <a:xfrm>
            <a:off x="7929284" y="210064"/>
            <a:ext cx="813600" cy="217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5" name="Google Shape;185;p36"/>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SzPts val="2800"/>
              <a:buNone/>
            </a:pPr>
            <a:r>
              <a:rPr lang="en" sz="2400">
                <a:solidFill>
                  <a:srgbClr val="FFFFFF"/>
                </a:solidFill>
              </a:rPr>
              <a:t>Reverse A Stack</a:t>
            </a:r>
            <a:endParaRPr sz="2400"/>
          </a:p>
        </p:txBody>
      </p:sp>
    </p:spTree>
    <p:extLst>
      <p:ext uri="{BB962C8B-B14F-4D97-AF65-F5344CB8AC3E}">
        <p14:creationId xmlns:p14="http://schemas.microsoft.com/office/powerpoint/2010/main" val="1687009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91" name="Google Shape;191;p37"/>
          <p:cNvSpPr txBox="1"/>
          <p:nvPr/>
        </p:nvSpPr>
        <p:spPr>
          <a:xfrm>
            <a:off x="389700" y="919350"/>
            <a:ext cx="8353200" cy="12906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chemeClr val="dk1"/>
              </a:buClr>
              <a:buSzPts val="1800"/>
              <a:buFont typeface="Calibri"/>
              <a:buChar char="●"/>
            </a:pPr>
            <a:r>
              <a:rPr lang="en" sz="1800" b="0" i="0" u="none" strike="noStrike" cap="none">
                <a:solidFill>
                  <a:schemeClr val="dk1"/>
                </a:solidFill>
                <a:latin typeface="Calibri"/>
                <a:ea typeface="Calibri"/>
                <a:cs typeface="Calibri"/>
                <a:sym typeface="Calibri"/>
              </a:rPr>
              <a:t>Let’s start with the first one, Reversing a stack.</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457200" marR="0" lvl="0" indent="-342900" algn="l" rtl="0">
              <a:lnSpc>
                <a:spcPct val="100000"/>
              </a:lnSpc>
              <a:spcBef>
                <a:spcPts val="0"/>
              </a:spcBef>
              <a:spcAft>
                <a:spcPts val="0"/>
              </a:spcAft>
              <a:buClr>
                <a:schemeClr val="dk1"/>
              </a:buClr>
              <a:buSzPts val="1800"/>
              <a:buFont typeface="Calibri"/>
              <a:buChar char="●"/>
            </a:pPr>
            <a:r>
              <a:rPr lang="en" sz="1800" b="0" i="0" u="none" strike="noStrike" cap="none">
                <a:solidFill>
                  <a:schemeClr val="dk1"/>
                </a:solidFill>
                <a:latin typeface="Calibri"/>
                <a:ea typeface="Calibri"/>
                <a:cs typeface="Calibri"/>
                <a:sym typeface="Calibri"/>
              </a:rPr>
              <a:t>One of the applications of a stack is to reverse an input sequence. To reverse a sequence, you can insert the characters of that sequence one by one and later pop them out to get the reversed output. </a:t>
            </a:r>
            <a:endParaRPr sz="1800" b="0" i="0" u="none" strike="noStrike" cap="none">
              <a:solidFill>
                <a:schemeClr val="dk1"/>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457200" marR="0" lvl="0" indent="-342900" algn="l" rtl="0">
              <a:lnSpc>
                <a:spcPct val="100000"/>
              </a:lnSpc>
              <a:spcBef>
                <a:spcPts val="0"/>
              </a:spcBef>
              <a:spcAft>
                <a:spcPts val="0"/>
              </a:spcAft>
              <a:buClr>
                <a:schemeClr val="dk1"/>
              </a:buClr>
              <a:buSzPts val="1800"/>
              <a:buFont typeface="Calibri"/>
              <a:buChar char="●"/>
            </a:pPr>
            <a:r>
              <a:rPr lang="en" sz="1800" b="0" i="0" u="none" strike="noStrike" cap="none">
                <a:solidFill>
                  <a:schemeClr val="dk1"/>
                </a:solidFill>
                <a:latin typeface="Calibri"/>
                <a:ea typeface="Calibri"/>
                <a:cs typeface="Calibri"/>
                <a:sym typeface="Calibri"/>
              </a:rPr>
              <a:t>But what if we want the input sequence to be reversed within the stack itself?</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457200" marR="0" lvl="0" indent="-342900" algn="l" rtl="0">
              <a:lnSpc>
                <a:spcPct val="100000"/>
              </a:lnSpc>
              <a:spcBef>
                <a:spcPts val="0"/>
              </a:spcBef>
              <a:spcAft>
                <a:spcPts val="0"/>
              </a:spcAft>
              <a:buClr>
                <a:schemeClr val="dk1"/>
              </a:buClr>
              <a:buSzPts val="1800"/>
              <a:buFont typeface="Calibri"/>
              <a:buChar char="●"/>
            </a:pPr>
            <a:r>
              <a:rPr lang="en" sz="1800" b="0" i="0" u="none" strike="noStrike" cap="none">
                <a:solidFill>
                  <a:schemeClr val="dk1"/>
                </a:solidFill>
                <a:latin typeface="Calibri"/>
                <a:ea typeface="Calibri"/>
                <a:cs typeface="Calibri"/>
                <a:sym typeface="Calibri"/>
              </a:rPr>
              <a:t>For example:	If the input stack contains elements { a b c d e } where 'e' is the element at the top of the stack then reverse stack would contain elements { e d c b a } where 'a' is the element at the top of the stack.</a:t>
            </a:r>
            <a:endParaRPr sz="1800" b="0" i="0" u="none" strike="noStrike" cap="none">
              <a:solidFill>
                <a:schemeClr val="dk1"/>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2" name="Google Shape;192;p37"/>
          <p:cNvSpPr/>
          <p:nvPr/>
        </p:nvSpPr>
        <p:spPr>
          <a:xfrm>
            <a:off x="7929284" y="210064"/>
            <a:ext cx="813600" cy="217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93" name="Google Shape;193;p37"/>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SzPts val="2800"/>
              <a:buNone/>
            </a:pPr>
            <a:r>
              <a:rPr lang="en" sz="2400">
                <a:solidFill>
                  <a:srgbClr val="FFFFFF"/>
                </a:solidFill>
              </a:rPr>
              <a:t>Reverse A Stack</a:t>
            </a:r>
            <a:endParaRPr sz="2400"/>
          </a:p>
        </p:txBody>
      </p:sp>
    </p:spTree>
    <p:extLst>
      <p:ext uri="{BB962C8B-B14F-4D97-AF65-F5344CB8AC3E}">
        <p14:creationId xmlns:p14="http://schemas.microsoft.com/office/powerpoint/2010/main" val="12155924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8"/>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99" name="Google Shape;199;p38"/>
          <p:cNvSpPr txBox="1"/>
          <p:nvPr/>
        </p:nvSpPr>
        <p:spPr>
          <a:xfrm>
            <a:off x="389700" y="919350"/>
            <a:ext cx="8353200" cy="1290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Calibri"/>
                <a:ea typeface="Calibri"/>
                <a:cs typeface="Calibri"/>
                <a:sym typeface="Calibri"/>
              </a:rPr>
              <a:t>Let’s approach this problem with the pseudocode given below which uses two functions in its implementation:</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457200" marR="0" lvl="0" indent="0" algn="l" rtl="0">
              <a:lnSpc>
                <a:spcPct val="100000"/>
              </a:lnSpc>
              <a:spcBef>
                <a:spcPts val="0"/>
              </a:spcBef>
              <a:spcAft>
                <a:spcPts val="0"/>
              </a:spcAft>
              <a:buClr>
                <a:schemeClr val="dk1"/>
              </a:buClr>
              <a:buSzPts val="1100"/>
              <a:buFont typeface="Arial"/>
              <a:buNone/>
            </a:pPr>
            <a:r>
              <a:rPr lang="en" sz="1600" b="0" i="0" u="none" strike="noStrike" cap="none">
                <a:solidFill>
                  <a:srgbClr val="38761D"/>
                </a:solidFill>
                <a:latin typeface="Courier New"/>
                <a:ea typeface="Courier New"/>
                <a:cs typeface="Courier New"/>
                <a:sym typeface="Courier New"/>
              </a:rPr>
              <a:t>//Pseudocode to reverse the stack</a:t>
            </a:r>
            <a:endParaRPr sz="1600" b="0" i="0" u="none" strike="noStrike" cap="none">
              <a:solidFill>
                <a:srgbClr val="38761D"/>
              </a:solidFill>
              <a:latin typeface="Courier New"/>
              <a:ea typeface="Courier New"/>
              <a:cs typeface="Courier New"/>
              <a:sym typeface="Courier New"/>
            </a:endParaRPr>
          </a:p>
          <a:p>
            <a:pPr marL="457200" marR="0" lvl="0" indent="0" algn="l" rtl="0">
              <a:lnSpc>
                <a:spcPct val="100000"/>
              </a:lnSpc>
              <a:spcBef>
                <a:spcPts val="0"/>
              </a:spcBef>
              <a:spcAft>
                <a:spcPts val="0"/>
              </a:spcAft>
              <a:buClr>
                <a:schemeClr val="dk1"/>
              </a:buClr>
              <a:buSzPts val="1100"/>
              <a:buFont typeface="Arial"/>
              <a:buNone/>
            </a:pPr>
            <a:r>
              <a:rPr lang="en" sz="1600" b="0" i="0" u="none" strike="noStrike" cap="none">
                <a:solidFill>
                  <a:srgbClr val="0000FF"/>
                </a:solidFill>
                <a:latin typeface="Courier New"/>
                <a:ea typeface="Courier New"/>
                <a:cs typeface="Courier New"/>
                <a:sym typeface="Courier New"/>
              </a:rPr>
              <a:t>function reverse()</a:t>
            </a:r>
            <a:endParaRPr sz="1600" b="0" i="0" u="none" strike="noStrike" cap="none">
              <a:solidFill>
                <a:srgbClr val="0000FF"/>
              </a:solidFill>
              <a:latin typeface="Courier New"/>
              <a:ea typeface="Courier New"/>
              <a:cs typeface="Courier New"/>
              <a:sym typeface="Courier New"/>
            </a:endParaRPr>
          </a:p>
          <a:p>
            <a:pPr marL="457200" marR="0" lvl="0" indent="0" algn="l" rtl="0">
              <a:lnSpc>
                <a:spcPct val="100000"/>
              </a:lnSpc>
              <a:spcBef>
                <a:spcPts val="0"/>
              </a:spcBef>
              <a:spcAft>
                <a:spcPts val="0"/>
              </a:spcAft>
              <a:buClr>
                <a:schemeClr val="dk1"/>
              </a:buClr>
              <a:buSzPts val="1100"/>
              <a:buFont typeface="Arial"/>
              <a:buNone/>
            </a:pPr>
            <a:r>
              <a:rPr lang="en" sz="1600" b="0" i="0" u="none" strike="noStrike" cap="none">
                <a:solidFill>
                  <a:srgbClr val="0000FF"/>
                </a:solidFill>
                <a:latin typeface="Courier New"/>
                <a:ea typeface="Courier New"/>
                <a:cs typeface="Courier New"/>
                <a:sym typeface="Courier New"/>
              </a:rPr>
              <a:t>   A. IF stack is not empty</a:t>
            </a:r>
            <a:endParaRPr sz="1600" b="0" i="0" u="none" strike="noStrike" cap="none">
              <a:solidFill>
                <a:srgbClr val="38761D"/>
              </a:solidFill>
              <a:latin typeface="Courier New"/>
              <a:ea typeface="Courier New"/>
              <a:cs typeface="Courier New"/>
              <a:sym typeface="Courier New"/>
            </a:endParaRPr>
          </a:p>
          <a:p>
            <a:pPr marL="457200" marR="0" lvl="0" indent="0" algn="l" rtl="0">
              <a:lnSpc>
                <a:spcPct val="100000"/>
              </a:lnSpc>
              <a:spcBef>
                <a:spcPts val="0"/>
              </a:spcBef>
              <a:spcAft>
                <a:spcPts val="0"/>
              </a:spcAft>
              <a:buClr>
                <a:schemeClr val="dk1"/>
              </a:buClr>
              <a:buSzPts val="1100"/>
              <a:buFont typeface="Arial"/>
              <a:buNone/>
            </a:pPr>
            <a:r>
              <a:rPr lang="en" sz="1600" b="0" i="0" u="none" strike="noStrike" cap="none">
                <a:solidFill>
                  <a:srgbClr val="38761D"/>
                </a:solidFill>
                <a:latin typeface="Courier New"/>
                <a:ea typeface="Courier New"/>
                <a:cs typeface="Courier New"/>
                <a:sym typeface="Courier New"/>
              </a:rPr>
              <a:t>        //Hold all items in function call stack until we reach the end of the stack</a:t>
            </a:r>
            <a:endParaRPr sz="1600" b="0" i="0" u="none" strike="noStrike" cap="none">
              <a:solidFill>
                <a:srgbClr val="38761D"/>
              </a:solidFill>
              <a:latin typeface="Courier New"/>
              <a:ea typeface="Courier New"/>
              <a:cs typeface="Courier New"/>
              <a:sym typeface="Courier New"/>
            </a:endParaRPr>
          </a:p>
          <a:p>
            <a:pPr marL="457200" marR="0" lvl="0" indent="0" algn="l" rtl="0">
              <a:lnSpc>
                <a:spcPct val="100000"/>
              </a:lnSpc>
              <a:spcBef>
                <a:spcPts val="0"/>
              </a:spcBef>
              <a:spcAft>
                <a:spcPts val="0"/>
              </a:spcAft>
              <a:buClr>
                <a:schemeClr val="dk1"/>
              </a:buClr>
              <a:buSzPts val="1100"/>
              <a:buFont typeface="Arial"/>
              <a:buNone/>
            </a:pPr>
            <a:r>
              <a:rPr lang="en" sz="1600" b="0" i="0" u="none" strike="noStrike" cap="none">
                <a:solidFill>
                  <a:srgbClr val="0000FF"/>
                </a:solidFill>
                <a:latin typeface="Courier New"/>
                <a:ea typeface="Courier New"/>
                <a:cs typeface="Courier New"/>
                <a:sym typeface="Courier New"/>
              </a:rPr>
              <a:t>        1. LET i contains top element from stack.</a:t>
            </a:r>
            <a:endParaRPr sz="1600" b="0" i="0" u="none" strike="noStrike" cap="none">
              <a:solidFill>
                <a:srgbClr val="0000FF"/>
              </a:solidFill>
              <a:latin typeface="Courier New"/>
              <a:ea typeface="Courier New"/>
              <a:cs typeface="Courier New"/>
              <a:sym typeface="Courier New"/>
            </a:endParaRPr>
          </a:p>
          <a:p>
            <a:pPr marL="457200" marR="0" lvl="0" indent="0" algn="l" rtl="0">
              <a:lnSpc>
                <a:spcPct val="100000"/>
              </a:lnSpc>
              <a:spcBef>
                <a:spcPts val="0"/>
              </a:spcBef>
              <a:spcAft>
                <a:spcPts val="0"/>
              </a:spcAft>
              <a:buClr>
                <a:schemeClr val="dk1"/>
              </a:buClr>
              <a:buSzPts val="1100"/>
              <a:buFont typeface="Arial"/>
              <a:buNone/>
            </a:pPr>
            <a:r>
              <a:rPr lang="en" sz="1600" b="0" i="0" u="none" strike="noStrike" cap="none">
                <a:solidFill>
                  <a:srgbClr val="0000FF"/>
                </a:solidFill>
                <a:latin typeface="Courier New"/>
                <a:ea typeface="Courier New"/>
                <a:cs typeface="Courier New"/>
                <a:sym typeface="Courier New"/>
              </a:rPr>
              <a:t>        2. POP the top element from stack.</a:t>
            </a:r>
            <a:endParaRPr sz="1600" b="0" i="0" u="none" strike="noStrike" cap="none">
              <a:solidFill>
                <a:srgbClr val="0000FF"/>
              </a:solidFill>
              <a:latin typeface="Courier New"/>
              <a:ea typeface="Courier New"/>
              <a:cs typeface="Courier New"/>
              <a:sym typeface="Courier New"/>
            </a:endParaRPr>
          </a:p>
          <a:p>
            <a:pPr marL="457200" marR="0" lvl="0" indent="0" algn="l" rtl="0">
              <a:lnSpc>
                <a:spcPct val="100000"/>
              </a:lnSpc>
              <a:spcBef>
                <a:spcPts val="0"/>
              </a:spcBef>
              <a:spcAft>
                <a:spcPts val="0"/>
              </a:spcAft>
              <a:buClr>
                <a:schemeClr val="dk1"/>
              </a:buClr>
              <a:buSzPts val="1100"/>
              <a:buFont typeface="Arial"/>
              <a:buNone/>
            </a:pPr>
            <a:r>
              <a:rPr lang="en" sz="1600" b="0" i="0" u="none" strike="noStrike" cap="none">
                <a:solidFill>
                  <a:srgbClr val="0000FF"/>
                </a:solidFill>
                <a:latin typeface="Courier New"/>
                <a:ea typeface="Courier New"/>
                <a:cs typeface="Courier New"/>
                <a:sym typeface="Courier New"/>
              </a:rPr>
              <a:t>        3. reverse() </a:t>
            </a:r>
            <a:endParaRPr sz="1600" b="0" i="0" u="none" strike="noStrike" cap="none">
              <a:solidFill>
                <a:srgbClr val="0000FF"/>
              </a:solidFill>
              <a:latin typeface="Courier New"/>
              <a:ea typeface="Courier New"/>
              <a:cs typeface="Courier New"/>
              <a:sym typeface="Courier New"/>
            </a:endParaRPr>
          </a:p>
          <a:p>
            <a:pPr marL="457200" marR="0" lvl="0" indent="0" algn="l" rtl="0">
              <a:lnSpc>
                <a:spcPct val="100000"/>
              </a:lnSpc>
              <a:spcBef>
                <a:spcPts val="0"/>
              </a:spcBef>
              <a:spcAft>
                <a:spcPts val="0"/>
              </a:spcAft>
              <a:buClr>
                <a:schemeClr val="dk1"/>
              </a:buClr>
              <a:buSzPts val="1100"/>
              <a:buFont typeface="Arial"/>
              <a:buNone/>
            </a:pPr>
            <a:r>
              <a:rPr lang="en" sz="1600" b="0" i="0" u="none" strike="noStrike" cap="none">
                <a:solidFill>
                  <a:srgbClr val="0000FF"/>
                </a:solidFill>
                <a:latin typeface="Courier New"/>
                <a:ea typeface="Courier New"/>
                <a:cs typeface="Courier New"/>
                <a:sym typeface="Courier New"/>
              </a:rPr>
              <a:t>        </a:t>
            </a:r>
            <a:r>
              <a:rPr lang="en" sz="1600" b="0" i="0" u="none" strike="noStrike" cap="none">
                <a:solidFill>
                  <a:srgbClr val="38761D"/>
                </a:solidFill>
                <a:latin typeface="Courier New"/>
                <a:ea typeface="Courier New"/>
                <a:cs typeface="Courier New"/>
                <a:sym typeface="Courier New"/>
              </a:rPr>
              <a:t>// Insert all the items in function call stack one by one from the bottom to top. Each item is inserted at the bottom of the stack</a:t>
            </a:r>
            <a:endParaRPr sz="1600" b="0" i="0" u="none" strike="noStrike" cap="none">
              <a:solidFill>
                <a:srgbClr val="0000FF"/>
              </a:solidFill>
              <a:latin typeface="Courier New"/>
              <a:ea typeface="Courier New"/>
              <a:cs typeface="Courier New"/>
              <a:sym typeface="Courier New"/>
            </a:endParaRPr>
          </a:p>
          <a:p>
            <a:pPr marL="457200" marR="0" lvl="0" indent="0" algn="l" rtl="0">
              <a:lnSpc>
                <a:spcPct val="100000"/>
              </a:lnSpc>
              <a:spcBef>
                <a:spcPts val="0"/>
              </a:spcBef>
              <a:spcAft>
                <a:spcPts val="0"/>
              </a:spcAft>
              <a:buClr>
                <a:schemeClr val="dk1"/>
              </a:buClr>
              <a:buSzPts val="1100"/>
              <a:buFont typeface="Arial"/>
              <a:buNone/>
            </a:pPr>
            <a:r>
              <a:rPr lang="en" sz="1600" b="0" i="0" u="none" strike="noStrike" cap="none">
                <a:solidFill>
                  <a:srgbClr val="0000FF"/>
                </a:solidFill>
                <a:latin typeface="Courier New"/>
                <a:ea typeface="Courier New"/>
                <a:cs typeface="Courier New"/>
                <a:sym typeface="Courier New"/>
              </a:rPr>
              <a:t>        4. insertAtEnd(i)</a:t>
            </a:r>
            <a:endParaRPr sz="1600" b="0" i="0" u="none" strike="noStrike" cap="none">
              <a:solidFill>
                <a:srgbClr val="0000FF"/>
              </a:solidFill>
              <a:latin typeface="Courier New"/>
              <a:ea typeface="Courier New"/>
              <a:cs typeface="Courier New"/>
              <a:sym typeface="Courier New"/>
            </a:endParaRPr>
          </a:p>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0" name="Google Shape;200;p38"/>
          <p:cNvSpPr/>
          <p:nvPr/>
        </p:nvSpPr>
        <p:spPr>
          <a:xfrm>
            <a:off x="7929284" y="210064"/>
            <a:ext cx="813600" cy="217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1" name="Google Shape;201;p38"/>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SzPts val="2800"/>
              <a:buNone/>
            </a:pPr>
            <a:r>
              <a:rPr lang="en" sz="2400">
                <a:solidFill>
                  <a:srgbClr val="FFFFFF"/>
                </a:solidFill>
              </a:rPr>
              <a:t>Reverse A Stack</a:t>
            </a:r>
            <a:endParaRPr sz="2400"/>
          </a:p>
        </p:txBody>
      </p:sp>
    </p:spTree>
    <p:extLst>
      <p:ext uri="{BB962C8B-B14F-4D97-AF65-F5344CB8AC3E}">
        <p14:creationId xmlns:p14="http://schemas.microsoft.com/office/powerpoint/2010/main" val="30164426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7" name="Google Shape;207;p39"/>
          <p:cNvSpPr txBox="1"/>
          <p:nvPr/>
        </p:nvSpPr>
        <p:spPr>
          <a:xfrm>
            <a:off x="389700" y="919350"/>
            <a:ext cx="8353200" cy="12906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38761D"/>
                </a:solidFill>
                <a:latin typeface="Courier New"/>
                <a:ea typeface="Courier New"/>
                <a:cs typeface="Courier New"/>
                <a:sym typeface="Courier New"/>
              </a:rPr>
              <a:t>// This function inserts an element at the bottom of a stack</a:t>
            </a:r>
            <a:endParaRPr sz="1600" b="0" i="0" u="none" strike="noStrike" cap="none">
              <a:solidFill>
                <a:srgbClr val="38761D"/>
              </a:solidFill>
              <a:latin typeface="Courier New"/>
              <a:ea typeface="Courier New"/>
              <a:cs typeface="Courier New"/>
              <a:sym typeface="Courier New"/>
            </a:endParaRPr>
          </a:p>
          <a:p>
            <a:pPr marL="45720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FF"/>
                </a:solidFill>
                <a:latin typeface="Courier New"/>
                <a:ea typeface="Courier New"/>
                <a:cs typeface="Courier New"/>
                <a:sym typeface="Courier New"/>
              </a:rPr>
              <a:t>function insertAtEnd(i)</a:t>
            </a:r>
            <a:endParaRPr sz="1600" b="0" i="0" u="none" strike="noStrike" cap="none">
              <a:solidFill>
                <a:srgbClr val="0000FF"/>
              </a:solidFill>
              <a:latin typeface="Courier New"/>
              <a:ea typeface="Courier New"/>
              <a:cs typeface="Courier New"/>
              <a:sym typeface="Courier New"/>
            </a:endParaRPr>
          </a:p>
          <a:p>
            <a:pPr marL="45720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FF"/>
                </a:solidFill>
                <a:latin typeface="Courier New"/>
                <a:ea typeface="Courier New"/>
                <a:cs typeface="Courier New"/>
                <a:sym typeface="Courier New"/>
              </a:rPr>
              <a:t>    A. IF stack is empty</a:t>
            </a:r>
            <a:endParaRPr sz="1600" b="0" i="0" u="none" strike="noStrike" cap="none">
              <a:solidFill>
                <a:srgbClr val="0000FF"/>
              </a:solidFill>
              <a:latin typeface="Courier New"/>
              <a:ea typeface="Courier New"/>
              <a:cs typeface="Courier New"/>
              <a:sym typeface="Courier New"/>
            </a:endParaRPr>
          </a:p>
          <a:p>
            <a:pPr marL="45720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FF"/>
                </a:solidFill>
                <a:latin typeface="Courier New"/>
                <a:ea typeface="Courier New"/>
                <a:cs typeface="Courier New"/>
                <a:sym typeface="Courier New"/>
              </a:rPr>
              <a:t>           1. PUSH i to the top of the stack</a:t>
            </a:r>
            <a:endParaRPr sz="1600" b="0" i="0" u="none" strike="noStrike" cap="none">
              <a:solidFill>
                <a:srgbClr val="0000FF"/>
              </a:solidFill>
              <a:latin typeface="Courier New"/>
              <a:ea typeface="Courier New"/>
              <a:cs typeface="Courier New"/>
              <a:sym typeface="Courier New"/>
            </a:endParaRPr>
          </a:p>
          <a:p>
            <a:pPr marL="45720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FF"/>
                </a:solidFill>
                <a:latin typeface="Courier New"/>
                <a:ea typeface="Courier New"/>
                <a:cs typeface="Courier New"/>
                <a:sym typeface="Courier New"/>
              </a:rPr>
              <a:t>    B. ELSE</a:t>
            </a:r>
            <a:endParaRPr sz="1600" b="0" i="0" u="none" strike="noStrike" cap="none">
              <a:solidFill>
                <a:srgbClr val="0000FF"/>
              </a:solidFill>
              <a:latin typeface="Courier New"/>
              <a:ea typeface="Courier New"/>
              <a:cs typeface="Courier New"/>
              <a:sym typeface="Courier New"/>
            </a:endParaRPr>
          </a:p>
          <a:p>
            <a:pPr marL="45720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FF"/>
                </a:solidFill>
                <a:latin typeface="Courier New"/>
                <a:ea typeface="Courier New"/>
                <a:cs typeface="Courier New"/>
                <a:sym typeface="Courier New"/>
              </a:rPr>
              <a:t>        </a:t>
            </a:r>
            <a:r>
              <a:rPr lang="en" sz="1600" b="0" i="0" u="none" strike="noStrike" cap="none">
                <a:solidFill>
                  <a:srgbClr val="6AA84F"/>
                </a:solidFill>
                <a:latin typeface="Courier New"/>
                <a:ea typeface="Courier New"/>
                <a:cs typeface="Courier New"/>
                <a:sym typeface="Courier New"/>
              </a:rPr>
              <a:t>/* All items are held in function call stack until we reach end of the stack.When the stack becomes empty the item is inserted at the bottom.*/</a:t>
            </a:r>
            <a:endParaRPr sz="1600" b="0" i="0" u="none" strike="noStrike" cap="none">
              <a:solidFill>
                <a:srgbClr val="6AA84F"/>
              </a:solidFill>
              <a:latin typeface="Courier New"/>
              <a:ea typeface="Courier New"/>
              <a:cs typeface="Courier New"/>
              <a:sym typeface="Courier New"/>
            </a:endParaRPr>
          </a:p>
          <a:p>
            <a:pPr marL="45720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6AA84F"/>
                </a:solidFill>
                <a:latin typeface="Courier New"/>
                <a:ea typeface="Courier New"/>
                <a:cs typeface="Courier New"/>
                <a:sym typeface="Courier New"/>
              </a:rPr>
              <a:t>        </a:t>
            </a:r>
            <a:r>
              <a:rPr lang="en" sz="1600" b="0" i="0" u="none" strike="noStrike" cap="none">
                <a:solidFill>
                  <a:srgbClr val="0000FF"/>
                </a:solidFill>
                <a:latin typeface="Courier New"/>
                <a:ea typeface="Courier New"/>
                <a:cs typeface="Courier New"/>
                <a:sym typeface="Courier New"/>
              </a:rPr>
              <a:t>   1. In variable j we will store the value which is at the top of stack.</a:t>
            </a:r>
            <a:endParaRPr sz="1600" b="0" i="0" u="none" strike="noStrike" cap="none">
              <a:solidFill>
                <a:srgbClr val="0000FF"/>
              </a:solidFill>
              <a:latin typeface="Courier New"/>
              <a:ea typeface="Courier New"/>
              <a:cs typeface="Courier New"/>
              <a:sym typeface="Courier New"/>
            </a:endParaRPr>
          </a:p>
          <a:p>
            <a:pPr marL="45720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FF"/>
                </a:solidFill>
                <a:latin typeface="Courier New"/>
                <a:ea typeface="Courier New"/>
                <a:cs typeface="Courier New"/>
                <a:sym typeface="Courier New"/>
              </a:rPr>
              <a:t>           2. POP the top element from the stack</a:t>
            </a:r>
            <a:endParaRPr sz="1600" b="0" i="0" u="none" strike="noStrike" cap="none">
              <a:solidFill>
                <a:srgbClr val="0000FF"/>
              </a:solidFill>
              <a:latin typeface="Courier New"/>
              <a:ea typeface="Courier New"/>
              <a:cs typeface="Courier New"/>
              <a:sym typeface="Courier New"/>
            </a:endParaRPr>
          </a:p>
          <a:p>
            <a:pPr marL="45720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FF"/>
                </a:solidFill>
                <a:latin typeface="Courier New"/>
                <a:ea typeface="Courier New"/>
                <a:cs typeface="Courier New"/>
                <a:sym typeface="Courier New"/>
              </a:rPr>
              <a:t>           3. insertAtEnd(i)</a:t>
            </a:r>
            <a:endParaRPr sz="1600" b="0" i="0" u="none" strike="noStrike" cap="none">
              <a:solidFill>
                <a:srgbClr val="0000FF"/>
              </a:solidFill>
              <a:latin typeface="Courier New"/>
              <a:ea typeface="Courier New"/>
              <a:cs typeface="Courier New"/>
              <a:sym typeface="Courier New"/>
            </a:endParaRPr>
          </a:p>
          <a:p>
            <a:pPr marL="45720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FF"/>
                </a:solidFill>
                <a:latin typeface="Courier New"/>
                <a:ea typeface="Courier New"/>
                <a:cs typeface="Courier New"/>
                <a:sym typeface="Courier New"/>
              </a:rPr>
              <a:t>        </a:t>
            </a:r>
            <a:r>
              <a:rPr lang="en" sz="1600" b="0" i="0" u="none" strike="noStrike" cap="none">
                <a:solidFill>
                  <a:srgbClr val="6AA84F"/>
                </a:solidFill>
                <a:latin typeface="Courier New"/>
                <a:ea typeface="Courier New"/>
                <a:cs typeface="Courier New"/>
                <a:sym typeface="Courier New"/>
              </a:rPr>
              <a:t>    //Push all the items which are held in function call stack once the item is inserted at the bottom</a:t>
            </a:r>
            <a:endParaRPr sz="1600" b="0" i="0" u="none" strike="noStrike" cap="none">
              <a:solidFill>
                <a:srgbClr val="6AA84F"/>
              </a:solidFill>
              <a:latin typeface="Courier New"/>
              <a:ea typeface="Courier New"/>
              <a:cs typeface="Courier New"/>
              <a:sym typeface="Courier New"/>
            </a:endParaRPr>
          </a:p>
          <a:p>
            <a:pPr marL="45720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6AA84F"/>
                </a:solidFill>
                <a:latin typeface="Courier New"/>
                <a:ea typeface="Courier New"/>
                <a:cs typeface="Courier New"/>
                <a:sym typeface="Courier New"/>
              </a:rPr>
              <a:t>        </a:t>
            </a:r>
            <a:r>
              <a:rPr lang="en" sz="1600" b="0" i="0" u="none" strike="noStrike" cap="none">
                <a:solidFill>
                  <a:srgbClr val="0000FF"/>
                </a:solidFill>
                <a:latin typeface="Courier New"/>
                <a:ea typeface="Courier New"/>
                <a:cs typeface="Courier New"/>
                <a:sym typeface="Courier New"/>
              </a:rPr>
              <a:t>   4. PUSH j to the top of the stack</a:t>
            </a:r>
            <a:endParaRPr sz="1600" b="0" i="0" u="none" strike="noStrike" cap="none">
              <a:solidFill>
                <a:srgbClr val="0000FF"/>
              </a:solidFill>
              <a:latin typeface="Courier New"/>
              <a:ea typeface="Courier New"/>
              <a:cs typeface="Courier New"/>
              <a:sym typeface="Courier New"/>
            </a:endParaRPr>
          </a:p>
          <a:p>
            <a:pPr marL="45720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FF"/>
              </a:solidFill>
              <a:latin typeface="Courier New"/>
              <a:ea typeface="Courier New"/>
              <a:cs typeface="Courier New"/>
              <a:sym typeface="Courier New"/>
            </a:endParaRPr>
          </a:p>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8" name="Google Shape;208;p39"/>
          <p:cNvSpPr/>
          <p:nvPr/>
        </p:nvSpPr>
        <p:spPr>
          <a:xfrm>
            <a:off x="7929284" y="210064"/>
            <a:ext cx="813600" cy="217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9" name="Google Shape;209;p39"/>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SzPts val="2800"/>
              <a:buNone/>
            </a:pPr>
            <a:r>
              <a:rPr lang="en" sz="2400">
                <a:solidFill>
                  <a:srgbClr val="FFFFFF"/>
                </a:solidFill>
              </a:rPr>
              <a:t>Reverse A Stack</a:t>
            </a:r>
            <a:endParaRPr sz="2400"/>
          </a:p>
        </p:txBody>
      </p:sp>
    </p:spTree>
    <p:extLst>
      <p:ext uri="{BB962C8B-B14F-4D97-AF65-F5344CB8AC3E}">
        <p14:creationId xmlns:p14="http://schemas.microsoft.com/office/powerpoint/2010/main" val="29782476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40"/>
          <p:cNvSpPr txBox="1"/>
          <p:nvPr/>
        </p:nvSpPr>
        <p:spPr>
          <a:xfrm>
            <a:off x="389700" y="919350"/>
            <a:ext cx="8353200" cy="12906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chemeClr val="dk1"/>
              </a:buClr>
              <a:buSzPts val="1800"/>
              <a:buFont typeface="Calibri"/>
              <a:buChar char="●"/>
            </a:pPr>
            <a:r>
              <a:rPr lang="en" sz="1800" b="0" i="0" u="none" strike="noStrike" cap="none">
                <a:solidFill>
                  <a:schemeClr val="dk1"/>
                </a:solidFill>
                <a:latin typeface="Calibri"/>
                <a:ea typeface="Calibri"/>
                <a:cs typeface="Calibri"/>
                <a:sym typeface="Calibri"/>
              </a:rPr>
              <a:t>The next problem is about finding the k</a:t>
            </a:r>
            <a:r>
              <a:rPr lang="en" sz="1800" b="0" i="0" u="none" strike="noStrike" cap="none" baseline="30000">
                <a:solidFill>
                  <a:schemeClr val="dk1"/>
                </a:solidFill>
                <a:latin typeface="Calibri"/>
                <a:ea typeface="Calibri"/>
                <a:cs typeface="Calibri"/>
                <a:sym typeface="Calibri"/>
              </a:rPr>
              <a:t>th</a:t>
            </a:r>
            <a:r>
              <a:rPr lang="en" sz="1800" b="0" i="0" u="none" strike="noStrike" cap="none">
                <a:solidFill>
                  <a:schemeClr val="dk1"/>
                </a:solidFill>
                <a:latin typeface="Calibri"/>
                <a:ea typeface="Calibri"/>
                <a:cs typeface="Calibri"/>
                <a:sym typeface="Calibri"/>
              </a:rPr>
              <a:t> largest element given a set of elements.</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457200" marR="0" lvl="0" indent="-342900" algn="l" rtl="0">
              <a:lnSpc>
                <a:spcPct val="100000"/>
              </a:lnSpc>
              <a:spcBef>
                <a:spcPts val="0"/>
              </a:spcBef>
              <a:spcAft>
                <a:spcPts val="0"/>
              </a:spcAft>
              <a:buClr>
                <a:schemeClr val="dk1"/>
              </a:buClr>
              <a:buSzPts val="1800"/>
              <a:buFont typeface="Calibri"/>
              <a:buChar char="●"/>
            </a:pPr>
            <a:r>
              <a:rPr lang="en" sz="1800" b="0" i="0" u="none" strike="noStrike" cap="none">
                <a:solidFill>
                  <a:schemeClr val="dk1"/>
                </a:solidFill>
                <a:latin typeface="Calibri"/>
                <a:ea typeface="Calibri"/>
                <a:cs typeface="Calibri"/>
                <a:sym typeface="Calibri"/>
              </a:rPr>
              <a:t>To find the kth largest element, you will have to somehow compare every element with every other element. Here, the task is  to first sort and then find the kth largest element in the given input sequence.</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5" name="Google Shape;215;p40"/>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6" name="Google Shape;216;p40"/>
          <p:cNvSpPr/>
          <p:nvPr/>
        </p:nvSpPr>
        <p:spPr>
          <a:xfrm>
            <a:off x="7929284" y="210064"/>
            <a:ext cx="813600" cy="217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7" name="Google Shape;217;p40"/>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SzPts val="2800"/>
              <a:buNone/>
            </a:pPr>
            <a:r>
              <a:rPr lang="en" sz="2400">
                <a:solidFill>
                  <a:srgbClr val="FFFFFF"/>
                </a:solidFill>
              </a:rPr>
              <a:t>Finding K</a:t>
            </a:r>
            <a:r>
              <a:rPr lang="en" sz="2400" baseline="30000">
                <a:solidFill>
                  <a:srgbClr val="FFFFFF"/>
                </a:solidFill>
              </a:rPr>
              <a:t>th</a:t>
            </a:r>
            <a:r>
              <a:rPr lang="en" sz="2400">
                <a:solidFill>
                  <a:srgbClr val="FFFFFF"/>
                </a:solidFill>
              </a:rPr>
              <a:t> Largest Element</a:t>
            </a:r>
            <a:endParaRPr sz="2400"/>
          </a:p>
        </p:txBody>
      </p:sp>
      <p:pic>
        <p:nvPicPr>
          <p:cNvPr id="218" name="Google Shape;218;p40"/>
          <p:cNvPicPr preferRelativeResize="0"/>
          <p:nvPr/>
        </p:nvPicPr>
        <p:blipFill rotWithShape="1">
          <a:blip r:embed="rId4">
            <a:alphaModFix/>
          </a:blip>
          <a:srcRect t="11977" b="13627"/>
          <a:stretch/>
        </p:blipFill>
        <p:spPr>
          <a:xfrm>
            <a:off x="3703975" y="2571750"/>
            <a:ext cx="5038899" cy="2240400"/>
          </a:xfrm>
          <a:prstGeom prst="rect">
            <a:avLst/>
          </a:prstGeom>
          <a:noFill/>
          <a:ln>
            <a:noFill/>
          </a:ln>
        </p:spPr>
      </p:pic>
      <p:sp>
        <p:nvSpPr>
          <p:cNvPr id="219" name="Google Shape;219;p40"/>
          <p:cNvSpPr txBox="1"/>
          <p:nvPr/>
        </p:nvSpPr>
        <p:spPr>
          <a:xfrm>
            <a:off x="389700" y="2263525"/>
            <a:ext cx="3464700" cy="1886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457200" marR="0" lvl="0" indent="-342900" algn="l" rtl="0">
              <a:lnSpc>
                <a:spcPct val="100000"/>
              </a:lnSpc>
              <a:spcBef>
                <a:spcPts val="0"/>
              </a:spcBef>
              <a:spcAft>
                <a:spcPts val="0"/>
              </a:spcAft>
              <a:buClr>
                <a:schemeClr val="dk1"/>
              </a:buClr>
              <a:buSzPts val="1800"/>
              <a:buFont typeface="Calibri"/>
              <a:buChar char="●"/>
            </a:pPr>
            <a:r>
              <a:rPr lang="en" sz="1800" b="0" i="0" u="none" strike="noStrike" cap="none">
                <a:solidFill>
                  <a:schemeClr val="dk1"/>
                </a:solidFill>
                <a:latin typeface="Calibri"/>
                <a:ea typeface="Calibri"/>
                <a:cs typeface="Calibri"/>
                <a:sym typeface="Calibri"/>
              </a:rPr>
              <a:t>Consider the example on the right. It clarifies further the need to sort the stack for our solution</a:t>
            </a: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5202176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1"/>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25" name="Google Shape;225;p41"/>
          <p:cNvSpPr/>
          <p:nvPr/>
        </p:nvSpPr>
        <p:spPr>
          <a:xfrm>
            <a:off x="7929284" y="210064"/>
            <a:ext cx="813600" cy="217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26" name="Google Shape;226;p41"/>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SzPts val="2800"/>
              <a:buNone/>
            </a:pPr>
            <a:r>
              <a:rPr lang="en" sz="2400">
                <a:solidFill>
                  <a:srgbClr val="FFFFFF"/>
                </a:solidFill>
              </a:rPr>
              <a:t>Finding K</a:t>
            </a:r>
            <a:r>
              <a:rPr lang="en" sz="2400" baseline="30000">
                <a:solidFill>
                  <a:srgbClr val="FFFFFF"/>
                </a:solidFill>
              </a:rPr>
              <a:t>th</a:t>
            </a:r>
            <a:r>
              <a:rPr lang="en" sz="2400">
                <a:solidFill>
                  <a:srgbClr val="FFFFFF"/>
                </a:solidFill>
              </a:rPr>
              <a:t> Largest Element</a:t>
            </a:r>
            <a:endParaRPr sz="2400"/>
          </a:p>
        </p:txBody>
      </p:sp>
      <p:sp>
        <p:nvSpPr>
          <p:cNvPr id="227" name="Google Shape;227;p41"/>
          <p:cNvSpPr txBox="1"/>
          <p:nvPr/>
        </p:nvSpPr>
        <p:spPr>
          <a:xfrm>
            <a:off x="389700" y="843150"/>
            <a:ext cx="8353200" cy="1290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Calibri"/>
                <a:ea typeface="Calibri"/>
                <a:cs typeface="Calibri"/>
                <a:sym typeface="Calibri"/>
              </a:rPr>
              <a:t>Here’s the approach to solve our problem( sort the stack):</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457200" marR="0" lvl="0" indent="-342900" algn="l" rtl="0">
              <a:lnSpc>
                <a:spcPct val="100000"/>
              </a:lnSpc>
              <a:spcBef>
                <a:spcPts val="0"/>
              </a:spcBef>
              <a:spcAft>
                <a:spcPts val="0"/>
              </a:spcAft>
              <a:buClr>
                <a:schemeClr val="dk1"/>
              </a:buClr>
              <a:buSzPts val="1800"/>
              <a:buFont typeface="Calibri"/>
              <a:buAutoNum type="arabicPeriod"/>
            </a:pPr>
            <a:r>
              <a:rPr lang="en" sz="1800" b="0" i="0" u="none" strike="noStrike" cap="none">
                <a:solidFill>
                  <a:schemeClr val="dk1"/>
                </a:solidFill>
                <a:latin typeface="Calibri"/>
                <a:ea typeface="Calibri"/>
                <a:cs typeface="Calibri"/>
                <a:sym typeface="Calibri"/>
              </a:rPr>
              <a:t>Create a new stack and name it temp.</a:t>
            </a:r>
            <a:endParaRPr sz="1800" b="0" i="0" u="none" strike="noStrike" cap="none">
              <a:solidFill>
                <a:schemeClr val="dk1"/>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457200" marR="0" lvl="0" indent="-342900" algn="l" rtl="0">
              <a:lnSpc>
                <a:spcPct val="100000"/>
              </a:lnSpc>
              <a:spcBef>
                <a:spcPts val="0"/>
              </a:spcBef>
              <a:spcAft>
                <a:spcPts val="0"/>
              </a:spcAft>
              <a:buClr>
                <a:schemeClr val="dk1"/>
              </a:buClr>
              <a:buSzPts val="1800"/>
              <a:buFont typeface="Calibri"/>
              <a:buAutoNum type="arabicPeriod"/>
            </a:pPr>
            <a:r>
              <a:rPr lang="en" sz="1800" b="0" i="0" u="none" strike="noStrike" cap="none">
                <a:solidFill>
                  <a:schemeClr val="dk1"/>
                </a:solidFill>
                <a:latin typeface="Calibri"/>
                <a:ea typeface="Calibri"/>
                <a:cs typeface="Calibri"/>
                <a:sym typeface="Calibri"/>
              </a:rPr>
              <a:t>While the input stack is NOT empty.</a:t>
            </a:r>
            <a:endParaRPr sz="1800" b="0" i="0" u="none" strike="noStrike" cap="none">
              <a:solidFill>
                <a:schemeClr val="dk1"/>
              </a:solidFill>
              <a:latin typeface="Calibri"/>
              <a:ea typeface="Calibri"/>
              <a:cs typeface="Calibri"/>
              <a:sym typeface="Calibri"/>
            </a:endParaRPr>
          </a:p>
          <a:p>
            <a:pPr marL="914400" marR="0" lvl="1" indent="-342900" algn="l" rtl="0">
              <a:lnSpc>
                <a:spcPct val="100000"/>
              </a:lnSpc>
              <a:spcBef>
                <a:spcPts val="0"/>
              </a:spcBef>
              <a:spcAft>
                <a:spcPts val="0"/>
              </a:spcAft>
              <a:buClr>
                <a:schemeClr val="dk1"/>
              </a:buClr>
              <a:buSzPts val="1800"/>
              <a:buFont typeface="Calibri"/>
              <a:buAutoNum type="alphaLcPeriod"/>
            </a:pPr>
            <a:r>
              <a:rPr lang="en" sz="1800" b="0" i="0" u="none" strike="noStrike" cap="none">
                <a:solidFill>
                  <a:schemeClr val="dk1"/>
                </a:solidFill>
                <a:latin typeface="Calibri"/>
                <a:ea typeface="Calibri"/>
                <a:cs typeface="Calibri"/>
                <a:sym typeface="Calibri"/>
              </a:rPr>
              <a:t>pop() the top value from input stack and store it in temporary integer variable ‘value’.</a:t>
            </a:r>
            <a:endParaRPr sz="1800" b="0" i="0" u="none" strike="noStrike" cap="none">
              <a:solidFill>
                <a:schemeClr val="dk1"/>
              </a:solidFill>
              <a:latin typeface="Calibri"/>
              <a:ea typeface="Calibri"/>
              <a:cs typeface="Calibri"/>
              <a:sym typeface="Calibri"/>
            </a:endParaRPr>
          </a:p>
          <a:p>
            <a:pPr marL="914400" marR="0" lvl="1" indent="-342900" algn="l" rtl="0">
              <a:lnSpc>
                <a:spcPct val="100000"/>
              </a:lnSpc>
              <a:spcBef>
                <a:spcPts val="0"/>
              </a:spcBef>
              <a:spcAft>
                <a:spcPts val="0"/>
              </a:spcAft>
              <a:buClr>
                <a:schemeClr val="dk1"/>
              </a:buClr>
              <a:buSzPts val="1800"/>
              <a:buFont typeface="Calibri"/>
              <a:buAutoNum type="alphaLcPeriod"/>
            </a:pPr>
            <a:r>
              <a:rPr lang="en" sz="1800" b="0" i="0" u="none" strike="noStrike" cap="none">
                <a:solidFill>
                  <a:schemeClr val="dk1"/>
                </a:solidFill>
                <a:latin typeface="Calibri"/>
                <a:ea typeface="Calibri"/>
                <a:cs typeface="Calibri"/>
                <a:sym typeface="Calibri"/>
              </a:rPr>
              <a:t>While ‘temp’ stack is NOT empty AND ‘value’&lt;top value in ‘temp’ stack</a:t>
            </a:r>
            <a:endParaRPr sz="1800" b="0" i="0" u="none" strike="noStrike" cap="none">
              <a:solidFill>
                <a:schemeClr val="dk1"/>
              </a:solidFill>
              <a:latin typeface="Calibri"/>
              <a:ea typeface="Calibri"/>
              <a:cs typeface="Calibri"/>
              <a:sym typeface="Calibri"/>
            </a:endParaRPr>
          </a:p>
          <a:p>
            <a:pPr marL="1371600" marR="0" lvl="2" indent="-342900" algn="l" rtl="0">
              <a:lnSpc>
                <a:spcPct val="100000"/>
              </a:lnSpc>
              <a:spcBef>
                <a:spcPts val="0"/>
              </a:spcBef>
              <a:spcAft>
                <a:spcPts val="0"/>
              </a:spcAft>
              <a:buClr>
                <a:schemeClr val="dk1"/>
              </a:buClr>
              <a:buSzPts val="1800"/>
              <a:buFont typeface="Calibri"/>
              <a:buAutoNum type="romanLcPeriod"/>
            </a:pPr>
            <a:r>
              <a:rPr lang="en" sz="1800" b="0" i="0" u="none" strike="noStrike" cap="none">
                <a:solidFill>
                  <a:schemeClr val="dk1"/>
                </a:solidFill>
                <a:latin typeface="Calibri"/>
                <a:ea typeface="Calibri"/>
                <a:cs typeface="Calibri"/>
                <a:sym typeface="Calibri"/>
              </a:rPr>
              <a:t>Pop the top value from the ‘temp’ stack and push it to ‘input’ stack.</a:t>
            </a:r>
            <a:endParaRPr sz="1800" b="0" i="0" u="none" strike="noStrike" cap="none">
              <a:solidFill>
                <a:schemeClr val="dk1"/>
              </a:solidFill>
              <a:latin typeface="Calibri"/>
              <a:ea typeface="Calibri"/>
              <a:cs typeface="Calibri"/>
              <a:sym typeface="Calibri"/>
            </a:endParaRPr>
          </a:p>
          <a:p>
            <a:pPr marL="0" marR="0" lvl="0" indent="45720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Calibri"/>
                <a:ea typeface="Calibri"/>
                <a:cs typeface="Calibri"/>
                <a:sym typeface="Calibri"/>
              </a:rPr>
              <a:t> c.	Push the ‘value’ to the ‘temp’ stack.</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Calibri"/>
                <a:ea typeface="Calibri"/>
                <a:cs typeface="Calibri"/>
                <a:sym typeface="Calibri"/>
              </a:rPr>
              <a:t>3. Return ‘temp’ stack, which contains all the elements in the input stack in descending sorted order.</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19409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1"/>
        <p:cNvGrpSpPr/>
        <p:nvPr/>
      </p:nvGrpSpPr>
      <p:grpSpPr>
        <a:xfrm>
          <a:off x="0" y="0"/>
          <a:ext cx="0" cy="0"/>
          <a:chOff x="0" y="0"/>
          <a:chExt cx="0" cy="0"/>
        </a:xfrm>
      </p:grpSpPr>
      <p:sp>
        <p:nvSpPr>
          <p:cNvPr id="232" name="Google Shape;232;p42"/>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3" name="Google Shape;233;p42"/>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4" name="Google Shape;234;p42"/>
          <p:cNvSpPr txBox="1"/>
          <p:nvPr/>
        </p:nvSpPr>
        <p:spPr>
          <a:xfrm>
            <a:off x="687675" y="143850"/>
            <a:ext cx="2569500" cy="349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0" i="0" u="none" strike="noStrike" cap="none">
                <a:solidFill>
                  <a:srgbClr val="FFFFFF"/>
                </a:solidFill>
                <a:latin typeface="Arial"/>
                <a:ea typeface="Arial"/>
                <a:cs typeface="Arial"/>
                <a:sym typeface="Arial"/>
              </a:rPr>
              <a:t>Key Takeaways</a:t>
            </a:r>
            <a:endParaRPr sz="2400" b="0" i="0" u="none" strike="noStrike" cap="none">
              <a:solidFill>
                <a:srgbClr val="FFFFFF"/>
              </a:solidFill>
              <a:latin typeface="Arial"/>
              <a:ea typeface="Arial"/>
              <a:cs typeface="Arial"/>
              <a:sym typeface="Arial"/>
            </a:endParaRPr>
          </a:p>
        </p:txBody>
      </p:sp>
      <p:sp>
        <p:nvSpPr>
          <p:cNvPr id="235" name="Google Shape;235;p42"/>
          <p:cNvSpPr txBox="1"/>
          <p:nvPr/>
        </p:nvSpPr>
        <p:spPr>
          <a:xfrm>
            <a:off x="953575" y="1302650"/>
            <a:ext cx="7568100" cy="2175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Arial"/>
                <a:ea typeface="Arial"/>
                <a:cs typeface="Arial"/>
                <a:sym typeface="Arial"/>
              </a:rPr>
              <a:t>It’s time to answer the key takeaways from this lesson.</a:t>
            </a: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Arial"/>
                <a:ea typeface="Arial"/>
                <a:cs typeface="Arial"/>
                <a:sym typeface="Arial"/>
              </a:rPr>
              <a:t>Follow the path to answer:</a:t>
            </a: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Module:- Stack &amp; Queues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Session:- Queues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Segment:- Summary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Arial"/>
                <a:ea typeface="Arial"/>
                <a:cs typeface="Arial"/>
                <a:sym typeface="Arial"/>
              </a:rPr>
              <a:t>OR</a:t>
            </a: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Arial"/>
                <a:ea typeface="Arial"/>
                <a:cs typeface="Arial"/>
                <a:sym typeface="Arial"/>
              </a:rPr>
              <a:t>Follow the link:</a:t>
            </a: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&lt;https://learn.upgrad.com/v/course/439/session/39891/segment/214112&gt;</a:t>
            </a: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3608829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43"/>
          <p:cNvSpPr/>
          <p:nvPr/>
        </p:nvSpPr>
        <p:spPr>
          <a:xfrm>
            <a:off x="663921" y="571886"/>
            <a:ext cx="2057400" cy="549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1" name="Google Shape;241;p43"/>
          <p:cNvSpPr txBox="1">
            <a:spLocks noGrp="1"/>
          </p:cNvSpPr>
          <p:nvPr>
            <p:ph type="title"/>
          </p:nvPr>
        </p:nvSpPr>
        <p:spPr>
          <a:xfrm>
            <a:off x="601203" y="1674600"/>
            <a:ext cx="7819200" cy="635100"/>
          </a:xfrm>
          <a:prstGeom prst="rect">
            <a:avLst/>
          </a:prstGeom>
          <a:noFill/>
          <a:ln>
            <a:noFill/>
          </a:ln>
        </p:spPr>
        <p:txBody>
          <a:bodyPr spcFirstLastPara="1" wrap="square" lIns="0" tIns="12700" rIns="0" bIns="0" anchor="t" anchorCtr="0">
            <a:noAutofit/>
          </a:bodyPr>
          <a:lstStyle/>
          <a:p>
            <a:pPr marL="12700" lvl="0" indent="0" algn="ctr" rtl="0">
              <a:lnSpc>
                <a:spcPct val="100000"/>
              </a:lnSpc>
              <a:spcBef>
                <a:spcPts val="0"/>
              </a:spcBef>
              <a:spcAft>
                <a:spcPts val="0"/>
              </a:spcAft>
              <a:buSzPts val="2800"/>
              <a:buNone/>
            </a:pPr>
            <a:r>
              <a:rPr lang="en"/>
              <a:t>Thank You!</a:t>
            </a:r>
            <a:endParaRPr/>
          </a:p>
          <a:p>
            <a:pPr marL="12700" lvl="0" indent="0" algn="ctr" rtl="0">
              <a:lnSpc>
                <a:spcPct val="100000"/>
              </a:lnSpc>
              <a:spcBef>
                <a:spcPts val="0"/>
              </a:spcBef>
              <a:spcAft>
                <a:spcPts val="0"/>
              </a:spcAft>
              <a:buSzPts val="2800"/>
              <a:buNone/>
            </a:pPr>
            <a:endParaRPr sz="2000"/>
          </a:p>
          <a:p>
            <a:pPr marL="12700" lvl="0" indent="0" algn="l" rtl="0">
              <a:lnSpc>
                <a:spcPct val="100000"/>
              </a:lnSpc>
              <a:spcBef>
                <a:spcPts val="0"/>
              </a:spcBef>
              <a:spcAft>
                <a:spcPts val="0"/>
              </a:spcAft>
              <a:buSzPts val="2800"/>
              <a:buNone/>
            </a:pPr>
            <a:endParaRPr/>
          </a:p>
          <a:p>
            <a:pPr marL="12700" lvl="0" indent="0" algn="l" rtl="0">
              <a:lnSpc>
                <a:spcPct val="100000"/>
              </a:lnSpc>
              <a:spcBef>
                <a:spcPts val="0"/>
              </a:spcBef>
              <a:spcAft>
                <a:spcPts val="0"/>
              </a:spcAft>
              <a:buSzPts val="2800"/>
              <a:buNone/>
            </a:pPr>
            <a:r>
              <a:rPr lang="en" sz="1800"/>
              <a:t>P.S. - Don’t forget the home assignment for today.</a:t>
            </a:r>
            <a:endParaRPr sz="1800"/>
          </a:p>
          <a:p>
            <a:pPr marL="12700" lvl="0" indent="0" algn="l" rtl="0">
              <a:lnSpc>
                <a:spcPct val="100000"/>
              </a:lnSpc>
              <a:spcBef>
                <a:spcPts val="0"/>
              </a:spcBef>
              <a:spcAft>
                <a:spcPts val="0"/>
              </a:spcAft>
              <a:buSzPts val="2800"/>
              <a:buNone/>
            </a:pPr>
            <a:r>
              <a:rPr lang="en" sz="1800">
                <a:latin typeface="Arial"/>
                <a:ea typeface="Arial"/>
                <a:cs typeface="Arial"/>
                <a:sym typeface="Arial"/>
              </a:rPr>
              <a:t>&lt;</a:t>
            </a:r>
            <a:r>
              <a:rPr lang="en" sz="1800" u="sng">
                <a:solidFill>
                  <a:schemeClr val="hlink"/>
                </a:solidFill>
                <a:latin typeface="Arial"/>
                <a:ea typeface="Arial"/>
                <a:cs typeface="Arial"/>
                <a:sym typeface="Arial"/>
                <a:hlinkClick r:id="rId4"/>
              </a:rPr>
              <a:t>https://learn.upgrad.com/v/course/439/session/39891/segment/214114</a:t>
            </a:r>
            <a:r>
              <a:rPr lang="en" sz="1800">
                <a:latin typeface="Arial"/>
                <a:ea typeface="Arial"/>
                <a:cs typeface="Arial"/>
                <a:sym typeface="Arial"/>
              </a:rPr>
              <a:t>&gt;</a:t>
            </a:r>
            <a:endParaRPr sz="1800">
              <a:latin typeface="Arial"/>
              <a:ea typeface="Arial"/>
              <a:cs typeface="Arial"/>
              <a:sym typeface="Arial"/>
            </a:endParaRPr>
          </a:p>
          <a:p>
            <a:pPr marL="12700" lvl="0" indent="0" algn="l" rtl="0">
              <a:lnSpc>
                <a:spcPct val="100000"/>
              </a:lnSpc>
              <a:spcBef>
                <a:spcPts val="0"/>
              </a:spcBef>
              <a:spcAft>
                <a:spcPts val="0"/>
              </a:spcAft>
              <a:buSzPts val="2800"/>
              <a:buNone/>
            </a:pPr>
            <a:endParaRPr sz="1800">
              <a:latin typeface="Arial"/>
              <a:ea typeface="Arial"/>
              <a:cs typeface="Arial"/>
              <a:sym typeface="Arial"/>
            </a:endParaRPr>
          </a:p>
          <a:p>
            <a:pPr marL="12700" lvl="0" indent="0" algn="l" rtl="0">
              <a:lnSpc>
                <a:spcPct val="100000"/>
              </a:lnSpc>
              <a:spcBef>
                <a:spcPts val="0"/>
              </a:spcBef>
              <a:spcAft>
                <a:spcPts val="0"/>
              </a:spcAft>
              <a:buSzPts val="2800"/>
              <a:buNone/>
            </a:pPr>
            <a:r>
              <a:rPr lang="en" sz="1800"/>
              <a:t>Happy learning!</a:t>
            </a:r>
            <a:endParaRPr sz="1800"/>
          </a:p>
          <a:p>
            <a:pPr marL="12700" lvl="0" indent="0" algn="l" rtl="0">
              <a:lnSpc>
                <a:spcPct val="100000"/>
              </a:lnSpc>
              <a:spcBef>
                <a:spcPts val="0"/>
              </a:spcBef>
              <a:spcAft>
                <a:spcPts val="0"/>
              </a:spcAft>
              <a:buSzPts val="2800"/>
              <a:buNone/>
            </a:pPr>
            <a:endParaRPr sz="1800"/>
          </a:p>
        </p:txBody>
      </p:sp>
      <p:sp>
        <p:nvSpPr>
          <p:cNvPr id="242" name="Google Shape;242;p43"/>
          <p:cNvSpPr/>
          <p:nvPr/>
        </p:nvSpPr>
        <p:spPr>
          <a:xfrm>
            <a:off x="7582359" y="0"/>
            <a:ext cx="1356600" cy="157740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3" name="Google Shape;243;p43"/>
          <p:cNvSpPr txBox="1"/>
          <p:nvPr/>
        </p:nvSpPr>
        <p:spPr>
          <a:xfrm>
            <a:off x="1413626" y="1034750"/>
            <a:ext cx="1356600" cy="2388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Arial"/>
                <a:ea typeface="Arial"/>
                <a:cs typeface="Arial"/>
                <a:sym typeface="Arial"/>
              </a:rPr>
              <a:t>#LifeKoKaroLift</a:t>
            </a: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871739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1"/>
        <p:cNvGrpSpPr/>
        <p:nvPr/>
      </p:nvGrpSpPr>
      <p:grpSpPr>
        <a:xfrm>
          <a:off x="0" y="0"/>
          <a:ext cx="0" cy="0"/>
          <a:chOff x="0" y="0"/>
          <a:chExt cx="0" cy="0"/>
        </a:xfrm>
      </p:grpSpPr>
      <p:sp>
        <p:nvSpPr>
          <p:cNvPr id="142" name="Google Shape;142;p31"/>
          <p:cNvSpPr txBox="1"/>
          <p:nvPr/>
        </p:nvSpPr>
        <p:spPr>
          <a:xfrm>
            <a:off x="507300" y="1179250"/>
            <a:ext cx="8114400" cy="25650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457200" marR="0" lvl="0" indent="-381000" algn="l" rtl="0">
              <a:lnSpc>
                <a:spcPct val="200000"/>
              </a:lnSpc>
              <a:spcBef>
                <a:spcPts val="0"/>
              </a:spcBef>
              <a:spcAft>
                <a:spcPts val="0"/>
              </a:spcAft>
              <a:buClr>
                <a:schemeClr val="dk1"/>
              </a:buClr>
              <a:buSzPts val="2400"/>
              <a:buFont typeface="Calibri"/>
              <a:buChar char="●"/>
            </a:pPr>
            <a:r>
              <a:rPr lang="en" sz="2400" b="0" i="0" u="none" strike="noStrike" cap="none">
                <a:solidFill>
                  <a:srgbClr val="000000"/>
                </a:solidFill>
                <a:latin typeface="Calibri"/>
                <a:ea typeface="Calibri"/>
                <a:cs typeface="Calibri"/>
                <a:sym typeface="Calibri"/>
              </a:rPr>
              <a:t>Duplicate Parentheses Problem</a:t>
            </a:r>
            <a:endParaRPr sz="2400" b="0" i="0" u="none" strike="noStrike" cap="none">
              <a:solidFill>
                <a:srgbClr val="000000"/>
              </a:solidFill>
              <a:latin typeface="Calibri"/>
              <a:ea typeface="Calibri"/>
              <a:cs typeface="Calibri"/>
              <a:sym typeface="Calibri"/>
            </a:endParaRPr>
          </a:p>
          <a:p>
            <a:pPr marL="457200" marR="0" lvl="0" indent="-381000" algn="l" rtl="0">
              <a:lnSpc>
                <a:spcPct val="200000"/>
              </a:lnSpc>
              <a:spcBef>
                <a:spcPts val="0"/>
              </a:spcBef>
              <a:spcAft>
                <a:spcPts val="0"/>
              </a:spcAft>
              <a:buSzPts val="2400"/>
              <a:buFont typeface="Calibri"/>
              <a:buChar char="●"/>
            </a:pPr>
            <a:r>
              <a:rPr lang="en" sz="2400">
                <a:latin typeface="Calibri"/>
                <a:ea typeface="Calibri"/>
                <a:cs typeface="Calibri"/>
                <a:sym typeface="Calibri"/>
              </a:rPr>
              <a:t>Reversing a Stack</a:t>
            </a:r>
            <a:endParaRPr sz="2400">
              <a:latin typeface="Calibri"/>
              <a:ea typeface="Calibri"/>
              <a:cs typeface="Calibri"/>
              <a:sym typeface="Calibri"/>
            </a:endParaRPr>
          </a:p>
          <a:p>
            <a:pPr marL="457200" marR="0" lvl="0" indent="-381000" algn="l" rtl="0">
              <a:lnSpc>
                <a:spcPct val="200000"/>
              </a:lnSpc>
              <a:spcBef>
                <a:spcPts val="0"/>
              </a:spcBef>
              <a:spcAft>
                <a:spcPts val="0"/>
              </a:spcAft>
              <a:buSzPts val="2400"/>
              <a:buFont typeface="Calibri"/>
              <a:buChar char="●"/>
            </a:pPr>
            <a:r>
              <a:rPr lang="en" sz="2400">
                <a:latin typeface="Calibri"/>
                <a:ea typeface="Calibri"/>
                <a:cs typeface="Calibri"/>
                <a:sym typeface="Calibri"/>
              </a:rPr>
              <a:t>Finding Kth Largest Element Problem</a:t>
            </a:r>
            <a:endParaRPr sz="2400">
              <a:latin typeface="Calibri"/>
              <a:ea typeface="Calibri"/>
              <a:cs typeface="Calibri"/>
              <a:sym typeface="Calibri"/>
            </a:endParaRPr>
          </a:p>
        </p:txBody>
      </p:sp>
      <p:sp>
        <p:nvSpPr>
          <p:cNvPr id="143" name="Google Shape;143;p31"/>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4" name="Google Shape;144;p31"/>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5" name="Google Shape;145;p31"/>
          <p:cNvSpPr txBox="1"/>
          <p:nvPr/>
        </p:nvSpPr>
        <p:spPr>
          <a:xfrm>
            <a:off x="507300" y="14350"/>
            <a:ext cx="2921700" cy="82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 sz="3000" b="0" i="0" u="none" strike="noStrike" cap="none">
                <a:solidFill>
                  <a:srgbClr val="FFFFFF"/>
                </a:solidFill>
                <a:latin typeface="Calibri"/>
                <a:ea typeface="Calibri"/>
                <a:cs typeface="Calibri"/>
                <a:sym typeface="Calibri"/>
              </a:rPr>
              <a:t>Today’s Agenda</a:t>
            </a:r>
            <a:endParaRPr sz="3000" b="0" i="0" u="none" strike="noStrike" cap="none">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1328747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32"/>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1" name="Google Shape;151;p32"/>
          <p:cNvSpPr/>
          <p:nvPr/>
        </p:nvSpPr>
        <p:spPr>
          <a:xfrm>
            <a:off x="7929284" y="210064"/>
            <a:ext cx="813600" cy="217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2" name="Google Shape;152;p32"/>
          <p:cNvSpPr txBox="1"/>
          <p:nvPr/>
        </p:nvSpPr>
        <p:spPr>
          <a:xfrm>
            <a:off x="290100" y="865500"/>
            <a:ext cx="8701500" cy="7776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rgbClr val="000000"/>
              </a:buClr>
              <a:buSzPts val="1800"/>
              <a:buFont typeface="Calibri"/>
              <a:buChar char="●"/>
            </a:pPr>
            <a:r>
              <a:rPr lang="en" sz="1800" b="0" i="0" u="none" strike="noStrike" cap="none">
                <a:solidFill>
                  <a:srgbClr val="000000"/>
                </a:solidFill>
                <a:latin typeface="Calibri"/>
                <a:ea typeface="Calibri"/>
                <a:cs typeface="Calibri"/>
                <a:sym typeface="Calibri"/>
              </a:rPr>
              <a:t>Well that was all about LIFO order, we all know that most lines( or QUEUES) follow the FIFO order. Don’t they?</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457200" marR="0" lvl="0" indent="-342900" algn="l" rtl="0">
              <a:lnSpc>
                <a:spcPct val="100000"/>
              </a:lnSpc>
              <a:spcBef>
                <a:spcPts val="0"/>
              </a:spcBef>
              <a:spcAft>
                <a:spcPts val="0"/>
              </a:spcAft>
              <a:buClr>
                <a:srgbClr val="000000"/>
              </a:buClr>
              <a:buSzPts val="1800"/>
              <a:buFont typeface="Calibri"/>
              <a:buChar char="●"/>
            </a:pPr>
            <a:r>
              <a:rPr lang="en" sz="1800" b="0" i="0" u="none" strike="noStrike" cap="none">
                <a:solidFill>
                  <a:srgbClr val="000000"/>
                </a:solidFill>
                <a:latin typeface="Calibri"/>
                <a:ea typeface="Calibri"/>
                <a:cs typeface="Calibri"/>
                <a:sym typeface="Calibri"/>
              </a:rPr>
              <a:t>When was the last time you had to stand in a queue? </a:t>
            </a:r>
            <a:endParaRPr sz="1800" b="0" i="0" u="none" strike="noStrike" cap="none">
              <a:solidFill>
                <a:srgbClr val="000000"/>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000000"/>
                </a:solidFill>
                <a:latin typeface="Calibri"/>
                <a:ea typeface="Calibri"/>
                <a:cs typeface="Calibri"/>
                <a:sym typeface="Calibri"/>
              </a:rPr>
              <a:t>There’s a high probability it was resolved on the </a:t>
            </a:r>
            <a:r>
              <a:rPr lang="en" sz="1800" b="1" i="0" u="none" strike="noStrike" cap="none">
                <a:solidFill>
                  <a:srgbClr val="000000"/>
                </a:solidFill>
                <a:latin typeface="Calibri"/>
                <a:ea typeface="Calibri"/>
                <a:cs typeface="Calibri"/>
                <a:sym typeface="Calibri"/>
              </a:rPr>
              <a:t>First In First Out</a:t>
            </a:r>
            <a:r>
              <a:rPr lang="en" sz="1800" b="0" i="0" u="none" strike="noStrike" cap="none">
                <a:solidFill>
                  <a:srgbClr val="000000"/>
                </a:solidFill>
                <a:latin typeface="Calibri"/>
                <a:ea typeface="Calibri"/>
                <a:cs typeface="Calibri"/>
                <a:sym typeface="Calibri"/>
              </a:rPr>
              <a:t> basis. Because that is the defining property of a queue.</a:t>
            </a:r>
            <a:endParaRPr sz="1800" b="0" i="0" u="none" strike="noStrike" cap="none">
              <a:solidFill>
                <a:srgbClr val="000000"/>
              </a:solidFill>
              <a:latin typeface="Calibri"/>
              <a:ea typeface="Calibri"/>
              <a:cs typeface="Calibri"/>
              <a:sym typeface="Calibri"/>
            </a:endParaRPr>
          </a:p>
        </p:txBody>
      </p:sp>
      <p:sp>
        <p:nvSpPr>
          <p:cNvPr id="153" name="Google Shape;153;p32"/>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SzPts val="2800"/>
              <a:buNone/>
            </a:pPr>
            <a:r>
              <a:rPr lang="en" sz="2400">
                <a:solidFill>
                  <a:srgbClr val="FFFFFF"/>
                </a:solidFill>
              </a:rPr>
              <a:t>Introduction to Queues</a:t>
            </a:r>
            <a:endParaRPr sz="2400"/>
          </a:p>
        </p:txBody>
      </p:sp>
      <p:pic>
        <p:nvPicPr>
          <p:cNvPr id="154" name="Google Shape;154;p32" descr="Long queue of unhappy customers/patients at the hospital p… | Flickr"/>
          <p:cNvPicPr preferRelativeResize="0"/>
          <p:nvPr/>
        </p:nvPicPr>
        <p:blipFill rotWithShape="1">
          <a:blip r:embed="rId4">
            <a:alphaModFix/>
          </a:blip>
          <a:srcRect t="17231" b="10303"/>
          <a:stretch/>
        </p:blipFill>
        <p:spPr>
          <a:xfrm>
            <a:off x="2016800" y="2852426"/>
            <a:ext cx="4909625" cy="2208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3"/>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0" name="Google Shape;160;p33"/>
          <p:cNvSpPr/>
          <p:nvPr/>
        </p:nvSpPr>
        <p:spPr>
          <a:xfrm>
            <a:off x="7929284" y="210064"/>
            <a:ext cx="813600" cy="217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1" name="Google Shape;161;p33"/>
          <p:cNvSpPr txBox="1"/>
          <p:nvPr/>
        </p:nvSpPr>
        <p:spPr>
          <a:xfrm>
            <a:off x="290100" y="1246500"/>
            <a:ext cx="6102300" cy="7776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rgbClr val="000000"/>
              </a:buClr>
              <a:buSzPts val="1800"/>
              <a:buFont typeface="Calibri"/>
              <a:buChar char="●"/>
            </a:pPr>
            <a:r>
              <a:rPr lang="en" sz="1800" b="0" i="0" u="none" strike="noStrike" cap="none">
                <a:solidFill>
                  <a:srgbClr val="000000"/>
                </a:solidFill>
                <a:latin typeface="Calibri"/>
                <a:ea typeface="Calibri"/>
                <a:cs typeface="Calibri"/>
                <a:sym typeface="Calibri"/>
              </a:rPr>
              <a:t>Before we start with the technical details, try to imagine the application of queues in real life.</a:t>
            </a:r>
            <a:endParaRPr sz="1800" b="0" i="0" u="none" strike="noStrike" cap="none">
              <a:solidFill>
                <a:srgbClr val="000000"/>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457200" marR="0" lvl="0" indent="-342900" algn="l" rtl="0">
              <a:lnSpc>
                <a:spcPct val="100000"/>
              </a:lnSpc>
              <a:spcBef>
                <a:spcPts val="0"/>
              </a:spcBef>
              <a:spcAft>
                <a:spcPts val="0"/>
              </a:spcAft>
              <a:buClr>
                <a:srgbClr val="000000"/>
              </a:buClr>
              <a:buSzPts val="1800"/>
              <a:buFont typeface="Calibri"/>
              <a:buChar char="●"/>
            </a:pPr>
            <a:r>
              <a:rPr lang="en" sz="1800" b="0" i="0" u="none" strike="noStrike" cap="none">
                <a:solidFill>
                  <a:srgbClr val="000000"/>
                </a:solidFill>
                <a:latin typeface="Calibri"/>
                <a:ea typeface="Calibri"/>
                <a:cs typeface="Calibri"/>
                <a:sym typeface="Calibri"/>
              </a:rPr>
              <a:t>They are practically almost everywhere from queues at a bus stop, to a queue outside the ATM and sometimes there are even queues outside the elevators.</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457200" marR="0" lvl="0" indent="-342900" algn="l" rtl="0">
              <a:lnSpc>
                <a:spcPct val="100000"/>
              </a:lnSpc>
              <a:spcBef>
                <a:spcPts val="0"/>
              </a:spcBef>
              <a:spcAft>
                <a:spcPts val="0"/>
              </a:spcAft>
              <a:buClr>
                <a:srgbClr val="000000"/>
              </a:buClr>
              <a:buSzPts val="1800"/>
              <a:buFont typeface="Calibri"/>
              <a:buChar char="●"/>
            </a:pPr>
            <a:r>
              <a:rPr lang="en" sz="1800" b="0" i="0" u="none" strike="noStrike" cap="none">
                <a:solidFill>
                  <a:srgbClr val="000000"/>
                </a:solidFill>
                <a:latin typeface="Calibri"/>
                <a:ea typeface="Calibri"/>
                <a:cs typeface="Calibri"/>
                <a:sym typeface="Calibri"/>
              </a:rPr>
              <a:t>One such example of queues is a normal To-Do List whose tasks are resolved on the First In First Out basis. Let’s write a simple java code to implement this To-Do list:</a:t>
            </a:r>
            <a:endParaRPr sz="1800" b="0" i="0" u="none" strike="noStrike" cap="none">
              <a:solidFill>
                <a:srgbClr val="000000"/>
              </a:solidFill>
              <a:latin typeface="Calibri"/>
              <a:ea typeface="Calibri"/>
              <a:cs typeface="Calibri"/>
              <a:sym typeface="Calibri"/>
            </a:endParaRPr>
          </a:p>
        </p:txBody>
      </p:sp>
      <p:sp>
        <p:nvSpPr>
          <p:cNvPr id="162" name="Google Shape;162;p33"/>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SzPts val="2800"/>
              <a:buNone/>
            </a:pPr>
            <a:r>
              <a:rPr lang="en" sz="2400">
                <a:solidFill>
                  <a:srgbClr val="FFFFFF"/>
                </a:solidFill>
              </a:rPr>
              <a:t>Introduction to Queues</a:t>
            </a:r>
            <a:endParaRPr sz="2400"/>
          </a:p>
        </p:txBody>
      </p:sp>
      <p:pic>
        <p:nvPicPr>
          <p:cNvPr id="163" name="Google Shape;163;p33"/>
          <p:cNvPicPr preferRelativeResize="0"/>
          <p:nvPr/>
        </p:nvPicPr>
        <p:blipFill rotWithShape="1">
          <a:blip r:embed="rId4">
            <a:alphaModFix/>
          </a:blip>
          <a:srcRect l="45990" t="33325" r="44558" b="29271"/>
          <a:stretch/>
        </p:blipFill>
        <p:spPr>
          <a:xfrm>
            <a:off x="7052875" y="953500"/>
            <a:ext cx="1690002" cy="37602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4"/>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9" name="Google Shape;169;p34"/>
          <p:cNvSpPr/>
          <p:nvPr/>
        </p:nvSpPr>
        <p:spPr>
          <a:xfrm>
            <a:off x="7929284" y="210064"/>
            <a:ext cx="813600" cy="217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0" name="Google Shape;170;p34"/>
          <p:cNvSpPr txBox="1"/>
          <p:nvPr/>
        </p:nvSpPr>
        <p:spPr>
          <a:xfrm>
            <a:off x="290100" y="789300"/>
            <a:ext cx="8701500" cy="777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000000"/>
                </a:solidFill>
                <a:latin typeface="Calibri"/>
                <a:ea typeface="Calibri"/>
                <a:cs typeface="Calibri"/>
                <a:sym typeface="Calibri"/>
              </a:rPr>
              <a:t>Let’s run the following code and see the output we obtain:</a:t>
            </a:r>
            <a:endParaRPr sz="1800" b="0" i="0" u="none" strike="noStrike" cap="none">
              <a:solidFill>
                <a:srgbClr val="000000"/>
              </a:solidFill>
              <a:latin typeface="Calibri"/>
              <a:ea typeface="Calibri"/>
              <a:cs typeface="Calibri"/>
              <a:sym typeface="Calibri"/>
            </a:endParaRPr>
          </a:p>
          <a:p>
            <a:pPr marL="457200" marR="0" lvl="0" indent="0" algn="l" rtl="0">
              <a:lnSpc>
                <a:spcPct val="100000"/>
              </a:lnSpc>
              <a:spcBef>
                <a:spcPts val="0"/>
              </a:spcBef>
              <a:spcAft>
                <a:spcPts val="0"/>
              </a:spcAft>
              <a:buClr>
                <a:schemeClr val="dk1"/>
              </a:buClr>
              <a:buSzPts val="1100"/>
              <a:buFont typeface="Arial"/>
              <a:buNone/>
            </a:pPr>
            <a:r>
              <a:rPr lang="en" sz="1600" b="0" i="0" u="none" strike="noStrike" cap="none">
                <a:solidFill>
                  <a:srgbClr val="0000FF"/>
                </a:solidFill>
                <a:latin typeface="Courier New"/>
                <a:ea typeface="Courier New"/>
                <a:cs typeface="Courier New"/>
                <a:sym typeface="Courier New"/>
              </a:rPr>
              <a:t>public class ToDoList {</a:t>
            </a:r>
            <a:endParaRPr sz="1600" b="0" i="0" u="none" strike="noStrike" cap="none">
              <a:solidFill>
                <a:srgbClr val="0000FF"/>
              </a:solidFill>
              <a:latin typeface="Courier New"/>
              <a:ea typeface="Courier New"/>
              <a:cs typeface="Courier New"/>
              <a:sym typeface="Courier New"/>
            </a:endParaRPr>
          </a:p>
          <a:p>
            <a:pPr marL="457200" marR="0" lvl="0" indent="0" algn="l" rtl="0">
              <a:lnSpc>
                <a:spcPct val="100000"/>
              </a:lnSpc>
              <a:spcBef>
                <a:spcPts val="0"/>
              </a:spcBef>
              <a:spcAft>
                <a:spcPts val="0"/>
              </a:spcAft>
              <a:buClr>
                <a:schemeClr val="dk1"/>
              </a:buClr>
              <a:buSzPts val="1100"/>
              <a:buFont typeface="Arial"/>
              <a:buNone/>
            </a:pPr>
            <a:r>
              <a:rPr lang="en" sz="1600" b="0" i="0" u="none" strike="noStrike" cap="none">
                <a:solidFill>
                  <a:srgbClr val="0000FF"/>
                </a:solidFill>
                <a:latin typeface="Courier New"/>
                <a:ea typeface="Courier New"/>
                <a:cs typeface="Courier New"/>
                <a:sym typeface="Courier New"/>
              </a:rPr>
              <a:t>    </a:t>
            </a:r>
            <a:r>
              <a:rPr lang="en" sz="1600" b="1" i="0" u="none" strike="noStrike" cap="none">
                <a:solidFill>
                  <a:srgbClr val="0000FF"/>
                </a:solidFill>
                <a:latin typeface="Courier New"/>
                <a:ea typeface="Courier New"/>
                <a:cs typeface="Courier New"/>
                <a:sym typeface="Courier New"/>
              </a:rPr>
              <a:t>public static void main(String[] args) </a:t>
            </a:r>
            <a:r>
              <a:rPr lang="en" sz="1600" b="0" i="0" u="none" strike="noStrike" cap="none">
                <a:solidFill>
                  <a:srgbClr val="0000FF"/>
                </a:solidFill>
                <a:latin typeface="Courier New"/>
                <a:ea typeface="Courier New"/>
                <a:cs typeface="Courier New"/>
                <a:sym typeface="Courier New"/>
              </a:rPr>
              <a:t>{</a:t>
            </a:r>
            <a:endParaRPr sz="1600" b="0" i="0" u="none" strike="noStrike" cap="none">
              <a:solidFill>
                <a:srgbClr val="0000FF"/>
              </a:solidFill>
              <a:latin typeface="Courier New"/>
              <a:ea typeface="Courier New"/>
              <a:cs typeface="Courier New"/>
              <a:sym typeface="Courier New"/>
            </a:endParaRPr>
          </a:p>
          <a:p>
            <a:pPr marL="457200" marR="0" lvl="0" indent="0" algn="l" rtl="0">
              <a:lnSpc>
                <a:spcPct val="100000"/>
              </a:lnSpc>
              <a:spcBef>
                <a:spcPts val="0"/>
              </a:spcBef>
              <a:spcAft>
                <a:spcPts val="0"/>
              </a:spcAft>
              <a:buClr>
                <a:schemeClr val="dk1"/>
              </a:buClr>
              <a:buSzPts val="1100"/>
              <a:buFont typeface="Arial"/>
              <a:buNone/>
            </a:pPr>
            <a:r>
              <a:rPr lang="en" sz="1600" b="0" i="0" u="none" strike="noStrike" cap="none">
                <a:solidFill>
                  <a:srgbClr val="0000FF"/>
                </a:solidFill>
                <a:latin typeface="Courier New"/>
                <a:ea typeface="Courier New"/>
                <a:cs typeface="Courier New"/>
                <a:sym typeface="Courier New"/>
              </a:rPr>
              <a:t>        MyQueue&lt;String&gt; todolist = new MyQueue&lt;String&gt;();</a:t>
            </a:r>
            <a:endParaRPr sz="1600" b="0" i="0" u="none" strike="noStrike" cap="none">
              <a:solidFill>
                <a:srgbClr val="0000FF"/>
              </a:solidFill>
              <a:latin typeface="Courier New"/>
              <a:ea typeface="Courier New"/>
              <a:cs typeface="Courier New"/>
              <a:sym typeface="Courier New"/>
            </a:endParaRPr>
          </a:p>
          <a:p>
            <a:pPr marL="457200" marR="0" lvl="0" indent="0" algn="l" rtl="0">
              <a:lnSpc>
                <a:spcPct val="100000"/>
              </a:lnSpc>
              <a:spcBef>
                <a:spcPts val="0"/>
              </a:spcBef>
              <a:spcAft>
                <a:spcPts val="0"/>
              </a:spcAft>
              <a:buClr>
                <a:schemeClr val="dk1"/>
              </a:buClr>
              <a:buSzPts val="1100"/>
              <a:buFont typeface="Arial"/>
              <a:buNone/>
            </a:pPr>
            <a:r>
              <a:rPr lang="en" sz="1600" b="0" i="0" u="none" strike="noStrike" cap="none">
                <a:solidFill>
                  <a:srgbClr val="0000FF"/>
                </a:solidFill>
                <a:latin typeface="Courier New"/>
                <a:ea typeface="Courier New"/>
                <a:cs typeface="Courier New"/>
                <a:sym typeface="Courier New"/>
              </a:rPr>
              <a:t>        makeToDoList(todolist);</a:t>
            </a:r>
            <a:endParaRPr sz="1600" b="0" i="0" u="none" strike="noStrike" cap="none">
              <a:solidFill>
                <a:srgbClr val="0000FF"/>
              </a:solidFill>
              <a:latin typeface="Courier New"/>
              <a:ea typeface="Courier New"/>
              <a:cs typeface="Courier New"/>
              <a:sym typeface="Courier New"/>
            </a:endParaRPr>
          </a:p>
          <a:p>
            <a:pPr marL="457200" marR="0" lvl="0" indent="0" algn="l" rtl="0">
              <a:lnSpc>
                <a:spcPct val="100000"/>
              </a:lnSpc>
              <a:spcBef>
                <a:spcPts val="0"/>
              </a:spcBef>
              <a:spcAft>
                <a:spcPts val="0"/>
              </a:spcAft>
              <a:buClr>
                <a:schemeClr val="dk1"/>
              </a:buClr>
              <a:buSzPts val="1100"/>
              <a:buFont typeface="Arial"/>
              <a:buNone/>
            </a:pPr>
            <a:r>
              <a:rPr lang="en" sz="1600" b="0" i="0" u="none" strike="noStrike" cap="none">
                <a:solidFill>
                  <a:srgbClr val="0000FF"/>
                </a:solidFill>
                <a:latin typeface="Courier New"/>
                <a:ea typeface="Courier New"/>
                <a:cs typeface="Courier New"/>
                <a:sym typeface="Courier New"/>
              </a:rPr>
              <a:t>        doAllTasks(todolist);		}</a:t>
            </a:r>
            <a:endParaRPr sz="1600" b="0" i="0" u="none" strike="noStrike" cap="none">
              <a:solidFill>
                <a:srgbClr val="0000FF"/>
              </a:solidFill>
              <a:latin typeface="Courier New"/>
              <a:ea typeface="Courier New"/>
              <a:cs typeface="Courier New"/>
              <a:sym typeface="Courier New"/>
            </a:endParaRPr>
          </a:p>
          <a:p>
            <a:pPr marL="45720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FF"/>
              </a:solidFill>
              <a:latin typeface="Courier New"/>
              <a:ea typeface="Courier New"/>
              <a:cs typeface="Courier New"/>
              <a:sym typeface="Courier New"/>
            </a:endParaRPr>
          </a:p>
          <a:p>
            <a:pPr marL="457200" marR="0" lvl="0" indent="0" algn="l" rtl="0">
              <a:lnSpc>
                <a:spcPct val="100000"/>
              </a:lnSpc>
              <a:spcBef>
                <a:spcPts val="0"/>
              </a:spcBef>
              <a:spcAft>
                <a:spcPts val="0"/>
              </a:spcAft>
              <a:buClr>
                <a:schemeClr val="dk1"/>
              </a:buClr>
              <a:buSzPts val="1100"/>
              <a:buFont typeface="Arial"/>
              <a:buNone/>
            </a:pPr>
            <a:r>
              <a:rPr lang="en" sz="1600" b="0" i="0" u="none" strike="noStrike" cap="none">
                <a:solidFill>
                  <a:srgbClr val="0000FF"/>
                </a:solidFill>
                <a:latin typeface="Courier New"/>
                <a:ea typeface="Courier New"/>
                <a:cs typeface="Courier New"/>
                <a:sym typeface="Courier New"/>
              </a:rPr>
              <a:t>    </a:t>
            </a:r>
            <a:r>
              <a:rPr lang="en" sz="1600" b="1" i="0" u="none" strike="noStrike" cap="none">
                <a:solidFill>
                  <a:srgbClr val="0000FF"/>
                </a:solidFill>
                <a:latin typeface="Courier New"/>
                <a:ea typeface="Courier New"/>
                <a:cs typeface="Courier New"/>
                <a:sym typeface="Courier New"/>
              </a:rPr>
              <a:t>public static void makeToDoList(MyQueue&lt;String&gt; todolist) </a:t>
            </a:r>
            <a:r>
              <a:rPr lang="en" sz="1600" b="0" i="0" u="none" strike="noStrike" cap="none">
                <a:solidFill>
                  <a:srgbClr val="0000FF"/>
                </a:solidFill>
                <a:latin typeface="Courier New"/>
                <a:ea typeface="Courier New"/>
                <a:cs typeface="Courier New"/>
                <a:sym typeface="Courier New"/>
              </a:rPr>
              <a:t>{</a:t>
            </a:r>
            <a:endParaRPr sz="1600" b="0" i="0" u="none" strike="noStrike" cap="none">
              <a:solidFill>
                <a:srgbClr val="0000FF"/>
              </a:solidFill>
              <a:latin typeface="Courier New"/>
              <a:ea typeface="Courier New"/>
              <a:cs typeface="Courier New"/>
              <a:sym typeface="Courier New"/>
            </a:endParaRPr>
          </a:p>
          <a:p>
            <a:pPr marL="457200" marR="0" lvl="0" indent="0" algn="l" rtl="0">
              <a:lnSpc>
                <a:spcPct val="100000"/>
              </a:lnSpc>
              <a:spcBef>
                <a:spcPts val="0"/>
              </a:spcBef>
              <a:spcAft>
                <a:spcPts val="0"/>
              </a:spcAft>
              <a:buClr>
                <a:schemeClr val="dk1"/>
              </a:buClr>
              <a:buSzPts val="1100"/>
              <a:buFont typeface="Arial"/>
              <a:buNone/>
            </a:pPr>
            <a:r>
              <a:rPr lang="en" sz="1600" b="0" i="0" u="none" strike="noStrike" cap="none">
                <a:solidFill>
                  <a:srgbClr val="0000FF"/>
                </a:solidFill>
                <a:latin typeface="Courier New"/>
                <a:ea typeface="Courier New"/>
                <a:cs typeface="Courier New"/>
                <a:sym typeface="Courier New"/>
              </a:rPr>
              <a:t>        todolist.add("task 1");</a:t>
            </a:r>
            <a:endParaRPr sz="1600" b="0" i="0" u="none" strike="noStrike" cap="none">
              <a:solidFill>
                <a:srgbClr val="0000FF"/>
              </a:solidFill>
              <a:latin typeface="Courier New"/>
              <a:ea typeface="Courier New"/>
              <a:cs typeface="Courier New"/>
              <a:sym typeface="Courier New"/>
            </a:endParaRPr>
          </a:p>
          <a:p>
            <a:pPr marL="457200" marR="0" lvl="0" indent="0" algn="l" rtl="0">
              <a:lnSpc>
                <a:spcPct val="100000"/>
              </a:lnSpc>
              <a:spcBef>
                <a:spcPts val="0"/>
              </a:spcBef>
              <a:spcAft>
                <a:spcPts val="0"/>
              </a:spcAft>
              <a:buClr>
                <a:schemeClr val="dk1"/>
              </a:buClr>
              <a:buSzPts val="1100"/>
              <a:buFont typeface="Arial"/>
              <a:buNone/>
            </a:pPr>
            <a:r>
              <a:rPr lang="en" sz="1600" b="0" i="0" u="none" strike="noStrike" cap="none">
                <a:solidFill>
                  <a:srgbClr val="0000FF"/>
                </a:solidFill>
                <a:latin typeface="Courier New"/>
                <a:ea typeface="Courier New"/>
                <a:cs typeface="Courier New"/>
                <a:sym typeface="Courier New"/>
              </a:rPr>
              <a:t>        todolist.add("task 2");</a:t>
            </a:r>
            <a:endParaRPr sz="1600" b="0" i="0" u="none" strike="noStrike" cap="none">
              <a:solidFill>
                <a:srgbClr val="0000FF"/>
              </a:solidFill>
              <a:latin typeface="Courier New"/>
              <a:ea typeface="Courier New"/>
              <a:cs typeface="Courier New"/>
              <a:sym typeface="Courier New"/>
            </a:endParaRPr>
          </a:p>
          <a:p>
            <a:pPr marL="457200" marR="0" lvl="0" indent="0" algn="l" rtl="0">
              <a:lnSpc>
                <a:spcPct val="100000"/>
              </a:lnSpc>
              <a:spcBef>
                <a:spcPts val="0"/>
              </a:spcBef>
              <a:spcAft>
                <a:spcPts val="0"/>
              </a:spcAft>
              <a:buClr>
                <a:schemeClr val="dk1"/>
              </a:buClr>
              <a:buSzPts val="1100"/>
              <a:buFont typeface="Arial"/>
              <a:buNone/>
            </a:pPr>
            <a:r>
              <a:rPr lang="en" sz="1600" b="0" i="0" u="none" strike="noStrike" cap="none">
                <a:solidFill>
                  <a:srgbClr val="0000FF"/>
                </a:solidFill>
                <a:latin typeface="Courier New"/>
                <a:ea typeface="Courier New"/>
                <a:cs typeface="Courier New"/>
                <a:sym typeface="Courier New"/>
              </a:rPr>
              <a:t>        todolist.add("task 3");</a:t>
            </a:r>
            <a:endParaRPr sz="1600" b="0" i="0" u="none" strike="noStrike" cap="none">
              <a:solidFill>
                <a:srgbClr val="0000FF"/>
              </a:solidFill>
              <a:latin typeface="Courier New"/>
              <a:ea typeface="Courier New"/>
              <a:cs typeface="Courier New"/>
              <a:sym typeface="Courier New"/>
            </a:endParaRPr>
          </a:p>
          <a:p>
            <a:pPr marL="457200" marR="0" lvl="0" indent="0" algn="l" rtl="0">
              <a:lnSpc>
                <a:spcPct val="100000"/>
              </a:lnSpc>
              <a:spcBef>
                <a:spcPts val="0"/>
              </a:spcBef>
              <a:spcAft>
                <a:spcPts val="0"/>
              </a:spcAft>
              <a:buClr>
                <a:schemeClr val="dk1"/>
              </a:buClr>
              <a:buSzPts val="1100"/>
              <a:buFont typeface="Arial"/>
              <a:buNone/>
            </a:pPr>
            <a:r>
              <a:rPr lang="en" sz="1600" b="0" i="0" u="none" strike="noStrike" cap="none">
                <a:solidFill>
                  <a:srgbClr val="0000FF"/>
                </a:solidFill>
                <a:latin typeface="Courier New"/>
                <a:ea typeface="Courier New"/>
                <a:cs typeface="Courier New"/>
                <a:sym typeface="Courier New"/>
              </a:rPr>
              <a:t>        todolist.add("task 4");	}</a:t>
            </a:r>
            <a:endParaRPr sz="1600" b="0" i="0" u="none" strike="noStrike" cap="none">
              <a:solidFill>
                <a:srgbClr val="0000FF"/>
              </a:solidFill>
              <a:latin typeface="Courier New"/>
              <a:ea typeface="Courier New"/>
              <a:cs typeface="Courier New"/>
              <a:sym typeface="Courier New"/>
            </a:endParaRPr>
          </a:p>
          <a:p>
            <a:pPr marL="45720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FF"/>
              </a:solidFill>
              <a:latin typeface="Courier New"/>
              <a:ea typeface="Courier New"/>
              <a:cs typeface="Courier New"/>
              <a:sym typeface="Courier New"/>
            </a:endParaRPr>
          </a:p>
          <a:p>
            <a:pPr marL="457200" marR="0" lvl="0" indent="0" algn="l" rtl="0">
              <a:lnSpc>
                <a:spcPct val="100000"/>
              </a:lnSpc>
              <a:spcBef>
                <a:spcPts val="0"/>
              </a:spcBef>
              <a:spcAft>
                <a:spcPts val="0"/>
              </a:spcAft>
              <a:buClr>
                <a:schemeClr val="dk1"/>
              </a:buClr>
              <a:buSzPts val="1100"/>
              <a:buFont typeface="Arial"/>
              <a:buNone/>
            </a:pPr>
            <a:r>
              <a:rPr lang="en" sz="1600" b="0" i="0" u="none" strike="noStrike" cap="none">
                <a:solidFill>
                  <a:srgbClr val="0000FF"/>
                </a:solidFill>
                <a:latin typeface="Courier New"/>
                <a:ea typeface="Courier New"/>
                <a:cs typeface="Courier New"/>
                <a:sym typeface="Courier New"/>
              </a:rPr>
              <a:t>    </a:t>
            </a:r>
            <a:r>
              <a:rPr lang="en" sz="1600" b="1" i="0" u="none" strike="noStrike" cap="none">
                <a:solidFill>
                  <a:srgbClr val="0000FF"/>
                </a:solidFill>
                <a:latin typeface="Courier New"/>
                <a:ea typeface="Courier New"/>
                <a:cs typeface="Courier New"/>
                <a:sym typeface="Courier New"/>
              </a:rPr>
              <a:t>public static void doAllTasks(MyQueue&lt;String&gt; todolist) </a:t>
            </a:r>
            <a:r>
              <a:rPr lang="en" sz="1600" b="0" i="0" u="none" strike="noStrike" cap="none">
                <a:solidFill>
                  <a:srgbClr val="0000FF"/>
                </a:solidFill>
                <a:latin typeface="Courier New"/>
                <a:ea typeface="Courier New"/>
                <a:cs typeface="Courier New"/>
                <a:sym typeface="Courier New"/>
              </a:rPr>
              <a:t>{</a:t>
            </a:r>
            <a:endParaRPr sz="1600" b="0" i="0" u="none" strike="noStrike" cap="none">
              <a:solidFill>
                <a:srgbClr val="0000FF"/>
              </a:solidFill>
              <a:latin typeface="Courier New"/>
              <a:ea typeface="Courier New"/>
              <a:cs typeface="Courier New"/>
              <a:sym typeface="Courier New"/>
            </a:endParaRPr>
          </a:p>
          <a:p>
            <a:pPr marL="457200" marR="0" lvl="0" indent="0" algn="l" rtl="0">
              <a:lnSpc>
                <a:spcPct val="100000"/>
              </a:lnSpc>
              <a:spcBef>
                <a:spcPts val="0"/>
              </a:spcBef>
              <a:spcAft>
                <a:spcPts val="0"/>
              </a:spcAft>
              <a:buClr>
                <a:schemeClr val="dk1"/>
              </a:buClr>
              <a:buSzPts val="1100"/>
              <a:buFont typeface="Arial"/>
              <a:buNone/>
            </a:pPr>
            <a:r>
              <a:rPr lang="en" sz="1600" b="0" i="0" u="none" strike="noStrike" cap="none">
                <a:solidFill>
                  <a:srgbClr val="0000FF"/>
                </a:solidFill>
                <a:latin typeface="Courier New"/>
                <a:ea typeface="Courier New"/>
                <a:cs typeface="Courier New"/>
                <a:sym typeface="Courier New"/>
              </a:rPr>
              <a:t>        while (todolist.size() != 0) {</a:t>
            </a:r>
            <a:endParaRPr sz="1600" b="0" i="0" u="none" strike="noStrike" cap="none">
              <a:solidFill>
                <a:srgbClr val="0000FF"/>
              </a:solidFill>
              <a:latin typeface="Courier New"/>
              <a:ea typeface="Courier New"/>
              <a:cs typeface="Courier New"/>
              <a:sym typeface="Courier New"/>
            </a:endParaRPr>
          </a:p>
          <a:p>
            <a:pPr marL="457200" marR="0" lvl="0" indent="0" algn="l" rtl="0">
              <a:lnSpc>
                <a:spcPct val="100000"/>
              </a:lnSpc>
              <a:spcBef>
                <a:spcPts val="0"/>
              </a:spcBef>
              <a:spcAft>
                <a:spcPts val="0"/>
              </a:spcAft>
              <a:buClr>
                <a:schemeClr val="dk1"/>
              </a:buClr>
              <a:buSzPts val="1100"/>
              <a:buFont typeface="Arial"/>
              <a:buNone/>
            </a:pPr>
            <a:r>
              <a:rPr lang="en" sz="1600" b="0" i="0" u="none" strike="noStrike" cap="none">
                <a:solidFill>
                  <a:srgbClr val="0000FF"/>
                </a:solidFill>
                <a:latin typeface="Courier New"/>
                <a:ea typeface="Courier New"/>
                <a:cs typeface="Courier New"/>
                <a:sym typeface="Courier New"/>
              </a:rPr>
              <a:t>            System.out.println(todolist.remove());		}}}</a:t>
            </a:r>
            <a:endParaRPr sz="1600" b="0" i="0" u="none" strike="noStrike" cap="none">
              <a:solidFill>
                <a:srgbClr val="0000F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1" name="Google Shape;171;p34"/>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SzPts val="2800"/>
              <a:buNone/>
            </a:pPr>
            <a:r>
              <a:rPr lang="en" sz="2400">
                <a:solidFill>
                  <a:srgbClr val="FFFFFF"/>
                </a:solidFill>
              </a:rPr>
              <a:t>Introduction to Queues</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5"/>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7" name="Google Shape;177;p35"/>
          <p:cNvSpPr/>
          <p:nvPr/>
        </p:nvSpPr>
        <p:spPr>
          <a:xfrm>
            <a:off x="7929284" y="210064"/>
            <a:ext cx="813600" cy="217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8" name="Google Shape;178;p35"/>
          <p:cNvSpPr txBox="1"/>
          <p:nvPr/>
        </p:nvSpPr>
        <p:spPr>
          <a:xfrm>
            <a:off x="290100" y="789300"/>
            <a:ext cx="8701500" cy="777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000000"/>
                </a:solidFill>
                <a:latin typeface="Calibri"/>
                <a:ea typeface="Calibri"/>
                <a:cs typeface="Calibri"/>
                <a:sym typeface="Calibri"/>
              </a:rPr>
              <a:t>And just as we expected, the output is all the tasks being printed in the FIFO order.</a:t>
            </a:r>
            <a:endParaRPr sz="1800" b="0" i="0" u="none" strike="noStrike" cap="none">
              <a:solidFill>
                <a:srgbClr val="000000"/>
              </a:solidFill>
              <a:latin typeface="Calibri"/>
              <a:ea typeface="Calibri"/>
              <a:cs typeface="Calibri"/>
              <a:sym typeface="Calibri"/>
            </a:endParaRPr>
          </a:p>
        </p:txBody>
      </p:sp>
      <p:sp>
        <p:nvSpPr>
          <p:cNvPr id="179" name="Google Shape;179;p35"/>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SzPts val="2800"/>
              <a:buNone/>
            </a:pPr>
            <a:r>
              <a:rPr lang="en" sz="2400">
                <a:solidFill>
                  <a:srgbClr val="FFFFFF"/>
                </a:solidFill>
              </a:rPr>
              <a:t>Introduction to Queues</a:t>
            </a:r>
            <a:endParaRPr sz="2400"/>
          </a:p>
        </p:txBody>
      </p:sp>
      <p:pic>
        <p:nvPicPr>
          <p:cNvPr id="180" name="Google Shape;180;p35"/>
          <p:cNvPicPr preferRelativeResize="0"/>
          <p:nvPr/>
        </p:nvPicPr>
        <p:blipFill rotWithShape="1">
          <a:blip r:embed="rId4">
            <a:alphaModFix/>
          </a:blip>
          <a:srcRect l="10345" t="16948" r="23842" b="17459"/>
          <a:stretch/>
        </p:blipFill>
        <p:spPr>
          <a:xfrm>
            <a:off x="1228038" y="1239875"/>
            <a:ext cx="6687926" cy="37474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49</Slides>
  <Notes>49</Notes>
  <HiddenSlides>0</HiddenSlides>
  <ScaleCrop>false</ScaleCrop>
  <HeadingPairs>
    <vt:vector size="4" baseType="variant">
      <vt:variant>
        <vt:lpstr>Theme</vt:lpstr>
      </vt:variant>
      <vt:variant>
        <vt:i4>2</vt:i4>
      </vt:variant>
      <vt:variant>
        <vt:lpstr>Slide Titles</vt:lpstr>
      </vt:variant>
      <vt:variant>
        <vt:i4>49</vt:i4>
      </vt:variant>
    </vt:vector>
  </HeadingPairs>
  <TitlesOfParts>
    <vt:vector size="51" baseType="lpstr">
      <vt:lpstr>Simple Light</vt:lpstr>
      <vt:lpstr>Simple Light</vt:lpstr>
      <vt:lpstr>Data Structures</vt:lpstr>
      <vt:lpstr>PowerPoint Presentation</vt:lpstr>
      <vt:lpstr>PowerPoint Presentation</vt:lpstr>
      <vt:lpstr>PowerPoint Presentation</vt:lpstr>
      <vt:lpstr>PowerPoint Presentation</vt:lpstr>
      <vt:lpstr>Introduction to Queues</vt:lpstr>
      <vt:lpstr>Introduction to Queues</vt:lpstr>
      <vt:lpstr>Introduction to Queues</vt:lpstr>
      <vt:lpstr>Introduction to Queues</vt:lpstr>
      <vt:lpstr>Introduction to Queues</vt:lpstr>
      <vt:lpstr>Introduction to Queues</vt:lpstr>
      <vt:lpstr>Ticket Booking System Using Queues</vt:lpstr>
      <vt:lpstr>Ticket Booking System Using Queues </vt:lpstr>
      <vt:lpstr>Implementation of Queue</vt:lpstr>
      <vt:lpstr>Implementation of Queue</vt:lpstr>
      <vt:lpstr>Implementation of Stack using Queues</vt:lpstr>
      <vt:lpstr>Implementation of Stack using Queues</vt:lpstr>
      <vt:lpstr>Implementation of Stack using Queues</vt:lpstr>
      <vt:lpstr>Implementation of Stack using Queues</vt:lpstr>
      <vt:lpstr>Implementation of Stack using Queues</vt:lpstr>
      <vt:lpstr>Implementation of Stack using Queues</vt:lpstr>
      <vt:lpstr>Implementation of Stack using Queues</vt:lpstr>
      <vt:lpstr>Implementation of Stack using Queues</vt:lpstr>
      <vt:lpstr>Implementation of Stack using Queues</vt:lpstr>
      <vt:lpstr>Implementation of Stack using Queues</vt:lpstr>
      <vt:lpstr>Implementation of Stack using Queues</vt:lpstr>
      <vt:lpstr>Implementation of Stack using Queues</vt:lpstr>
      <vt:lpstr>Implementation of Stack using Queues</vt:lpstr>
      <vt:lpstr>Implementation of Stack using Queues</vt:lpstr>
      <vt:lpstr>Implementation of Stack using Queues</vt:lpstr>
      <vt:lpstr>Implementation of Stack using Queues</vt:lpstr>
      <vt:lpstr>Implementation of Stack using Queues</vt:lpstr>
      <vt:lpstr>Implementation of Stack using Queues</vt:lpstr>
      <vt:lpstr>Implementation of Stack using Queues</vt:lpstr>
      <vt:lpstr>Identify a Palindromic String</vt:lpstr>
      <vt:lpstr>Identify a Palindromic String</vt:lpstr>
      <vt:lpstr>Identify a Palindromic String</vt:lpstr>
      <vt:lpstr>Duplicate Parentheses Problem</vt:lpstr>
      <vt:lpstr>Duplicate Parentheses Problem</vt:lpstr>
      <vt:lpstr>Duplicate Parentheses Problem</vt:lpstr>
      <vt:lpstr>Duplicate Parentheses Problem</vt:lpstr>
      <vt:lpstr>Reverse A Stack</vt:lpstr>
      <vt:lpstr>Reverse A Stack</vt:lpstr>
      <vt:lpstr>Reverse A Stack</vt:lpstr>
      <vt:lpstr>Reverse A Stack</vt:lpstr>
      <vt:lpstr>Finding Kth Largest Element</vt:lpstr>
      <vt:lpstr>Finding Kth Largest Element</vt:lpstr>
      <vt:lpstr>PowerPoint Presentation</vt:lpstr>
      <vt:lpstr>Thank You!   P.S. - Don’t forget the home assignment for today. &lt;https://learn.upgrad.com/v/course/439/session/39891/segment/214114&gt;  Happy learning!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dc:title>
  <cp:revision>19</cp:revision>
  <dcterms:modified xsi:type="dcterms:W3CDTF">2021-01-15T18:40:28Z</dcterms:modified>
</cp:coreProperties>
</file>