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6" r:id="rId3"/>
    <p:sldId id="268" r:id="rId4"/>
    <p:sldId id="267" r:id="rId5"/>
    <p:sldId id="273" r:id="rId6"/>
    <p:sldId id="269"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9/29/2023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16567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497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1910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6787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517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895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0602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699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7767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8707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9/29/2023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3803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9/29/2023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97373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r>
              <a:rPr lang="en-IN" dirty="0"/>
              <a:t>Smart water system</a:t>
            </a:r>
            <a:endParaRPr dirty="0"/>
          </a:p>
        </p:txBody>
      </p:sp>
      <p:sp>
        <p:nvSpPr>
          <p:cNvPr id="4" name="Content Placeholder 3">
            <a:extLst>
              <a:ext uri="{FF2B5EF4-FFF2-40B4-BE49-F238E27FC236}">
                <a16:creationId xmlns:a16="http://schemas.microsoft.com/office/drawing/2014/main" id="{60EA3768-1732-C7C9-4A83-081E572D8555}"/>
              </a:ext>
            </a:extLst>
          </p:cNvPr>
          <p:cNvSpPr>
            <a:spLocks noGrp="1"/>
          </p:cNvSpPr>
          <p:nvPr>
            <p:ph type="subTitle" idx="1"/>
          </p:nvPr>
        </p:nvSpPr>
        <p:spPr/>
        <p:txBody>
          <a:bodyPr/>
          <a:lstStyle/>
          <a:p>
            <a:endParaRPr lang="en-US"/>
          </a:p>
        </p:txBody>
      </p:sp>
      <p:pic>
        <p:nvPicPr>
          <p:cNvPr id="3" name="Picture 2" descr="Colourful patterns on the sky">
            <a:extLst>
              <a:ext uri="{FF2B5EF4-FFF2-40B4-BE49-F238E27FC236}">
                <a16:creationId xmlns:a16="http://schemas.microsoft.com/office/drawing/2014/main" id="{C6906739-800F-716C-674E-92517F6B8AF2}"/>
              </a:ext>
            </a:extLst>
          </p:cNvPr>
          <p:cNvPicPr>
            <a:picLocks noChangeAspect="1"/>
          </p:cNvPicPr>
          <p:nvPr/>
        </p:nvPicPr>
        <p:blipFill rotWithShape="1">
          <a:blip r:embed="rId2"/>
          <a:srcRect t="11345" r="11" b="14831"/>
          <a:stretch/>
        </p:blipFill>
        <p:spPr>
          <a:xfrm>
            <a:off x="5211216" y="10"/>
            <a:ext cx="6980887" cy="3435230"/>
          </a:xfrm>
          <a:custGeom>
            <a:avLst/>
            <a:gdLst/>
            <a:ahLst/>
            <a:cxnLst/>
            <a:rect l="l" t="t" r="r" b="b"/>
            <a:pathLst>
              <a:path w="6980887" h="3435240">
                <a:moveTo>
                  <a:pt x="3425069" y="0"/>
                </a:moveTo>
                <a:lnTo>
                  <a:pt x="6980887" y="0"/>
                </a:lnTo>
                <a:lnTo>
                  <a:pt x="6980887" y="3435240"/>
                </a:lnTo>
                <a:lnTo>
                  <a:pt x="0" y="3435240"/>
                </a:lnTo>
                <a:lnTo>
                  <a:pt x="0" y="3431304"/>
                </a:lnTo>
                <a:close/>
              </a:path>
            </a:pathLst>
          </a:custGeom>
        </p:spPr>
      </p:pic>
      <p:sp>
        <p:nvSpPr>
          <p:cNvPr id="7" name="TextBox 6">
            <a:extLst>
              <a:ext uri="{FF2B5EF4-FFF2-40B4-BE49-F238E27FC236}">
                <a16:creationId xmlns:a16="http://schemas.microsoft.com/office/drawing/2014/main" id="{DF8BED89-CE1E-C1B2-8135-537B07ED9576}"/>
              </a:ext>
            </a:extLst>
          </p:cNvPr>
          <p:cNvSpPr txBox="1"/>
          <p:nvPr/>
        </p:nvSpPr>
        <p:spPr>
          <a:xfrm>
            <a:off x="5184576"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398840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7362" y="720435"/>
            <a:ext cx="5224982" cy="2992584"/>
          </a:xfrm>
        </p:spPr>
        <p:txBody>
          <a:bodyPr>
            <a:normAutofit/>
          </a:bodyPr>
          <a:lstStyle/>
          <a:p>
            <a:r>
              <a:rPr lang="en-US" dirty="0"/>
              <a:t>Project definition and design thinking</a:t>
            </a:r>
          </a:p>
        </p:txBody>
      </p:sp>
      <p:sp>
        <p:nvSpPr>
          <p:cNvPr id="3" name="Content Placeholder"/>
          <p:cNvSpPr>
            <a:spLocks noGrp="1"/>
          </p:cNvSpPr>
          <p:nvPr>
            <p:ph idx="1"/>
          </p:nvPr>
        </p:nvSpPr>
        <p:spPr>
          <a:xfrm>
            <a:off x="1077362" y="4630190"/>
            <a:ext cx="3744669" cy="1310639"/>
          </a:xfrm>
        </p:spPr>
        <p:txBody>
          <a:bodyPr>
            <a:normAutofit/>
          </a:bodyPr>
          <a:lstStyle/>
          <a:p>
            <a:r>
              <a:rPr lang="en-IN" dirty="0">
                <a:solidFill>
                  <a:schemeClr val="bg1"/>
                </a:solidFill>
              </a:rPr>
              <a:t>.....</a:t>
            </a:r>
            <a:r>
              <a:rPr lang="en-IN" dirty="0"/>
              <a:t> </a:t>
            </a:r>
            <a:endParaRPr lang="en-US" dirty="0"/>
          </a:p>
        </p:txBody>
      </p:sp>
      <p:sp>
        <p:nvSpPr>
          <p:cNvPr id="12" name="Freeform: Shape 11">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omplex maths formulae on a blackboard">
            <a:extLst>
              <a:ext uri="{FF2B5EF4-FFF2-40B4-BE49-F238E27FC236}">
                <a16:creationId xmlns:a16="http://schemas.microsoft.com/office/drawing/2014/main" id="{8D391F55-C5B1-0291-1D58-E476567B5366}"/>
              </a:ext>
            </a:extLst>
          </p:cNvPr>
          <p:cNvPicPr>
            <a:picLocks noChangeAspect="1"/>
          </p:cNvPicPr>
          <p:nvPr/>
        </p:nvPicPr>
        <p:blipFill rotWithShape="1">
          <a:blip r:embed="rId2"/>
          <a:srcRect l="16113" r="28388" b="2"/>
          <a:stretch/>
        </p:blipFill>
        <p:spPr>
          <a:xfrm>
            <a:off x="6967018" y="10"/>
            <a:ext cx="522498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p:spPr>
      </p:pic>
    </p:spTree>
    <p:extLst>
      <p:ext uri="{BB962C8B-B14F-4D97-AF65-F5344CB8AC3E}">
        <p14:creationId xmlns:p14="http://schemas.microsoft.com/office/powerpoint/2010/main" val="3240901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83F9-22A0-75FE-5245-D58963A4AD00}"/>
              </a:ext>
            </a:extLst>
          </p:cNvPr>
          <p:cNvSpPr>
            <a:spLocks noGrp="1"/>
          </p:cNvSpPr>
          <p:nvPr>
            <p:ph type="title"/>
          </p:nvPr>
        </p:nvSpPr>
        <p:spPr>
          <a:xfrm>
            <a:off x="1077363" y="720434"/>
            <a:ext cx="9548966" cy="368988"/>
          </a:xfrm>
        </p:spPr>
        <p:txBody>
          <a:bodyPr>
            <a:normAutofit fontScale="90000"/>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3A566C61-0572-5DE3-B0ED-EF0927652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63" y="517922"/>
            <a:ext cx="8727434" cy="5193904"/>
          </a:xfrm>
        </p:spPr>
      </p:pic>
    </p:spTree>
    <p:extLst>
      <p:ext uri="{BB962C8B-B14F-4D97-AF65-F5344CB8AC3E}">
        <p14:creationId xmlns:p14="http://schemas.microsoft.com/office/powerpoint/2010/main" val="313587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FC73-CA9E-8EC4-1BE8-A2CAE60C6A62}"/>
              </a:ext>
            </a:extLst>
          </p:cNvPr>
          <p:cNvSpPr>
            <a:spLocks noGrp="1"/>
          </p:cNvSpPr>
          <p:nvPr>
            <p:ph type="title"/>
          </p:nvPr>
        </p:nvSpPr>
        <p:spPr/>
        <p:txBody>
          <a:bodyPr/>
          <a:lstStyle/>
          <a:p>
            <a:r>
              <a:rPr lang="en-IN" dirty="0"/>
              <a:t>Project definition</a:t>
            </a:r>
            <a:endParaRPr lang="en-US" dirty="0"/>
          </a:p>
        </p:txBody>
      </p:sp>
      <p:sp>
        <p:nvSpPr>
          <p:cNvPr id="3" name="Content Placeholder 2">
            <a:extLst>
              <a:ext uri="{FF2B5EF4-FFF2-40B4-BE49-F238E27FC236}">
                <a16:creationId xmlns:a16="http://schemas.microsoft.com/office/drawing/2014/main" id="{EEAD28BC-DB0A-5837-5B11-B7DBBEB83BB4}"/>
              </a:ext>
            </a:extLst>
          </p:cNvPr>
          <p:cNvSpPr>
            <a:spLocks noGrp="1"/>
          </p:cNvSpPr>
          <p:nvPr>
            <p:ph idx="1"/>
          </p:nvPr>
        </p:nvSpPr>
        <p:spPr/>
        <p:txBody>
          <a:bodyPr/>
          <a:lstStyle/>
          <a:p>
            <a:r>
              <a:rPr lang="en-US" b="1" dirty="0"/>
              <a:t>Smart water refers to a movement in the water industry involving emerging technology that includes hardware, software, and analytics </a:t>
            </a:r>
            <a:endParaRPr lang="en-IN" b="1" dirty="0"/>
          </a:p>
          <a:p>
            <a:endParaRPr lang="en-IN" b="1" dirty="0"/>
          </a:p>
          <a:p>
            <a:endParaRPr lang="en-IN" b="1" dirty="0"/>
          </a:p>
          <a:p>
            <a:r>
              <a:rPr lang="en-IN" b="1" dirty="0"/>
              <a:t>Its </a:t>
            </a:r>
            <a:r>
              <a:rPr lang="en-US" b="1" dirty="0"/>
              <a:t>help water </a:t>
            </a:r>
            <a:r>
              <a:rPr lang="en-US" b="1" dirty="0" err="1"/>
              <a:t>water</a:t>
            </a:r>
            <a:r>
              <a:rPr lang="en-US" b="1" dirty="0"/>
              <a:t> and wastewater utilities target solve problems through automation, data gathering and data analysis.</a:t>
            </a:r>
            <a:endParaRPr lang="en-IN" b="1" dirty="0"/>
          </a:p>
          <a:p>
            <a:endParaRPr lang="en-IN" b="1" dirty="0"/>
          </a:p>
          <a:p>
            <a:endParaRPr lang="en-US" b="1" dirty="0"/>
          </a:p>
        </p:txBody>
      </p:sp>
    </p:spTree>
    <p:extLst>
      <p:ext uri="{BB962C8B-B14F-4D97-AF65-F5344CB8AC3E}">
        <p14:creationId xmlns:p14="http://schemas.microsoft.com/office/powerpoint/2010/main" val="312337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36B0-67E1-23E2-F9FD-B312AC29E4A6}"/>
              </a:ext>
            </a:extLst>
          </p:cNvPr>
          <p:cNvSpPr>
            <a:spLocks noGrp="1"/>
          </p:cNvSpPr>
          <p:nvPr>
            <p:ph type="title"/>
          </p:nvPr>
        </p:nvSpPr>
        <p:spPr>
          <a:xfrm>
            <a:off x="1077362" y="720434"/>
            <a:ext cx="9950103" cy="368988"/>
          </a:xfrm>
        </p:spPr>
        <p:txBody>
          <a:bodyPr>
            <a:normAutofit fontScale="90000"/>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D8255FC5-DB94-C72B-05B4-AB2708D92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38" y="720434"/>
            <a:ext cx="8858250" cy="5219991"/>
          </a:xfrm>
        </p:spPr>
      </p:pic>
    </p:spTree>
    <p:extLst>
      <p:ext uri="{BB962C8B-B14F-4D97-AF65-F5344CB8AC3E}">
        <p14:creationId xmlns:p14="http://schemas.microsoft.com/office/powerpoint/2010/main" val="188833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BC20-23EC-35F4-B262-C8FACA85CBC4}"/>
              </a:ext>
            </a:extLst>
          </p:cNvPr>
          <p:cNvSpPr>
            <a:spLocks noGrp="1"/>
          </p:cNvSpPr>
          <p:nvPr>
            <p:ph type="title"/>
          </p:nvPr>
        </p:nvSpPr>
        <p:spPr/>
        <p:txBody>
          <a:bodyPr/>
          <a:lstStyle/>
          <a:p>
            <a:r>
              <a:rPr lang="en-IN" dirty="0"/>
              <a:t>Objective</a:t>
            </a:r>
            <a:endParaRPr lang="en-US" dirty="0"/>
          </a:p>
        </p:txBody>
      </p:sp>
      <p:sp>
        <p:nvSpPr>
          <p:cNvPr id="3" name="Content Placeholder 2">
            <a:extLst>
              <a:ext uri="{FF2B5EF4-FFF2-40B4-BE49-F238E27FC236}">
                <a16:creationId xmlns:a16="http://schemas.microsoft.com/office/drawing/2014/main" id="{BEC3BFA7-1FDB-F038-FF23-927C1A90BED5}"/>
              </a:ext>
            </a:extLst>
          </p:cNvPr>
          <p:cNvSpPr>
            <a:spLocks noGrp="1"/>
          </p:cNvSpPr>
          <p:nvPr>
            <p:ph idx="1"/>
          </p:nvPr>
        </p:nvSpPr>
        <p:spPr/>
        <p:txBody>
          <a:bodyPr/>
          <a:lstStyle/>
          <a:p>
            <a:pPr marL="0" indent="0">
              <a:buNone/>
            </a:pPr>
            <a:r>
              <a:rPr lang="en-US" b="1" dirty="0"/>
              <a:t>∆. Reduce the man power &amp; conserve the water</a:t>
            </a:r>
            <a:endParaRPr lang="en-IN" b="1" dirty="0"/>
          </a:p>
          <a:p>
            <a:pPr marL="0" indent="0">
              <a:buNone/>
            </a:pPr>
            <a:endParaRPr lang="en-IN" b="1" dirty="0"/>
          </a:p>
          <a:p>
            <a:pPr marL="0" indent="0">
              <a:buNone/>
            </a:pPr>
            <a:r>
              <a:rPr lang="en-US" b="1" dirty="0"/>
              <a:t>∆. Real time sensing and control</a:t>
            </a:r>
            <a:endParaRPr lang="en-IN" b="1" dirty="0"/>
          </a:p>
          <a:p>
            <a:pPr marL="0" indent="0">
              <a:buNone/>
            </a:pPr>
            <a:endParaRPr lang="en-IN" b="1" dirty="0"/>
          </a:p>
          <a:p>
            <a:pPr marL="0" indent="0">
              <a:buNone/>
            </a:pPr>
            <a:r>
              <a:rPr lang="en-US" b="1" dirty="0"/>
              <a:t>∆. To get the output of soil water sensor and provide water to crop</a:t>
            </a:r>
            <a:endParaRPr lang="en-IN" b="1" dirty="0"/>
          </a:p>
          <a:p>
            <a:pPr marL="0" indent="0">
              <a:buNone/>
            </a:pPr>
            <a:endParaRPr lang="en-IN" b="1" dirty="0"/>
          </a:p>
          <a:p>
            <a:pPr marL="0" indent="0">
              <a:buNone/>
            </a:pPr>
            <a:r>
              <a:rPr lang="en-US" b="1" dirty="0"/>
              <a:t>∆. To observe other parameter for better </a:t>
            </a:r>
            <a:r>
              <a:rPr lang="en-US" b="1" dirty="0" err="1"/>
              <a:t>yeild</a:t>
            </a:r>
            <a:endParaRPr lang="en-US" b="1" dirty="0"/>
          </a:p>
        </p:txBody>
      </p:sp>
    </p:spTree>
    <p:extLst>
      <p:ext uri="{BB962C8B-B14F-4D97-AF65-F5344CB8AC3E}">
        <p14:creationId xmlns:p14="http://schemas.microsoft.com/office/powerpoint/2010/main" val="186645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913E-ABFA-85BB-9350-34E38D5CD537}"/>
              </a:ext>
            </a:extLst>
          </p:cNvPr>
          <p:cNvSpPr>
            <a:spLocks noGrp="1"/>
          </p:cNvSpPr>
          <p:nvPr>
            <p:ph type="title"/>
          </p:nvPr>
        </p:nvSpPr>
        <p:spPr/>
        <p:txBody>
          <a:bodyPr/>
          <a:lstStyle/>
          <a:p>
            <a:r>
              <a:rPr lang="en-IN" dirty="0"/>
              <a:t>Design thinking</a:t>
            </a:r>
            <a:endParaRPr lang="en-US" dirty="0"/>
          </a:p>
        </p:txBody>
      </p:sp>
      <p:sp>
        <p:nvSpPr>
          <p:cNvPr id="3" name="Content Placeholder 2">
            <a:extLst>
              <a:ext uri="{FF2B5EF4-FFF2-40B4-BE49-F238E27FC236}">
                <a16:creationId xmlns:a16="http://schemas.microsoft.com/office/drawing/2014/main" id="{95EBC56F-74F8-F87B-A51B-07747EB49D92}"/>
              </a:ext>
            </a:extLst>
          </p:cNvPr>
          <p:cNvSpPr>
            <a:spLocks noGrp="1"/>
          </p:cNvSpPr>
          <p:nvPr>
            <p:ph idx="1"/>
          </p:nvPr>
        </p:nvSpPr>
        <p:spPr>
          <a:xfrm>
            <a:off x="1255955" y="3429000"/>
            <a:ext cx="9950103" cy="3513514"/>
          </a:xfrm>
        </p:spPr>
        <p:txBody>
          <a:bodyPr/>
          <a:lstStyle/>
          <a:p>
            <a:r>
              <a:rPr lang="en-IN" b="0" i="0" dirty="0">
                <a:effectLst/>
                <a:latin typeface="-apple-system"/>
              </a:rPr>
              <a:t>The goal of the project is to choose a problem space, apply the user </a:t>
            </a:r>
            <a:r>
              <a:rPr lang="en-IN" b="0" i="0" dirty="0" err="1">
                <a:effectLst/>
                <a:latin typeface="-apple-system"/>
              </a:rPr>
              <a:t>centered</a:t>
            </a:r>
            <a:r>
              <a:rPr lang="en-IN" b="0" i="0" dirty="0">
                <a:effectLst/>
                <a:latin typeface="-apple-system"/>
              </a:rPr>
              <a:t> design thinking process and come up with a solution (a prototype) to the problem.</a:t>
            </a:r>
          </a:p>
          <a:p>
            <a:r>
              <a:rPr lang="en-IN" b="0" i="0" dirty="0">
                <a:effectLst/>
                <a:latin typeface="-apple-system"/>
              </a:rPr>
              <a:t> One of the best things about being a designer is that we get an opportunity to work on a very broad spectrum of issues.</a:t>
            </a:r>
          </a:p>
          <a:p>
            <a:r>
              <a:rPr lang="en-IN" b="1" dirty="0"/>
              <a:t>My home in India, like many other stand-alone homes, uses an overhead tank to store water for our daily needs. The water to the overhead tank is supplied from an underground ‘Sump’ tank using a motorized pump.</a:t>
            </a:r>
            <a:endParaRPr lang="en-US" b="1" dirty="0"/>
          </a:p>
        </p:txBody>
      </p:sp>
    </p:spTree>
    <p:extLst>
      <p:ext uri="{BB962C8B-B14F-4D97-AF65-F5344CB8AC3E}">
        <p14:creationId xmlns:p14="http://schemas.microsoft.com/office/powerpoint/2010/main" val="109642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0E63-F2CB-8491-D273-93744CA96810}"/>
              </a:ext>
            </a:extLst>
          </p:cNvPr>
          <p:cNvSpPr>
            <a:spLocks noGrp="1"/>
          </p:cNvSpPr>
          <p:nvPr>
            <p:ph type="title"/>
          </p:nvPr>
        </p:nvSpPr>
        <p:spPr>
          <a:xfrm>
            <a:off x="1077362" y="720434"/>
            <a:ext cx="9950103" cy="196736"/>
          </a:xfrm>
        </p:spPr>
        <p:txBody>
          <a:bodyPr>
            <a:normAutofit fontScale="90000"/>
          </a:bodyPr>
          <a:lstStyle/>
          <a:p>
            <a:r>
              <a:rPr lang="en-IN" dirty="0">
                <a:solidFill>
                  <a:schemeClr val="bg1"/>
                </a:solidFill>
              </a:rPr>
              <a:t>… .. </a:t>
            </a:r>
            <a:endParaRPr lang="en-US" dirty="0">
              <a:solidFill>
                <a:schemeClr val="bg1"/>
              </a:solidFill>
            </a:endParaRPr>
          </a:p>
        </p:txBody>
      </p:sp>
      <p:sp>
        <p:nvSpPr>
          <p:cNvPr id="3" name="Content Placeholder 2">
            <a:extLst>
              <a:ext uri="{FF2B5EF4-FFF2-40B4-BE49-F238E27FC236}">
                <a16:creationId xmlns:a16="http://schemas.microsoft.com/office/drawing/2014/main" id="{A19775E8-F499-CAC1-9E38-9941CD91777E}"/>
              </a:ext>
            </a:extLst>
          </p:cNvPr>
          <p:cNvSpPr>
            <a:spLocks noGrp="1"/>
          </p:cNvSpPr>
          <p:nvPr>
            <p:ph idx="1"/>
          </p:nvPr>
        </p:nvSpPr>
        <p:spPr>
          <a:xfrm>
            <a:off x="1077362" y="1321594"/>
            <a:ext cx="9950103" cy="4619236"/>
          </a:xfrm>
        </p:spPr>
        <p:txBody>
          <a:bodyPr/>
          <a:lstStyle/>
          <a:p>
            <a:r>
              <a:rPr lang="en-IN" b="1" dirty="0"/>
              <a:t>This is where the problem arises. The pump is usually operated manually using a switch. The pump is turned on to fill the tank when the residents discover a thinning tap and this can happen without warning. There have been many instances of this happening in the middle of me taking  shower and it’s frustrating.</a:t>
            </a:r>
          </a:p>
          <a:p>
            <a:r>
              <a:rPr lang="en-IN" b="1" dirty="0"/>
              <a:t>People were not given sufficient feedback about the situation and they had to suffer in the form of paying excess water bills or staring at empty taps when they really needed water. What’s strange is that, in an age when internet is unlimited, we are primed to worry more about our internet usage than water, which is a limited resource. All of this is a consequence of a poorly designed water management system</a:t>
            </a:r>
            <a:endParaRPr lang="en-US" b="1" dirty="0"/>
          </a:p>
        </p:txBody>
      </p:sp>
    </p:spTree>
    <p:extLst>
      <p:ext uri="{BB962C8B-B14F-4D97-AF65-F5344CB8AC3E}">
        <p14:creationId xmlns:p14="http://schemas.microsoft.com/office/powerpoint/2010/main" val="231197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0498-EB9F-F000-E916-990F87FF6902}"/>
              </a:ext>
            </a:extLst>
          </p:cNvPr>
          <p:cNvSpPr>
            <a:spLocks noGrp="1"/>
          </p:cNvSpPr>
          <p:nvPr>
            <p:ph type="title"/>
          </p:nvPr>
        </p:nvSpPr>
        <p:spPr>
          <a:xfrm>
            <a:off x="1077362" y="720434"/>
            <a:ext cx="9950103" cy="333269"/>
          </a:xfrm>
        </p:spPr>
        <p:txBody>
          <a:bodyPr>
            <a:normAutofit fontScale="90000"/>
          </a:bodyPr>
          <a:lstStyle/>
          <a:p>
            <a:r>
              <a:rPr lang="en-IN" dirty="0">
                <a:solidFill>
                  <a:schemeClr val="bg1"/>
                </a:solidFill>
              </a:rPr>
              <a:t>… .</a:t>
            </a:r>
            <a:endParaRPr lang="en-US" dirty="0">
              <a:solidFill>
                <a:schemeClr val="bg1"/>
              </a:solidFill>
            </a:endParaRPr>
          </a:p>
        </p:txBody>
      </p:sp>
      <p:pic>
        <p:nvPicPr>
          <p:cNvPr id="4" name="Picture 4">
            <a:extLst>
              <a:ext uri="{FF2B5EF4-FFF2-40B4-BE49-F238E27FC236}">
                <a16:creationId xmlns:a16="http://schemas.microsoft.com/office/drawing/2014/main" id="{B2985892-FD10-1AC3-211B-B14A63711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62" y="410766"/>
            <a:ext cx="9691841" cy="5726800"/>
          </a:xfrm>
        </p:spPr>
      </p:pic>
    </p:spTree>
    <p:extLst>
      <p:ext uri="{BB962C8B-B14F-4D97-AF65-F5344CB8AC3E}">
        <p14:creationId xmlns:p14="http://schemas.microsoft.com/office/powerpoint/2010/main" val="4034520081"/>
      </p:ext>
    </p:extLst>
  </p:cSld>
  <p:clrMapOvr>
    <a:masterClrMapping/>
  </p:clrMapOvr>
</p:sld>
</file>

<file path=ppt/theme/theme1.xml><?xml version="1.0" encoding="utf-8"?>
<a:theme xmlns:a="http://schemas.openxmlformats.org/drawingml/2006/main" name="BlocksVTI">
  <a:themeElements>
    <a:clrScheme name="AnalogousFromRegularSeedLeftStep">
      <a:dk1>
        <a:srgbClr val="000000"/>
      </a:dk1>
      <a:lt1>
        <a:srgbClr val="FFFFFF"/>
      </a:lt1>
      <a:dk2>
        <a:srgbClr val="322A1C"/>
      </a:dk2>
      <a:lt2>
        <a:srgbClr val="F1F0F3"/>
      </a:lt2>
      <a:accent1>
        <a:srgbClr val="8FAB1E"/>
      </a:accent1>
      <a:accent2>
        <a:srgbClr val="C29D15"/>
      </a:accent2>
      <a:accent3>
        <a:srgbClr val="E76F29"/>
      </a:accent3>
      <a:accent4>
        <a:srgbClr val="D51720"/>
      </a:accent4>
      <a:accent5>
        <a:srgbClr val="E72981"/>
      </a:accent5>
      <a:accent6>
        <a:srgbClr val="D517BE"/>
      </a:accent6>
      <a:hlink>
        <a:srgbClr val="7964CB"/>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BlocksVTI</vt:lpstr>
      <vt:lpstr>Smart water system</vt:lpstr>
      <vt:lpstr>Project definition and design thinking</vt:lpstr>
      <vt:lpstr>....... </vt:lpstr>
      <vt:lpstr>Project definition</vt:lpstr>
      <vt:lpstr>.... </vt:lpstr>
      <vt:lpstr>Objective</vt:lpstr>
      <vt:lpstr>Design thinking</vt:lpstr>
      <vt:lpstr>… ..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system</dc:title>
  <dc:creator>sarath kumar</dc:creator>
  <cp:lastModifiedBy>sarath kumar</cp:lastModifiedBy>
  <cp:revision>4</cp:revision>
  <dcterms:created xsi:type="dcterms:W3CDTF">2023-09-29T10:42:28Z</dcterms:created>
  <dcterms:modified xsi:type="dcterms:W3CDTF">2023-09-29T15:41:59Z</dcterms:modified>
</cp:coreProperties>
</file>