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74" r:id="rId2"/>
    <p:sldId id="257" r:id="rId3"/>
    <p:sldId id="827" r:id="rId4"/>
    <p:sldId id="296" r:id="rId5"/>
    <p:sldId id="830" r:id="rId6"/>
    <p:sldId id="829" r:id="rId7"/>
    <p:sldId id="831" r:id="rId8"/>
    <p:sldId id="834" r:id="rId9"/>
    <p:sldId id="835" r:id="rId10"/>
    <p:sldId id="833" r:id="rId11"/>
    <p:sldId id="836" r:id="rId12"/>
    <p:sldId id="847" r:id="rId13"/>
    <p:sldId id="839" r:id="rId14"/>
    <p:sldId id="837" r:id="rId15"/>
    <p:sldId id="838" r:id="rId16"/>
    <p:sldId id="840" r:id="rId17"/>
    <p:sldId id="841" r:id="rId18"/>
    <p:sldId id="842" r:id="rId19"/>
    <p:sldId id="843" r:id="rId20"/>
    <p:sldId id="844" r:id="rId21"/>
    <p:sldId id="845" r:id="rId22"/>
    <p:sldId id="846" r:id="rId23"/>
    <p:sldId id="271" r:id="rId24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1296" userDrawn="1">
          <p15:clr>
            <a:srgbClr val="A4A3A4"/>
          </p15:clr>
        </p15:guide>
        <p15:guide id="3" orient="horz" pos="452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FF2D"/>
    <a:srgbClr val="9966FF"/>
    <a:srgbClr val="DCDCDC"/>
    <a:srgbClr val="FFA7A7"/>
    <a:srgbClr val="FFEEB9"/>
    <a:srgbClr val="FFD9D9"/>
    <a:srgbClr val="B3CCFF"/>
    <a:srgbClr val="FFB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2" autoAdjust="0"/>
    <p:restoredTop sz="99644" autoAdjust="0"/>
  </p:normalViewPr>
  <p:slideViewPr>
    <p:cSldViewPr snapToObjects="1" showGuides="1">
      <p:cViewPr varScale="1">
        <p:scale>
          <a:sx n="61" d="100"/>
          <a:sy n="61" d="100"/>
        </p:scale>
        <p:origin x="702" y="78"/>
      </p:cViewPr>
      <p:guideLst>
        <p:guide orient="horz" pos="403"/>
        <p:guide orient="horz" pos="1296"/>
        <p:guide orient="horz" pos="452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/>
                <a:cs typeface="Arial"/>
              </a:rPr>
              <a:pPr/>
              <a:t>8/20/2021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pPr/>
              <a:t>‹#›</a:t>
            </a:fld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8/20/2021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266" b="18803"/>
          <a:stretch/>
        </p:blipFill>
        <p:spPr>
          <a:xfrm>
            <a:off x="0" y="-21504"/>
            <a:ext cx="14698980" cy="82441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12" r="17294"/>
          <a:stretch/>
        </p:blipFill>
        <p:spPr>
          <a:xfrm flipH="1">
            <a:off x="-29617" y="-17926"/>
            <a:ext cx="13820653" cy="82296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7637512" cy="29260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7637512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5" name="Footer Placeholder 4">
            <a:extLst>
              <a:ext uri="{FF2B5EF4-FFF2-40B4-BE49-F238E27FC236}">
                <a16:creationId xmlns:a16="http://schemas.microsoft.com/office/drawing/2014/main" id="{8C0620CB-5544-4A89-9295-4F37C0FAFEC2}"/>
              </a:ext>
            </a:extLst>
          </p:cNvPr>
          <p:cNvSpPr txBox="1">
            <a:spLocks/>
          </p:cNvSpPr>
          <p:nvPr userDrawn="1"/>
        </p:nvSpPr>
        <p:spPr>
          <a:xfrm>
            <a:off x="516632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Henotic Technology Proprietary and Confidential</a:t>
            </a:r>
          </a:p>
        </p:txBody>
      </p:sp>
      <p:sp>
        <p:nvSpPr>
          <p:cNvPr id="46" name="Text Box 115">
            <a:extLst>
              <a:ext uri="{FF2B5EF4-FFF2-40B4-BE49-F238E27FC236}">
                <a16:creationId xmlns:a16="http://schemas.microsoft.com/office/drawing/2014/main" id="{208D5527-0FF1-4CF0-9129-318A0408AD7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August 20, 2021</a:t>
            </a:fld>
            <a:endParaRPr lang="en-US" sz="1400" b="0" dirty="0">
              <a:solidFill>
                <a:schemeClr val="tx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6FCEA78-FC03-4439-8560-E247F06B2CD1}"/>
              </a:ext>
            </a:extLst>
          </p:cNvPr>
          <p:cNvPicPr/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474440" y="7363106"/>
            <a:ext cx="2775154" cy="568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154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August 20, 2021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Henotic Technology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7650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45720"/>
            <a:ext cx="15358885" cy="8275320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21"/>
          <a:stretch/>
        </p:blipFill>
        <p:spPr>
          <a:xfrm>
            <a:off x="4812041" y="-33724"/>
            <a:ext cx="10546844" cy="8309044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685799" y="640080"/>
            <a:ext cx="6629401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516632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Henotic Technology Proprietary and Confidential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August 20, 2021</a:t>
            </a:fld>
            <a:endParaRPr lang="en-US" sz="1400" b="0" dirty="0">
              <a:solidFill>
                <a:schemeClr val="tx1"/>
              </a:solidFill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3F4A8800-D78F-43D1-A13B-AACEC81556B5}"/>
              </a:ext>
            </a:extLst>
          </p:cNvPr>
          <p:cNvPicPr/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74440" y="7363106"/>
            <a:ext cx="2775154" cy="568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6003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667778" y="7557596"/>
            <a:ext cx="11488189" cy="2971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8" name="Group 17"/>
          <p:cNvGrpSpPr/>
          <p:nvPr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0" name="Text Box 115"/>
          <p:cNvSpPr txBox="1">
            <a:spLocks noChangeArrowheads="1"/>
          </p:cNvSpPr>
          <p:nvPr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August 20, 2021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Henotic Technology Proprietary and Confidential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4D894246-BFBF-4752-A7D4-80BA32C08D68}"/>
              </a:ext>
            </a:extLst>
          </p:cNvPr>
          <p:cNvPicPr/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386164" y="7496108"/>
            <a:ext cx="2226482" cy="424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1" r:id="rId4"/>
    <p:sldLayoutId id="2147483681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Clr>
          <a:srgbClr val="0070C0"/>
        </a:buClr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Clr>
          <a:srgbClr val="0070C0"/>
        </a:buClr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Clr>
          <a:srgbClr val="0070C0"/>
        </a:buClr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1463"/>
            <a:ext cx="13258800" cy="6286544"/>
          </a:xfrm>
        </p:spPr>
        <p:txBody>
          <a:bodyPr/>
          <a:lstStyle/>
          <a:p>
            <a:pPr lvl="0"/>
            <a:br>
              <a:rPr lang="en-US" sz="3600" dirty="0">
                <a:solidFill>
                  <a:srgbClr val="0070C0"/>
                </a:solidFill>
              </a:rPr>
            </a:br>
            <a:br>
              <a:rPr lang="en-IN" sz="3600" dirty="0"/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62447" y="2890664"/>
            <a:ext cx="8167736" cy="208823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 algn="ctr">
              <a:lnSpc>
                <a:spcPct val="85000"/>
              </a:lnSpc>
              <a:spcBef>
                <a:spcPct val="0"/>
              </a:spcBef>
              <a:defRPr/>
            </a:pPr>
            <a:r>
              <a:rPr lang="en-US" sz="40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5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Capstone Project - 01</a:t>
            </a:r>
          </a:p>
          <a:p>
            <a:pPr lvl="0" algn="ctr">
              <a:lnSpc>
                <a:spcPct val="85000"/>
              </a:lnSpc>
              <a:spcBef>
                <a:spcPct val="0"/>
              </a:spcBef>
              <a:defRPr/>
            </a:pPr>
            <a:endParaRPr lang="en-US" sz="35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pPr lvl="0" algn="ctr">
              <a:lnSpc>
                <a:spcPct val="85000"/>
              </a:lnSpc>
              <a:spcBef>
                <a:spcPct val="0"/>
              </a:spcBef>
              <a:defRPr/>
            </a:pPr>
            <a:r>
              <a:rPr lang="en-US" sz="3500" b="1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Auto Insurance - </a:t>
            </a:r>
          </a:p>
          <a:p>
            <a:pPr lvl="0" algn="ctr">
              <a:lnSpc>
                <a:spcPct val="85000"/>
              </a:lnSpc>
              <a:spcBef>
                <a:spcPct val="0"/>
              </a:spcBef>
              <a:defRPr/>
            </a:pPr>
            <a:r>
              <a:rPr lang="en-US" sz="3500" b="1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Quote to New Policy Conversion</a:t>
            </a:r>
            <a:r>
              <a:rPr lang="en-US" sz="48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242" name="AutoShape 2" descr="The Python Logo | Python Software Found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0244" name="AutoShape 4" descr="The Python Logo | Python Software Found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30183" y="2570575"/>
            <a:ext cx="5121721" cy="2768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1714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536" y="6203032"/>
            <a:ext cx="12385376" cy="1077683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accent4">
                    <a:lumMod val="50000"/>
                  </a:schemeClr>
                </a:solidFill>
              </a:rPr>
              <a:t>Exclusive Agent</a:t>
            </a:r>
            <a:r>
              <a:rPr lang="en-US" sz="2200" dirty="0"/>
              <a:t> holding more quotes and quoted premium when compared to </a:t>
            </a:r>
            <a:r>
              <a:rPr lang="en-US" sz="2200" dirty="0">
                <a:solidFill>
                  <a:srgbClr val="C00000"/>
                </a:solidFill>
              </a:rPr>
              <a:t>Independent Agent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1C46F02-C0DD-4BEB-8C9D-C0A03169E372}"/>
              </a:ext>
            </a:extLst>
          </p:cNvPr>
          <p:cNvSpPr txBox="1">
            <a:spLocks/>
          </p:cNvSpPr>
          <p:nvPr/>
        </p:nvSpPr>
        <p:spPr>
          <a:xfrm>
            <a:off x="814342" y="514401"/>
            <a:ext cx="12601400" cy="95719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Exploratory Data Analysis - KPI 04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8E3EE6-1E83-4B63-A326-2AADF8A25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632" y="1481422"/>
            <a:ext cx="6495856" cy="386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68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536" y="6203032"/>
            <a:ext cx="12745416" cy="107768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MAR-20</a:t>
            </a:r>
            <a:r>
              <a:rPr lang="en-US" sz="2400" dirty="0"/>
              <a:t>  Quote count of car,van and truck is high 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>
                <a:solidFill>
                  <a:srgbClr val="C00000"/>
                </a:solidFill>
              </a:rPr>
              <a:t>FEB-20</a:t>
            </a:r>
            <a:r>
              <a:rPr lang="en-US" sz="2400" dirty="0"/>
              <a:t>  Quote Count of car,van and truck is very less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1C46F02-C0DD-4BEB-8C9D-C0A03169E372}"/>
              </a:ext>
            </a:extLst>
          </p:cNvPr>
          <p:cNvSpPr txBox="1">
            <a:spLocks/>
          </p:cNvSpPr>
          <p:nvPr/>
        </p:nvSpPr>
        <p:spPr>
          <a:xfrm>
            <a:off x="814342" y="514401"/>
            <a:ext cx="12601400" cy="95719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Exploratory Data Analysis - KPI 05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FA7CC8-48CC-48B1-87E1-C173FAC76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536" y="1666528"/>
            <a:ext cx="10153128" cy="387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5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986" y="6203032"/>
            <a:ext cx="12811965" cy="107768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MAR-20</a:t>
            </a:r>
            <a:r>
              <a:rPr lang="en-US" sz="2400" dirty="0"/>
              <a:t>  Quoted Premium of car,van and truck is high 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>
                <a:solidFill>
                  <a:srgbClr val="C00000"/>
                </a:solidFill>
              </a:rPr>
              <a:t>FEB-20</a:t>
            </a:r>
            <a:r>
              <a:rPr lang="en-US" sz="2400" dirty="0"/>
              <a:t>  Quoted Premium of car,van and truck is very less 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1C46F02-C0DD-4BEB-8C9D-C0A03169E372}"/>
              </a:ext>
            </a:extLst>
          </p:cNvPr>
          <p:cNvSpPr txBox="1">
            <a:spLocks/>
          </p:cNvSpPr>
          <p:nvPr/>
        </p:nvSpPr>
        <p:spPr>
          <a:xfrm>
            <a:off x="814342" y="514401"/>
            <a:ext cx="12601400" cy="95719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Exploratory Data Analysis - KPI 06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1411F5-B09B-4DCD-89A3-52D6F7A76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955" y="1666528"/>
            <a:ext cx="12811965" cy="387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15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152" y="6203032"/>
            <a:ext cx="13258800" cy="107768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REGION-H</a:t>
            </a:r>
            <a:r>
              <a:rPr lang="en-US" sz="2400" dirty="0"/>
              <a:t> is having more New Policies and New policy premium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>
                <a:solidFill>
                  <a:srgbClr val="C00000"/>
                </a:solidFill>
              </a:rPr>
              <a:t>REGION-G</a:t>
            </a:r>
            <a:r>
              <a:rPr lang="en-US" sz="2400" dirty="0"/>
              <a:t> is having very less New Policies and New policy premium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1C46F02-C0DD-4BEB-8C9D-C0A03169E372}"/>
              </a:ext>
            </a:extLst>
          </p:cNvPr>
          <p:cNvSpPr txBox="1">
            <a:spLocks/>
          </p:cNvSpPr>
          <p:nvPr/>
        </p:nvSpPr>
        <p:spPr>
          <a:xfrm>
            <a:off x="814342" y="514401"/>
            <a:ext cx="12601400" cy="95719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Exploratory Data Analysis - KPI 07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131473-2168-4DB8-BACD-BD6C79170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616" y="1471596"/>
            <a:ext cx="7344816" cy="421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8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152" y="6203032"/>
            <a:ext cx="13258800" cy="1077683"/>
          </a:xfrm>
        </p:spPr>
        <p:txBody>
          <a:bodyPr>
            <a:noAutofit/>
          </a:bodyPr>
          <a:lstStyle/>
          <a:p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Car</a:t>
            </a:r>
            <a:r>
              <a:rPr lang="en-US" sz="2400" dirty="0"/>
              <a:t> New Policies are high when compared to </a:t>
            </a:r>
            <a:r>
              <a:rPr lang="en-US" sz="2400" dirty="0">
                <a:solidFill>
                  <a:srgbClr val="C00000"/>
                </a:solidFill>
              </a:rPr>
              <a:t>truck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C00000"/>
                </a:solidFill>
              </a:rPr>
              <a:t>Van</a:t>
            </a:r>
            <a:r>
              <a:rPr lang="en-US" sz="2400" dirty="0"/>
              <a:t> </a:t>
            </a:r>
            <a:br>
              <a:rPr lang="en-US" sz="2400" dirty="0"/>
            </a:br>
            <a:br>
              <a:rPr lang="en-IN" sz="2400" dirty="0">
                <a:latin typeface="+mn-lt"/>
              </a:rPr>
            </a:br>
            <a:r>
              <a:rPr lang="en-IN" sz="2400" dirty="0">
                <a:latin typeface="+mn-lt"/>
              </a:rPr>
              <a:t>                       </a:t>
            </a:r>
            <a:br>
              <a:rPr lang="en-IN" sz="2400" dirty="0">
                <a:latin typeface="+mn-lt"/>
              </a:rPr>
            </a:br>
            <a:r>
              <a:rPr lang="en-IN" sz="2400" dirty="0">
                <a:latin typeface="+mn-lt"/>
              </a:rPr>
              <a:t> </a:t>
            </a:r>
            <a:br>
              <a:rPr lang="en-IN" sz="2400" b="0" dirty="0">
                <a:latin typeface="+mn-lt"/>
              </a:rPr>
            </a:br>
            <a:r>
              <a:rPr lang="en-IN" sz="2400" b="0" dirty="0"/>
              <a:t> </a:t>
            </a:r>
            <a:br>
              <a:rPr lang="en-IN" sz="2400" b="0" dirty="0"/>
            </a:b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1C46F02-C0DD-4BEB-8C9D-C0A03169E372}"/>
              </a:ext>
            </a:extLst>
          </p:cNvPr>
          <p:cNvSpPr txBox="1">
            <a:spLocks/>
          </p:cNvSpPr>
          <p:nvPr/>
        </p:nvSpPr>
        <p:spPr>
          <a:xfrm>
            <a:off x="814342" y="514401"/>
            <a:ext cx="12601400" cy="95719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Exploratory Data Analysis - KPI 08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587367-8406-4509-9E06-68E41319E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616" y="1471595"/>
            <a:ext cx="5828278" cy="404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3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152" y="6203032"/>
            <a:ext cx="13258800" cy="1077683"/>
          </a:xfrm>
        </p:spPr>
        <p:txBody>
          <a:bodyPr>
            <a:noAutofit/>
          </a:bodyPr>
          <a:lstStyle/>
          <a:p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Car</a:t>
            </a:r>
            <a:r>
              <a:rPr lang="en-US" sz="2400" dirty="0"/>
              <a:t> New Policies Premium are high when compared to </a:t>
            </a:r>
            <a:r>
              <a:rPr lang="en-US" sz="2400" dirty="0">
                <a:solidFill>
                  <a:srgbClr val="C00000"/>
                </a:solidFill>
              </a:rPr>
              <a:t>truck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C00000"/>
                </a:solidFill>
              </a:rPr>
              <a:t>Van</a:t>
            </a:r>
            <a:r>
              <a:rPr lang="en-US" sz="2400" dirty="0"/>
              <a:t> </a:t>
            </a:r>
            <a:br>
              <a:rPr lang="en-US" sz="2400" dirty="0"/>
            </a:br>
            <a:br>
              <a:rPr lang="en-IN" sz="2400" dirty="0">
                <a:latin typeface="+mn-lt"/>
              </a:rPr>
            </a:br>
            <a:r>
              <a:rPr lang="en-IN" sz="2400" dirty="0">
                <a:latin typeface="+mn-lt"/>
              </a:rPr>
              <a:t>                       </a:t>
            </a:r>
            <a:br>
              <a:rPr lang="en-IN" sz="2400" dirty="0">
                <a:latin typeface="+mn-lt"/>
              </a:rPr>
            </a:br>
            <a:r>
              <a:rPr lang="en-IN" sz="2400" dirty="0">
                <a:latin typeface="+mn-lt"/>
              </a:rPr>
              <a:t> </a:t>
            </a:r>
            <a:br>
              <a:rPr lang="en-IN" sz="2400" b="0" dirty="0">
                <a:latin typeface="+mn-lt"/>
              </a:rPr>
            </a:br>
            <a:r>
              <a:rPr lang="en-IN" sz="2400" b="0" dirty="0"/>
              <a:t> </a:t>
            </a:r>
            <a:br>
              <a:rPr lang="en-IN" sz="2400" b="0" dirty="0"/>
            </a:br>
            <a:endParaRPr lang="en-US" sz="2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1C46F02-C0DD-4BEB-8C9D-C0A03169E372}"/>
              </a:ext>
            </a:extLst>
          </p:cNvPr>
          <p:cNvSpPr txBox="1">
            <a:spLocks/>
          </p:cNvSpPr>
          <p:nvPr/>
        </p:nvSpPr>
        <p:spPr>
          <a:xfrm>
            <a:off x="814342" y="514401"/>
            <a:ext cx="12601400" cy="95719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Exploratory Data Analysis - KPI 09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064071-E18B-4090-9835-20CE936BF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026" y="1471595"/>
            <a:ext cx="6842142" cy="406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79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152" y="6203032"/>
            <a:ext cx="13258800" cy="107768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Exclusive Agent</a:t>
            </a:r>
            <a:r>
              <a:rPr lang="en-US" sz="2400" dirty="0"/>
              <a:t> holding more New Policies and New Policy premium when compared to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Independent Agent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1C46F02-C0DD-4BEB-8C9D-C0A03169E372}"/>
              </a:ext>
            </a:extLst>
          </p:cNvPr>
          <p:cNvSpPr txBox="1">
            <a:spLocks/>
          </p:cNvSpPr>
          <p:nvPr/>
        </p:nvSpPr>
        <p:spPr>
          <a:xfrm>
            <a:off x="814342" y="514401"/>
            <a:ext cx="12601400" cy="95719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Exploratory Data Analysis - KPI 10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96D6B0-418C-437B-97FF-49A8F6E0D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624" y="1482479"/>
            <a:ext cx="6767147" cy="407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93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152" y="6203032"/>
            <a:ext cx="13258800" cy="1077683"/>
          </a:xfrm>
        </p:spPr>
        <p:txBody>
          <a:bodyPr>
            <a:normAutofit/>
          </a:bodyPr>
          <a:lstStyle/>
          <a:p>
            <a:r>
              <a:rPr lang="en-US" sz="2400" dirty="0"/>
              <a:t>New policies Count of Car, Van and Truck is continuously Varying by Month wise.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1C46F02-C0DD-4BEB-8C9D-C0A03169E372}"/>
              </a:ext>
            </a:extLst>
          </p:cNvPr>
          <p:cNvSpPr txBox="1">
            <a:spLocks/>
          </p:cNvSpPr>
          <p:nvPr/>
        </p:nvSpPr>
        <p:spPr>
          <a:xfrm>
            <a:off x="814342" y="514401"/>
            <a:ext cx="12601400" cy="95719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Exploratory Data Analysis - KPI 11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C1B803-FB84-4029-B4B1-D5AE6781F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955" y="1954561"/>
            <a:ext cx="12662489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93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152" y="6203032"/>
            <a:ext cx="13258800" cy="1077683"/>
          </a:xfrm>
        </p:spPr>
        <p:txBody>
          <a:bodyPr>
            <a:normAutofit/>
          </a:bodyPr>
          <a:lstStyle/>
          <a:p>
            <a:r>
              <a:rPr lang="en-US" sz="2200" dirty="0"/>
              <a:t>New policies Premium of Car, Van and Truck is continuously Varying by Month wise.</a:t>
            </a:r>
            <a:endParaRPr lang="en-US" sz="2200" dirty="0">
              <a:solidFill>
                <a:srgbClr val="7030A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1C46F02-C0DD-4BEB-8C9D-C0A03169E372}"/>
              </a:ext>
            </a:extLst>
          </p:cNvPr>
          <p:cNvSpPr txBox="1">
            <a:spLocks/>
          </p:cNvSpPr>
          <p:nvPr/>
        </p:nvSpPr>
        <p:spPr>
          <a:xfrm>
            <a:off x="814342" y="514401"/>
            <a:ext cx="12601400" cy="95719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Exploratory Data Analysis - KPI 12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CC05FC-DEEC-454C-A6F3-5EC40326A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955" y="2170584"/>
            <a:ext cx="12662489" cy="337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1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152" y="6203032"/>
            <a:ext cx="13258800" cy="107768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Pleasure</a:t>
            </a:r>
            <a:r>
              <a:rPr lang="en-US" sz="2400" dirty="0"/>
              <a:t> vehicle usage has More Quotations when compared to </a:t>
            </a:r>
            <a:r>
              <a:rPr lang="en-US" sz="2400" dirty="0">
                <a:solidFill>
                  <a:srgbClr val="C00000"/>
                </a:solidFill>
              </a:rPr>
              <a:t>Commute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C00000"/>
                </a:solidFill>
              </a:rPr>
              <a:t>Business</a:t>
            </a:r>
            <a:r>
              <a:rPr lang="en-US" sz="2400" dirty="0"/>
              <a:t> 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1C46F02-C0DD-4BEB-8C9D-C0A03169E372}"/>
              </a:ext>
            </a:extLst>
          </p:cNvPr>
          <p:cNvSpPr txBox="1">
            <a:spLocks/>
          </p:cNvSpPr>
          <p:nvPr/>
        </p:nvSpPr>
        <p:spPr>
          <a:xfrm>
            <a:off x="814342" y="514401"/>
            <a:ext cx="12601400" cy="95719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Exploratory Data Analysis - KPI 12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156143-336D-4352-9A15-47542DC68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608" y="1594521"/>
            <a:ext cx="7017791" cy="391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28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182128" cy="5121276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kern="0" dirty="0">
                <a:solidFill>
                  <a:srgbClr val="000000"/>
                </a:solidFill>
                <a:latin typeface="+mj-lt"/>
                <a:cs typeface="Arial Bold" pitchFamily="34" charset="0"/>
              </a:rPr>
              <a:t>Auto Ins - Quote to Policy Conversion</a:t>
            </a:r>
            <a:r>
              <a:rPr lang="en-US" kern="0" dirty="0">
                <a:solidFill>
                  <a:srgbClr val="000000"/>
                </a:solidFill>
                <a:cs typeface="Arial Bold" pitchFamily="34" charset="0"/>
              </a:rPr>
              <a:t> </a:t>
            </a:r>
            <a:r>
              <a:rPr lang="en-US" dirty="0">
                <a:latin typeface="+mj-lt"/>
              </a:rPr>
              <a:t>	             03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+mj-lt"/>
              </a:rPr>
              <a:t>Quotes Trends Analysis by Month wise	04 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+mj-lt"/>
              </a:rPr>
              <a:t>New Policy Conversion by Month wise	 05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+mj-lt"/>
              </a:rPr>
              <a:t>Recommendation of Classification Model	06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Exploratory Data Analysis  [ KPI’S ]                   07</a:t>
            </a:r>
          </a:p>
        </p:txBody>
      </p:sp>
    </p:spTree>
    <p:extLst>
      <p:ext uri="{BB962C8B-B14F-4D97-AF65-F5344CB8AC3E}">
        <p14:creationId xmlns:p14="http://schemas.microsoft.com/office/powerpoint/2010/main" val="403145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152" y="6203032"/>
            <a:ext cx="13258800" cy="107768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Basic</a:t>
            </a:r>
            <a:r>
              <a:rPr lang="en-US" sz="2400" dirty="0"/>
              <a:t> coverage has More Quotes when compared to </a:t>
            </a:r>
            <a:r>
              <a:rPr lang="en-US" sz="2400" dirty="0">
                <a:solidFill>
                  <a:srgbClr val="C00000"/>
                </a:solidFill>
              </a:rPr>
              <a:t>Balanced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C00000"/>
                </a:solidFill>
              </a:rPr>
              <a:t>Enhanced</a:t>
            </a:r>
            <a:r>
              <a:rPr lang="en-US" sz="2400" dirty="0"/>
              <a:t> Coverage</a:t>
            </a:r>
            <a:br>
              <a:rPr lang="en-US" sz="2400" dirty="0"/>
            </a:b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Vehicle cost range &lt;=10k $</a:t>
            </a:r>
            <a:r>
              <a:rPr lang="en-US" sz="2400" dirty="0"/>
              <a:t> more quotes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1C46F02-C0DD-4BEB-8C9D-C0A03169E372}"/>
              </a:ext>
            </a:extLst>
          </p:cNvPr>
          <p:cNvSpPr txBox="1">
            <a:spLocks/>
          </p:cNvSpPr>
          <p:nvPr/>
        </p:nvSpPr>
        <p:spPr>
          <a:xfrm>
            <a:off x="814342" y="514401"/>
            <a:ext cx="12601400" cy="95719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Exploratory Data Analysis - KPI 13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6984F-56AA-441D-AF17-2458A50CC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568" y="1623751"/>
            <a:ext cx="7855603" cy="389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5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152" y="6203032"/>
            <a:ext cx="13258800" cy="107768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Basic</a:t>
            </a:r>
            <a:r>
              <a:rPr lang="en-US" sz="2400" dirty="0"/>
              <a:t> coverage has More Quotes when compared to </a:t>
            </a:r>
            <a:r>
              <a:rPr lang="en-US" sz="2400" dirty="0">
                <a:solidFill>
                  <a:srgbClr val="C00000"/>
                </a:solidFill>
              </a:rPr>
              <a:t>Balanced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C00000"/>
                </a:solidFill>
              </a:rPr>
              <a:t>Enhanced</a:t>
            </a:r>
            <a:r>
              <a:rPr lang="en-US" sz="2400" dirty="0"/>
              <a:t> Coverage</a:t>
            </a:r>
            <a:br>
              <a:rPr lang="en-US" sz="2400" dirty="0"/>
            </a:b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Annual Miles range &lt;=7.5K, &gt; 45K &amp; &lt;= 55K</a:t>
            </a:r>
            <a:r>
              <a:rPr lang="en-US" sz="2400" dirty="0"/>
              <a:t> has more quotes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1C46F02-C0DD-4BEB-8C9D-C0A03169E372}"/>
              </a:ext>
            </a:extLst>
          </p:cNvPr>
          <p:cNvSpPr txBox="1">
            <a:spLocks/>
          </p:cNvSpPr>
          <p:nvPr/>
        </p:nvSpPr>
        <p:spPr>
          <a:xfrm>
            <a:off x="814342" y="514401"/>
            <a:ext cx="12601400" cy="95719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Exploratory Data Analysis - KPI 14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68C1E1-AEB8-4473-B8CF-93707625A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520" y="1471596"/>
            <a:ext cx="11089232" cy="402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9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152" y="6203032"/>
            <a:ext cx="13258800" cy="1077683"/>
          </a:xfrm>
        </p:spPr>
        <p:txBody>
          <a:bodyPr>
            <a:normAutofit/>
          </a:bodyPr>
          <a:lstStyle/>
          <a:p>
            <a:r>
              <a:rPr lang="en-US" sz="2000" dirty="0"/>
              <a:t>Sal Range </a:t>
            </a:r>
            <a:r>
              <a:rPr lang="en-US" sz="2000" dirty="0">
                <a:solidFill>
                  <a:srgbClr val="C00000"/>
                </a:solidFill>
              </a:rPr>
              <a:t>&lt;= 25K $</a:t>
            </a:r>
            <a:r>
              <a:rPr lang="en-US" sz="2000" dirty="0"/>
              <a:t> count of Prev Accidents are More of any Education considered to be risk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Sal Range 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&gt;90K $ </a:t>
            </a:r>
            <a:r>
              <a:rPr lang="en-US" sz="2000" dirty="0"/>
              <a:t>Count of Prev Accidents are Less of any Education considered to be safe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1C46F02-C0DD-4BEB-8C9D-C0A03169E372}"/>
              </a:ext>
            </a:extLst>
          </p:cNvPr>
          <p:cNvSpPr txBox="1">
            <a:spLocks/>
          </p:cNvSpPr>
          <p:nvPr/>
        </p:nvSpPr>
        <p:spPr>
          <a:xfrm>
            <a:off x="814342" y="514401"/>
            <a:ext cx="12601400" cy="95719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Exploratory Data Analysis - KPI 15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CECA1A-14AD-444F-B953-BC275CBDC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880" y="1435888"/>
            <a:ext cx="10729890" cy="433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74441" y="2962672"/>
            <a:ext cx="6629401" cy="936104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147D4B3-A0E0-42D2-8E75-446524E43B35}"/>
              </a:ext>
            </a:extLst>
          </p:cNvPr>
          <p:cNvSpPr txBox="1">
            <a:spLocks/>
          </p:cNvSpPr>
          <p:nvPr/>
        </p:nvSpPr>
        <p:spPr bwMode="auto">
          <a:xfrm>
            <a:off x="474441" y="4546848"/>
            <a:ext cx="4109122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defRPr/>
            </a:pPr>
            <a:r>
              <a:rPr lang="en-US" sz="1800" b="1" dirty="0">
                <a:solidFill>
                  <a:schemeClr val="bg1"/>
                </a:solidFill>
                <a:latin typeface="Arial"/>
              </a:rPr>
              <a:t>Bollam.ArunKumar 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sz="1800" b="1" dirty="0">
                <a:solidFill>
                  <a:schemeClr val="bg1"/>
                </a:solidFill>
              </a:rPr>
              <a:t>118EC0020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sz="1800" b="1" dirty="0">
                <a:solidFill>
                  <a:schemeClr val="bg1"/>
                </a:solidFill>
              </a:rPr>
              <a:t>Mobile: +91 8074636272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sz="1800" b="1" dirty="0">
                <a:solidFill>
                  <a:schemeClr val="bg1"/>
                </a:solidFill>
              </a:rPr>
              <a:t>Email: 118ec0020@iiitk.ac.in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sz="1800" b="1" dirty="0">
                <a:solidFill>
                  <a:schemeClr val="bg1"/>
                </a:solidFill>
              </a:rPr>
              <a:t>IIIT-DM, Kurnool - India</a:t>
            </a:r>
            <a:endParaRPr lang="en-US" sz="1400" dirty="0"/>
          </a:p>
          <a:p>
            <a:pPr marL="0" indent="0">
              <a:buFont typeface="Arial" pitchFamily="34" charset="0"/>
              <a:buNone/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A420953-378D-4357-B95A-866F57211931}"/>
              </a:ext>
            </a:extLst>
          </p:cNvPr>
          <p:cNvSpPr txBox="1">
            <a:spLocks/>
          </p:cNvSpPr>
          <p:nvPr/>
        </p:nvSpPr>
        <p:spPr>
          <a:xfrm>
            <a:off x="10483552" y="586408"/>
            <a:ext cx="4680520" cy="1417636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64371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39763"/>
            <a:ext cx="13258800" cy="810741"/>
          </a:xfrm>
        </p:spPr>
        <p:txBody>
          <a:bodyPr>
            <a:normAutofit fontScale="90000"/>
          </a:bodyPr>
          <a:lstStyle/>
          <a:p>
            <a:r>
              <a:rPr lang="en-ZA" sz="4400" b="1" dirty="0">
                <a:effectLst/>
                <a:ea typeface="Calibri" panose="020F0502020204030204" pitchFamily="34" charset="0"/>
              </a:rPr>
              <a:t>1.Auto Insurance - Quote to Policy Conversion</a:t>
            </a:r>
            <a:br>
              <a:rPr lang="en-IN" dirty="0"/>
            </a:b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F3402D-BD85-4D0E-880B-A1AA18C98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500" y="1553343"/>
            <a:ext cx="13155428" cy="5225753"/>
          </a:xfrm>
        </p:spPr>
        <p:txBody>
          <a:bodyPr>
            <a:normAutofit lnSpcReduction="10000"/>
          </a:bodyPr>
          <a:lstStyle/>
          <a:p>
            <a:pPr>
              <a:buClr>
                <a:srgbClr val="0070C0"/>
              </a:buClr>
            </a:pPr>
            <a:r>
              <a:rPr lang="en-US" sz="2200" i="0" dirty="0">
                <a:solidFill>
                  <a:schemeClr val="tx1"/>
                </a:solidFill>
                <a:effectLst/>
              </a:rPr>
              <a:t>Problem Statement: </a:t>
            </a:r>
            <a:r>
              <a:rPr lang="en-ZA" sz="2200" b="0" dirty="0">
                <a:effectLst/>
                <a:ea typeface="Calibri" panose="020F0502020204030204" pitchFamily="34" charset="0"/>
              </a:rPr>
              <a:t>Client is looking for the </a:t>
            </a:r>
            <a:r>
              <a:rPr lang="en-ZA" sz="2200" b="0" dirty="0">
                <a:solidFill>
                  <a:srgbClr val="0070C0"/>
                </a:solidFill>
                <a:effectLst/>
                <a:ea typeface="Calibri" panose="020F0502020204030204" pitchFamily="34" charset="0"/>
              </a:rPr>
              <a:t>Predictive </a:t>
            </a:r>
            <a:r>
              <a:rPr lang="en-ZA" sz="2200" b="0" dirty="0">
                <a:solidFill>
                  <a:srgbClr val="0070C0"/>
                </a:solidFill>
                <a:ea typeface="Calibri" panose="020F0502020204030204" pitchFamily="34" charset="0"/>
              </a:rPr>
              <a:t>A</a:t>
            </a:r>
            <a:r>
              <a:rPr lang="en-ZA" sz="2200" b="0" dirty="0">
                <a:solidFill>
                  <a:srgbClr val="0070C0"/>
                </a:solidFill>
                <a:effectLst/>
                <a:ea typeface="Calibri" panose="020F0502020204030204" pitchFamily="34" charset="0"/>
              </a:rPr>
              <a:t>nalytics in Sales &amp; Marketing</a:t>
            </a:r>
            <a:r>
              <a:rPr lang="en-ZA" sz="2200" b="0" dirty="0">
                <a:effectLst/>
                <a:ea typeface="Calibri" panose="020F0502020204030204" pitchFamily="34" charset="0"/>
              </a:rPr>
              <a:t> module of Auto Insurance Line of Business. </a:t>
            </a:r>
            <a:endParaRPr lang="en-US" sz="2200" b="0" i="0" dirty="0">
              <a:solidFill>
                <a:srgbClr val="222222"/>
              </a:solidFill>
              <a:effectLst/>
            </a:endParaRPr>
          </a:p>
          <a:p>
            <a:pPr>
              <a:buClr>
                <a:srgbClr val="0070C0"/>
              </a:buClr>
            </a:pPr>
            <a:r>
              <a:rPr lang="en-US" sz="2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Salient Business Features: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ZA" b="0" dirty="0">
                <a:effectLst/>
                <a:ea typeface="Calibri" panose="020F0502020204030204" pitchFamily="34" charset="0"/>
              </a:rPr>
              <a:t>Business is serving in 8 regions 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b="0" dirty="0">
                <a:cs typeface="Calibri" panose="020F0502020204030204" pitchFamily="34" charset="0"/>
              </a:rPr>
              <a:t>Auto insurance Policy Types - Car, Van &amp; Trunk 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ZA" b="0" dirty="0">
                <a:cs typeface="Calibri" panose="020F0502020204030204" pitchFamily="34" charset="0"/>
              </a:rPr>
              <a:t>Auto policies selling through EA / IA (~ 300) channels</a:t>
            </a:r>
            <a:endParaRPr lang="en-US" b="0" dirty="0">
              <a:cs typeface="Calibri" panose="020F0502020204030204" pitchFamily="34" charset="0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ZA" b="0" dirty="0">
                <a:cs typeface="Calibri" panose="020F0502020204030204" pitchFamily="34" charset="0"/>
              </a:rPr>
              <a:t>Quotes data - Provide data of ~ 1,46,000 which covers the 12 months (01-Oct-2019 to 30-Sep-2020) </a:t>
            </a:r>
            <a:endParaRPr lang="en-US" b="0" dirty="0">
              <a:cs typeface="Calibri" panose="020F0502020204030204" pitchFamily="34" charset="0"/>
            </a:endParaRPr>
          </a:p>
          <a:p>
            <a:pPr>
              <a:buClr>
                <a:srgbClr val="0070C0"/>
              </a:buClr>
            </a:pPr>
            <a:r>
              <a:rPr lang="en-US" sz="2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 Expectations: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b="0" dirty="0">
                <a:cs typeface="Calibri" panose="020F0502020204030204" pitchFamily="34" charset="0"/>
              </a:rPr>
              <a:t>Quotes Trend Analysis by Month - To understand the quotations trend with 3 months predictions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b="0" dirty="0">
                <a:cs typeface="Calibri" panose="020F0502020204030204" pitchFamily="34" charset="0"/>
              </a:rPr>
              <a:t>Quote to Policy Conversion by Month - To understand the New Policy bind trend with 3 months predictions 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b="0" dirty="0">
                <a:cs typeface="Calibri" panose="020F0502020204030204" pitchFamily="34" charset="0"/>
              </a:rPr>
              <a:t>Predicting the buying behavior pattern of auto insurance customer by using the client provided data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b="0" dirty="0">
                <a:cs typeface="Calibri" panose="020F0502020204030204" pitchFamily="34" charset="0"/>
              </a:rPr>
              <a:t>Exploratory Data Analysis of Auto Insurance Quotes and New Policies data (</a:t>
            </a:r>
            <a:r>
              <a:rPr lang="en-US" b="0" dirty="0">
                <a:solidFill>
                  <a:srgbClr val="0070C0"/>
                </a:solidFill>
                <a:cs typeface="Calibri" panose="020F0502020204030204" pitchFamily="34" charset="0"/>
              </a:rPr>
              <a:t>KPI’s</a:t>
            </a:r>
            <a:r>
              <a:rPr lang="en-US" b="0" dirty="0">
                <a:solidFill>
                  <a:schemeClr val="tx1"/>
                </a:solidFill>
                <a:cs typeface="Calibri" panose="020F0502020204030204" pitchFamily="34" charset="0"/>
              </a:rPr>
              <a:t>)</a:t>
            </a:r>
            <a:endParaRPr lang="en-US" b="0" dirty="0">
              <a:cs typeface="Calibri" panose="020F0502020204030204" pitchFamily="34" charset="0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b="0" dirty="0">
              <a:cs typeface="Calibri" panose="020F0502020204030204" pitchFamily="34" charset="0"/>
            </a:endParaRPr>
          </a:p>
          <a:p>
            <a:pPr>
              <a:buClr>
                <a:srgbClr val="0070C0"/>
              </a:buClr>
            </a:pPr>
            <a:endParaRPr lang="en-US" altLang="en-US" b="0" dirty="0"/>
          </a:p>
        </p:txBody>
      </p:sp>
    </p:spTree>
    <p:extLst>
      <p:ext uri="{BB962C8B-B14F-4D97-AF65-F5344CB8AC3E}">
        <p14:creationId xmlns:p14="http://schemas.microsoft.com/office/powerpoint/2010/main" val="39703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1344" y="1306488"/>
            <a:ext cx="5180443" cy="2445835"/>
          </a:xfrm>
        </p:spPr>
        <p:txBody>
          <a:bodyPr>
            <a:noAutofit/>
          </a:bodyPr>
          <a:lstStyle/>
          <a:p>
            <a:pPr>
              <a:buClr>
                <a:srgbClr val="FF0000"/>
              </a:buClr>
              <a:buSzPct val="125000"/>
            </a:pPr>
            <a:r>
              <a:rPr lang="en-US" sz="2000" dirty="0">
                <a:latin typeface="+mn-lt"/>
              </a:rPr>
              <a:t>1.QuoteTrend is very Less because trend is following irregularity</a:t>
            </a:r>
            <a:br>
              <a:rPr lang="en-US" sz="2000" dirty="0">
                <a:latin typeface="+mn-lt"/>
              </a:rPr>
            </a:br>
            <a:br>
              <a:rPr lang="en-US" sz="2000" dirty="0">
                <a:latin typeface="+mn-lt"/>
              </a:rPr>
            </a:br>
            <a:br>
              <a:rPr lang="en-US" sz="2000" dirty="0">
                <a:latin typeface="+mn-lt"/>
              </a:rPr>
            </a:b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2.Quotes are highest in the month of   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+mn-lt"/>
              </a:rPr>
              <a:t>MAR-20</a:t>
            </a:r>
            <a:r>
              <a:rPr lang="en-US" sz="2000" dirty="0">
                <a:latin typeface="+mn-lt"/>
              </a:rPr>
              <a:t> and lowest in the month of 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solidFill>
                  <a:srgbClr val="C00000"/>
                </a:solidFill>
                <a:latin typeface="+mn-lt"/>
              </a:rPr>
              <a:t>FEB-20</a:t>
            </a:r>
            <a:r>
              <a:rPr lang="en-US" sz="2000" dirty="0">
                <a:latin typeface="+mn-lt"/>
              </a:rPr>
              <a:t> </a:t>
            </a:r>
            <a:br>
              <a:rPr lang="en-US" sz="2000" dirty="0">
                <a:latin typeface="+mn-lt"/>
              </a:rPr>
            </a:br>
            <a:br>
              <a:rPr lang="en-US" sz="2000" dirty="0">
                <a:latin typeface="+mn-lt"/>
              </a:rPr>
            </a:br>
            <a:br>
              <a:rPr lang="en-US" sz="2000" dirty="0">
                <a:latin typeface="+mn-lt"/>
              </a:rPr>
            </a:br>
            <a:r>
              <a:rPr lang="en-IN" sz="2000" dirty="0">
                <a:latin typeface="+mn-lt"/>
              </a:rPr>
              <a:t>                       </a:t>
            </a:r>
            <a:br>
              <a:rPr lang="en-IN" sz="2000" dirty="0">
                <a:latin typeface="+mn-lt"/>
              </a:rPr>
            </a:br>
            <a:r>
              <a:rPr lang="en-IN" sz="2000" dirty="0">
                <a:latin typeface="+mn-lt"/>
              </a:rPr>
              <a:t> </a:t>
            </a:r>
            <a:br>
              <a:rPr lang="en-IN" sz="2000" dirty="0">
                <a:latin typeface="+mn-lt"/>
              </a:rPr>
            </a:br>
            <a:r>
              <a:rPr lang="en-IN" sz="2000" dirty="0"/>
              <a:t> </a:t>
            </a:r>
            <a:br>
              <a:rPr lang="en-IN" sz="2000" dirty="0"/>
            </a:b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1C46F02-C0DD-4BEB-8C9D-C0A03169E372}"/>
              </a:ext>
            </a:extLst>
          </p:cNvPr>
          <p:cNvSpPr txBox="1">
            <a:spLocks/>
          </p:cNvSpPr>
          <p:nvPr/>
        </p:nvSpPr>
        <p:spPr>
          <a:xfrm>
            <a:off x="814342" y="514401"/>
            <a:ext cx="12189490" cy="432047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2500" lnSpcReduction="10000"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2.Quotes Trend Analysis by Month wise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8EB80C-CF11-4014-9422-2CDD80834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3879313"/>
            <a:ext cx="6958039" cy="3645193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2EF96512-0FE4-4AFA-BEC4-006B86898465}"/>
              </a:ext>
            </a:extLst>
          </p:cNvPr>
          <p:cNvSpPr/>
          <p:nvPr/>
        </p:nvSpPr>
        <p:spPr>
          <a:xfrm>
            <a:off x="7315200" y="2442927"/>
            <a:ext cx="1192847" cy="720080"/>
          </a:xfrm>
          <a:prstGeom prst="rightArrow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D400881-84A3-4BF1-BDEA-B91C2A0B57C7}"/>
              </a:ext>
            </a:extLst>
          </p:cNvPr>
          <p:cNvSpPr/>
          <p:nvPr/>
        </p:nvSpPr>
        <p:spPr>
          <a:xfrm rot="10800000">
            <a:off x="6091064" y="5701910"/>
            <a:ext cx="1243132" cy="720080"/>
          </a:xfrm>
          <a:prstGeom prst="rightArrow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ZA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0421703-BDF7-4F63-B1DB-C256F5A8B529}"/>
              </a:ext>
            </a:extLst>
          </p:cNvPr>
          <p:cNvSpPr txBox="1">
            <a:spLocks/>
          </p:cNvSpPr>
          <p:nvPr/>
        </p:nvSpPr>
        <p:spPr>
          <a:xfrm>
            <a:off x="841717" y="5197357"/>
            <a:ext cx="4944123" cy="208579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FF0000"/>
              </a:buClr>
              <a:buSzPct val="125000"/>
            </a:pPr>
            <a:r>
              <a:rPr lang="en-US" sz="2000" dirty="0">
                <a:latin typeface="+mn-lt"/>
              </a:rPr>
              <a:t>1.Quoted Premium Trend is slightly decreasing and increasing alternately </a:t>
            </a:r>
          </a:p>
          <a:p>
            <a:pPr>
              <a:buClr>
                <a:srgbClr val="FF0000"/>
              </a:buClr>
              <a:buSzPct val="125000"/>
            </a:pPr>
            <a:br>
              <a:rPr lang="en-US" sz="2000" dirty="0">
                <a:latin typeface="+mn-lt"/>
              </a:rPr>
            </a:br>
            <a:br>
              <a:rPr lang="en-US" sz="2000" dirty="0">
                <a:latin typeface="+mn-lt"/>
              </a:rPr>
            </a:br>
            <a:r>
              <a:rPr lang="en-IN" sz="2000" dirty="0">
                <a:latin typeface="+mn-lt"/>
              </a:rPr>
              <a:t>2.Quoted premium is Highest in the month of </a:t>
            </a:r>
            <a:r>
              <a:rPr lang="en-IN" sz="2000" dirty="0">
                <a:solidFill>
                  <a:schemeClr val="accent4">
                    <a:lumMod val="50000"/>
                  </a:schemeClr>
                </a:solidFill>
                <a:latin typeface="+mn-lt"/>
              </a:rPr>
              <a:t>MAR-20</a:t>
            </a:r>
            <a:r>
              <a:rPr lang="en-IN" sz="2000" dirty="0">
                <a:latin typeface="+mn-lt"/>
              </a:rPr>
              <a:t> and lowest in the month of </a:t>
            </a:r>
            <a:r>
              <a:rPr lang="en-IN" sz="2000" dirty="0">
                <a:solidFill>
                  <a:srgbClr val="C00000"/>
                </a:solidFill>
                <a:latin typeface="+mn-lt"/>
              </a:rPr>
              <a:t>FEB-20</a:t>
            </a:r>
            <a:br>
              <a:rPr lang="en-IN" sz="2000" dirty="0">
                <a:latin typeface="+mn-lt"/>
              </a:rPr>
            </a:br>
            <a:r>
              <a:rPr lang="en-IN" sz="2000" dirty="0"/>
              <a:t> </a:t>
            </a:r>
            <a:br>
              <a:rPr lang="en-IN" sz="2000" dirty="0"/>
            </a:br>
            <a:endParaRPr lang="en-US" sz="2000" dirty="0">
              <a:solidFill>
                <a:srgbClr val="7030A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D83421-E41B-4C0C-9EC7-27DDAD9AF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424" y="989710"/>
            <a:ext cx="6984776" cy="364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14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7835" y="1162472"/>
            <a:ext cx="5409680" cy="2589851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SzPct val="125000"/>
            </a:pPr>
            <a:r>
              <a:rPr lang="en-US" sz="2000" dirty="0"/>
              <a:t>1.New policies trend is increasing irregularly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2.New policies are highest in the month of 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JAN-21</a:t>
            </a:r>
            <a:r>
              <a:rPr lang="en-US" sz="2000" dirty="0"/>
              <a:t> and lowest in the month of </a:t>
            </a:r>
            <a:r>
              <a:rPr lang="en-US" sz="2000" dirty="0">
                <a:solidFill>
                  <a:srgbClr val="C00000"/>
                </a:solidFill>
              </a:rPr>
              <a:t>FEB-20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1C46F02-C0DD-4BEB-8C9D-C0A03169E372}"/>
              </a:ext>
            </a:extLst>
          </p:cNvPr>
          <p:cNvSpPr txBox="1">
            <a:spLocks/>
          </p:cNvSpPr>
          <p:nvPr/>
        </p:nvSpPr>
        <p:spPr>
          <a:xfrm>
            <a:off x="814342" y="514401"/>
            <a:ext cx="11325394" cy="432047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2500" lnSpcReduction="10000"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3.New Policy Conversion by Month wise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EF96512-0FE4-4AFA-BEC4-006B86898465}"/>
              </a:ext>
            </a:extLst>
          </p:cNvPr>
          <p:cNvSpPr/>
          <p:nvPr/>
        </p:nvSpPr>
        <p:spPr>
          <a:xfrm>
            <a:off x="7315200" y="2440801"/>
            <a:ext cx="1185638" cy="720080"/>
          </a:xfrm>
          <a:prstGeom prst="rightArrow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D400881-84A3-4BF1-BDEA-B91C2A0B57C7}"/>
              </a:ext>
            </a:extLst>
          </p:cNvPr>
          <p:cNvSpPr/>
          <p:nvPr/>
        </p:nvSpPr>
        <p:spPr>
          <a:xfrm rot="10800000">
            <a:off x="6019054" y="5666513"/>
            <a:ext cx="1296146" cy="720080"/>
          </a:xfrm>
          <a:prstGeom prst="rightArrow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ZA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0421703-BDF7-4F63-B1DB-C256F5A8B529}"/>
              </a:ext>
            </a:extLst>
          </p:cNvPr>
          <p:cNvSpPr txBox="1">
            <a:spLocks/>
          </p:cNvSpPr>
          <p:nvPr/>
        </p:nvSpPr>
        <p:spPr>
          <a:xfrm>
            <a:off x="841717" y="5197357"/>
            <a:ext cx="5177335" cy="208579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FF0000"/>
              </a:buClr>
              <a:buSzPct val="125000"/>
            </a:pPr>
            <a:r>
              <a:rPr lang="en-US" sz="2000" dirty="0">
                <a:latin typeface="+mn-lt"/>
              </a:rPr>
              <a:t>1.New policy premium trend is increasing irregularly.</a:t>
            </a:r>
          </a:p>
          <a:p>
            <a:pPr>
              <a:buClr>
                <a:srgbClr val="FF0000"/>
              </a:buClr>
              <a:buSzPct val="125000"/>
            </a:pPr>
            <a:endParaRPr lang="en-US" sz="2000" dirty="0">
              <a:latin typeface="+mn-lt"/>
            </a:endParaRPr>
          </a:p>
          <a:p>
            <a:pPr>
              <a:buClr>
                <a:srgbClr val="FF0000"/>
              </a:buClr>
              <a:buSzPct val="125000"/>
            </a:pPr>
            <a:endParaRPr lang="en-US" sz="2000" dirty="0">
              <a:latin typeface="+mn-lt"/>
            </a:endParaRPr>
          </a:p>
          <a:p>
            <a:pPr>
              <a:buClr>
                <a:srgbClr val="FF0000"/>
              </a:buClr>
              <a:buSzPct val="125000"/>
            </a:pPr>
            <a:r>
              <a:rPr lang="en-US" sz="2000" dirty="0">
                <a:latin typeface="+mn-lt"/>
              </a:rPr>
              <a:t>2.New Policy premium is highest in the month of 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JAN-21</a:t>
            </a:r>
            <a:r>
              <a:rPr lang="en-US" sz="2000" dirty="0">
                <a:latin typeface="+mn-lt"/>
              </a:rPr>
              <a:t> and lowest in the month of </a:t>
            </a:r>
            <a:r>
              <a:rPr lang="en-US" sz="2000" dirty="0">
                <a:solidFill>
                  <a:srgbClr val="C00000"/>
                </a:solidFill>
              </a:rPr>
              <a:t>FEB-20</a:t>
            </a:r>
            <a:endParaRPr lang="en-US" sz="2000" dirty="0">
              <a:latin typeface="+mn-lt"/>
            </a:endParaRPr>
          </a:p>
          <a:p>
            <a:pPr>
              <a:buClr>
                <a:srgbClr val="FF0000"/>
              </a:buClr>
              <a:buSzPct val="125000"/>
            </a:pPr>
            <a:endParaRPr lang="en-US" sz="2000" dirty="0">
              <a:latin typeface="+mn-lt"/>
            </a:endParaRPr>
          </a:p>
          <a:p>
            <a:pPr>
              <a:buClr>
                <a:srgbClr val="FF0000"/>
              </a:buClr>
              <a:buSzPct val="125000"/>
            </a:pPr>
            <a:endParaRPr lang="en-US" sz="2000" dirty="0">
              <a:latin typeface="+mn-lt"/>
            </a:endParaRPr>
          </a:p>
          <a:p>
            <a:pPr>
              <a:buClr>
                <a:srgbClr val="FF0000"/>
              </a:buClr>
              <a:buSzPct val="125000"/>
            </a:pPr>
            <a:br>
              <a:rPr lang="en-US" sz="2000" dirty="0">
                <a:latin typeface="+mn-lt"/>
              </a:rPr>
            </a:br>
            <a:br>
              <a:rPr lang="en-US" sz="2000" dirty="0">
                <a:latin typeface="+mn-lt"/>
              </a:rPr>
            </a:br>
            <a:r>
              <a:rPr lang="en-IN" sz="2000" dirty="0">
                <a:latin typeface="+mn-lt"/>
              </a:rPr>
              <a:t>                       </a:t>
            </a:r>
            <a:br>
              <a:rPr lang="en-IN" sz="2000" dirty="0">
                <a:latin typeface="+mn-lt"/>
              </a:rPr>
            </a:br>
            <a:r>
              <a:rPr lang="en-IN" sz="2000" dirty="0">
                <a:latin typeface="+mn-lt"/>
              </a:rPr>
              <a:t> </a:t>
            </a:r>
            <a:br>
              <a:rPr lang="en-IN" sz="2000" dirty="0">
                <a:latin typeface="+mn-lt"/>
              </a:rPr>
            </a:br>
            <a:r>
              <a:rPr lang="en-IN" sz="2000" dirty="0"/>
              <a:t> </a:t>
            </a:r>
            <a:br>
              <a:rPr lang="en-IN" sz="2000" dirty="0"/>
            </a:br>
            <a:endParaRPr lang="en-US" sz="2000" dirty="0">
              <a:solidFill>
                <a:srgbClr val="7030A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BA0360-E855-47F4-88CB-81DE41701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27" y="994881"/>
            <a:ext cx="7015673" cy="36870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B562FF-6D0C-491E-A2DC-1FFE2A1C2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199" y="3823010"/>
            <a:ext cx="6840761" cy="368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40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750" y="5915805"/>
            <a:ext cx="12439252" cy="1512168"/>
          </a:xfrm>
        </p:spPr>
        <p:txBody>
          <a:bodyPr>
            <a:normAutofit fontScale="90000"/>
          </a:bodyPr>
          <a:lstStyle/>
          <a:p>
            <a:r>
              <a:rPr lang="en-IN" sz="2400" dirty="0">
                <a:latin typeface="+mn-lt"/>
              </a:rPr>
              <a:t>Random Forest Algorithm with U/O Sampling (Sampling Strategy=0.45)</a:t>
            </a:r>
            <a:br>
              <a:rPr lang="en-IN" sz="2400" dirty="0">
                <a:latin typeface="+mn-lt"/>
              </a:rPr>
            </a:br>
            <a:br>
              <a:rPr lang="en-IN" sz="2400" dirty="0">
                <a:latin typeface="+mn-lt"/>
              </a:rPr>
            </a:br>
            <a:r>
              <a:rPr lang="en-IN" sz="2200" dirty="0">
                <a:latin typeface="+mn-lt"/>
              </a:rPr>
              <a:t>01 - Accuracy  84.07%</a:t>
            </a:r>
            <a:br>
              <a:rPr lang="en-IN" sz="2200" dirty="0">
                <a:latin typeface="+mn-lt"/>
              </a:rPr>
            </a:br>
            <a:r>
              <a:rPr lang="en-IN" sz="2200" dirty="0">
                <a:latin typeface="+mn-lt"/>
              </a:rPr>
              <a:t>02 - F1 Score 84.07%</a:t>
            </a:r>
            <a:br>
              <a:rPr lang="en-IN" sz="2200" dirty="0">
                <a:latin typeface="+mn-lt"/>
              </a:rPr>
            </a:br>
            <a:r>
              <a:rPr lang="en-IN" sz="2200" dirty="0">
                <a:latin typeface="+mn-lt"/>
              </a:rPr>
              <a:t>03 - ROC AUC Score 0.746 </a:t>
            </a:r>
            <a:br>
              <a:rPr lang="en-IN" sz="2200" dirty="0">
                <a:latin typeface="+mn-lt"/>
              </a:rPr>
            </a:br>
            <a:r>
              <a:rPr lang="en-IN" dirty="0">
                <a:latin typeface="+mn-lt"/>
              </a:rPr>
              <a:t>                       </a:t>
            </a:r>
            <a:br>
              <a:rPr lang="en-IN" dirty="0">
                <a:latin typeface="+mn-lt"/>
              </a:rPr>
            </a:br>
            <a:r>
              <a:rPr lang="en-IN" dirty="0">
                <a:latin typeface="+mn-lt"/>
              </a:rPr>
              <a:t> </a:t>
            </a:r>
            <a:br>
              <a:rPr lang="en-IN" sz="3600" b="0" dirty="0">
                <a:latin typeface="+mn-lt"/>
              </a:rPr>
            </a:br>
            <a:r>
              <a:rPr lang="en-IN" b="0" dirty="0"/>
              <a:t> </a:t>
            </a:r>
            <a:br>
              <a:rPr lang="en-IN" b="0" dirty="0"/>
            </a:b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1C46F02-C0DD-4BEB-8C9D-C0A03169E372}"/>
              </a:ext>
            </a:extLst>
          </p:cNvPr>
          <p:cNvSpPr txBox="1">
            <a:spLocks/>
          </p:cNvSpPr>
          <p:nvPr/>
        </p:nvSpPr>
        <p:spPr>
          <a:xfrm>
            <a:off x="814342" y="514401"/>
            <a:ext cx="12601400" cy="95719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4.Recommendation of Classification Model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B110FD-99DB-4DCD-9CF0-702BED8EB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750" y="1471595"/>
            <a:ext cx="11862106" cy="379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23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0624" y="6203032"/>
            <a:ext cx="11953328" cy="107768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REGION-H</a:t>
            </a:r>
            <a:r>
              <a:rPr lang="en-US" sz="2000" dirty="0"/>
              <a:t> is having more quotations and quoted premium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>
                <a:solidFill>
                  <a:srgbClr val="C00000"/>
                </a:solidFill>
              </a:rPr>
              <a:t>REGION-G</a:t>
            </a:r>
            <a:r>
              <a:rPr lang="en-US" sz="2000" dirty="0"/>
              <a:t> is having very less quotations and quoted premium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1C46F02-C0DD-4BEB-8C9D-C0A03169E372}"/>
              </a:ext>
            </a:extLst>
          </p:cNvPr>
          <p:cNvSpPr txBox="1">
            <a:spLocks/>
          </p:cNvSpPr>
          <p:nvPr/>
        </p:nvSpPr>
        <p:spPr>
          <a:xfrm>
            <a:off x="814342" y="514401"/>
            <a:ext cx="12601400" cy="95719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5.Exploratory Data Analysis - KPI 01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66FA7B-CF58-426E-A1FA-6AC966201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624" y="1471595"/>
            <a:ext cx="7776864" cy="422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77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8616" y="6203032"/>
            <a:ext cx="8928992" cy="1077683"/>
          </a:xfrm>
        </p:spPr>
        <p:txBody>
          <a:bodyPr>
            <a:noAutofit/>
          </a:bodyPr>
          <a:lstStyle/>
          <a:p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Van</a:t>
            </a:r>
            <a:r>
              <a:rPr lang="en-US" sz="2400" dirty="0"/>
              <a:t> quotes are high when compared to </a:t>
            </a:r>
            <a:r>
              <a:rPr lang="en-US" sz="2400" dirty="0">
                <a:solidFill>
                  <a:srgbClr val="C00000"/>
                </a:solidFill>
              </a:rPr>
              <a:t>truck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C00000"/>
                </a:solidFill>
              </a:rPr>
              <a:t>car</a:t>
            </a:r>
            <a:r>
              <a:rPr lang="en-US" sz="2400" dirty="0"/>
              <a:t> </a:t>
            </a:r>
            <a:br>
              <a:rPr lang="en-US" sz="2400" dirty="0"/>
            </a:br>
            <a:br>
              <a:rPr lang="en-IN" sz="2400" dirty="0">
                <a:latin typeface="+mn-lt"/>
              </a:rPr>
            </a:br>
            <a:r>
              <a:rPr lang="en-IN" sz="2400" dirty="0">
                <a:latin typeface="+mn-lt"/>
              </a:rPr>
              <a:t>                       </a:t>
            </a:r>
            <a:br>
              <a:rPr lang="en-IN" sz="2400" dirty="0">
                <a:latin typeface="+mn-lt"/>
              </a:rPr>
            </a:br>
            <a:r>
              <a:rPr lang="en-IN" sz="2400" dirty="0">
                <a:latin typeface="+mn-lt"/>
              </a:rPr>
              <a:t> </a:t>
            </a:r>
            <a:br>
              <a:rPr lang="en-IN" sz="2400" b="0" dirty="0">
                <a:latin typeface="+mn-lt"/>
              </a:rPr>
            </a:br>
            <a:r>
              <a:rPr lang="en-IN" sz="2400" b="0" dirty="0"/>
              <a:t> </a:t>
            </a:r>
            <a:br>
              <a:rPr lang="en-IN" sz="2400" b="0" dirty="0"/>
            </a:br>
            <a:endParaRPr lang="en-US" sz="2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1C46F02-C0DD-4BEB-8C9D-C0A03169E372}"/>
              </a:ext>
            </a:extLst>
          </p:cNvPr>
          <p:cNvSpPr txBox="1">
            <a:spLocks/>
          </p:cNvSpPr>
          <p:nvPr/>
        </p:nvSpPr>
        <p:spPr>
          <a:xfrm>
            <a:off x="814342" y="514401"/>
            <a:ext cx="12601400" cy="95719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Exploratory Data Analysis - KPI 02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C6549A-4AED-4CAF-A9F7-F5D17FBE4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688" y="1618839"/>
            <a:ext cx="6192688" cy="437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38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0584" y="6203032"/>
            <a:ext cx="12313368" cy="1077683"/>
          </a:xfrm>
        </p:spPr>
        <p:txBody>
          <a:bodyPr>
            <a:normAutofit/>
          </a:bodyPr>
          <a:lstStyle/>
          <a:p>
            <a:br>
              <a:rPr lang="en-US" sz="2400" dirty="0"/>
            </a:b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Van</a:t>
            </a:r>
            <a:r>
              <a:rPr lang="en-US" sz="2400" dirty="0"/>
              <a:t> quoted premium is high when compared to </a:t>
            </a:r>
            <a:r>
              <a:rPr lang="en-US" sz="2400" dirty="0">
                <a:solidFill>
                  <a:srgbClr val="C00000"/>
                </a:solidFill>
              </a:rPr>
              <a:t>car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C00000"/>
                </a:solidFill>
              </a:rPr>
              <a:t>truck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1C46F02-C0DD-4BEB-8C9D-C0A03169E372}"/>
              </a:ext>
            </a:extLst>
          </p:cNvPr>
          <p:cNvSpPr txBox="1">
            <a:spLocks/>
          </p:cNvSpPr>
          <p:nvPr/>
        </p:nvSpPr>
        <p:spPr>
          <a:xfrm>
            <a:off x="814342" y="514401"/>
            <a:ext cx="12601400" cy="95719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Exploratory Data Analysis - KPI 03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F31309-0BEB-4811-B9CC-AB627FB61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624" y="1666528"/>
            <a:ext cx="6701408" cy="406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6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_powerpoint_16x9_template">
  <a:themeElements>
    <a:clrScheme name="DX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FFED00"/>
      </a:accent3>
      <a:accent4>
        <a:srgbClr val="64FF00"/>
      </a:accent4>
      <a:accent5>
        <a:srgbClr val="00C9FF"/>
      </a:accent5>
      <a:accent6>
        <a:srgbClr val="D9D9D9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dxc_int_powerpoint_16x9_template" id="{0A550C65-A83E-C24C-B08F-DB19D25C59F5}" vid="{B712A4A5-3F4E-3D44-AEDC-22156EEF3D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dxc_powerpoint_16x9_template</Template>
  <TotalTime>14197</TotalTime>
  <Words>864</Words>
  <Application>Microsoft Office PowerPoint</Application>
  <PresentationFormat>Custom</PresentationFormat>
  <Paragraphs>77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Arial</vt:lpstr>
      <vt:lpstr>dxc_powerpoint_16x9_template</vt:lpstr>
      <vt:lpstr>  </vt:lpstr>
      <vt:lpstr>Agenda</vt:lpstr>
      <vt:lpstr>1.Auto Insurance - Quote to Policy Conversion </vt:lpstr>
      <vt:lpstr>1.QuoteTrend is very Less because trend is following irregularity    2.Quotes are highest in the month of   MAR-20 and lowest in the month of  FEB-20                                </vt:lpstr>
      <vt:lpstr>1.New policies trend is increasing irregularly     2.New policies are highest in the month of JAN-21 and lowest in the month of FEB-20</vt:lpstr>
      <vt:lpstr>Random Forest Algorithm with U/O Sampling (Sampling Strategy=0.45)  01 - Accuracy  84.07% 02 - F1 Score 84.07% 03 - ROC AUC Score 0.746                              </vt:lpstr>
      <vt:lpstr>REGION-H is having more quotations and quoted premium  REGION-G is having very less quotations and quoted premium</vt:lpstr>
      <vt:lpstr>  Van quotes are high when compared to truck and car                               </vt:lpstr>
      <vt:lpstr> Van quoted premium is high when compared to car and truck</vt:lpstr>
      <vt:lpstr>Exclusive Agent holding more quotes and quoted premium when compared to Independent Agent</vt:lpstr>
      <vt:lpstr>MAR-20  Quote count of car,van and truck is high   FEB-20  Quote Count of car,van and truck is very less </vt:lpstr>
      <vt:lpstr>MAR-20  Quoted Premium of car,van and truck is high   FEB-20  Quoted Premium of car,van and truck is very less </vt:lpstr>
      <vt:lpstr>REGION-H is having more New Policies and New policy premium  REGION-G is having very less New Policies and New policy premium</vt:lpstr>
      <vt:lpstr>  Car New Policies are high when compared to truck and Van                               </vt:lpstr>
      <vt:lpstr>  Car New Policies Premium are high when compared to truck and Van                               </vt:lpstr>
      <vt:lpstr>Exclusive Agent holding more New Policies and New Policy premium when compared to  Independent Agent</vt:lpstr>
      <vt:lpstr>New policies Count of Car, Van and Truck is continuously Varying by Month wise.</vt:lpstr>
      <vt:lpstr>New policies Premium of Car, Van and Truck is continuously Varying by Month wise.</vt:lpstr>
      <vt:lpstr>Pleasure vehicle usage has More Quotations when compared to Commute and Business .</vt:lpstr>
      <vt:lpstr>Basic coverage has More Quotes when compared to Balanced and Enhanced Coverage Vehicle cost range &lt;=10k $ more quotes</vt:lpstr>
      <vt:lpstr>Basic coverage has More Quotes when compared to Balanced and Enhanced Coverage Annual Miles range &lt;=7.5K, &gt; 45K &amp; &lt;= 55K has more quotes</vt:lpstr>
      <vt:lpstr>Sal Range &lt;= 25K $ count of Prev Accidents are More of any Education considered to be risk  Sal Range &gt;90K $ Count of Prev Accidents are Less of any Education considered to be safe</vt:lpstr>
      <vt:lpstr>Thank You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 is Arial Bold 60pt  on up to three lines</dc:title>
  <dc:creator>Windows User</dc:creator>
  <cp:lastModifiedBy>ARUN Patel</cp:lastModifiedBy>
  <cp:revision>752</cp:revision>
  <dcterms:created xsi:type="dcterms:W3CDTF">2018-11-22T06:53:55Z</dcterms:created>
  <dcterms:modified xsi:type="dcterms:W3CDTF">2021-08-20T13:39:30Z</dcterms:modified>
</cp:coreProperties>
</file>