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7" r:id="rId3"/>
    <p:sldId id="268" r:id="rId4"/>
    <p:sldId id="269" r:id="rId5"/>
    <p:sldId id="278" r:id="rId6"/>
    <p:sldId id="271" r:id="rId7"/>
    <p:sldId id="260" r:id="rId8"/>
    <p:sldId id="261" r:id="rId9"/>
    <p:sldId id="273" r:id="rId10"/>
    <p:sldId id="274" r:id="rId11"/>
    <p:sldId id="275" r:id="rId12"/>
    <p:sldId id="276" r:id="rId13"/>
    <p:sldId id="277" r:id="rId14"/>
    <p:sldId id="27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howGuides="1">
      <p:cViewPr varScale="1">
        <p:scale>
          <a:sx n="92" d="100"/>
          <a:sy n="92" d="100"/>
        </p:scale>
        <p:origin x="91" y="91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5/5/2020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of </a:t>
            </a:r>
            <a:r>
              <a:rPr lang="en-US" dirty="0" err="1" smtClean="0"/>
              <a:t>upvotes</a:t>
            </a:r>
            <a:r>
              <a:rPr lang="en-US" dirty="0" smtClean="0"/>
              <a:t> using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smtClean="0"/>
              <a:t>Kumar</a:t>
            </a:r>
          </a:p>
          <a:p>
            <a:r>
              <a:rPr lang="en-US" dirty="0" smtClean="0"/>
              <a:t>01216404518, MCA(SE), </a:t>
            </a:r>
            <a:r>
              <a:rPr lang="en-US" dirty="0" err="1" smtClean="0"/>
              <a:t>Sem</a:t>
            </a:r>
            <a:r>
              <a:rPr lang="en-US" smtClean="0"/>
              <a:t> IV.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908" y="177800"/>
            <a:ext cx="9782801" cy="1239837"/>
          </a:xfrm>
        </p:spPr>
        <p:txBody>
          <a:bodyPr/>
          <a:lstStyle/>
          <a:p>
            <a:r>
              <a:rPr lang="en-US" dirty="0" smtClean="0"/>
              <a:t>Step 5: Training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2634" y="1628800"/>
            <a:ext cx="9782801" cy="2520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one of the most crucial step of the whole machine learning </a:t>
            </a:r>
            <a:r>
              <a:rPr lang="en-US" dirty="0" smtClean="0"/>
              <a:t>process.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, </a:t>
            </a:r>
            <a:r>
              <a:rPr lang="en-US" dirty="0" err="1" smtClean="0"/>
              <a:t>Y_train</a:t>
            </a:r>
            <a:r>
              <a:rPr lang="en-US" dirty="0" smtClean="0"/>
              <a:t> are used to train the model.</a:t>
            </a:r>
          </a:p>
          <a:p>
            <a:r>
              <a:rPr lang="en-US" sz="2600" dirty="0" smtClean="0"/>
              <a:t>The training dataset is traversed for certain number of epochs.</a:t>
            </a:r>
          </a:p>
          <a:p>
            <a:r>
              <a:rPr lang="en-US" sz="2600" dirty="0" smtClean="0"/>
              <a:t>Values of the weight’s and bias’s are calculated for our approximation </a:t>
            </a:r>
            <a:r>
              <a:rPr lang="en-US" sz="2600" dirty="0" smtClean="0"/>
              <a:t>function until the loss is minimized.</a:t>
            </a:r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28" y="4797152"/>
            <a:ext cx="734481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6</a:t>
            </a:r>
            <a:r>
              <a:rPr lang="en-US" dirty="0" smtClean="0"/>
              <a:t>: Testing accuracy of trained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2634" y="1628800"/>
            <a:ext cx="9782801" cy="2736304"/>
          </a:xfrm>
        </p:spPr>
        <p:txBody>
          <a:bodyPr>
            <a:normAutofit/>
          </a:bodyPr>
          <a:lstStyle/>
          <a:p>
            <a:r>
              <a:rPr lang="en-US" dirty="0" smtClean="0"/>
              <a:t>This step comes after model training.</a:t>
            </a:r>
          </a:p>
          <a:p>
            <a:r>
              <a:rPr lang="en-US" sz="2600" dirty="0" err="1" smtClean="0"/>
              <a:t>X_test</a:t>
            </a:r>
            <a:r>
              <a:rPr lang="en-US" sz="2600" dirty="0" smtClean="0"/>
              <a:t>, </a:t>
            </a:r>
            <a:r>
              <a:rPr lang="en-US" sz="2600" dirty="0" err="1" smtClean="0"/>
              <a:t>Y_test</a:t>
            </a:r>
            <a:r>
              <a:rPr lang="en-US" sz="2600" dirty="0" smtClean="0"/>
              <a:t> are used to test the model accuracy.</a:t>
            </a:r>
          </a:p>
          <a:p>
            <a:r>
              <a:rPr lang="en-US" sz="2600" dirty="0" smtClean="0"/>
              <a:t>Approximated values of </a:t>
            </a:r>
            <a:r>
              <a:rPr lang="en-US" sz="2600" dirty="0" err="1"/>
              <a:t>U</a:t>
            </a:r>
            <a:r>
              <a:rPr lang="en-US" sz="2600" dirty="0" err="1" smtClean="0"/>
              <a:t>pvotes</a:t>
            </a:r>
            <a:r>
              <a:rPr lang="en-US" sz="2600" dirty="0" smtClean="0"/>
              <a:t> is predicted and compared against true value of </a:t>
            </a:r>
            <a:r>
              <a:rPr lang="en-US" sz="2600" dirty="0" err="1" smtClean="0"/>
              <a:t>Upvotes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Mean squared error is calculated.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4576266"/>
            <a:ext cx="7272807" cy="15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0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2634" y="1628800"/>
            <a:ext cx="9782801" cy="2736304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metric used here is R.M.S.E.</a:t>
            </a:r>
          </a:p>
          <a:p>
            <a:r>
              <a:rPr lang="en-US" dirty="0" smtClean="0"/>
              <a:t>Used here because large errors are not occurring.</a:t>
            </a:r>
          </a:p>
          <a:p>
            <a:r>
              <a:rPr lang="en-US" sz="2600" dirty="0" smtClean="0"/>
              <a:t>M.A.E (Mean Absolute Error) is also calculated.</a:t>
            </a:r>
          </a:p>
          <a:p>
            <a:r>
              <a:rPr lang="en-US" sz="2600" dirty="0" smtClean="0"/>
              <a:t>Both are negatively oriented scores. Lower values the better.</a:t>
            </a:r>
          </a:p>
          <a:p>
            <a:endParaRPr lang="en-US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12" y="4725144"/>
            <a:ext cx="4115157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2635" y="1628800"/>
            <a:ext cx="4697802" cy="468052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Successfully predicted </a:t>
            </a:r>
            <a:r>
              <a:rPr lang="en-US" sz="2600" dirty="0" err="1" smtClean="0"/>
              <a:t>Upvotes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Random forest regression produced better accuracy than Stochastic gradient descent.</a:t>
            </a:r>
          </a:p>
          <a:p>
            <a:r>
              <a:rPr lang="en-US" sz="2600" dirty="0" smtClean="0"/>
              <a:t>Mean squared error of 0.68591 was observed.</a:t>
            </a:r>
          </a:p>
          <a:p>
            <a:endParaRPr lang="en-US" sz="2600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4916"/>
          <a:stretch/>
        </p:blipFill>
        <p:spPr bwMode="auto">
          <a:xfrm>
            <a:off x="6327604" y="1622479"/>
            <a:ext cx="5158740" cy="40690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72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260" y="2996952"/>
            <a:ext cx="3240360" cy="807789"/>
          </a:xfrm>
        </p:spPr>
        <p:txBody>
          <a:bodyPr>
            <a:normAutofit/>
          </a:bodyPr>
          <a:lstStyle/>
          <a:p>
            <a:r>
              <a:rPr lang="en-US" sz="5000" dirty="0" smtClean="0"/>
              <a:t>THE END.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33749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this era of technological advancement, a majority of people access the Internet almost on a daily basis.</a:t>
            </a:r>
          </a:p>
          <a:p>
            <a:r>
              <a:rPr lang="en-US" sz="2600" dirty="0"/>
              <a:t>Promotion of a new startup idea, promotion of an upcoming movie etc. </a:t>
            </a:r>
          </a:p>
          <a:p>
            <a:r>
              <a:rPr lang="en-US" sz="2600" dirty="0"/>
              <a:t>One particular field is </a:t>
            </a:r>
            <a:r>
              <a:rPr lang="en-US" sz="2600" dirty="0" err="1"/>
              <a:t>reddit</a:t>
            </a:r>
            <a:r>
              <a:rPr lang="en-US" sz="2600" dirty="0"/>
              <a:t>, it’s a community forum where user’s put their queries on the site and other users can either answer it, </a:t>
            </a:r>
            <a:r>
              <a:rPr lang="en-US" sz="2600" dirty="0" err="1"/>
              <a:t>upvote</a:t>
            </a:r>
            <a:r>
              <a:rPr lang="en-US" sz="2600" dirty="0"/>
              <a:t> it, report it etc. </a:t>
            </a:r>
            <a:endParaRPr lang="en-US" sz="2600" dirty="0" smtClean="0"/>
          </a:p>
          <a:p>
            <a:r>
              <a:rPr lang="en-US" sz="2600" dirty="0"/>
              <a:t>The main metric to analyze positive user engagement is through the number of </a:t>
            </a:r>
            <a:r>
              <a:rPr lang="en-US" sz="2600" dirty="0" err="1"/>
              <a:t>upvotes</a:t>
            </a:r>
            <a:r>
              <a:rPr lang="en-US" sz="2600" dirty="0"/>
              <a:t> the post gets.</a:t>
            </a:r>
            <a:endParaRPr lang="en-IN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Reading the dataset.</a:t>
            </a:r>
          </a:p>
          <a:p>
            <a:r>
              <a:rPr lang="en-US" sz="2600" dirty="0" smtClean="0"/>
              <a:t>Preprocessing the dataset.</a:t>
            </a:r>
          </a:p>
          <a:p>
            <a:r>
              <a:rPr lang="en-US" sz="2600" dirty="0" smtClean="0"/>
              <a:t>Visualizing the dataset.</a:t>
            </a:r>
          </a:p>
          <a:p>
            <a:r>
              <a:rPr lang="en-US" sz="2600" dirty="0" smtClean="0"/>
              <a:t>Train test split.</a:t>
            </a:r>
          </a:p>
          <a:p>
            <a:r>
              <a:rPr lang="en-US" sz="2600" dirty="0" smtClean="0"/>
              <a:t>Training the model.</a:t>
            </a:r>
          </a:p>
          <a:p>
            <a:r>
              <a:rPr lang="en-US" sz="2600" dirty="0" smtClean="0"/>
              <a:t>Testing accuracy of the model w.r.t testing data.</a:t>
            </a:r>
          </a:p>
          <a:p>
            <a:r>
              <a:rPr lang="en-US" sz="2600" dirty="0" smtClean="0"/>
              <a:t>Evaluation using R.M.S.E.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Basically a Microsoft Excel document (.</a:t>
            </a:r>
            <a:r>
              <a:rPr lang="en-US" dirty="0" err="1" smtClean="0"/>
              <a:t>xls</a:t>
            </a:r>
            <a:r>
              <a:rPr lang="en-US" dirty="0" smtClean="0"/>
              <a:t>) containing seven columns or as well call attributes.</a:t>
            </a:r>
          </a:p>
          <a:p>
            <a:r>
              <a:rPr lang="en-US" dirty="0" smtClean="0"/>
              <a:t>Attributes: ID, Tag, Reputation, Answers, Username, Views and </a:t>
            </a:r>
            <a:r>
              <a:rPr lang="en-US" dirty="0" err="1" smtClean="0"/>
              <a:t>Upvotes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Has over 3lakh entries to ensure well training of our model.</a:t>
            </a:r>
          </a:p>
          <a:p>
            <a:r>
              <a:rPr lang="en-US" dirty="0" smtClean="0"/>
              <a:t>Contains 0.0 values in some cells.</a:t>
            </a:r>
          </a:p>
          <a:p>
            <a:r>
              <a:rPr lang="en-US" dirty="0" smtClean="0"/>
              <a:t>Contains abnormalities.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Stochastic Gradient Descent.</a:t>
            </a:r>
          </a:p>
          <a:p>
            <a:r>
              <a:rPr lang="en-US" dirty="0" smtClean="0"/>
              <a:t>Not normal gradient descent because dataset is huge. Therefore, overhead.</a:t>
            </a:r>
          </a:p>
          <a:p>
            <a:r>
              <a:rPr lang="en-US" dirty="0" smtClean="0"/>
              <a:t>Stochastic means random.</a:t>
            </a:r>
          </a:p>
          <a:p>
            <a:r>
              <a:rPr lang="en-US" dirty="0" smtClean="0"/>
              <a:t>Chooses a </a:t>
            </a:r>
            <a:r>
              <a:rPr lang="en-US" dirty="0" smtClean="0"/>
              <a:t>random </a:t>
            </a:r>
            <a:r>
              <a:rPr lang="en-US" dirty="0" smtClean="0"/>
              <a:t>data point at each </a:t>
            </a:r>
            <a:r>
              <a:rPr lang="en-US" dirty="0" smtClean="0"/>
              <a:t>time.</a:t>
            </a:r>
            <a:endParaRPr lang="en-US" dirty="0" smtClean="0"/>
          </a:p>
          <a:p>
            <a:r>
              <a:rPr lang="en-US" dirty="0" smtClean="0"/>
              <a:t>Reduces the computations enormously.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Random Forest Regression.</a:t>
            </a:r>
          </a:p>
          <a:p>
            <a:r>
              <a:rPr lang="en-US" dirty="0" smtClean="0"/>
              <a:t>Ensemble technique capable of performing both classification and Regression.</a:t>
            </a:r>
          </a:p>
          <a:p>
            <a:r>
              <a:rPr lang="en-US" dirty="0" smtClean="0"/>
              <a:t>Uses multiple decision trees.</a:t>
            </a:r>
          </a:p>
          <a:p>
            <a:r>
              <a:rPr lang="en-US" dirty="0" smtClean="0"/>
              <a:t>Each decision tree is trained on different data sample.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8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Reading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5" y="1600200"/>
            <a:ext cx="9782801" cy="1036712"/>
          </a:xfrm>
        </p:spPr>
        <p:txBody>
          <a:bodyPr>
            <a:normAutofit/>
          </a:bodyPr>
          <a:lstStyle/>
          <a:p>
            <a:r>
              <a:rPr lang="en-US" sz="2600" dirty="0" smtClean="0"/>
              <a:t>Downloading dataset through google drive into our machine.</a:t>
            </a:r>
          </a:p>
          <a:p>
            <a:r>
              <a:rPr lang="en-US" sz="2600" dirty="0" smtClean="0"/>
              <a:t>Loading dataset in to a pandas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.</a:t>
            </a:r>
            <a:endParaRPr lang="en-IN" sz="2600" dirty="0"/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t="51937"/>
          <a:stretch/>
        </p:blipFill>
        <p:spPr bwMode="auto">
          <a:xfrm>
            <a:off x="2926060" y="3068960"/>
            <a:ext cx="7200800" cy="2808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Preprocessing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93435" y="1484785"/>
            <a:ext cx="9782801" cy="2088232"/>
          </a:xfrm>
        </p:spPr>
        <p:txBody>
          <a:bodyPr>
            <a:normAutofit/>
          </a:bodyPr>
          <a:lstStyle/>
          <a:p>
            <a:r>
              <a:rPr lang="en-US" sz="2500" dirty="0" smtClean="0"/>
              <a:t>Replacing Null values with mean of respective attribute.</a:t>
            </a:r>
          </a:p>
          <a:p>
            <a:r>
              <a:rPr lang="en-US" sz="2500" dirty="0" smtClean="0"/>
              <a:t>Applying log to make the data normalized.</a:t>
            </a:r>
          </a:p>
          <a:p>
            <a:r>
              <a:rPr lang="en-US" sz="2500" dirty="0" smtClean="0"/>
              <a:t>Scaling the data using </a:t>
            </a:r>
            <a:r>
              <a:rPr lang="en-US" sz="2500" dirty="0" err="1" smtClean="0"/>
              <a:t>MinMaxScaler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One hot encoding the ‘Tag’ attribute.</a:t>
            </a:r>
            <a:endParaRPr lang="en-US" sz="25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3874985" y="3656286"/>
            <a:ext cx="5219700" cy="2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Data visualization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93435" y="1600200"/>
            <a:ext cx="9782801" cy="182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/>
              <a:t>Visualizing relationships between attributes of out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First boxplot shows the presence of outliers.</a:t>
            </a:r>
          </a:p>
          <a:p>
            <a:r>
              <a:rPr lang="en-US" sz="2600" dirty="0" smtClean="0"/>
              <a:t>Second scatterplot shows as the Views increases, the </a:t>
            </a:r>
            <a:r>
              <a:rPr lang="en-US" sz="2600" dirty="0" err="1" smtClean="0"/>
              <a:t>Upvotes</a:t>
            </a:r>
            <a:r>
              <a:rPr lang="en-US" sz="2600" dirty="0" smtClean="0"/>
              <a:t> increases too.</a:t>
            </a:r>
            <a:endParaRPr lang="en-IN" sz="2600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r="37093"/>
          <a:stretch/>
        </p:blipFill>
        <p:spPr bwMode="auto">
          <a:xfrm>
            <a:off x="2277988" y="4005063"/>
            <a:ext cx="4032448" cy="26227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315"/>
          <a:stretch/>
        </p:blipFill>
        <p:spPr bwMode="auto">
          <a:xfrm>
            <a:off x="7318548" y="4005063"/>
            <a:ext cx="3528392" cy="26227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Train test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2634" y="1628800"/>
            <a:ext cx="9782801" cy="211683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In this step we split our preprocessed </a:t>
            </a:r>
            <a:r>
              <a:rPr lang="en-US" sz="2600" dirty="0" err="1" smtClean="0"/>
              <a:t>dataframe</a:t>
            </a:r>
            <a:r>
              <a:rPr lang="en-US" sz="2600" dirty="0" smtClean="0"/>
              <a:t> into training and testing sets. </a:t>
            </a:r>
          </a:p>
          <a:p>
            <a:r>
              <a:rPr lang="en-US" sz="2600" dirty="0" err="1" smtClean="0"/>
              <a:t>X_train</a:t>
            </a:r>
            <a:r>
              <a:rPr lang="en-US" sz="2600" dirty="0" smtClean="0"/>
              <a:t>, </a:t>
            </a:r>
            <a:r>
              <a:rPr lang="en-US" sz="2600" dirty="0" err="1" smtClean="0"/>
              <a:t>Y_train</a:t>
            </a:r>
            <a:r>
              <a:rPr lang="en-US" sz="2600" dirty="0" smtClean="0"/>
              <a:t> are used to train our model.</a:t>
            </a:r>
          </a:p>
          <a:p>
            <a:r>
              <a:rPr lang="en-US" sz="2600" dirty="0" err="1" smtClean="0"/>
              <a:t>X_test</a:t>
            </a:r>
            <a:r>
              <a:rPr lang="en-US" sz="2600" dirty="0" smtClean="0"/>
              <a:t>, </a:t>
            </a:r>
            <a:r>
              <a:rPr lang="en-US" sz="2600" dirty="0" err="1" smtClean="0"/>
              <a:t>Y_test</a:t>
            </a:r>
            <a:r>
              <a:rPr lang="en-US" sz="2600" dirty="0" smtClean="0"/>
              <a:t> are used to </a:t>
            </a:r>
            <a:r>
              <a:rPr lang="en-US" sz="2600" dirty="0" smtClean="0"/>
              <a:t>calculate</a:t>
            </a:r>
            <a:r>
              <a:rPr lang="en-US" sz="2600" dirty="0" smtClean="0"/>
              <a:t> </a:t>
            </a:r>
            <a:r>
              <a:rPr lang="en-US" sz="2600" dirty="0" smtClean="0"/>
              <a:t>the accuracy of trained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028" y="4077072"/>
            <a:ext cx="734481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566</TotalTime>
  <Words>573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Euphemia</vt:lpstr>
      <vt:lpstr>Math 16x9</vt:lpstr>
      <vt:lpstr>Prediction of upvotes using machine learning</vt:lpstr>
      <vt:lpstr>Introduction</vt:lpstr>
      <vt:lpstr>Steps involved</vt:lpstr>
      <vt:lpstr>Dataset</vt:lpstr>
      <vt:lpstr>Algorithms used</vt:lpstr>
      <vt:lpstr>Step 1: Reading data</vt:lpstr>
      <vt:lpstr>Step 2: Preprocessing data</vt:lpstr>
      <vt:lpstr>Step 3: Data visualization</vt:lpstr>
      <vt:lpstr>Step 4: Train test split</vt:lpstr>
      <vt:lpstr>Step 5: Training the model</vt:lpstr>
      <vt:lpstr>Step 6: Testing accuracy of trained model.</vt:lpstr>
      <vt:lpstr>Step 7: Evaluation</vt:lpstr>
      <vt:lpstr>RESULT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upvotes using machine learning</dc:title>
  <dc:creator>AK</dc:creator>
  <cp:lastModifiedBy>AK</cp:lastModifiedBy>
  <cp:revision>33</cp:revision>
  <dcterms:created xsi:type="dcterms:W3CDTF">2020-05-03T14:35:42Z</dcterms:created>
  <dcterms:modified xsi:type="dcterms:W3CDTF">2020-05-05T09:41:45Z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