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hyperlink" Target="https://en.m.wikipedia.org/wiki/Problem_statement#cite_note-:0-1" TargetMode="Externa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hyperlink" Target="https://en.m.wikipedia.org/wiki/Sysop" TargetMode="External" /><Relationship Id="rId13" Type="http://schemas.openxmlformats.org/officeDocument/2006/relationships/hyperlink" Target="https://en.m.wikipedia.org/wiki/Customer" TargetMode="External" /><Relationship Id="rId3" Type="http://schemas.openxmlformats.org/officeDocument/2006/relationships/hyperlink" Target="https://en.m.wikipedia.org/wiki/End_user#cite_note-1" TargetMode="External" /><Relationship Id="rId7" Type="http://schemas.openxmlformats.org/officeDocument/2006/relationships/hyperlink" Target="https://en.m.wikipedia.org/wiki/End_user#cite_note-5" TargetMode="External" /><Relationship Id="rId12" Type="http://schemas.openxmlformats.org/officeDocument/2006/relationships/hyperlink" Target="https://en.m.wikipedia.org/wiki/End_user#cite_note-7" TargetMode="Externa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hyperlink" Target="https://en.m.wikipedia.org/wiki/End_user#cite_note-4" TargetMode="External" /><Relationship Id="rId11" Type="http://schemas.openxmlformats.org/officeDocument/2006/relationships/hyperlink" Target="https://en.m.wikipedia.org/wiki/Information_technology" TargetMode="External" /><Relationship Id="rId5" Type="http://schemas.openxmlformats.org/officeDocument/2006/relationships/hyperlink" Target="https://en.m.wikipedia.org/wiki/End_user#cite_note-FOLDOC-3" TargetMode="External" /><Relationship Id="rId15" Type="http://schemas.openxmlformats.org/officeDocument/2006/relationships/hyperlink" Target="https://en.m.wikipedia.org/wiki/Retail" TargetMode="External" /><Relationship Id="rId10" Type="http://schemas.openxmlformats.org/officeDocument/2006/relationships/hyperlink" Target="https://en.m.wikipedia.org/wiki/End_user#cite_note-6" TargetMode="External" /><Relationship Id="rId4" Type="http://schemas.openxmlformats.org/officeDocument/2006/relationships/hyperlink" Target="https://en.m.wikipedia.org/wiki/End_user#cite_note-2" TargetMode="External" /><Relationship Id="rId9" Type="http://schemas.openxmlformats.org/officeDocument/2006/relationships/hyperlink" Target="https://en.m.wikipedia.org/wiki/System_administrator" TargetMode="External" /><Relationship Id="rId14" Type="http://schemas.openxmlformats.org/officeDocument/2006/relationships/hyperlink" Target="https://en.m.wikipedia.org/wiki/End_user#cite_note-8"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 Id="rId4" Type="http://schemas.openxmlformats.org/officeDocument/2006/relationships/hyperlink" Target="https://www.simplilearn.com/what-does-a-data-analyst-do-article" TargetMode="Externa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hyperlink" Target="https://www.tableau.com/learn/whitepapers/5-things-your-spreadsheets-cant-do"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NAME:ARUNKUMAR S</a:t>
            </a:r>
            <a:endParaRPr lang="en-US" sz="2400" dirty="0"/>
          </a:p>
          <a:p>
            <a:r>
              <a:rPr lang="en-US" sz="2400" dirty="0"/>
              <a:t>REGISTER NO:312207891</a:t>
            </a:r>
          </a:p>
          <a:p>
            <a:r>
              <a:rPr lang="en-US" sz="2400" dirty="0"/>
              <a:t>DEPARTMENT:B.com, general</a:t>
            </a:r>
          </a:p>
          <a:p>
            <a:r>
              <a:rPr lang="en-US" sz="2400" dirty="0"/>
              <a:t>COLLEGE:Quaide milleth college for men medavakam chennai-100</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1A5D24C-78B9-43C9-CC45-6EF4EE93482A}"/>
              </a:ext>
            </a:extLst>
          </p:cNvPr>
          <p:cNvSpPr txBox="1"/>
          <p:nvPr/>
        </p:nvSpPr>
        <p:spPr>
          <a:xfrm>
            <a:off x="739775" y="1674674"/>
            <a:ext cx="6101952" cy="175432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F0A812E-579C-9FA3-EA54-08A0047FD479}"/>
              </a:ext>
            </a:extLst>
          </p:cNvPr>
          <p:cNvSpPr txBox="1"/>
          <p:nvPr/>
        </p:nvSpPr>
        <p:spPr>
          <a:xfrm>
            <a:off x="520899" y="1372969"/>
            <a:ext cx="6489501"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0" i="0">
                <a:solidFill>
                  <a:srgbClr val="EEF0FF"/>
                </a:solidFill>
                <a:effectLst/>
                <a:latin typeface="Google Sans"/>
              </a:rPr>
              <a:t>Excel has many features that can help you generate results, including add-ins, functions, and tools: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69A9968-9871-D80B-051B-24694EE63D8C}"/>
              </a:ext>
            </a:extLst>
          </p:cNvPr>
          <p:cNvSpPr txBox="1"/>
          <p:nvPr/>
        </p:nvSpPr>
        <p:spPr>
          <a:xfrm>
            <a:off x="755332" y="1443841"/>
            <a:ext cx="6101952" cy="397031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algn="ctr" fontAlgn="ctr">
              <a:buFont typeface="Arial" panose="020B0604020202020204" pitchFamily="34" charset="0"/>
              <a:buChar char="•"/>
            </a:pPr>
            <a:r>
              <a:rPr lang="en-US" b="0" i="0">
                <a:solidFill>
                  <a:srgbClr val="EEF0FF"/>
                </a:solidFill>
                <a:effectLst/>
                <a:latin typeface="Google Sans"/>
              </a:rPr>
              <a:t>Data storage: Excel can store large amounts of data in spreadsheets, and can store multiple worksheets in a single file. </a:t>
            </a:r>
          </a:p>
          <a:p>
            <a:pPr algn="ctr" fontAlgn="ctr">
              <a:buFont typeface="Arial" panose="020B0604020202020204" pitchFamily="34" charset="0"/>
              <a:buChar char="•"/>
            </a:pPr>
            <a:r>
              <a:rPr lang="en-US" b="0" i="0">
                <a:solidFill>
                  <a:srgbClr val="EEF0FF"/>
                </a:solidFill>
                <a:effectLst/>
                <a:latin typeface="Google Sans"/>
              </a:rPr>
              <a:t>Data organization: Excel's systematic layout makes it easy to work with data, and it can help users sort, filter, and update data. </a:t>
            </a:r>
          </a:p>
          <a:p>
            <a:pPr algn="ctr" fontAlgn="ctr">
              <a:buFont typeface="Arial" panose="020B0604020202020204" pitchFamily="34" charset="0"/>
              <a:buChar char="•"/>
            </a:pPr>
            <a:r>
              <a:rPr lang="en-US" b="0" i="0">
                <a:solidFill>
                  <a:srgbClr val="EEF0FF"/>
                </a:solidFill>
                <a:effectLst/>
                <a:latin typeface="Google Sans"/>
              </a:rPr>
              <a:t>Data analysis: Excel can perform calculations on data using built-in functions and formulas, and it can help users visualize and analyze data using features like charts, graphs, and pivot tables. </a:t>
            </a:r>
          </a:p>
          <a:p>
            <a:pPr algn="ctr" fontAlgn="ctr">
              <a:buFont typeface="Arial" panose="020B0604020202020204" pitchFamily="34" charset="0"/>
              <a:buChar char="•"/>
            </a:pPr>
            <a:r>
              <a:rPr lang="en-US" b="0" i="0">
                <a:solidFill>
                  <a:srgbClr val="EEF0FF"/>
                </a:solidFill>
                <a:effectLst/>
                <a:latin typeface="Google Sans"/>
              </a:rPr>
              <a:t>Collaboration: Excel can be used for collaborative work. </a:t>
            </a:r>
          </a:p>
          <a:p>
            <a:pPr algn="ctr" fontAlgn="ctr">
              <a:buFont typeface="Arial" panose="020B0604020202020204" pitchFamily="34" charset="0"/>
              <a:buChar char="•"/>
            </a:pPr>
            <a:r>
              <a:rPr lang="en-US" b="0" i="0">
                <a:solidFill>
                  <a:srgbClr val="EEF0FF"/>
                </a:solidFill>
                <a:effectLst/>
                <a:latin typeface="Google Sans"/>
              </a:rPr>
              <a:t>Automation: Excel can automate tasks. </a:t>
            </a:r>
          </a:p>
          <a:p>
            <a:pPr algn="l"/>
            <a:r>
              <a:rPr lang="en-US" b="0" i="0">
                <a:solidFill>
                  <a:srgbClr val="EEF0FF"/>
                </a:solidFill>
                <a:effectLst/>
                <a:latin typeface="Google Sans"/>
              </a:rPr>
              <a:t>Excel can also be useful for simple calculations and tracking information.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B0C711B-B486-4E4D-62D9-976FFF0C9CBE}"/>
              </a:ext>
            </a:extLst>
          </p:cNvPr>
          <p:cNvSpPr txBox="1"/>
          <p:nvPr/>
        </p:nvSpPr>
        <p:spPr>
          <a:xfrm>
            <a:off x="676274" y="1695450"/>
            <a:ext cx="9134475" cy="923330"/>
          </a:xfrm>
          <a:prstGeom prst="rect">
            <a:avLst/>
          </a:prstGeom>
          <a:noFill/>
        </p:spPr>
        <p:txBody>
          <a:bodyPr wrap="square">
            <a:spAutoFit/>
          </a:bodyPr>
          <a:lstStyle/>
          <a:p>
            <a:r>
              <a:rPr lang="en-US" b="0" i="0">
                <a:solidFill>
                  <a:srgbClr val="202122"/>
                </a:solidFill>
                <a:effectLst/>
                <a:latin typeface="-apple-system"/>
              </a:rPr>
              <a:t>A </a:t>
            </a:r>
            <a:r>
              <a:rPr lang="en-US" b="1" i="0">
                <a:solidFill>
                  <a:srgbClr val="202122"/>
                </a:solidFill>
                <a:effectLst/>
                <a:latin typeface="-apple-system"/>
              </a:rPr>
              <a:t>problem statement</a:t>
            </a:r>
            <a:r>
              <a:rPr lang="en-US" b="0" i="0">
                <a:solidFill>
                  <a:srgbClr val="202122"/>
                </a:solidFill>
                <a:effectLst/>
                <a:latin typeface="-apple-system"/>
              </a:rPr>
              <a:t> is a description of an issue to be addressed. or a condition to be improved upon. It identifies the gap between the current problem and goal. The first condition of solving a problem is understanding the problem, which can be done by way of a problem statement.</a:t>
            </a:r>
            <a:r>
              <a:rPr lang="en-US" b="0" i="0" u="none" strike="noStrike" baseline="30000">
                <a:solidFill>
                  <a:srgbClr val="202122"/>
                </a:solidFill>
                <a:effectLst/>
                <a:latin typeface="-apple-system"/>
                <a:hlinkClick r:id="rId4"/>
              </a:rPr>
              <a:t>[1</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lgn="l">
              <a:buFont typeface="Arial" panose="020B0604020202020204" pitchFamily="34" charset="0"/>
              <a:buChar char="•"/>
            </a:pPr>
            <a:r>
              <a:rPr lang="en-US" sz="2400" b="0" i="0">
                <a:solidFill>
                  <a:srgbClr val="001D35"/>
                </a:solidFill>
                <a:effectLst/>
                <a:latin typeface="Google Sans"/>
              </a:rPr>
              <a:t>A project overview, also known as a project summary, is a document that provides a concise description of a project's goals, objectives, and how they will be achieved. It's usually written at the beginning of a project and is intended to simplify complex information into a single document that can be easily managed and presented to clients, team members, and stakeholders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F71A017-311B-D508-AACA-9F82947D4991}"/>
              </a:ext>
            </a:extLst>
          </p:cNvPr>
          <p:cNvSpPr txBox="1"/>
          <p:nvPr/>
        </p:nvSpPr>
        <p:spPr>
          <a:xfrm>
            <a:off x="687453" y="1695450"/>
            <a:ext cx="6101952" cy="4801314"/>
          </a:xfrm>
          <a:prstGeom prst="rect">
            <a:avLst/>
          </a:prstGeom>
          <a:noFill/>
        </p:spPr>
        <p:txBody>
          <a:bodyPr wrap="square">
            <a:spAutoFit/>
          </a:bodyPr>
          <a:lstStyle/>
          <a:p>
            <a:r>
              <a:rPr lang="en-US" b="0" i="0">
                <a:solidFill>
                  <a:srgbClr val="202122"/>
                </a:solidFill>
                <a:effectLst/>
                <a:latin typeface="-apple-system"/>
              </a:rPr>
              <a:t>In product development, an </a:t>
            </a:r>
            <a:r>
              <a:rPr lang="en-US" b="1" i="0">
                <a:solidFill>
                  <a:srgbClr val="202122"/>
                </a:solidFill>
                <a:effectLst/>
                <a:latin typeface="-apple-system"/>
              </a:rPr>
              <a:t>end user</a:t>
            </a:r>
            <a:r>
              <a:rPr lang="en-US" b="0" i="0">
                <a:solidFill>
                  <a:srgbClr val="202122"/>
                </a:solidFill>
                <a:effectLst/>
                <a:latin typeface="-apple-system"/>
              </a:rPr>
              <a:t> (sometimes </a:t>
            </a:r>
            <a:r>
              <a:rPr lang="en-US" b="1" i="0">
                <a:solidFill>
                  <a:srgbClr val="202122"/>
                </a:solidFill>
                <a:effectLst/>
                <a:latin typeface="-apple-system"/>
              </a:rPr>
              <a:t>end-user</a:t>
            </a:r>
            <a:r>
              <a:rPr lang="en-US" b="0" i="0">
                <a:solidFill>
                  <a:srgbClr val="202122"/>
                </a:solidFill>
                <a:effectLst/>
                <a:latin typeface="-apple-system"/>
              </a:rPr>
              <a:t>)</a:t>
            </a:r>
            <a:r>
              <a:rPr lang="en-US" b="0" i="0" u="none" strike="noStrike" baseline="30000">
                <a:solidFill>
                  <a:srgbClr val="202122"/>
                </a:solidFill>
                <a:effectLst/>
                <a:latin typeface="-apple-system"/>
                <a:hlinkClick r:id="rId3"/>
              </a:rPr>
              <a:t>[a]</a:t>
            </a:r>
            <a:r>
              <a:rPr lang="en-US" b="0" i="0">
                <a:solidFill>
                  <a:srgbClr val="202122"/>
                </a:solidFill>
                <a:effectLst/>
                <a:latin typeface="-apple-system"/>
              </a:rPr>
              <a:t> is a person who ultimately uses or is intended to ultimately use a product.</a:t>
            </a:r>
            <a:r>
              <a:rPr lang="en-US" b="0" i="0" u="none" strike="noStrike" baseline="30000">
                <a:solidFill>
                  <a:srgbClr val="202122"/>
                </a:solidFill>
                <a:effectLst/>
                <a:latin typeface="-apple-system"/>
                <a:hlinkClick r:id="rId4"/>
              </a:rPr>
              <a:t>[1]</a:t>
            </a:r>
            <a:r>
              <a:rPr lang="en-US" b="0" i="0" u="none" strike="noStrike" baseline="30000">
                <a:solidFill>
                  <a:srgbClr val="202122"/>
                </a:solidFill>
                <a:effectLst/>
                <a:latin typeface="-apple-system"/>
                <a:hlinkClick r:id="rId5"/>
              </a:rPr>
              <a:t>[2]</a:t>
            </a:r>
            <a:r>
              <a:rPr lang="en-US" b="0" i="0" u="none" strike="noStrike" baseline="30000">
                <a:solidFill>
                  <a:srgbClr val="202122"/>
                </a:solidFill>
                <a:effectLst/>
                <a:latin typeface="-apple-system"/>
                <a:hlinkClick r:id="rId6"/>
              </a:rPr>
              <a:t>[3]</a:t>
            </a:r>
            <a:r>
              <a:rPr lang="en-US" b="0" i="0">
                <a:solidFill>
                  <a:srgbClr val="202122"/>
                </a:solidFill>
                <a:effectLst/>
                <a:latin typeface="-apple-system"/>
              </a:rPr>
              <a:t> The end user stands in contrast to users who support or maintain the product,</a:t>
            </a:r>
            <a:r>
              <a:rPr lang="en-US" b="0" i="0" u="none" strike="noStrike" baseline="30000">
                <a:solidFill>
                  <a:srgbClr val="202122"/>
                </a:solidFill>
                <a:effectLst/>
                <a:latin typeface="-apple-system"/>
                <a:hlinkClick r:id="rId7"/>
              </a:rPr>
              <a:t>[4]</a:t>
            </a:r>
            <a:r>
              <a:rPr lang="en-US" b="0" i="0">
                <a:solidFill>
                  <a:srgbClr val="202122"/>
                </a:solidFill>
                <a:effectLst/>
                <a:latin typeface="-apple-system"/>
              </a:rPr>
              <a:t> such as </a:t>
            </a:r>
            <a:r>
              <a:rPr lang="en-US" b="0" i="0" u="none" strike="noStrike">
                <a:effectLst/>
                <a:latin typeface="-apple-system"/>
                <a:hlinkClick r:id="rId8" tooltip="Sysop"/>
              </a:rPr>
              <a:t>sysops</a:t>
            </a:r>
            <a:r>
              <a:rPr lang="en-US" b="0" i="0">
                <a:solidFill>
                  <a:srgbClr val="202122"/>
                </a:solidFill>
                <a:effectLst/>
                <a:latin typeface="-apple-system"/>
              </a:rPr>
              <a:t>, </a:t>
            </a:r>
            <a:r>
              <a:rPr lang="en-US" b="0" i="0" u="none" strike="noStrike">
                <a:effectLst/>
                <a:latin typeface="-apple-system"/>
                <a:hlinkClick r:id="rId9" tooltip="System administrator"/>
              </a:rPr>
              <a:t>system administrators</a:t>
            </a:r>
            <a:r>
              <a:rPr lang="en-US" b="0" i="0">
                <a:solidFill>
                  <a:srgbClr val="202122"/>
                </a:solidFill>
                <a:effectLst/>
                <a:latin typeface="-apple-system"/>
              </a:rPr>
              <a:t>, database administrators,</a:t>
            </a:r>
            <a:r>
              <a:rPr lang="en-US" b="0" i="0" u="none" strike="noStrike" baseline="30000">
                <a:solidFill>
                  <a:srgbClr val="202122"/>
                </a:solidFill>
                <a:effectLst/>
                <a:latin typeface="-apple-system"/>
                <a:hlinkClick r:id="rId10"/>
              </a:rPr>
              <a:t>[5]</a:t>
            </a:r>
            <a:r>
              <a:rPr lang="en-US" b="0" i="0">
                <a:solidFill>
                  <a:srgbClr val="202122"/>
                </a:solidFill>
                <a:effectLst/>
                <a:latin typeface="-apple-system"/>
              </a:rPr>
              <a:t> </a:t>
            </a:r>
            <a:r>
              <a:rPr lang="en-US" b="0" i="0" u="none" strike="noStrike">
                <a:effectLst/>
                <a:latin typeface="-apple-system"/>
                <a:hlinkClick r:id="rId11" tooltip="Information technology"/>
              </a:rPr>
              <a:t>information technology</a:t>
            </a:r>
            <a:r>
              <a:rPr lang="en-US" b="0" i="0">
                <a:solidFill>
                  <a:srgbClr val="202122"/>
                </a:solidFill>
                <a:effectLst/>
                <a:latin typeface="-apple-system"/>
              </a:rPr>
              <a:t> (IT) experts, software professionals, and computer technicians. End users typically do not possess the technical understanding or skill of the product designers,</a:t>
            </a:r>
            <a:r>
              <a:rPr lang="en-US" b="0" i="0" u="none" strike="noStrike" baseline="30000">
                <a:solidFill>
                  <a:srgbClr val="202122"/>
                </a:solidFill>
                <a:effectLst/>
                <a:latin typeface="-apple-system"/>
                <a:hlinkClick r:id="rId12"/>
              </a:rPr>
              <a:t>[6]</a:t>
            </a:r>
            <a:r>
              <a:rPr lang="en-US" b="0" i="0">
                <a:solidFill>
                  <a:srgbClr val="202122"/>
                </a:solidFill>
                <a:effectLst/>
                <a:latin typeface="-apple-system"/>
              </a:rPr>
              <a:t> a fact easily overlooked and forgotten by designers: leading to features creating low customer satisfaction.</a:t>
            </a:r>
            <a:r>
              <a:rPr lang="en-US" b="0" i="0" u="none" strike="noStrike" baseline="30000">
                <a:solidFill>
                  <a:srgbClr val="202122"/>
                </a:solidFill>
                <a:effectLst/>
                <a:latin typeface="-apple-system"/>
                <a:hlinkClick r:id="rId5"/>
              </a:rPr>
              <a:t>[2]</a:t>
            </a:r>
            <a:r>
              <a:rPr lang="en-US" b="0" i="0">
                <a:solidFill>
                  <a:srgbClr val="202122"/>
                </a:solidFill>
                <a:effectLst/>
                <a:latin typeface="-apple-system"/>
              </a:rPr>
              <a:t> In information technology, end users are not </a:t>
            </a:r>
            <a:r>
              <a:rPr lang="en-US" b="0" i="0" u="none" strike="noStrike">
                <a:effectLst/>
                <a:latin typeface="-apple-system"/>
                <a:hlinkClick r:id="rId13" tooltip="Customer"/>
              </a:rPr>
              <a:t>customers</a:t>
            </a:r>
            <a:r>
              <a:rPr lang="en-US" b="0" i="0">
                <a:solidFill>
                  <a:srgbClr val="202122"/>
                </a:solidFill>
                <a:effectLst/>
                <a:latin typeface="-apple-system"/>
              </a:rPr>
              <a:t> in the usual sense—they are typically employees of the customer.</a:t>
            </a:r>
            <a:r>
              <a:rPr lang="en-US" b="0" i="0" u="none" strike="noStrike" baseline="30000">
                <a:solidFill>
                  <a:srgbClr val="202122"/>
                </a:solidFill>
                <a:effectLst/>
                <a:latin typeface="-apple-system"/>
                <a:hlinkClick r:id="rId14"/>
              </a:rPr>
              <a:t>[7]</a:t>
            </a:r>
            <a:r>
              <a:rPr lang="en-US" b="0" i="0">
                <a:solidFill>
                  <a:srgbClr val="202122"/>
                </a:solidFill>
                <a:effectLst/>
                <a:latin typeface="-apple-system"/>
              </a:rPr>
              <a:t> For example, if a large </a:t>
            </a:r>
            <a:r>
              <a:rPr lang="en-US" b="0" i="0" u="none" strike="noStrike">
                <a:effectLst/>
                <a:latin typeface="-apple-system"/>
                <a:hlinkClick r:id="rId15" tooltip="Retail"/>
              </a:rPr>
              <a:t>retail</a:t>
            </a:r>
            <a:r>
              <a:rPr lang="en-US" b="0" i="0">
                <a:solidFill>
                  <a:srgbClr val="202122"/>
                </a:solidFill>
                <a:effectLst/>
                <a:latin typeface="-apple-system"/>
              </a:rPr>
              <a:t> corporation buys a software package for its employees to use, even though the large retail corporation was the </a:t>
            </a:r>
            <a:r>
              <a:rPr lang="en-US" b="0" i="1">
                <a:solidFill>
                  <a:srgbClr val="202122"/>
                </a:solidFill>
                <a:effectLst/>
                <a:latin typeface="-apple-system"/>
              </a:rPr>
              <a:t>customer</a:t>
            </a:r>
            <a:r>
              <a:rPr lang="en-US" b="0" i="0">
                <a:solidFill>
                  <a:srgbClr val="202122"/>
                </a:solidFill>
                <a:effectLst/>
                <a:latin typeface="-apple-system"/>
              </a:rPr>
              <a:t> that purchased the software, the end users are the employees of the company, who will use the software at work.</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C283380-3E19-55A0-1A8E-3326F93C33F5}"/>
              </a:ext>
            </a:extLst>
          </p:cNvPr>
          <p:cNvSpPr txBox="1"/>
          <p:nvPr/>
        </p:nvSpPr>
        <p:spPr>
          <a:xfrm>
            <a:off x="3045024" y="2551837"/>
            <a:ext cx="6101952" cy="1754326"/>
          </a:xfrm>
          <a:prstGeom prst="rect">
            <a:avLst/>
          </a:prstGeom>
          <a:noFill/>
        </p:spPr>
        <p:txBody>
          <a:bodyPr wrap="square">
            <a:spAutoFit/>
          </a:bodyPr>
          <a:lstStyle/>
          <a:p>
            <a:r>
              <a:rPr lang="en-US" b="0" i="0">
                <a:solidFill>
                  <a:srgbClr val="3A3E46"/>
                </a:solidFill>
                <a:effectLst/>
                <a:latin typeface="Roboto" panose="02000000000000000000" pitchFamily="2" charset="0"/>
              </a:rPr>
              <a:t>In the </a:t>
            </a:r>
            <a:r>
              <a:rPr lang="en-US" b="0" i="0" u="none" strike="noStrike">
                <a:solidFill>
                  <a:srgbClr val="1179EF"/>
                </a:solidFill>
                <a:effectLst/>
                <a:latin typeface="Roboto" panose="02000000000000000000" pitchFamily="2" charset="0"/>
                <a:hlinkClick r:id="rId4" tooltip="field of Data Analytics"/>
              </a:rPr>
              <a:t>field of Data Analytics</a:t>
            </a:r>
            <a:r>
              <a:rPr lang="en-US" b="0" i="0">
                <a:solidFill>
                  <a:srgbClr val="3A3E46"/>
                </a:solidFill>
                <a:effectLst/>
                <a:latin typeface="Roboto" panose="02000000000000000000" pitchFamily="2" charset="0"/>
              </a:rPr>
              <a:t>, Microsoft Excel has enabled professionals to visualize and interact with data from a better perspective. M S Excel can offer multiple functionalities on the go. Watch this video and get to know more about the usage of percentage formula in excel.</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062C89B-3769-BD88-E3A2-010D89E6BFAF}"/>
              </a:ext>
            </a:extLst>
          </p:cNvPr>
          <p:cNvSpPr txBox="1"/>
          <p:nvPr/>
        </p:nvSpPr>
        <p:spPr>
          <a:xfrm>
            <a:off x="3045024" y="2551837"/>
            <a:ext cx="6101952" cy="17543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b="0" i="0">
                <a:solidFill>
                  <a:srgbClr val="EEF0FF"/>
                </a:solidFill>
                <a:effectLst/>
                <a:latin typeface="Google Sans"/>
              </a:rPr>
              <a:t>A dataset, or data set, is a structured collection of data that is organized and stored together for a specific purpose and is related to the same subject. Datasets can include different types of information, such as numbers, text, images, videos, and audio, and can be stored in various formats, such as CSV, JSON, or SQL</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750219" y="990286"/>
            <a:ext cx="8997992" cy="6537183"/>
          </a:xfrm>
          <a:prstGeom prst="rect">
            <a:avLst/>
          </a:prstGeom>
          <a:noFill/>
        </p:spPr>
        <p:txBody>
          <a:bodyPr wrap="square" rtlCol="0">
            <a:spAutoFit/>
          </a:bodyPr>
          <a:lstStyle/>
          <a:p>
            <a:r>
              <a:rPr lang="en-US" sz="2800" b="0" i="0">
                <a:solidFill>
                  <a:srgbClr val="032D60"/>
                </a:solidFill>
                <a:effectLst/>
                <a:latin typeface="Avant Garde"/>
              </a:rPr>
              <a:t>Excel</a:t>
            </a:r>
          </a:p>
          <a:p>
            <a:r>
              <a:rPr lang="en-US" sz="2800">
                <a:effectLst/>
              </a:rPr>
              <a:t>Excel is everywhere. It's the go-to analysis tool and spreadsheet software for many business users. With Tableau, it’s even more powerful. With a drag-and-drop approach to visual analysis, Tableau makes exploring Excel data faster and easier. You can ask and answer questions as you go, instead of running separate reports or cross-tabs for every question. Tableau visualizations are interactive and highly shareable, helping everyone in your business get answers. Best of all, Tableau natively connects to Excel spreadsheets to make data analysis fast and simple. Tableau allows Excel users to keep their spreadsheets while </a:t>
            </a:r>
            <a:r>
              <a:rPr lang="en-US" sz="2800">
                <a:solidFill>
                  <a:srgbClr val="0B5CAB"/>
                </a:solidFill>
                <a:effectLst/>
                <a:hlinkClick r:id="rId3"/>
              </a:rPr>
              <a:t>greatly enhancing their ability to analyze their data</a:t>
            </a:r>
            <a:r>
              <a:rPr lang="en-US" sz="2800">
                <a:effectLst/>
              </a:rPr>
              <a:t>, all while delivering simple to build, simple to read visualizations that convey information clearly.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sujekas167@gmail.com</cp:lastModifiedBy>
  <cp:revision>13</cp:revision>
  <dcterms:created xsi:type="dcterms:W3CDTF">2024-03-29T15:07:22Z</dcterms:created>
  <dcterms:modified xsi:type="dcterms:W3CDTF">2024-08-28T10:18:11Z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