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theme/themeOverride1.xml" ContentType="application/vnd.openxmlformats-officedocument.themeOverr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12"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13"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4"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5"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0272883"/>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005831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62888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453906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904962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51454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308586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4512691"/>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533989"/>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3529307"/>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1941255"/>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01241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6251013"/>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8521670"/>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10643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703803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02032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38678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58033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812856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61086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703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gradFill xmlns:a="http://schemas.openxmlformats.org/drawingml/2006/main">
          <a:gsLst>
            <a:gs pos="0">
              <a:srgbClr val="728AB2"/>
            </a:gs>
            <a:gs pos="25000">
              <a:srgbClr val="7286A6"/>
            </a:gs>
            <a:gs pos="100000">
              <a:srgbClr val="0C1F3C"/>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sp>
        <p:nvSpPr>
          <p:cNvPr id="27" name="曲线"/>
          <p:cNvSpPr>
            <a:spLocks xmlns:a="http://schemas.openxmlformats.org/drawingml/2006/main"/>
          </p:cNvSpPr>
          <p:nvPr/>
        </p:nvSpPr>
        <p:spPr>
          <a:xfrm xmlns:a="http://schemas.openxmlformats.org/drawingml/2006/main" rot="0">
            <a:off x="-9525" y="-7144"/>
            <a:ext cx="9163050" cy="1041400"/>
          </a:xfrm>
          <a:custGeom xmlns:a="http://schemas.openxmlformats.org/drawingml/2006/main">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xmlns:a="http://schemas.openxmlformats.org/drawingml/2006/main" rotWithShape="1">
            <a:gsLst>
              <a:gs pos="0">
                <a:srgbClr val="A6004F">
                  <a:alpha val="44705"/>
                </a:srgbClr>
              </a:gs>
              <a:gs pos="100000">
                <a:srgbClr val="DE9E00">
                  <a:alpha val="54901"/>
                </a:srgbClr>
              </a:gs>
            </a:gsLst>
            <a:lin ang="5400000" scaled="1"/>
          </a:gradFill>
          <a:ln xmlns:a="http://schemas.openxmlformats.org/drawingml/2006/main" w="9525" cmpd="sng" cap="flat">
            <a:noFill/>
            <a:prstDash val="solid"/>
            <a:round/>
          </a:ln>
        </p:spPr>
      </p:sp>
      <p:sp>
        <p:nvSpPr>
          <p:cNvPr id="26" name="曲线"/>
          <p:cNvSpPr>
            <a:spLocks xmlns:a="http://schemas.openxmlformats.org/drawingml/2006/main"/>
          </p:cNvSpPr>
          <p:nvPr/>
        </p:nvSpPr>
        <p:spPr>
          <a:xfrm xmlns:a="http://schemas.openxmlformats.org/drawingml/2006/main" rot="0">
            <a:off x="4381500" y="-7144"/>
            <a:ext cx="4762500" cy="63817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xmlns:a="http://schemas.openxmlformats.org/drawingml/2006/main" rotWithShape="1">
            <a:gsLst>
              <a:gs pos="0">
                <a:srgbClr val="AE7B00">
                  <a:alpha val="29803"/>
                </a:srgbClr>
              </a:gs>
              <a:gs pos="80000">
                <a:srgbClr val="CE0062">
                  <a:alpha val="44705"/>
                </a:srgbClr>
              </a:gs>
            </a:gsLst>
            <a:lin ang="5400000" scaled="1"/>
          </a:gradFill>
          <a:ln xmlns:a="http://schemas.openxmlformats.org/drawingml/2006/main" w="9525" cmpd="sng" cap="flat">
            <a:noFill/>
            <a:prstDash val="solid"/>
            <a:round/>
          </a:ln>
        </p:spPr>
      </p:sp>
      <p:grpSp>
        <p:nvGrpSpPr>
          <p:cNvPr id="25" name="组合"/>
          <p:cNvGrpSpPr>
            <a:grpSpLocks xmlns:a="http://schemas.openxmlformats.org/drawingml/2006/main"/>
          </p:cNvGrpSpPr>
          <p:nvPr/>
        </p:nvGrpSpPr>
        <p:grpSpPr>
          <a:xfrm xmlns:a="http://schemas.openxmlformats.org/drawingml/2006/main">
            <a:off x="-19017" y="202407"/>
            <a:ext cx="9180548" cy="649224"/>
            <a:chOff x="-19017" y="202407"/>
            <a:chExt cx="9180548" cy="649224"/>
          </a:xfrm>
        </p:grpSpPr>
        <p:sp>
          <p:nvSpPr>
            <p:cNvPr id="23" name="曲线"/>
            <p:cNvSpPr>
              <a:spLocks xmlns:a="http://schemas.openxmlformats.org/drawingml/2006/main"/>
            </p:cNvSpPr>
            <p:nvPr/>
          </p:nvSpPr>
          <p:spPr>
            <a:xfrm xmlns:a="http://schemas.openxmlformats.org/drawingml/2006/main" rot="21435692">
              <a:off x="-19017" y="202407"/>
              <a:ext cx="9163050" cy="649224"/>
            </a:xfrm>
            <a:custGeom xmlns:a="http://schemas.openxmlformats.org/drawingml/2006/main">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xmlns:a="http://schemas.openxmlformats.org/drawingml/2006/main"/>
            <a:ln xmlns:a="http://schemas.openxmlformats.org/drawingml/2006/main" w="10795" cmpd="sng" cap="flat">
              <a:gradFill rotWithShape="1">
                <a:gsLst>
                  <a:gs pos="16000">
                    <a:srgbClr val="CE116B">
                      <a:alpha val="55686"/>
                    </a:srgbClr>
                  </a:gs>
                  <a:gs pos="74000">
                    <a:srgbClr val="E0A208">
                      <a:alpha val="100000"/>
                    </a:srgbClr>
                  </a:gs>
                  <a:gs pos="86000">
                    <a:srgbClr val="000000">
                      <a:alpha val="28627"/>
                    </a:srgbClr>
                  </a:gs>
                </a:gsLst>
                <a:lin ang="5400000" scaled="1"/>
              </a:gradFill>
              <a:prstDash val="solid"/>
              <a:round/>
            </a:ln>
          </p:spPr>
        </p:sp>
        <p:sp>
          <p:nvSpPr>
            <p:cNvPr id="24" name="曲线"/>
            <p:cNvSpPr>
              <a:spLocks xmlns:a="http://schemas.openxmlformats.org/drawingml/2006/main"/>
            </p:cNvSpPr>
            <p:nvPr/>
          </p:nvSpPr>
          <p:spPr>
            <a:xfrm xmlns:a="http://schemas.openxmlformats.org/drawingml/2006/main" rot="21435692">
              <a:off x="-14281" y="275861"/>
              <a:ext cx="9175812" cy="530352"/>
            </a:xfrm>
            <a:custGeom xmlns:a="http://schemas.openxmlformats.org/drawingml/2006/main">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xmlns:a="http://schemas.openxmlformats.org/drawingml/2006/main"/>
            <a:ln xmlns:a="http://schemas.openxmlformats.org/drawingml/2006/main" w="9525" cmpd="sng" cap="flat">
              <a:gradFill rotWithShape="1">
                <a:gsLst>
                  <a:gs pos="33000">
                    <a:srgbClr val="EA157A">
                      <a:alpha val="55686"/>
                    </a:srgbClr>
                  </a:gs>
                  <a:gs pos="44000">
                    <a:srgbClr val="7FD13B">
                      <a:alpha val="100000"/>
                    </a:srgbClr>
                  </a:gs>
                  <a:gs pos="74000">
                    <a:srgbClr val="00ADDC">
                      <a:alpha val="100000"/>
                    </a:srgbClr>
                  </a:gs>
                </a:gsLst>
                <a:lin ang="5400000" scaled="1"/>
              </a:gradFill>
              <a:prstDash val="solid"/>
              <a:round/>
            </a:ln>
          </p:spPr>
        </p:sp>
      </p:grpSp>
      <p:sp>
        <p:nvSpPr>
          <p:cNvPr id="18" name="文本框"/>
          <p:cNvSpPr>
            <a:spLocks xmlns:a="http://schemas.openxmlformats.org/drawingml/2006/main" noGrp="1"/>
          </p:cNvSpPr>
          <p:nvPr>
            <p:ph type="ctrTitle"/>
          </p:nvPr>
        </p:nvSpPr>
        <p:spPr>
          <a:xfrm xmlns:a="http://schemas.openxmlformats.org/drawingml/2006/main" rot="0">
            <a:off x="533400" y="1371600"/>
            <a:ext cx="7851647" cy="1828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r>
              <a:rPr lang="en-US" altLang="zh-CN" sz="5600" b="1" i="0" u="none" strike="noStrike" kern="1200" cap="none" spc="0" baseline="0">
                <a:solidFill>
                  <a:srgbClr val="FFBE51"/>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rPr>
              <a:t>Click to edit Master title style</a:t>
            </a:r>
            <a:endParaRPr lang="zh-CN" altLang="en-US" sz="5600" b="1" i="0" u="none" strike="noStrike" kern="1200" cap="none" spc="0" baseline="0">
              <a:solidFill>
                <a:srgbClr val="FFBE51"/>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endParaRPr>
          </a:p>
        </p:txBody>
      </p:sp>
      <p:sp>
        <p:nvSpPr>
          <p:cNvPr id="19" name="文本框"/>
          <p:cNvSpPr>
            <a:spLocks xmlns:a="http://schemas.openxmlformats.org/drawingml/2006/main" noGrp="1"/>
          </p:cNvSpPr>
          <p:nvPr>
            <p:ph type="subTitle" idx="1"/>
          </p:nvPr>
        </p:nvSpPr>
        <p:spPr>
          <a:xfrm xmlns:a="http://schemas.openxmlformats.org/drawingml/2006/main" rot="0">
            <a:off x="533400" y="3228535"/>
            <a:ext cx="7854695" cy="1752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pitchFamily="0" charset="0"/>
                <a:ea typeface="宋体" pitchFamily="0" charset="0"/>
                <a:cs typeface="Lucida Sans"/>
              </a:rPr>
              <a:t>Click to edit Master subtitle style</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
        <p:nvSpPr>
          <p:cNvPr id="20"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pitchFamily="0" charset="0"/>
              <a:ea typeface="宋体" pitchFamily="0" charset="0"/>
              <a:cs typeface="Constantia"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2667000" y="6356349"/>
            <a:ext cx="3352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pitchFamily="0" charset="0"/>
              <a:ea typeface="宋体" pitchFamily="0" charset="0"/>
              <a:cs typeface="Constantia"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7924800" y="6356349"/>
            <a:ext cx="762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4A566A"/>
                </a:solidFill>
                <a:latin typeface="Constantia" pitchFamily="0" charset="0"/>
                <a:ea typeface="宋体" pitchFamily="0" charset="0"/>
                <a:cs typeface="Constantia" pitchFamily="0" charset="0"/>
              </a:rPr>
              <a:t>&lt;#&gt;</a:t>
            </a:fld>
            <a:endParaRPr lang="zh-CN" altLang="en-US" sz="1200" b="0" i="0" u="none" strike="noStrike" kern="1200" cap="none" spc="0" baseline="0">
              <a:solidFill>
                <a:srgbClr val="4A566A"/>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37368901"/>
      </p:ext>
    </p:extLst>
  </p:cSld>
  <p:clrMapOvr>
    <a:overrideClrMapping xmlns:a="http://schemas.openxmlformats.org/drawingml/2006/main"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4723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878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3F3F3"/>
              <a:srgbClr val="FFFFFF"/>
            </a:duotone>
          </a:blip>
          <a:tile/>
        </a:blip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525" y="-7144"/>
            <a:ext cx="9163050" cy="1041400"/>
          </a:xfrm>
          <a:custGeom xmlns:a="http://schemas.openxmlformats.org/drawingml/2006/main">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xmlns:a="http://schemas.openxmlformats.org/drawingml/2006/main" rotWithShape="1">
            <a:gsLst>
              <a:gs pos="0">
                <a:srgbClr val="A6004F">
                  <a:alpha val="44705"/>
                </a:srgbClr>
              </a:gs>
              <a:gs pos="100000">
                <a:srgbClr val="DE9E00">
                  <a:alpha val="54901"/>
                </a:srgbClr>
              </a:gs>
            </a:gsLst>
            <a:lin ang="5400000" scaled="1"/>
          </a:gradFill>
          <a:ln xmlns:a="http://schemas.openxmlformats.org/drawingml/2006/main" w="9525" cmpd="sng" cap="flat">
            <a:noFill/>
            <a:prstDash val="solid"/>
            <a:round/>
          </a:ln>
        </p:spPr>
      </p:sp>
      <p:sp>
        <p:nvSpPr>
          <p:cNvPr id="39" name="曲线"/>
          <p:cNvSpPr>
            <a:spLocks xmlns:a="http://schemas.openxmlformats.org/drawingml/2006/main"/>
          </p:cNvSpPr>
          <p:nvPr/>
        </p:nvSpPr>
        <p:spPr>
          <a:xfrm xmlns:a="http://schemas.openxmlformats.org/drawingml/2006/main" rot="0">
            <a:off x="4381500" y="-7144"/>
            <a:ext cx="4762500" cy="63817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xmlns:a="http://schemas.openxmlformats.org/drawingml/2006/main" rotWithShape="1">
            <a:gsLst>
              <a:gs pos="0">
                <a:srgbClr val="AE7B00">
                  <a:alpha val="29803"/>
                </a:srgbClr>
              </a:gs>
              <a:gs pos="80000">
                <a:srgbClr val="CE0062">
                  <a:alpha val="44705"/>
                </a:srgbClr>
              </a:gs>
            </a:gsLst>
            <a:lin ang="5400000" scaled="1"/>
          </a:gradFill>
          <a:ln xmlns:a="http://schemas.openxmlformats.org/drawingml/2006/main" w="9525" cmpd="sng" cap="flat">
            <a:noFill/>
            <a:prstDash val="solid"/>
            <a:round/>
          </a:ln>
        </p:spPr>
      </p:sp>
      <p:grpSp>
        <p:nvGrpSpPr>
          <p:cNvPr id="38" name="组合"/>
          <p:cNvGrpSpPr>
            <a:grpSpLocks xmlns:a="http://schemas.openxmlformats.org/drawingml/2006/main"/>
          </p:cNvGrpSpPr>
          <p:nvPr/>
        </p:nvGrpSpPr>
        <p:grpSpPr>
          <a:xfrm xmlns:a="http://schemas.openxmlformats.org/drawingml/2006/main">
            <a:off x="-19017" y="202407"/>
            <a:ext cx="9180548" cy="649224"/>
            <a:chOff x="-19017" y="202407"/>
            <a:chExt cx="9180548" cy="649224"/>
          </a:xfrm>
        </p:grpSpPr>
        <p:sp>
          <p:nvSpPr>
            <p:cNvPr id="36" name="曲线"/>
            <p:cNvSpPr>
              <a:spLocks xmlns:a="http://schemas.openxmlformats.org/drawingml/2006/main"/>
            </p:cNvSpPr>
            <p:nvPr/>
          </p:nvSpPr>
          <p:spPr>
            <a:xfrm xmlns:a="http://schemas.openxmlformats.org/drawingml/2006/main" rot="21435692">
              <a:off x="-19017" y="202407"/>
              <a:ext cx="9163050" cy="649224"/>
            </a:xfrm>
            <a:custGeom xmlns:a="http://schemas.openxmlformats.org/drawingml/2006/main">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xmlns:a="http://schemas.openxmlformats.org/drawingml/2006/main"/>
            <a:ln xmlns:a="http://schemas.openxmlformats.org/drawingml/2006/main" w="10795" cmpd="sng" cap="flat">
              <a:gradFill rotWithShape="1">
                <a:gsLst>
                  <a:gs pos="16000">
                    <a:srgbClr val="CE116B">
                      <a:alpha val="55686"/>
                    </a:srgbClr>
                  </a:gs>
                  <a:gs pos="74000">
                    <a:srgbClr val="E0A208">
                      <a:alpha val="100000"/>
                    </a:srgbClr>
                  </a:gs>
                  <a:gs pos="86000">
                    <a:srgbClr val="000000">
                      <a:alpha val="28627"/>
                    </a:srgbClr>
                  </a:gs>
                </a:gsLst>
                <a:lin ang="5400000" scaled="1"/>
              </a:gradFill>
              <a:prstDash val="solid"/>
              <a:round/>
            </a:ln>
          </p:spPr>
        </p:sp>
        <p:sp>
          <p:nvSpPr>
            <p:cNvPr id="37" name="曲线"/>
            <p:cNvSpPr>
              <a:spLocks xmlns:a="http://schemas.openxmlformats.org/drawingml/2006/main"/>
            </p:cNvSpPr>
            <p:nvPr/>
          </p:nvSpPr>
          <p:spPr>
            <a:xfrm xmlns:a="http://schemas.openxmlformats.org/drawingml/2006/main" rot="21435692">
              <a:off x="-14281" y="275861"/>
              <a:ext cx="9175812" cy="530352"/>
            </a:xfrm>
            <a:custGeom xmlns:a="http://schemas.openxmlformats.org/drawingml/2006/main">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xmlns:a="http://schemas.openxmlformats.org/drawingml/2006/main"/>
            <a:ln xmlns:a="http://schemas.openxmlformats.org/drawingml/2006/main" w="9525" cmpd="sng" cap="flat">
              <a:gradFill rotWithShape="1">
                <a:gsLst>
                  <a:gs pos="33000">
                    <a:srgbClr val="EA157A">
                      <a:alpha val="55686"/>
                    </a:srgbClr>
                  </a:gs>
                  <a:gs pos="44000">
                    <a:srgbClr val="7FD13B">
                      <a:alpha val="100000"/>
                    </a:srgbClr>
                  </a:gs>
                  <a:gs pos="74000">
                    <a:srgbClr val="00ADDC">
                      <a:alpha val="100000"/>
                    </a:srgbClr>
                  </a:gs>
                </a:gsLst>
                <a:lin ang="5400000" scaled="1"/>
              </a:gradFill>
              <a:prstDash val="solid"/>
              <a:round/>
            </a:ln>
          </p:spPr>
        </p:sp>
      </p:grpSp>
      <p:sp>
        <p:nvSpPr>
          <p:cNvPr id="31" name="文本框"/>
          <p:cNvSpPr>
            <a:spLocks xmlns:a="http://schemas.openxmlformats.org/drawingml/2006/main" noGrp="1"/>
          </p:cNvSpPr>
          <p:nvPr>
            <p:ph type="title"/>
          </p:nvPr>
        </p:nvSpPr>
        <p:spPr>
          <a:xfrm xmlns:a="http://schemas.openxmlformats.org/drawingml/2006/main" rot="0">
            <a:off x="457200" y="70408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457200" y="1935480"/>
            <a:ext cx="8229600" cy="43891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4A566A"/>
              </a:solidFill>
              <a:latin typeface="Constantia" pitchFamily="0" charset="0"/>
              <a:ea typeface="宋体" pitchFamily="0" charset="0"/>
              <a:cs typeface="Constantia"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2667000" y="6356349"/>
            <a:ext cx="3352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4A566A"/>
              </a:solidFill>
              <a:latin typeface="Constantia" pitchFamily="0" charset="0"/>
              <a:ea typeface="宋体" pitchFamily="0" charset="0"/>
              <a:cs typeface="Constantia"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7924800" y="6356349"/>
            <a:ext cx="762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200" b="0" i="0" u="none" strike="noStrike" kern="1200" cap="none" spc="0" baseline="0">
                <a:solidFill>
                  <a:srgbClr val="4A566A"/>
                </a:solidFill>
                <a:latin typeface="Constantia" pitchFamily="0" charset="0"/>
                <a:ea typeface="宋体" pitchFamily="0" charset="0"/>
                <a:cs typeface="Constantia" pitchFamily="0" charset="0"/>
              </a:rPr>
              <a:t>&lt;#&gt;</a:t>
            </a:fld>
            <a:endParaRPr lang="zh-CN" altLang="en-US" sz="1200">
              <a:solidFill>
                <a:srgbClr val="4A566A"/>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6323940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41455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33691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70790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78908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512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46053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3832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4109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2" name="曲线"/>
          <p:cNvSpPr>
            <a:spLocks/>
          </p:cNvSpPr>
          <p:nvPr/>
        </p:nvSpPr>
        <p:spPr>
          <a:xfrm rot="0">
            <a:off x="-9525" y="-7144"/>
            <a:ext cx="9163050" cy="1041400"/>
          </a:xfrm>
          <a:custGeom>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A6004F">
                  <a:alpha val="44705"/>
                </a:srgbClr>
              </a:gs>
              <a:gs pos="100000">
                <a:srgbClr val="DE9E00">
                  <a:alpha val="54901"/>
                </a:srgbClr>
              </a:gs>
            </a:gsLst>
            <a:lin ang="5400000" scaled="1"/>
          </a:gradFill>
          <a:ln w="9525" cmpd="sng" cap="flat">
            <a:noFill/>
            <a:prstDash val="solid"/>
            <a:round/>
          </a:ln>
        </p:spPr>
      </p:sp>
      <p:sp>
        <p:nvSpPr>
          <p:cNvPr id="3" name="曲线"/>
          <p:cNvSpPr>
            <a:spLocks/>
          </p:cNvSpPr>
          <p:nvPr/>
        </p:nvSpPr>
        <p:spPr>
          <a:xfrm rot="0">
            <a:off x="4381500" y="-7144"/>
            <a:ext cx="4762500" cy="638175"/>
          </a:xfrm>
          <a:custGeom>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mpd="sng" cap="flat">
            <a:noFill/>
            <a:prstDash val="solid"/>
            <a:round/>
          </a:ln>
        </p:spPr>
      </p:sp>
      <p:sp>
        <p:nvSpPr>
          <p:cNvPr id="4"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0" tIns="45720" rIns="0" bIns="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fld id="{CAD2D6BD-DE1B-4B5F-8B41-2702339687B9}" type="datetime1">
              <a:rPr lang="en-US" altLang="zh-CN" sz="1200">
                <a:solidFill>
                  <a:srgbClr val="4A566A"/>
                </a:solidFill>
                <a:latin typeface="Constantia" pitchFamily="0" charset="0"/>
                <a:ea typeface="宋体" pitchFamily="0" charset="0"/>
                <a:cs typeface="Constantia" pitchFamily="0" charset="0"/>
              </a:rPr>
              <a:t>4/16/2024</a:t>
            </a:fld>
            <a:endParaRPr lang="zh-CN" altLang="en-US" sz="1200">
              <a:solidFill>
                <a:srgbClr val="4A566A"/>
              </a:solidFill>
              <a:latin typeface="Constantia" pitchFamily="0" charset="0"/>
              <a:ea typeface="宋体" pitchFamily="0" charset="0"/>
              <a:cs typeface="Constantia" pitchFamily="0" charset="0"/>
            </a:endParaRPr>
          </a:p>
        </p:txBody>
      </p:sp>
      <p:sp>
        <p:nvSpPr>
          <p:cNvPr id="7" name="文本框"/>
          <p:cNvSpPr>
            <a:spLocks noGrp="1"/>
          </p:cNvSpPr>
          <p:nvPr>
            <p:ph type="ftr" idx="3"/>
          </p:nvPr>
        </p:nvSpPr>
        <p:spPr>
          <a:xfrm rot="0">
            <a:off x="2667000" y="6356349"/>
            <a:ext cx="33528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endParaRPr lang="zh-CN" altLang="en-US" sz="1200">
              <a:solidFill>
                <a:srgbClr val="4A566A"/>
              </a:solidFill>
              <a:latin typeface="Constantia" pitchFamily="0" charset="0"/>
              <a:ea typeface="宋体" pitchFamily="0" charset="0"/>
              <a:cs typeface="Constantia" pitchFamily="0" charset="0"/>
            </a:endParaRPr>
          </a:p>
        </p:txBody>
      </p:sp>
      <p:sp>
        <p:nvSpPr>
          <p:cNvPr id="8" name="文本框"/>
          <p:cNvSpPr>
            <a:spLocks noGrp="1"/>
          </p:cNvSpPr>
          <p:nvPr>
            <p:ph type="sldNum" idx="4"/>
          </p:nvPr>
        </p:nvSpPr>
        <p:spPr>
          <a:xfrm rot="0">
            <a:off x="7924800" y="6356349"/>
            <a:ext cx="762000" cy="365125"/>
          </a:xfrm>
          <a:prstGeom prst="rect"/>
          <a:noFill/>
          <a:ln w="12700" cmpd="sng" cap="flat">
            <a:noFill/>
            <a:prstDash val="solid"/>
            <a:miter/>
          </a:ln>
        </p:spPr>
        <p:txBody>
          <a:bodyPr vert="horz" wrap="square" lIns="0" tIns="0" rIns="0" bIns="0" anchor="b" anchorCtr="0">
            <a:prstTxWarp prst="textNoShape"/>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pitchFamily="0" charset="0"/>
                <a:ea typeface="宋体" pitchFamily="0" charset="0"/>
                <a:cs typeface="Constantia" pitchFamily="0" charset="0"/>
              </a:rPr>
              <a:t>&lt;#&gt;</a:t>
            </a:fld>
            <a:endParaRPr lang="zh-CN" altLang="en-US" sz="1200">
              <a:solidFill>
                <a:srgbClr val="4A566A"/>
              </a:solidFill>
              <a:latin typeface="Constantia" pitchFamily="0" charset="0"/>
              <a:ea typeface="宋体" pitchFamily="0" charset="0"/>
              <a:cs typeface="Constantia" pitchFamily="0"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mpd="sng" cap="flat">
              <a:gradFill rotWithShape="1">
                <a:gsLst>
                  <a:gs pos="16000">
                    <a:srgbClr val="CE116B">
                      <a:alpha val="55686"/>
                    </a:srgbClr>
                  </a:gs>
                  <a:gs pos="74000">
                    <a:srgbClr val="E0A208">
                      <a:alpha val="100000"/>
                    </a:srgbClr>
                  </a:gs>
                  <a:gs pos="86000">
                    <a:srgbClr val="000000">
                      <a:alpha val="28627"/>
                    </a:srgbClr>
                  </a:gs>
                </a:gsLst>
                <a:lin ang="5400000" scaled="1"/>
              </a:gradFill>
              <a:prstDash val="solid"/>
              <a:round/>
            </a:ln>
          </p:spPr>
        </p:sp>
        <p:sp>
          <p:nvSpPr>
            <p:cNvPr id="10" name="曲线"/>
            <p:cNvSpPr>
              <a:spLocks/>
            </p:cNvSpPr>
            <p:nvPr/>
          </p:nvSpPr>
          <p:spPr>
            <a:xfrm rot="21435692">
              <a:off x="-14281" y="275861"/>
              <a:ext cx="9175812" cy="530352"/>
            </a:xfrm>
            <a:custGeom>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mpd="sng" cap="flat">
              <a:gradFill rotWithShape="1">
                <a:gsLst>
                  <a:gs pos="33000">
                    <a:srgbClr val="EA157A">
                      <a:alpha val="55686"/>
                    </a:srgbClr>
                  </a:gs>
                  <a:gs pos="44000">
                    <a:srgbClr val="7FD13B">
                      <a:alpha val="100000"/>
                    </a:srgbClr>
                  </a:gs>
                  <a:gs pos="74000">
                    <a:srgbClr val="00ADDC">
                      <a:alpha val="100000"/>
                    </a:srgbClr>
                  </a:gs>
                </a:gsLst>
                <a:lin ang="5400000" scaled="1"/>
              </a:gradFill>
              <a:prstDash val="solid"/>
              <a:round/>
            </a:ln>
          </p:spPr>
        </p:sp>
      </p:grpSp>
    </p:spTree>
    <p:extLst>
      <p:ext uri="{BB962C8B-B14F-4D97-AF65-F5344CB8AC3E}">
        <p14:creationId xmlns:p14="http://schemas.microsoft.com/office/powerpoint/2010/main" val="31158112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5000" b="0" kern="1200">
          <a:solidFill>
            <a:schemeClr val="tx2"/>
          </a:solidFill>
          <a:latin typeface="Calibri" pitchFamily="0" charset="0"/>
          <a:ea typeface="隶书" pitchFamily="0" charset="0"/>
          <a:cs typeface="Calibri" pitchFamily="0" charset="0"/>
        </a:defRPr>
      </a:lvl1pPr>
    </p:titleStyle>
    <p:bodyStyle>
      <a:lvl1pPr marL="274320" indent="-274320" algn="l" defTabSz="914400" eaLnBrk="1" fontAlgn="auto" latinLnBrk="0" hangingPunct="1">
        <a:spcBef>
          <a:spcPct val="20000"/>
        </a:spcBef>
        <a:buClr>
          <a:schemeClr val="accent3"/>
        </a:buClr>
        <a:buSzPct val="95000"/>
        <a:buFont typeface="Wingdings 2" pitchFamily="0" charset="0"/>
        <a:buChar char=""/>
        <a:defRPr sz="2600" kern="1200">
          <a:solidFill>
            <a:schemeClr val="tx1"/>
          </a:solidFill>
          <a:latin typeface="Constantia" pitchFamily="0" charset="0"/>
          <a:ea typeface="宋体" pitchFamily="0" charset="0"/>
          <a:cs typeface="Constantia" pitchFamily="0" charset="0"/>
        </a:defRPr>
      </a:lvl1pPr>
      <a:lvl2pPr marL="640080" indent="-246888" algn="l" defTabSz="914400" eaLnBrk="1" fontAlgn="auto" latinLnBrk="0" hangingPunct="1">
        <a:spcBef>
          <a:spcPct val="20000"/>
        </a:spcBef>
        <a:buClr>
          <a:schemeClr val="accent1"/>
        </a:buClr>
        <a:buSzPct val="85000"/>
        <a:buFont typeface="Wingdings 2" pitchFamily="0" charset="0"/>
        <a:buChar char=""/>
        <a:defRPr sz="2400" kern="1200">
          <a:solidFill>
            <a:schemeClr val="tx1"/>
          </a:solidFill>
          <a:latin typeface="Constantia" pitchFamily="0" charset="0"/>
          <a:ea typeface="宋体" pitchFamily="0" charset="0"/>
          <a:cs typeface="Constantia" pitchFamily="0" charset="0"/>
        </a:defRPr>
      </a:lvl2pPr>
      <a:lvl3pPr marL="914400" indent="-246888" algn="l" defTabSz="914400" eaLnBrk="1" fontAlgn="auto" latinLnBrk="0" hangingPunct="1">
        <a:spcBef>
          <a:spcPct val="20000"/>
        </a:spcBef>
        <a:buClr>
          <a:schemeClr val="accent2"/>
        </a:buClr>
        <a:buSzPct val="70000"/>
        <a:buFont typeface="Wingdings 2" pitchFamily="0" charset="0"/>
        <a:buChar char=""/>
        <a:defRPr sz="2100" kern="1200">
          <a:solidFill>
            <a:schemeClr val="tx1"/>
          </a:solidFill>
          <a:latin typeface="Constantia" pitchFamily="0" charset="0"/>
          <a:ea typeface="宋体" pitchFamily="0" charset="0"/>
          <a:cs typeface="Constantia" pitchFamily="0" charset="0"/>
        </a:defRPr>
      </a:lvl3pPr>
      <a:lvl4pPr marL="1188720" indent="-210312" algn="l" defTabSz="914400" eaLnBrk="1" fontAlgn="auto" latinLnBrk="0" hangingPunct="1">
        <a:spcBef>
          <a:spcPct val="20000"/>
        </a:spcBef>
        <a:buClr>
          <a:schemeClr val="accent3"/>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4pPr>
      <a:lvl5pPr marL="1463040" indent="-210312" algn="l" defTabSz="914400" eaLnBrk="1" fontAlgn="auto" latinLnBrk="0" hangingPunct="1">
        <a:spcBef>
          <a:spcPct val="20000"/>
        </a:spcBef>
        <a:buClr>
          <a:schemeClr val="accent4"/>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5pPr>
      <a:lvl6pPr marL="1737360" indent="-210312" algn="l" defTabSz="914400" eaLnBrk="1" fontAlgn="auto" latinLnBrk="0" hangingPunct="1">
        <a:spcBef>
          <a:spcPct val="20000"/>
        </a:spcBef>
        <a:buClr>
          <a:schemeClr val="accent5"/>
        </a:buClr>
        <a:buSzPct val="80000"/>
        <a:buFont typeface="Wingdings 2" pitchFamily="0" charset="0"/>
        <a:buChar char=""/>
        <a:defRPr sz="1800" kern="1200">
          <a:solidFill>
            <a:schemeClr val="tx1"/>
          </a:solidFill>
          <a:latin typeface="Constantia" pitchFamily="0" charset="0"/>
          <a:ea typeface="宋体" pitchFamily="0" charset="0"/>
          <a:cs typeface="Constantia" pitchFamily="0" charset="0"/>
        </a:defRPr>
      </a:lvl6pPr>
      <a:lvl7pPr marL="1920240" indent="-182880" algn="l" defTabSz="914400" eaLnBrk="1" fontAlgn="auto" latinLnBrk="0" hangingPunct="1">
        <a:spcBef>
          <a:spcPct val="20000"/>
        </a:spcBef>
        <a:buClr>
          <a:schemeClr val="accent6"/>
        </a:buClr>
        <a:buSzPct val="80000"/>
        <a:buFont typeface="Wingdings 2" pitchFamily="0" charset="0"/>
        <a:buChar char=""/>
        <a:defRPr sz="1600" kern="1200" baseline="0">
          <a:solidFill>
            <a:schemeClr val="tx1"/>
          </a:solidFill>
          <a:latin typeface="Constantia" pitchFamily="0" charset="0"/>
          <a:ea typeface="宋体" pitchFamily="0" charset="0"/>
          <a:cs typeface="Constantia" pitchFamily="0" charset="0"/>
        </a:defRPr>
      </a:lvl7pPr>
      <a:lvl8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8pPr>
      <a:lvl9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728AB2"/>
            </a:gs>
            <a:gs pos="25000">
              <a:srgbClr val="7286A6"/>
            </a:gs>
            <a:gs pos="100000">
              <a:srgbClr val="0C1F3C"/>
            </a:gs>
          </a:gsLst>
          <a:path path="shape">
            <a:fillToRect l="50000" t="50000" r="50000" b="50000"/>
          </a:path>
        </a:gra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381000" y="2514600"/>
            <a:ext cx="8080248" cy="10668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000" b="1" i="0" u="none" strike="noStrike" kern="1200" cap="none" spc="0" baseline="0">
                <a:solidFill>
                  <a:srgbClr val="FFC000"/>
                </a:solidFill>
                <a:effectLst>
                  <a:innerShdw blurRad="69850" dir="5400000" dist="43180">
                    <a:srgbClr val="000000">
                      <a:alpha val="65000"/>
                    </a:srgbClr>
                  </a:innerShdw>
                </a:effectLst>
                <a:latin typeface="Calibri" pitchFamily="0" charset="0"/>
                <a:ea typeface="隶书" pitchFamily="0" charset="0"/>
                <a:cs typeface="Calibri" pitchFamily="0" charset="0"/>
              </a:rPr>
              <a:t>KEYLOGGERS AND SECURITY</a:t>
            </a:r>
            <a:endParaRPr lang="zh-CN" altLang="en-US" sz="5000" b="1" i="0" u="none" strike="noStrike" kern="1200" cap="none" spc="0" baseline="0">
              <a:solidFill>
                <a:srgbClr val="FFC000"/>
              </a:solidFill>
              <a:effectLst>
                <a:innerShdw blurRad="69850" dir="5400000" dist="43180">
                  <a:srgbClr val="000000">
                    <a:alpha val="65000"/>
                  </a:srgbClr>
                </a:innerShdw>
              </a:effectLst>
              <a:latin typeface="Calibri" pitchFamily="0" charset="0"/>
              <a:ea typeface="隶书" pitchFamily="0" charset="0"/>
              <a:cs typeface="Calibri" pitchFamily="0" charset="0"/>
            </a:endParaRPr>
          </a:p>
        </p:txBody>
      </p:sp>
      <p:sp>
        <p:nvSpPr>
          <p:cNvPr id="29" name="文本框"/>
          <p:cNvSpPr>
            <a:spLocks noGrp="1"/>
          </p:cNvSpPr>
          <p:nvPr>
            <p:ph type="subTitle" idx="1"/>
          </p:nvPr>
        </p:nvSpPr>
        <p:spPr>
          <a:xfrm rot="0">
            <a:off x="762000" y="4648200"/>
            <a:ext cx="8610600" cy="16002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80000"/>
              </a:lnSpc>
              <a:spcBef>
                <a:spcPct val="20000"/>
              </a:spcBef>
              <a:spcAft>
                <a:spcPts val="0"/>
              </a:spcAft>
              <a:buNone/>
            </a:pPr>
            <a:r>
              <a:rPr lang="en-US" altLang="zh-CN" sz="2000" b="0" i="0" u="none" strike="noStrike" kern="1200" cap="none" spc="0" baseline="0">
                <a:solidFill>
                  <a:schemeClr val="tx1"/>
                </a:solidFill>
                <a:latin typeface="Constantia" pitchFamily="0" charset="0"/>
                <a:ea typeface="宋体" pitchFamily="0" charset="0"/>
                <a:cs typeface="Lucida Sans"/>
              </a:rPr>
              <a:t>Presented by</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pitchFamily="0" charset="0"/>
                <a:ea typeface="宋体" pitchFamily="0" charset="0"/>
                <a:cs typeface="Lucida Sans"/>
              </a:rPr>
              <a:t>NAME                      : </a:t>
            </a:r>
            <a:r>
              <a:rPr lang="en-US" altLang="zh-CN" sz="1600" b="1" i="0" u="none" strike="noStrike" kern="1200" cap="none" spc="0" baseline="0">
                <a:solidFill>
                  <a:schemeClr val="tx1"/>
                </a:solidFill>
                <a:latin typeface="Constantia" pitchFamily="0" charset="0"/>
                <a:ea typeface="宋体" pitchFamily="0" charset="0"/>
                <a:cs typeface="Lucida Sans"/>
              </a:rPr>
              <a:t>ARUN KUMAR</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pitchFamily="0" charset="0"/>
                <a:ea typeface="宋体" pitchFamily="0" charset="0"/>
                <a:cs typeface="Lucida Sans"/>
              </a:rPr>
              <a:t>REG.NO                  :</a:t>
            </a:r>
            <a:r>
              <a:rPr lang="en-US" altLang="zh-CN" sz="1600" b="1" i="0" u="none" strike="noStrike" kern="1200" cap="none" spc="0" baseline="0">
                <a:solidFill>
                  <a:schemeClr val="tx1"/>
                </a:solidFill>
                <a:latin typeface="Calibri" pitchFamily="0" charset="0"/>
                <a:ea typeface="宋体" pitchFamily="0" charset="0"/>
                <a:cs typeface="Lucida Sans"/>
              </a:rPr>
              <a:t>5119211040</a:t>
            </a:r>
            <a:r>
              <a:rPr lang="en-US" altLang="zh-CN" sz="1600" b="1" i="0" u="none" strike="noStrike" kern="1200" cap="none" spc="0" baseline="0">
                <a:solidFill>
                  <a:schemeClr val="tx1"/>
                </a:solidFill>
                <a:latin typeface="Calibri" pitchFamily="0" charset="0"/>
                <a:ea typeface="宋体" pitchFamily="0" charset="0"/>
                <a:cs typeface="Lucida Sans"/>
              </a:rPr>
              <a:t>10</a:t>
            </a:r>
            <a:endParaRPr lang="en-US" altLang="zh-CN" sz="1600" b="1" i="0" u="none" strike="noStrike" kern="1200" cap="none" spc="0" baseline="0">
              <a:solidFill>
                <a:schemeClr val="tx1"/>
              </a:solidFill>
              <a:latin typeface="Constantia" pitchFamily="0" charset="0"/>
              <a:ea typeface="宋体" pitchFamily="0"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pitchFamily="0" charset="0"/>
                <a:ea typeface="宋体" pitchFamily="0" charset="0"/>
                <a:cs typeface="Lucida Sans"/>
              </a:rPr>
              <a:t>DEPARTMENT      :COMPUTER SCIENCE &amp; ENGINEERING</a:t>
            </a:r>
            <a:endParaRPr lang="en-US" altLang="zh-CN" sz="1600" b="1" i="0" u="none" strike="noStrike" kern="1200" cap="none" spc="0" baseline="0">
              <a:solidFill>
                <a:schemeClr val="tx1"/>
              </a:solidFill>
              <a:latin typeface="Constantia" pitchFamily="0" charset="0"/>
              <a:ea typeface="宋体" pitchFamily="0"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pitchFamily="0" charset="0"/>
                <a:ea typeface="宋体" pitchFamily="0" charset="0"/>
                <a:cs typeface="Lucida Sans"/>
              </a:rPr>
              <a:t>COLLEGE CODE   :</a:t>
            </a:r>
            <a:r>
              <a:rPr lang="en-US" altLang="zh-CN" sz="1600" b="1" i="0" u="none" strike="noStrike" kern="1200" cap="none" spc="0" baseline="0">
                <a:solidFill>
                  <a:schemeClr val="tx1"/>
                </a:solidFill>
                <a:latin typeface="Calibri" pitchFamily="0" charset="0"/>
                <a:ea typeface="宋体" pitchFamily="0" charset="0"/>
                <a:cs typeface="Lucida Sans"/>
              </a:rPr>
              <a:t>5119</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pitchFamily="0" charset="0"/>
                <a:ea typeface="宋体" pitchFamily="0" charset="0"/>
                <a:cs typeface="Lucida Sans"/>
              </a:rPr>
              <a:t>COLLEGE  NAME :PRIYADARSHI ENGINEERING COLLEGE </a:t>
            </a:r>
            <a:endParaRPr lang="zh-CN" altLang="en-US" sz="1600" b="0" i="0" u="none" strike="noStrike" kern="1200" cap="none" spc="0" baseline="0">
              <a:solidFill>
                <a:schemeClr val="tx1"/>
              </a:solidFill>
              <a:latin typeface="Constantia" pitchFamily="0" charset="0"/>
              <a:ea typeface="宋体" pitchFamily="0" charset="0"/>
              <a:cs typeface="Lucida Sans"/>
            </a:endParaRPr>
          </a:p>
        </p:txBody>
      </p:sp>
      <p:sp>
        <p:nvSpPr>
          <p:cNvPr id="30" name="矩形"/>
          <p:cNvSpPr>
            <a:spLocks/>
          </p:cNvSpPr>
          <p:nvPr/>
        </p:nvSpPr>
        <p:spPr>
          <a:xfrm rot="0">
            <a:off x="1849692" y="1295399"/>
            <a:ext cx="5500497" cy="9105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5400" b="1" i="0" u="none" strike="noStrike" kern="1200" cap="none" spc="0" baseline="0">
                <a:gradFill>
                  <a:gsLst>
                    <a:gs pos="0">
                      <a:srgbClr val="00443A"/>
                    </a:gs>
                    <a:gs pos="78000">
                      <a:srgbClr val="22E8C7"/>
                    </a:gs>
                    <a:gs pos="100000">
                      <a:srgbClr val="ECFCF9"/>
                    </a:gs>
                  </a:gsLst>
                  <a:lin ang="5400000" scaled="0"/>
                </a:gradFill>
                <a:effectLst>
                  <a:innerShdw blurRad="69850" dir="5400000" dist="43180">
                    <a:srgbClr val="000000">
                      <a:alpha val="65000"/>
                    </a:srgbClr>
                  </a:innerShdw>
                </a:effectLst>
                <a:latin typeface="Constantia" pitchFamily="0" charset="0"/>
                <a:ea typeface="宋体" pitchFamily="0" charset="0"/>
                <a:cs typeface="Constantia" pitchFamily="0" charset="0"/>
              </a:rPr>
              <a:t>CYBER SECURITY</a:t>
            </a:r>
            <a:endParaRPr lang="zh-CN" altLang="en-US" sz="5400" b="1" i="0" u="none" strike="noStrike" kern="1200" cap="none" spc="0" baseline="0">
              <a:gradFill>
                <a:gsLst>
                  <a:gs pos="0">
                    <a:srgbClr val="00443A"/>
                  </a:gs>
                  <a:gs pos="78000">
                    <a:srgbClr val="22E8C7"/>
                  </a:gs>
                  <a:gs pos="100000">
                    <a:srgbClr val="ECFCF9"/>
                  </a:gs>
                </a:gsLst>
                <a:lin ang="5400000" scaled="0"/>
              </a:gradFill>
              <a:effectLst>
                <a:innerShdw blurRad="69850" dir="5400000" dist="43180">
                  <a:srgbClr val="000000">
                    <a:alpha val="65000"/>
                  </a:srgbClr>
                </a:innerShdw>
              </a:effectLst>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20391334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7200" y="3048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Calibri" pitchFamily="0" charset="0"/>
                <a:cs typeface="Arial" pitchFamily="0" charset="0"/>
              </a:rPr>
              <a:t>System  Approach</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53" name="文本框"/>
          <p:cNvSpPr>
            <a:spLocks noGrp="1"/>
          </p:cNvSpPr>
          <p:nvPr>
            <p:ph type="body" idx="1"/>
          </p:nvPr>
        </p:nvSpPr>
        <p:spPr>
          <a:xfrm rot="0">
            <a:off x="457200" y="1600200"/>
            <a:ext cx="8000999" cy="4572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1" i="0" u="none" strike="noStrike" kern="1200" cap="none" spc="0" baseline="0">
                <a:solidFill>
                  <a:schemeClr val="tx1"/>
                </a:solidFill>
                <a:latin typeface="Constantia" pitchFamily="0" charset="0"/>
                <a:ea typeface="宋体" pitchFamily="0" charset="0"/>
                <a:cs typeface="Lucida Sans"/>
              </a:rPr>
              <a:t>*Requirements Gathering*: </a:t>
            </a:r>
            <a:r>
              <a:rPr lang="en-US" altLang="zh-CN" sz="2800" b="0" i="0" u="none" strike="noStrike" kern="1200" cap="none" spc="0" baseline="0">
                <a:solidFill>
                  <a:schemeClr val="tx1"/>
                </a:solidFill>
                <a:latin typeface="Constantia" pitchFamily="0" charset="0"/>
                <a:ea typeface="宋体" pitchFamily="0" charset="0"/>
                <a:cs typeface="Lucida Sans"/>
              </a:rPr>
              <a:t>Begin by gathering requirements from stakeholders to understand their security needs and concerns. Identify key functionalities required to detect, prevent, and mitigate </a:t>
            </a:r>
            <a:r>
              <a:rPr lang="en-US" altLang="zh-CN" sz="2800" b="0" i="0" u="none" strike="noStrike" kern="1200" cap="none" spc="0" baseline="0">
                <a:solidFill>
                  <a:schemeClr val="tx1"/>
                </a:solidFill>
                <a:latin typeface="Constantia" pitchFamily="0" charset="0"/>
                <a:ea typeface="宋体" pitchFamily="0" charset="0"/>
                <a:cs typeface="Lucida Sans"/>
              </a:rPr>
              <a:t>keylogger</a:t>
            </a:r>
            <a:r>
              <a:rPr lang="en-US" altLang="zh-CN" sz="2800" b="0" i="0" u="none" strike="noStrike" kern="1200" cap="none" spc="0" baseline="0">
                <a:solidFill>
                  <a:schemeClr val="tx1"/>
                </a:solidFill>
                <a:latin typeface="Constantia" pitchFamily="0" charset="0"/>
                <a:ea typeface="宋体" pitchFamily="0" charset="0"/>
                <a:cs typeface="Lucida Sans"/>
              </a:rPr>
              <a:t> threats effectively.</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1" i="0" u="none" strike="noStrike" kern="1200" cap="none" spc="0" baseline="0">
                <a:solidFill>
                  <a:schemeClr val="tx1"/>
                </a:solidFill>
                <a:latin typeface="Constantia" pitchFamily="0" charset="0"/>
                <a:ea typeface="宋体" pitchFamily="0" charset="0"/>
                <a:cs typeface="Lucida Sans"/>
              </a:rPr>
              <a:t>*Threat Modeling*: </a:t>
            </a:r>
            <a:r>
              <a:rPr lang="en-US" altLang="zh-CN" sz="2800" b="0" i="0" u="none" strike="noStrike" kern="1200" cap="none" spc="0" baseline="0">
                <a:solidFill>
                  <a:schemeClr val="tx1"/>
                </a:solidFill>
                <a:latin typeface="Constantia" pitchFamily="0" charset="0"/>
                <a:ea typeface="宋体" pitchFamily="0" charset="0"/>
                <a:cs typeface="Lucida Sans"/>
              </a:rPr>
              <a:t>Conduct a threat modeling exercise to identify potential attack vectors and vulnerabilities in the system. Consider various scenarios where </a:t>
            </a:r>
            <a:r>
              <a:rPr lang="en-US" altLang="zh-CN" sz="2800" b="0" i="0" u="none" strike="noStrike" kern="1200" cap="none" spc="0" baseline="0">
                <a:solidFill>
                  <a:schemeClr val="tx1"/>
                </a:solidFill>
                <a:latin typeface="Constantia" pitchFamily="0" charset="0"/>
                <a:ea typeface="宋体" pitchFamily="0" charset="0"/>
                <a:cs typeface="Lucida Sans"/>
              </a:rPr>
              <a:t>keyloggers</a:t>
            </a:r>
            <a:r>
              <a:rPr lang="en-US" altLang="zh-CN" sz="2800" b="0" i="0" u="none" strike="noStrike" kern="1200" cap="none" spc="0" baseline="0">
                <a:solidFill>
                  <a:schemeClr val="tx1"/>
                </a:solidFill>
                <a:latin typeface="Constantia" pitchFamily="0" charset="0"/>
                <a:ea typeface="宋体" pitchFamily="0" charset="0"/>
                <a:cs typeface="Lucida Sans"/>
              </a:rPr>
              <a:t> could be deployed and assess their potential impact on data confidentiality, integrity, and availability</a:t>
            </a:r>
            <a:r>
              <a:rPr lang="en-US" altLang="zh-CN" sz="2000" b="0" i="0" u="none" strike="noStrike" kern="1200" cap="none" spc="0" baseline="0">
                <a:solidFill>
                  <a:schemeClr val="tx1"/>
                </a:solidFill>
                <a:latin typeface="Constantia" pitchFamily="0" charset="0"/>
                <a:ea typeface="宋体" pitchFamily="0" charset="0"/>
                <a:cs typeface="Lucida Sans"/>
              </a:rPr>
              <a:t>.</a:t>
            </a: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3593127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4" name="文本框"/>
          <p:cNvSpPr>
            <a:spLocks noGrp="1"/>
          </p:cNvSpPr>
          <p:nvPr>
            <p:ph type="body" idx="1"/>
          </p:nvPr>
        </p:nvSpPr>
        <p:spPr>
          <a:xfrm rot="0">
            <a:off x="457200" y="1189037"/>
            <a:ext cx="8229600" cy="5668963"/>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*Architecture Design*: </a:t>
            </a:r>
            <a:r>
              <a:rPr lang="en-US" altLang="zh-CN" sz="2400" b="0" i="0" u="none" strike="noStrike" kern="1200" cap="none" spc="0" baseline="0">
                <a:solidFill>
                  <a:schemeClr val="tx1"/>
                </a:solidFill>
                <a:latin typeface="Constantia" pitchFamily="0" charset="0"/>
                <a:ea typeface="宋体" pitchFamily="0" charset="0"/>
                <a:cs typeface="Lucida Sans"/>
              </a:rPr>
              <a:t>Design the system architecture with security in mind. Implement layers of defense mechanisms such as endpoint security software, encryption, network monitoring, and intrusion detection/prevention systems to detect and prevent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attacks at different points in the system.</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a:t>
            </a:r>
            <a:r>
              <a:rPr lang="en-US" altLang="zh-CN" sz="2400" b="1" i="0" u="none" strike="noStrike" kern="1200" cap="none" spc="0" baseline="0">
                <a:solidFill>
                  <a:schemeClr val="tx1"/>
                </a:solidFill>
                <a:latin typeface="Constantia" pitchFamily="0" charset="0"/>
                <a:ea typeface="宋体" pitchFamily="0" charset="0"/>
                <a:cs typeface="Lucida Sans"/>
              </a:rPr>
              <a:t>Secure Coding Practices*: </a:t>
            </a:r>
            <a:r>
              <a:rPr lang="en-US" altLang="zh-CN" sz="2400" b="0" i="0" u="none" strike="noStrike" kern="1200" cap="none" spc="0" baseline="0">
                <a:solidFill>
                  <a:schemeClr val="tx1"/>
                </a:solidFill>
                <a:latin typeface="Constantia" pitchFamily="0" charset="0"/>
                <a:ea typeface="宋体" pitchFamily="0" charset="0"/>
                <a:cs typeface="Lucida Sans"/>
              </a:rPr>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82912215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381000" y="1066800"/>
            <a:ext cx="8229600" cy="5516563"/>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a:t>
            </a:r>
            <a:r>
              <a:rPr lang="en-US" altLang="zh-CN" sz="2400" b="1" i="0" u="none" strike="noStrike" kern="1200" cap="none" spc="0" baseline="0">
                <a:solidFill>
                  <a:schemeClr val="tx1"/>
                </a:solidFill>
                <a:latin typeface="Constantia" pitchFamily="0" charset="0"/>
                <a:ea typeface="宋体" pitchFamily="0" charset="0"/>
                <a:cs typeface="Lucida Sans"/>
              </a:rPr>
              <a:t>Endpoint Security Solutions*: </a:t>
            </a:r>
            <a:r>
              <a:rPr lang="en-US" altLang="zh-CN" sz="2400" b="0" i="0" u="none" strike="noStrike" kern="1200" cap="none" spc="0" baseline="0">
                <a:solidFill>
                  <a:schemeClr val="tx1"/>
                </a:solidFill>
                <a:latin typeface="Constantia" pitchFamily="0" charset="0"/>
                <a:ea typeface="宋体" pitchFamily="0" charset="0"/>
                <a:cs typeface="Lucida Sans"/>
              </a:rPr>
              <a:t>Select and deploy endpoint security solutions that include anti-</a:t>
            </a:r>
            <a:r>
              <a:rPr lang="en-US" altLang="zh-CN" sz="2400" b="0" i="0" u="none" strike="noStrike" kern="1200" cap="none" spc="0" baseline="0">
                <a:solidFill>
                  <a:schemeClr val="tx1"/>
                </a:solidFill>
                <a:latin typeface="Constantia" pitchFamily="0" charset="0"/>
                <a:ea typeface="宋体" pitchFamily="0" charset="0"/>
                <a:cs typeface="Lucida Sans"/>
              </a:rPr>
              <a:t>keylogging</a:t>
            </a:r>
            <a:r>
              <a:rPr lang="en-US" altLang="zh-CN" sz="2400" b="0" i="0" u="none" strike="noStrike" kern="1200" cap="none" spc="0" baseline="0">
                <a:solidFill>
                  <a:schemeClr val="tx1"/>
                </a:solidFill>
                <a:latin typeface="Constantia" pitchFamily="0" charset="0"/>
                <a:ea typeface="宋体" pitchFamily="0" charset="0"/>
                <a:cs typeface="Lucida Sans"/>
              </a:rPr>
              <a:t> features. These solutions should be capable of detecting and blocking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on individual devices through techniques such as keystroke encryption, anomaly detection, and behavior monitoring.</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a:t>
            </a:r>
            <a:r>
              <a:rPr lang="en-US" altLang="zh-CN" sz="2400" b="1" i="0" u="none" strike="noStrike" kern="1200" cap="none" spc="0" baseline="0">
                <a:solidFill>
                  <a:schemeClr val="tx1"/>
                </a:solidFill>
                <a:latin typeface="Constantia" pitchFamily="0" charset="0"/>
                <a:ea typeface="宋体" pitchFamily="0" charset="0"/>
                <a:cs typeface="Lucida Sans"/>
              </a:rPr>
              <a:t>Encryption Techniques*: </a:t>
            </a:r>
            <a:r>
              <a:rPr lang="en-US" altLang="zh-CN" sz="2400" b="0" i="0" u="none" strike="noStrike" kern="1200" cap="none" spc="0" baseline="0">
                <a:solidFill>
                  <a:schemeClr val="tx1"/>
                </a:solidFill>
                <a:latin typeface="Constantia" pitchFamily="0" charset="0"/>
                <a:ea typeface="宋体" pitchFamily="0" charset="0"/>
                <a:cs typeface="Lucida Sans"/>
              </a:rPr>
              <a:t>Implement encryption techniques to protect sensitive data from being captured by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 Use strong encryption algorithms to encrypt communication channels, stored files, and login credentials, making it difficult for attackers to intercept and decipher the encrypted data.</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22377431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457200" y="76200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*Network Monitoring Tools*: </a:t>
            </a:r>
            <a:r>
              <a:rPr lang="en-US" altLang="zh-CN" sz="2400" b="0" i="0" u="none" strike="noStrike" kern="1200" cap="none" spc="0" baseline="0">
                <a:solidFill>
                  <a:schemeClr val="tx1"/>
                </a:solidFill>
                <a:latin typeface="Constantia" pitchFamily="0" charset="0"/>
                <a:ea typeface="宋体" pitchFamily="0" charset="0"/>
                <a:cs typeface="Lucida Sans"/>
              </a:rPr>
              <a:t>Deploy network monitoring tools to detect and analyze traffic patterns for signs of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Use intrusion detection systems (IDS) and intrusion prevention systems (IPS) to identify anomalous behavior indicative of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and take immediate action to block or mitigate threats.</a:t>
            </a:r>
            <a:endParaRPr lang="en-US" altLang="zh-CN" sz="24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*Continuous Monitoring and Incident Response*: </a:t>
            </a:r>
            <a:r>
              <a:rPr lang="en-US" altLang="zh-CN" sz="2400" b="0" i="0" u="none" strike="noStrike" kern="1200" cap="none" spc="0" baseline="0">
                <a:solidFill>
                  <a:schemeClr val="tx1"/>
                </a:solidFill>
                <a:latin typeface="Constantia" pitchFamily="0" charset="0"/>
                <a:ea typeface="宋体" pitchFamily="0" charset="0"/>
                <a:cs typeface="Lucida Sans"/>
              </a:rPr>
              <a:t>Implement continuous monitoring solutions to detect and respond to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threats in real-time. Develop incident response plans that outline steps for containing, investigating, and mitigating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incidents to minimize their impact on the organization</a:t>
            </a:r>
            <a:endParaRPr lang="en-US" altLang="zh-CN" sz="24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58190068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381000" y="990600"/>
            <a:ext cx="8229600" cy="5181599"/>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*Regular Updates and Patch Management*: </a:t>
            </a:r>
            <a:r>
              <a:rPr lang="en-US" altLang="zh-CN" sz="2600" b="0" i="0" u="none" strike="noStrike" kern="1200" cap="none" spc="0" baseline="0">
                <a:solidFill>
                  <a:schemeClr val="tx1"/>
                </a:solidFill>
                <a:latin typeface="Constantia" pitchFamily="0" charset="0"/>
                <a:ea typeface="宋体" pitchFamily="0" charset="0"/>
                <a:cs typeface="Lucida Sans"/>
              </a:rPr>
              <a:t>Maintain up-to-date software and systems with regular patch management procedures. Promptly apply security patches and updates to mitigate vulnerabilities that could be exploited by </a:t>
            </a:r>
            <a:r>
              <a:rPr lang="en-US" altLang="zh-CN" sz="2600" b="0" i="0" u="none" strike="noStrike" kern="1200" cap="none" spc="0" baseline="0">
                <a:solidFill>
                  <a:schemeClr val="tx1"/>
                </a:solidFill>
                <a:latin typeface="Constantia" pitchFamily="0" charset="0"/>
                <a:ea typeface="宋体" pitchFamily="0" charset="0"/>
                <a:cs typeface="Lucida Sans"/>
              </a:rPr>
              <a:t>keyloggers</a:t>
            </a:r>
            <a:r>
              <a:rPr lang="en-US" altLang="zh-CN" sz="2600" b="0" i="0" u="none" strike="noStrike" kern="1200" cap="none" spc="0" baseline="0">
                <a:solidFill>
                  <a:schemeClr val="tx1"/>
                </a:solidFill>
                <a:latin typeface="Constantia" pitchFamily="0" charset="0"/>
                <a:ea typeface="宋体" pitchFamily="0" charset="0"/>
                <a:cs typeface="Lucida Sans"/>
              </a:rPr>
              <a:t> to gain unauthorized access.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en-US" altLang="zh-CN" sz="26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*Security Testing*:</a:t>
            </a:r>
            <a:r>
              <a:rPr lang="en-US" altLang="zh-CN" sz="2600" b="0" i="0" u="none" strike="noStrike" kern="1200" cap="none" spc="0" baseline="0">
                <a:solidFill>
                  <a:schemeClr val="tx1"/>
                </a:solidFill>
                <a:latin typeface="Constantia" pitchFamily="0" charset="0"/>
                <a:ea typeface="宋体" pitchFamily="0" charset="0"/>
                <a:cs typeface="Lucida Sans"/>
              </a:rPr>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attacks</a:t>
            </a: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49513811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33400" y="3048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Calibri" pitchFamily="0" charset="0"/>
                <a:cs typeface="Arial" pitchFamily="0" charset="0"/>
              </a:rPr>
              <a:t>Algorithm &amp; Deployment</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59" name="文本框"/>
          <p:cNvSpPr>
            <a:spLocks noGrp="1"/>
          </p:cNvSpPr>
          <p:nvPr>
            <p:ph type="body" idx="1"/>
          </p:nvPr>
        </p:nvSpPr>
        <p:spPr>
          <a:xfrm rot="0">
            <a:off x="457200" y="1600200"/>
            <a:ext cx="8229600" cy="48768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1. </a:t>
            </a:r>
            <a:r>
              <a:rPr lang="en-US" altLang="zh-CN" sz="2400" b="1" i="0" u="none" strike="noStrike" kern="1200" cap="none" spc="0" baseline="0">
                <a:solidFill>
                  <a:schemeClr val="tx1"/>
                </a:solidFill>
                <a:latin typeface="Constantia" pitchFamily="0" charset="0"/>
                <a:ea typeface="宋体" pitchFamily="0" charset="0"/>
                <a:cs typeface="Lucida Sans"/>
              </a:rPr>
              <a:t>*Input*: </a:t>
            </a:r>
            <a:r>
              <a:rPr lang="en-US" altLang="zh-CN" sz="2400" b="0" i="0" u="none" strike="noStrike" kern="1200" cap="none" spc="0" baseline="0">
                <a:solidFill>
                  <a:schemeClr val="tx1"/>
                </a:solidFill>
                <a:latin typeface="Constantia" pitchFamily="0" charset="0"/>
                <a:ea typeface="宋体" pitchFamily="0" charset="0"/>
                <a:cs typeface="Lucida Sans"/>
              </a:rPr>
              <a:t>Monitor user input events such as keystrokes, mouse clicks, and system calls.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2. </a:t>
            </a:r>
            <a:r>
              <a:rPr lang="en-US" altLang="zh-CN" sz="2400" b="1" i="0" u="none" strike="noStrike" kern="1200" cap="none" spc="0" baseline="0">
                <a:solidFill>
                  <a:schemeClr val="tx1"/>
                </a:solidFill>
                <a:latin typeface="Constantia" pitchFamily="0" charset="0"/>
                <a:ea typeface="宋体" pitchFamily="0" charset="0"/>
                <a:cs typeface="Lucida Sans"/>
              </a:rPr>
              <a:t>*Preprocessing*: </a:t>
            </a:r>
            <a:r>
              <a:rPr lang="en-US" altLang="zh-CN" sz="2400" b="0" i="0" u="none" strike="noStrike" kern="1200" cap="none" spc="0" baseline="0">
                <a:solidFill>
                  <a:schemeClr val="tx1"/>
                </a:solidFill>
                <a:latin typeface="Constantia" pitchFamily="0" charset="0"/>
                <a:ea typeface="宋体" pitchFamily="0" charset="0"/>
                <a:cs typeface="Lucida Sans"/>
              </a:rPr>
              <a:t>Analyze input events and extract relevant information such as keystrokes, window titles, and application contexts.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3. </a:t>
            </a:r>
            <a:r>
              <a:rPr lang="en-US" altLang="zh-CN" sz="2400" b="1" i="0" u="none" strike="noStrike" kern="1200" cap="none" spc="0" baseline="0">
                <a:solidFill>
                  <a:schemeClr val="tx1"/>
                </a:solidFill>
                <a:latin typeface="Constantia" pitchFamily="0" charset="0"/>
                <a:ea typeface="宋体" pitchFamily="0" charset="0"/>
                <a:cs typeface="Lucida Sans"/>
              </a:rPr>
              <a:t>*Feature Extraction*: </a:t>
            </a:r>
            <a:r>
              <a:rPr lang="en-US" altLang="zh-CN" sz="2400" b="0" i="0" u="none" strike="noStrike" kern="1200" cap="none" spc="0" baseline="0">
                <a:solidFill>
                  <a:schemeClr val="tx1"/>
                </a:solidFill>
                <a:latin typeface="Constantia" pitchFamily="0" charset="0"/>
                <a:ea typeface="宋体" pitchFamily="0" charset="0"/>
                <a:cs typeface="Lucida Sans"/>
              </a:rPr>
              <a:t>Extract features from input events, including keystroke timing, frequency, and context information.</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4. </a:t>
            </a:r>
            <a:r>
              <a:rPr lang="en-US" altLang="zh-CN" sz="2400" b="1" i="0" u="none" strike="noStrike" kern="1200" cap="none" spc="0" baseline="0">
                <a:solidFill>
                  <a:schemeClr val="tx1"/>
                </a:solidFill>
                <a:latin typeface="Constantia" pitchFamily="0" charset="0"/>
                <a:ea typeface="宋体" pitchFamily="0" charset="0"/>
                <a:cs typeface="Lucida Sans"/>
              </a:rPr>
              <a:t>*Model Training*: </a:t>
            </a:r>
            <a:r>
              <a:rPr lang="en-US" altLang="zh-CN" sz="2400" b="0" i="0" u="none" strike="noStrike" kern="1200" cap="none" spc="0" baseline="0">
                <a:solidFill>
                  <a:schemeClr val="tx1"/>
                </a:solidFill>
                <a:latin typeface="Constantia" pitchFamily="0" charset="0"/>
                <a:ea typeface="宋体" pitchFamily="0" charset="0"/>
                <a:cs typeface="Lucida Sans"/>
              </a:rPr>
              <a:t>Train machine learning models on labeled data to classify input events as either legitimate or suspicious.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5. </a:t>
            </a:r>
            <a:r>
              <a:rPr lang="en-US" altLang="zh-CN" sz="2400" b="1" i="0" u="none" strike="noStrike" kern="1200" cap="none" spc="0" baseline="0">
                <a:solidFill>
                  <a:schemeClr val="tx1"/>
                </a:solidFill>
                <a:latin typeface="Constantia" pitchFamily="0" charset="0"/>
                <a:ea typeface="宋体" pitchFamily="0" charset="0"/>
                <a:cs typeface="Lucida Sans"/>
              </a:rPr>
              <a:t>*Detection*: </a:t>
            </a:r>
            <a:r>
              <a:rPr lang="en-US" altLang="zh-CN" sz="2400" b="0" i="0" u="none" strike="noStrike" kern="1200" cap="none" spc="0" baseline="0">
                <a:solidFill>
                  <a:schemeClr val="tx1"/>
                </a:solidFill>
                <a:latin typeface="Constantia" pitchFamily="0" charset="0"/>
                <a:ea typeface="宋体" pitchFamily="0" charset="0"/>
                <a:cs typeface="Lucida Sans"/>
              </a:rPr>
              <a:t>Apply trained models to classify incoming input events in real-time. Flag events that are classified as suspicious based</a:t>
            </a: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3133343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Calibri" pitchFamily="0" charset="0"/>
                <a:cs typeface="Arial" pitchFamily="0" charset="0"/>
              </a:rPr>
              <a:t>Result</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61"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*Input*: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attempts to capture sensitive information from the system.</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*Output*:- Feature Extraction: Detects unauthorized access attempts or abnormal system behavior.- Model Prediction: Predicted as suspicious based on known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behavior patterns.-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Input is blocked, and an alarm is triggered. System administrator notified for further investigation.</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39348193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57200" y="5334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Calibri" pitchFamily="0" charset="0"/>
                <a:cs typeface="Arial" pitchFamily="0" charset="0"/>
              </a:rPr>
              <a:t>Conclusion</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63"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Keyloggers</a:t>
            </a:r>
            <a:r>
              <a:rPr lang="en-US" altLang="zh-CN" sz="2600" b="0" i="0" u="none" strike="noStrike" kern="1200" cap="none" spc="0" baseline="0">
                <a:solidFill>
                  <a:schemeClr val="tx1"/>
                </a:solidFill>
                <a:latin typeface="Constantia" pitchFamily="0" charset="0"/>
                <a:ea typeface="宋体" pitchFamily="0" charset="0"/>
                <a:cs typeface="Lucida Sans"/>
              </a:rPr>
              <a:t> are a potent threat to both individuals and enterprises, with the potential to cause significant harm if left undetected. Understanding the nature of </a:t>
            </a:r>
            <a:r>
              <a:rPr lang="en-US" altLang="zh-CN" sz="2600" b="0" i="0" u="none" strike="noStrike" kern="1200" cap="none" spc="0" baseline="0">
                <a:solidFill>
                  <a:schemeClr val="tx1"/>
                </a:solidFill>
                <a:latin typeface="Constantia" pitchFamily="0" charset="0"/>
                <a:ea typeface="宋体" pitchFamily="0" charset="0"/>
                <a:cs typeface="Lucida Sans"/>
              </a:rPr>
              <a:t>keyloggers</a:t>
            </a:r>
            <a:r>
              <a:rPr lang="en-US" altLang="zh-CN" sz="2600" b="0" i="0" u="none" strike="noStrike" kern="1200" cap="none" spc="0" baseline="0">
                <a:solidFill>
                  <a:schemeClr val="tx1"/>
                </a:solidFill>
                <a:latin typeface="Constantia" pitchFamily="0" charset="0"/>
                <a:ea typeface="宋体" pitchFamily="0" charset="0"/>
                <a:cs typeface="Lucida Sans"/>
              </a:rPr>
              <a:t>, their methods of infiltration, and the dangers they pose is crucial for maintaining a secure digital environment.</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14894489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457200" y="12192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C00000"/>
                </a:solidFill>
                <a:latin typeface="Arial" pitchFamily="0" charset="0"/>
                <a:ea typeface="隶书" pitchFamily="0" charset="0"/>
                <a:cs typeface="Arial" pitchFamily="0" charset="0"/>
              </a:rPr>
              <a:t>Future scope</a:t>
            </a:r>
            <a:br>
              <a:rPr lang="zh-CN" altLang="en-US" sz="4500" b="1" i="0" u="none" strike="noStrike" kern="1200" cap="none" spc="0" baseline="0">
                <a:solidFill>
                  <a:srgbClr val="C00000"/>
                </a:solidFill>
                <a:latin typeface="Arial" pitchFamily="0" charset="0"/>
                <a:ea typeface="隶书" pitchFamily="0" charset="0"/>
                <a:cs typeface="Arial" pitchFamily="0" charset="0"/>
              </a:rPr>
            </a:br>
            <a:endParaRPr lang="zh-CN" altLang="en-US" sz="4500" b="0" i="0" u="none" strike="noStrike" kern="1200" cap="none" spc="0" baseline="0">
              <a:solidFill>
                <a:srgbClr val="C00000"/>
              </a:solidFill>
              <a:latin typeface="Calibri" pitchFamily="0" charset="0"/>
              <a:ea typeface="隶书" pitchFamily="0" charset="0"/>
              <a:cs typeface="Lucida Sans"/>
            </a:endParaRPr>
          </a:p>
        </p:txBody>
      </p:sp>
      <p:sp>
        <p:nvSpPr>
          <p:cNvPr id="65" name="文本框"/>
          <p:cNvSpPr>
            <a:spLocks noGrp="1"/>
          </p:cNvSpPr>
          <p:nvPr>
            <p:ph type="body" idx="1"/>
          </p:nvPr>
        </p:nvSpPr>
        <p:spPr>
          <a:xfrm rot="0">
            <a:off x="381000" y="205740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Keyloggers</a:t>
            </a:r>
            <a:r>
              <a:rPr lang="en-US" altLang="zh-CN" sz="2600" b="0" i="0" u="none" strike="noStrike" kern="1200" cap="none" spc="0" baseline="0">
                <a:solidFill>
                  <a:schemeClr val="tx1"/>
                </a:solidFill>
                <a:latin typeface="Constantia" pitchFamily="0" charset="0"/>
                <a:ea typeface="宋体" pitchFamily="0" charset="0"/>
                <a:cs typeface="Lucida Sans"/>
              </a:rPr>
              <a:t> can be useful for organizations in increasing security, tracking suspicious activity, and maintaining corporate guidelines. However, </a:t>
            </a:r>
            <a:r>
              <a:rPr lang="en-US" altLang="zh-CN" sz="2600" b="0" i="0" u="none" strike="noStrike" kern="1200" cap="none" spc="0" baseline="0">
                <a:solidFill>
                  <a:schemeClr val="tx1"/>
                </a:solidFill>
                <a:latin typeface="Constantia" pitchFamily="0" charset="0"/>
                <a:ea typeface="宋体" pitchFamily="0" charset="0"/>
                <a:cs typeface="Lucida Sans"/>
              </a:rPr>
              <a:t>keyloggers</a:t>
            </a:r>
            <a:r>
              <a:rPr lang="en-US" altLang="zh-CN" sz="2600" b="0" i="0" u="none" strike="noStrike" kern="1200" cap="none" spc="0" baseline="0">
                <a:solidFill>
                  <a:schemeClr val="tx1"/>
                </a:solidFill>
                <a:latin typeface="Constantia" pitchFamily="0" charset="0"/>
                <a:ea typeface="宋体" pitchFamily="0" charset="0"/>
                <a:cs typeface="Lucida Sans"/>
              </a:rPr>
              <a:t> can also be a matter of computer privacy concern, as they can transmit names, passwords, and other corporate information to unauthorized third parties. For this reason, it's important to inform employees about </a:t>
            </a:r>
            <a:r>
              <a:rPr lang="en-US" altLang="zh-CN" sz="2600" b="0" i="0" u="none" strike="noStrike" kern="1200" cap="none" spc="0" baseline="0">
                <a:solidFill>
                  <a:schemeClr val="tx1"/>
                </a:solidFill>
                <a:latin typeface="Constantia" pitchFamily="0" charset="0"/>
                <a:ea typeface="宋体" pitchFamily="0" charset="0"/>
                <a:cs typeface="Lucida Sans"/>
              </a:rPr>
              <a:t>keylogging</a:t>
            </a:r>
            <a:r>
              <a:rPr lang="en-US" altLang="zh-CN" sz="2600" b="0" i="0" u="none" strike="noStrike" kern="1200" cap="none" spc="0" baseline="0">
                <a:solidFill>
                  <a:schemeClr val="tx1"/>
                </a:solidFill>
                <a:latin typeface="Constantia" pitchFamily="0" charset="0"/>
                <a:ea typeface="宋体" pitchFamily="0" charset="0"/>
                <a:cs typeface="Lucida Sans"/>
              </a:rPr>
              <a:t> to avoid legal responsibility and mistrust. </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817844502"/>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Calibri" pitchFamily="0" charset="0"/>
                <a:cs typeface="Arial" pitchFamily="0" charset="0"/>
              </a:rPr>
              <a:t>References</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67"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S. Bhatia, S. Jain, &amp; S. Sharma. (2020). "A Comparative Study of </a:t>
            </a:r>
            <a:r>
              <a:rPr lang="en-US" altLang="zh-CN" sz="2000" b="0" i="0" u="none" strike="noStrike" kern="1200" cap="none" spc="0" baseline="0">
                <a:solidFill>
                  <a:schemeClr val="tx1"/>
                </a:solidFill>
                <a:latin typeface="Constantia" pitchFamily="0" charset="0"/>
                <a:ea typeface="宋体" pitchFamily="0" charset="0"/>
                <a:cs typeface="Lucida Sans"/>
              </a:rPr>
              <a:t>Keylogger</a:t>
            </a:r>
            <a:r>
              <a:rPr lang="en-US" altLang="zh-CN" sz="2000" b="0" i="0" u="none" strike="noStrike" kern="1200" cap="none" spc="0" baseline="0">
                <a:solidFill>
                  <a:schemeClr val="tx1"/>
                </a:solidFill>
                <a:latin typeface="Constantia" pitchFamily="0" charset="0"/>
                <a:ea typeface="宋体" pitchFamily="0" charset="0"/>
                <a:cs typeface="Lucida Sans"/>
              </a:rPr>
              <a:t> Detection Techniques." In 2020 Fourth International Conference on I-SMAC (</a:t>
            </a:r>
            <a:r>
              <a:rPr lang="en-US" altLang="zh-CN" sz="2000" b="0" i="0" u="none" strike="noStrike" kern="1200" cap="none" spc="0" baseline="0">
                <a:solidFill>
                  <a:schemeClr val="tx1"/>
                </a:solidFill>
                <a:latin typeface="Constantia" pitchFamily="0" charset="0"/>
                <a:ea typeface="宋体" pitchFamily="0" charset="0"/>
                <a:cs typeface="Lucida Sans"/>
              </a:rPr>
              <a:t>IoT</a:t>
            </a:r>
            <a:r>
              <a:rPr lang="en-US" altLang="zh-CN" sz="2000" b="0" i="0" u="none" strike="noStrike" kern="1200" cap="none" spc="0" baseline="0">
                <a:solidFill>
                  <a:schemeClr val="tx1"/>
                </a:solidFill>
                <a:latin typeface="Constantia" pitchFamily="0" charset="0"/>
                <a:ea typeface="宋体" pitchFamily="0" charset="0"/>
                <a:cs typeface="Lucida Sans"/>
              </a:rPr>
              <a:t> in Social, Mobile, Analytics and Cloud) (I-SMAC) (pp. 259-264). IEEE.</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CHATGPT</a:t>
            </a: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0932400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pitchFamily="0" charset="0"/>
                <a:ea typeface="隶书" pitchFamily="0" charset="0"/>
                <a:cs typeface="Lucida Sans"/>
              </a:rPr>
              <a:t>OUTLINE</a:t>
            </a:r>
            <a:endParaRPr lang="zh-CN" altLang="en-US" sz="5000" b="0" i="0" u="none" strike="noStrike" kern="1200" cap="none" spc="0" baseline="0">
              <a:solidFill>
                <a:schemeClr val="tx2"/>
              </a:solidFill>
              <a:latin typeface="Calibri" pitchFamily="0" charset="0"/>
              <a:ea typeface="隶书" pitchFamily="0" charset="0"/>
              <a:cs typeface="Lucida Sans"/>
            </a:endParaRPr>
          </a:p>
        </p:txBody>
      </p:sp>
      <p:sp>
        <p:nvSpPr>
          <p:cNvPr id="42"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Problem Statement</a:t>
            </a:r>
            <a:endParaRPr lang="en-US" altLang="zh-CN" sz="2600" b="0" i="0" u="none" strike="noStrike" kern="1200" cap="none" spc="0" baseline="0">
              <a:solidFill>
                <a:schemeClr val="tx1"/>
              </a:solidFill>
              <a:latin typeface="Constantia" pitchFamily="0" charset="0"/>
              <a:ea typeface="宋体"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Proposed System/Solution</a:t>
            </a:r>
            <a:endParaRPr lang="en-US" altLang="zh-CN" sz="2600" b="0" i="0" u="none" strike="noStrike" kern="1200" cap="none" spc="0" baseline="0">
              <a:solidFill>
                <a:schemeClr val="tx1"/>
              </a:solidFill>
              <a:latin typeface="Constantia" pitchFamily="0" charset="0"/>
              <a:ea typeface="宋体"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Calibri" pitchFamily="0" charset="0"/>
              </a:rPr>
              <a:t>System </a:t>
            </a:r>
            <a:r>
              <a:rPr lang="en-US" altLang="zh-CN" sz="2600" b="0" i="0" u="none" strike="noStrike" kern="1200" cap="none" spc="0" baseline="0">
                <a:solidFill>
                  <a:schemeClr val="tx1"/>
                </a:solidFill>
                <a:latin typeface="Constantia" pitchFamily="0" charset="0"/>
                <a:ea typeface="Constantia" pitchFamily="0" charset="0"/>
                <a:cs typeface="Constantia" pitchFamily="0" charset="0"/>
              </a:rPr>
              <a:t>Development Approach </a:t>
            </a:r>
            <a:endParaRPr lang="en-US" altLang="zh-CN" sz="2600" b="0" i="0" u="none" strike="noStrike" kern="1200" cap="none" spc="0" baseline="0">
              <a:solidFill>
                <a:schemeClr val="tx1"/>
              </a:solidFill>
              <a:latin typeface="Constantia" pitchFamily="0" charset="0"/>
              <a:ea typeface="Constantia" pitchFamily="0" charset="0"/>
              <a:cs typeface="Constantia"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Constantia" pitchFamily="0" charset="0"/>
              </a:rPr>
              <a:t>Algorithm &amp; Deployment  </a:t>
            </a:r>
            <a:endParaRPr lang="en-US" altLang="zh-CN" sz="2600" b="0" i="0" u="none" strike="noStrike" kern="1200" cap="none" spc="0" baseline="0">
              <a:solidFill>
                <a:schemeClr val="tx1"/>
              </a:solidFill>
              <a:latin typeface="Constantia" pitchFamily="0" charset="0"/>
              <a:ea typeface="宋体" pitchFamily="0" charset="0"/>
              <a:cs typeface="Calibri"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Result </a:t>
            </a:r>
            <a:endParaRPr lang="en-US" altLang="zh-CN" sz="2600" b="0" i="0" u="none" strike="noStrike" kern="1200" cap="none" spc="0" baseline="0">
              <a:solidFill>
                <a:schemeClr val="tx1"/>
              </a:solidFill>
              <a:latin typeface="Constantia" pitchFamily="0" charset="0"/>
              <a:ea typeface="Constantia"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Conclusion</a:t>
            </a:r>
            <a:endParaRPr lang="en-US" altLang="zh-CN" sz="2600" b="0" i="0" u="none" strike="noStrike" kern="1200" cap="none" spc="0" baseline="0">
              <a:solidFill>
                <a:schemeClr val="tx1"/>
              </a:solidFill>
              <a:latin typeface="Constantia" pitchFamily="0" charset="0"/>
              <a:ea typeface="宋体"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Future Scope</a:t>
            </a:r>
            <a:endParaRPr lang="en-US" altLang="zh-CN" sz="2600" b="0" i="0" u="none" strike="noStrike" kern="1200" cap="none" spc="0" baseline="0">
              <a:solidFill>
                <a:schemeClr val="tx1"/>
              </a:solidFill>
              <a:latin typeface="Constantia" pitchFamily="0" charset="0"/>
              <a:ea typeface="Constantia"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Constantia" pitchFamily="0" charset="0"/>
                <a:cs typeface="Arial" pitchFamily="0" charset="0"/>
              </a:rPr>
              <a:t>References</a:t>
            </a:r>
            <a:endParaRPr lang="en-US" altLang="zh-CN" sz="2600" b="0" i="0" u="none" strike="noStrike" kern="1200" cap="none" spc="0" baseline="0">
              <a:solidFill>
                <a:schemeClr val="tx1"/>
              </a:solidFill>
              <a:latin typeface="Constantia" pitchFamily="0" charset="0"/>
              <a:ea typeface="宋体" pitchFamily="0" charset="0"/>
              <a:cs typeface="Arial" pitchFamily="0" charset="0"/>
            </a:endParaRPr>
          </a:p>
          <a:p>
            <a:pPr marL="305435" indent="-305435" algn="l">
              <a:lnSpc>
                <a:spcPct val="100000"/>
              </a:lnSpc>
              <a:spcBef>
                <a:spcPct val="20000"/>
              </a:spcBef>
              <a:spcAft>
                <a:spcPts val="0"/>
              </a:spcAft>
              <a:buClr>
                <a:schemeClr val="accent3"/>
              </a:buClr>
              <a:buSzPct val="95000"/>
              <a:buFont typeface="Wingdings 2" pitchFamily="0" charset="0"/>
              <a:buChar char=""/>
            </a:pPr>
            <a:endParaRPr lang="en-US" altLang="zh-CN" sz="2600" b="0" i="0" u="none" strike="noStrike" kern="1200" cap="none" spc="0" baseline="0">
              <a:solidFill>
                <a:schemeClr val="tx1"/>
              </a:solidFill>
              <a:latin typeface="Constantia" pitchFamily="0" charset="0"/>
              <a:ea typeface="宋体" pitchFamily="0" charset="0"/>
              <a:cs typeface="Arial" pitchFamily="0"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214800171"/>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2" cstate="print"/>
          <a:stretch>
            <a:fillRect/>
          </a:stretch>
        </p:blipFill>
        <p:spPr>
          <a:xfrm rot="0">
            <a:off x="533400" y="914400"/>
            <a:ext cx="8263465" cy="4648200"/>
          </a:xfrm>
          <a:prstGeom prst="rect"/>
          <a:noFill/>
          <a:ln w="12700" cmpd="sng" cap="flat">
            <a:noFill/>
            <a:prstDash val="solid"/>
            <a:round/>
          </a:ln>
        </p:spPr>
      </p:pic>
    </p:spTree>
    <p:extLst>
      <p:ext uri="{BB962C8B-B14F-4D97-AF65-F5344CB8AC3E}">
        <p14:creationId xmlns:p14="http://schemas.microsoft.com/office/powerpoint/2010/main" val="45385652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457200" y="2819400"/>
            <a:ext cx="8229600" cy="1143000"/>
          </a:xfrm>
          <a:prstGeom prst="rect"/>
          <a:solidFill>
            <a:schemeClr val="accent2"/>
          </a:solid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000" b="1" i="0" u="none" strike="noStrike" kern="1200" cap="none" spc="0" baseline="0">
                <a:solidFill>
                  <a:schemeClr val="accent6"/>
                </a:solidFill>
                <a:latin typeface="Arial" pitchFamily="0" charset="0"/>
                <a:ea typeface="隶书" pitchFamily="0" charset="0"/>
                <a:cs typeface="Arial" pitchFamily="0" charset="0"/>
              </a:rPr>
              <a:t>THANK YOU</a:t>
            </a:r>
            <a:endParaRPr lang="zh-CN" altLang="en-US" sz="5000" b="0" i="0" u="none" strike="noStrike" kern="1200" cap="none" spc="0" baseline="0">
              <a:solidFill>
                <a:schemeClr val="accent6"/>
              </a:solidFill>
              <a:latin typeface="Calibri" pitchFamily="0" charset="0"/>
              <a:ea typeface="隶书" pitchFamily="0" charset="0"/>
              <a:cs typeface="Lucida Sans"/>
            </a:endParaRPr>
          </a:p>
        </p:txBody>
      </p:sp>
    </p:spTree>
    <p:extLst>
      <p:ext uri="{BB962C8B-B14F-4D97-AF65-F5344CB8AC3E}">
        <p14:creationId xmlns:p14="http://schemas.microsoft.com/office/powerpoint/2010/main" val="18983098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3400" y="4572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隶书" pitchFamily="0" charset="0"/>
                <a:cs typeface="Arial" pitchFamily="0" charset="0"/>
              </a:rPr>
              <a:t>Problem Statement</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44" name="文本框"/>
          <p:cNvSpPr>
            <a:spLocks noGrp="1"/>
          </p:cNvSpPr>
          <p:nvPr>
            <p:ph type="body" idx="1"/>
          </p:nvPr>
        </p:nvSpPr>
        <p:spPr>
          <a:xfrm rot="0">
            <a:off x="457200" y="1935480"/>
            <a:ext cx="83058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 </a:t>
            </a:r>
            <a:r>
              <a:rPr lang="en-US" altLang="zh-CN" sz="2400" b="1" i="0" u="none" strike="noStrike" kern="1200" cap="none" spc="0" baseline="0">
                <a:solidFill>
                  <a:schemeClr val="tx1"/>
                </a:solidFill>
                <a:latin typeface="Constantia" pitchFamily="0" charset="0"/>
                <a:ea typeface="宋体" pitchFamily="0" charset="0"/>
                <a:cs typeface="Lucida Sans"/>
              </a:rPr>
              <a:t>*Identification of Threats*: </a:t>
            </a:r>
            <a:r>
              <a:rPr lang="en-US" altLang="zh-CN" sz="2400" b="0" i="0" u="none" strike="noStrike" kern="1200" cap="none" spc="0" baseline="0">
                <a:solidFill>
                  <a:schemeClr val="tx1"/>
                </a:solidFill>
                <a:latin typeface="Constantia" pitchFamily="0" charset="0"/>
                <a:ea typeface="宋体" pitchFamily="0" charset="0"/>
                <a:cs typeface="Lucida Sans"/>
              </a:rPr>
              <a:t>Describe the potential risks associated with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 including unauthorized access to sensitive information such as passwords, credit card details, and personal communications.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 </a:t>
            </a:r>
            <a:r>
              <a:rPr lang="en-US" altLang="zh-CN" sz="2400" b="1" i="0" u="none" strike="noStrike" kern="1200" cap="none" spc="0" baseline="0">
                <a:solidFill>
                  <a:schemeClr val="tx1"/>
                </a:solidFill>
                <a:latin typeface="Constantia" pitchFamily="0" charset="0"/>
                <a:ea typeface="宋体" pitchFamily="0" charset="0"/>
                <a:cs typeface="Lucida Sans"/>
              </a:rPr>
              <a:t>*Impact Assessment*: </a:t>
            </a:r>
            <a:r>
              <a:rPr lang="en-US" altLang="zh-CN" sz="2400" b="0" i="0" u="none" strike="noStrike" kern="1200" cap="none" spc="0" baseline="0">
                <a:solidFill>
                  <a:schemeClr val="tx1"/>
                </a:solidFill>
                <a:latin typeface="Constantia" pitchFamily="0" charset="0"/>
                <a:ea typeface="宋体" pitchFamily="0" charset="0"/>
                <a:cs typeface="Lucida Sans"/>
              </a:rPr>
              <a:t>Analyze the potential impact of a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attack on individuals, businesses, or organizations, including financial losses, reputational damage, and legal implications.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 *Detection and Prevention*: </a:t>
            </a:r>
            <a:r>
              <a:rPr lang="en-US" altLang="zh-CN" sz="2400" b="0" i="0" u="none" strike="noStrike" kern="1200" cap="none" spc="0" baseline="0">
                <a:solidFill>
                  <a:schemeClr val="tx1"/>
                </a:solidFill>
                <a:latin typeface="Constantia" pitchFamily="0" charset="0"/>
                <a:ea typeface="宋体" pitchFamily="0" charset="0"/>
                <a:cs typeface="Lucida Sans"/>
              </a:rPr>
              <a:t>Outline strategies for detecting and preventing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attacks, such as implementing robust antivirus software, using intrusion detection systems, and employing encryption techniques.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120599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381000" y="11430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1" i="0" u="none" strike="noStrike" kern="1200" cap="none" spc="0" baseline="0">
                <a:solidFill>
                  <a:schemeClr val="tx1"/>
                </a:solidFill>
                <a:latin typeface="Constantia" pitchFamily="0" charset="0"/>
                <a:ea typeface="宋体" pitchFamily="0" charset="0"/>
                <a:cs typeface="Lucida Sans"/>
              </a:rPr>
              <a:t>*User Awareness*: </a:t>
            </a:r>
            <a:r>
              <a:rPr lang="en-US" altLang="zh-CN" sz="2800" b="0" i="0" u="none" strike="noStrike" kern="1200" cap="none" spc="0" baseline="0">
                <a:solidFill>
                  <a:schemeClr val="tx1"/>
                </a:solidFill>
                <a:latin typeface="Constantia" pitchFamily="0" charset="0"/>
                <a:ea typeface="宋体" pitchFamily="0" charset="0"/>
                <a:cs typeface="Lucida Sans"/>
              </a:rPr>
              <a:t>Emphasize the importance of user awareness and education in recognizing the signs of </a:t>
            </a:r>
            <a:r>
              <a:rPr lang="en-US" altLang="zh-CN" sz="2800" b="0" i="0" u="none" strike="noStrike" kern="1200" cap="none" spc="0" baseline="0">
                <a:solidFill>
                  <a:schemeClr val="tx1"/>
                </a:solidFill>
                <a:latin typeface="Constantia" pitchFamily="0" charset="0"/>
                <a:ea typeface="宋体" pitchFamily="0" charset="0"/>
                <a:cs typeface="Lucida Sans"/>
              </a:rPr>
              <a:t>keylogger</a:t>
            </a:r>
            <a:r>
              <a:rPr lang="en-US" altLang="zh-CN" sz="2800" b="0" i="0" u="none" strike="noStrike" kern="1200" cap="none" spc="0" baseline="0">
                <a:solidFill>
                  <a:schemeClr val="tx1"/>
                </a:solidFill>
                <a:latin typeface="Constantia" pitchFamily="0" charset="0"/>
                <a:ea typeface="宋体" pitchFamily="0" charset="0"/>
                <a:cs typeface="Lucida Sans"/>
              </a:rPr>
              <a:t> activity, such as unusual system behavior or unexpected data transmissions.</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1" i="0" u="none" strike="noStrike" kern="1200" cap="none" spc="0" baseline="0">
                <a:solidFill>
                  <a:schemeClr val="tx1"/>
                </a:solidFill>
                <a:latin typeface="Constantia" pitchFamily="0" charset="0"/>
                <a:ea typeface="宋体" pitchFamily="0" charset="0"/>
                <a:cs typeface="Lucida Sans"/>
              </a:rPr>
              <a:t>*Regulatory Compliance*: </a:t>
            </a:r>
            <a:r>
              <a:rPr lang="en-US" altLang="zh-CN" sz="2800" b="0" i="0" u="none" strike="noStrike" kern="1200" cap="none" spc="0" baseline="0">
                <a:solidFill>
                  <a:schemeClr val="tx1"/>
                </a:solidFill>
                <a:latin typeface="Constantia" pitchFamily="0" charset="0"/>
                <a:ea typeface="宋体" pitchFamily="0" charset="0"/>
                <a:cs typeface="Lucida Sans"/>
              </a:rPr>
              <a:t>Address relevant regulatory requirements and industry standards related to data protection and </a:t>
            </a:r>
            <a:r>
              <a:rPr lang="en-US" altLang="zh-CN" sz="2800" b="0" i="0" u="none" strike="noStrike" kern="1200" cap="none" spc="0" baseline="0">
                <a:solidFill>
                  <a:schemeClr val="tx1"/>
                </a:solidFill>
                <a:latin typeface="Constantia" pitchFamily="0" charset="0"/>
                <a:ea typeface="宋体" pitchFamily="0" charset="0"/>
                <a:cs typeface="Lucida Sans"/>
              </a:rPr>
              <a:t>cybersecurity</a:t>
            </a:r>
            <a:r>
              <a:rPr lang="en-US" altLang="zh-CN" sz="2800" b="0" i="0" u="none" strike="noStrike" kern="1200" cap="none" spc="0" baseline="0">
                <a:solidFill>
                  <a:schemeClr val="tx1"/>
                </a:solidFill>
                <a:latin typeface="Constantia" pitchFamily="0" charset="0"/>
                <a:ea typeface="宋体" pitchFamily="0" charset="0"/>
                <a:cs typeface="Lucida Sans"/>
              </a:rPr>
              <a:t>, such as GDPR, HIPAA, or PCI DSS, and how they apply to mitigating </a:t>
            </a:r>
            <a:r>
              <a:rPr lang="en-US" altLang="zh-CN" sz="2800" b="0" i="0" u="none" strike="noStrike" kern="1200" cap="none" spc="0" baseline="0">
                <a:solidFill>
                  <a:schemeClr val="tx1"/>
                </a:solidFill>
                <a:latin typeface="Constantia" pitchFamily="0" charset="0"/>
                <a:ea typeface="宋体" pitchFamily="0" charset="0"/>
                <a:cs typeface="Lucida Sans"/>
              </a:rPr>
              <a:t>keylogger</a:t>
            </a:r>
            <a:r>
              <a:rPr lang="en-US" altLang="zh-CN" sz="2800" b="0" i="0" u="none" strike="noStrike" kern="1200" cap="none" spc="0" baseline="0">
                <a:solidFill>
                  <a:schemeClr val="tx1"/>
                </a:solidFill>
                <a:latin typeface="Constantia" pitchFamily="0" charset="0"/>
                <a:ea typeface="宋体" pitchFamily="0" charset="0"/>
                <a:cs typeface="Lucida Sans"/>
              </a:rPr>
              <a:t> risks.</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8724589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6" name="文本框"/>
          <p:cNvSpPr>
            <a:spLocks noGrp="1"/>
          </p:cNvSpPr>
          <p:nvPr>
            <p:ph type="body" idx="1"/>
          </p:nvPr>
        </p:nvSpPr>
        <p:spPr>
          <a:xfrm rot="0">
            <a:off x="381000" y="144780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*Technological Solutions*: </a:t>
            </a:r>
            <a:r>
              <a:rPr lang="en-US" altLang="zh-CN" sz="2600" b="0" i="0" u="none" strike="noStrike" kern="1200" cap="none" spc="0" baseline="0">
                <a:solidFill>
                  <a:schemeClr val="tx1"/>
                </a:solidFill>
                <a:latin typeface="Constantia" pitchFamily="0" charset="0"/>
                <a:ea typeface="宋体" pitchFamily="0" charset="0"/>
                <a:cs typeface="Lucida Sans"/>
              </a:rPr>
              <a:t>Explore technological solutions for mitigating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threats, such as behavior-based anomaly detection, secure coding practices, and endpoint security solutions.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*Continuous Monitoring and Response*</a:t>
            </a:r>
            <a:r>
              <a:rPr lang="en-US" altLang="zh-CN" sz="2600" b="0" i="0" u="none" strike="noStrike" kern="1200" cap="none" spc="0" baseline="0">
                <a:solidFill>
                  <a:schemeClr val="tx1"/>
                </a:solidFill>
                <a:latin typeface="Constantia" pitchFamily="0" charset="0"/>
                <a:ea typeface="宋体" pitchFamily="0" charset="0"/>
                <a:cs typeface="Lucida Sans"/>
              </a:rPr>
              <a:t>: Highlight the need for continuous monitoring of systems and networks for signs of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activity, as well as establishing incident response protocols to mitigate the impact of successful attacks.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8415599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457200" y="3810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pitchFamily="0" charset="0"/>
                <a:ea typeface="隶书" pitchFamily="0" charset="0"/>
                <a:cs typeface="Arial" pitchFamily="0" charset="0"/>
              </a:rPr>
              <a:t>Proposed</a:t>
            </a:r>
            <a:r>
              <a:rPr lang="en-US" altLang="zh-CN" sz="5000" b="1" i="0" u="none" strike="noStrike" kern="1200" cap="none" spc="0" baseline="0">
                <a:solidFill>
                  <a:schemeClr val="accent1"/>
                </a:solidFill>
                <a:latin typeface="Arial" pitchFamily="0" charset="0"/>
                <a:ea typeface="隶书" pitchFamily="0" charset="0"/>
                <a:cs typeface="Arial" pitchFamily="0" charset="0"/>
              </a:rPr>
              <a:t> </a:t>
            </a:r>
            <a:r>
              <a:rPr lang="en-US" altLang="zh-CN" sz="5000" b="1" i="0" u="none" strike="noStrike" kern="1200" cap="none" spc="0" baseline="0">
                <a:solidFill>
                  <a:srgbClr val="C00000"/>
                </a:solidFill>
                <a:latin typeface="Arial" pitchFamily="0" charset="0"/>
                <a:ea typeface="隶书" pitchFamily="0" charset="0"/>
                <a:cs typeface="Arial" pitchFamily="0" charset="0"/>
              </a:rPr>
              <a:t>Solution</a:t>
            </a:r>
            <a:endParaRPr lang="zh-CN" altLang="en-US" sz="5000" b="0" i="0" u="none" strike="noStrike" kern="1200" cap="none" spc="0" baseline="0">
              <a:solidFill>
                <a:srgbClr val="C00000"/>
              </a:solidFill>
              <a:latin typeface="Calibri" pitchFamily="0" charset="0"/>
              <a:ea typeface="隶书" pitchFamily="0" charset="0"/>
              <a:cs typeface="Lucida Sans"/>
            </a:endParaRPr>
          </a:p>
        </p:txBody>
      </p:sp>
      <p:sp>
        <p:nvSpPr>
          <p:cNvPr id="48" name="文本框"/>
          <p:cNvSpPr>
            <a:spLocks noGrp="1"/>
          </p:cNvSpPr>
          <p:nvPr>
            <p:ph type="body" idx="1"/>
          </p:nvPr>
        </p:nvSpPr>
        <p:spPr>
          <a:xfrm rot="0">
            <a:off x="228600" y="1828800"/>
            <a:ext cx="8382000" cy="5029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*Endpoint Security Software</a:t>
            </a:r>
            <a:r>
              <a:rPr lang="en-US" altLang="zh-CN" sz="2400" b="0" i="0" u="none" strike="noStrike" kern="1200" cap="none" spc="0" baseline="0">
                <a:solidFill>
                  <a:schemeClr val="tx1"/>
                </a:solidFill>
                <a:latin typeface="Constantia" pitchFamily="0" charset="0"/>
                <a:ea typeface="宋体" pitchFamily="0" charset="0"/>
                <a:cs typeface="Lucida Sans"/>
              </a:rPr>
              <a:t>*: Implement robust endpoint security solutions that include features such as anti-</a:t>
            </a:r>
            <a:r>
              <a:rPr lang="en-US" altLang="zh-CN" sz="2400" b="0" i="0" u="none" strike="noStrike" kern="1200" cap="none" spc="0" baseline="0">
                <a:solidFill>
                  <a:schemeClr val="tx1"/>
                </a:solidFill>
                <a:latin typeface="Constantia" pitchFamily="0" charset="0"/>
                <a:ea typeface="宋体" pitchFamily="0" charset="0"/>
                <a:cs typeface="Lucida Sans"/>
              </a:rPr>
              <a:t>keylogging</a:t>
            </a:r>
            <a:r>
              <a:rPr lang="en-US" altLang="zh-CN" sz="2400" b="0" i="0" u="none" strike="noStrike" kern="1200" cap="none" spc="0" baseline="0">
                <a:solidFill>
                  <a:schemeClr val="tx1"/>
                </a:solidFill>
                <a:latin typeface="Constantia" pitchFamily="0" charset="0"/>
                <a:ea typeface="宋体" pitchFamily="0" charset="0"/>
                <a:cs typeface="Lucida Sans"/>
              </a:rPr>
              <a:t> mechanisms, real-time threat detection, and behavior monitoring to identify and block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on individual devices.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*Encryption</a:t>
            </a:r>
            <a:r>
              <a:rPr lang="en-US" altLang="zh-CN" sz="2400" b="0" i="0" u="none" strike="noStrike" kern="1200" cap="none" spc="0" baseline="0">
                <a:solidFill>
                  <a:schemeClr val="tx1"/>
                </a:solidFill>
                <a:latin typeface="Constantia" pitchFamily="0" charset="0"/>
                <a:ea typeface="宋体" pitchFamily="0" charset="0"/>
                <a:cs typeface="Lucida Sans"/>
              </a:rPr>
              <a:t>*: Encourage the use of encryption techniques to protect sensitive data both in transit and at rest. This includes encrypting communication channels, stored files, and login credentials to prevent unauthorized access even if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 capture the data.</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0006782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304800" y="838200"/>
            <a:ext cx="8458200" cy="5715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*Two-Factor Authentication (2FA)*: </a:t>
            </a:r>
            <a:r>
              <a:rPr lang="en-US" altLang="zh-CN" sz="2400" b="0" i="0" u="none" strike="noStrike" kern="1200" cap="none" spc="0" baseline="0">
                <a:solidFill>
                  <a:schemeClr val="tx1"/>
                </a:solidFill>
                <a:latin typeface="Constantia" pitchFamily="0" charset="0"/>
                <a:ea typeface="宋体" pitchFamily="0" charset="0"/>
                <a:cs typeface="Lucida Sans"/>
              </a:rPr>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*User Awareness Training*: </a:t>
            </a:r>
            <a:r>
              <a:rPr lang="en-US" altLang="zh-CN" sz="2400" b="0" i="0" u="none" strike="noStrike" kern="1200" cap="none" spc="0" baseline="0">
                <a:solidFill>
                  <a:schemeClr val="tx1"/>
                </a:solidFill>
                <a:latin typeface="Constantia" pitchFamily="0" charset="0"/>
                <a:ea typeface="宋体" pitchFamily="0" charset="0"/>
                <a:cs typeface="Lucida Sans"/>
              </a:rPr>
              <a:t>Conduct regular security awareness training sessions to educate users about the risks of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 and how to recognize suspicious activity. Teach them to avoid clicking on suspicious links or downloading </a:t>
            </a:r>
            <a:r>
              <a:rPr lang="en-US" altLang="zh-CN" sz="2400" b="0" i="0" u="none" strike="noStrike" kern="1200" cap="none" spc="0" baseline="0">
                <a:solidFill>
                  <a:schemeClr val="tx1"/>
                </a:solidFill>
                <a:latin typeface="Constantia" pitchFamily="0" charset="0"/>
                <a:ea typeface="宋体" pitchFamily="0" charset="0"/>
                <a:cs typeface="Lucida Sans"/>
              </a:rPr>
              <a:t>untrusted</a:t>
            </a:r>
            <a:r>
              <a:rPr lang="en-US" altLang="zh-CN" sz="2400" b="0" i="0" u="none" strike="noStrike" kern="1200" cap="none" spc="0" baseline="0">
                <a:solidFill>
                  <a:schemeClr val="tx1"/>
                </a:solidFill>
                <a:latin typeface="Constantia" pitchFamily="0" charset="0"/>
                <a:ea typeface="宋体" pitchFamily="0" charset="0"/>
                <a:cs typeface="Lucida Sans"/>
              </a:rPr>
              <a:t> software, as these can be common vectors for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installation</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9443408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381000" y="990600"/>
            <a:ext cx="8229600" cy="52578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*Network Monitoring*: </a:t>
            </a:r>
            <a:r>
              <a:rPr lang="en-US" altLang="zh-CN" sz="2400" b="0" i="0" u="none" strike="noStrike" kern="1200" cap="none" spc="0" baseline="0">
                <a:solidFill>
                  <a:schemeClr val="tx1"/>
                </a:solidFill>
                <a:latin typeface="Constantia" pitchFamily="0" charset="0"/>
                <a:ea typeface="宋体" pitchFamily="0" charset="0"/>
                <a:cs typeface="Lucida Sans"/>
              </a:rPr>
              <a:t>Deploy network monitoring tools to detect and analyze traffic patterns for signs of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Intrusion detection systems (IDS) and intrusion prevention systems (IPS) can help identify anomalous behavior indicative of </a:t>
            </a:r>
            <a:r>
              <a:rPr lang="en-US" altLang="zh-CN" sz="2400" b="0" i="0" u="none" strike="noStrike" kern="1200" cap="none" spc="0" baseline="0">
                <a:solidFill>
                  <a:schemeClr val="tx1"/>
                </a:solidFill>
                <a:latin typeface="Constantia" pitchFamily="0" charset="0"/>
                <a:ea typeface="宋体" pitchFamily="0" charset="0"/>
                <a:cs typeface="Lucida Sans"/>
              </a:rPr>
              <a:t>keylogger</a:t>
            </a:r>
            <a:r>
              <a:rPr lang="en-US" altLang="zh-CN" sz="2400" b="0" i="0" u="none" strike="noStrike" kern="1200" cap="none" spc="0" baseline="0">
                <a:solidFill>
                  <a:schemeClr val="tx1"/>
                </a:solidFill>
                <a:latin typeface="Constantia" pitchFamily="0" charset="0"/>
                <a:ea typeface="宋体" pitchFamily="0" charset="0"/>
                <a:cs typeface="Lucida Sans"/>
              </a:rPr>
              <a:t> activity and take proactive measures to block or mitigate threats.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*Patch Management*: </a:t>
            </a:r>
            <a:r>
              <a:rPr lang="en-US" altLang="zh-CN" sz="2400" b="0" i="0" u="none" strike="noStrike" kern="1200" cap="none" spc="0" baseline="0">
                <a:solidFill>
                  <a:schemeClr val="tx1"/>
                </a:solidFill>
                <a:latin typeface="Constantia" pitchFamily="0" charset="0"/>
                <a:ea typeface="宋体" pitchFamily="0" charset="0"/>
                <a:cs typeface="Lucida Sans"/>
              </a:rPr>
              <a:t>Maintain up-to-date software and operating systems with regular patch management procedures. Vulnerabilities in software can be exploited by </a:t>
            </a:r>
            <a:r>
              <a:rPr lang="en-US" altLang="zh-CN" sz="2400" b="0" i="0" u="none" strike="noStrike" kern="1200" cap="none" spc="0" baseline="0">
                <a:solidFill>
                  <a:schemeClr val="tx1"/>
                </a:solidFill>
                <a:latin typeface="Constantia" pitchFamily="0" charset="0"/>
                <a:ea typeface="宋体" pitchFamily="0" charset="0"/>
                <a:cs typeface="Lucida Sans"/>
              </a:rPr>
              <a:t>keyloggers</a:t>
            </a:r>
            <a:r>
              <a:rPr lang="en-US" altLang="zh-CN" sz="2400" b="0" i="0" u="none" strike="noStrike" kern="1200" cap="none" spc="0" baseline="0">
                <a:solidFill>
                  <a:schemeClr val="tx1"/>
                </a:solidFill>
                <a:latin typeface="Constantia" pitchFamily="0" charset="0"/>
                <a:ea typeface="宋体" pitchFamily="0" charset="0"/>
                <a:cs typeface="Lucida Sans"/>
              </a:rPr>
              <a:t> to gain unauthorized access, so timely patching is crucial for minimizing security risks.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400" b="1" i="0" u="none" strike="noStrike" kern="1200" cap="none" spc="0" baseline="0">
                <a:solidFill>
                  <a:schemeClr val="tx1"/>
                </a:solidFill>
                <a:latin typeface="Constantia" pitchFamily="0" charset="0"/>
                <a:ea typeface="宋体" pitchFamily="0" charset="0"/>
                <a:cs typeface="Lucida Sans"/>
              </a:rPr>
              <a:t> </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966534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381000" y="1295399"/>
            <a:ext cx="8305800" cy="5029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*Security Policies and Procedures*: </a:t>
            </a:r>
            <a:r>
              <a:rPr lang="en-US" altLang="zh-CN" sz="2600" b="0" i="0" u="none" strike="noStrike" kern="1200" cap="none" spc="0" baseline="0">
                <a:solidFill>
                  <a:schemeClr val="tx1"/>
                </a:solidFill>
                <a:latin typeface="Constantia" pitchFamily="0" charset="0"/>
                <a:ea typeface="宋体" pitchFamily="0" charset="0"/>
                <a:cs typeface="Lucida Sans"/>
              </a:rPr>
              <a:t>Establish comprehensive security policies and procedures that outline best practices for data protection, access control, and incident response. Regularly review and update these policies to adapt to evolving threats and technology trends.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 *Continuous Monitoring and Incident Response*: </a:t>
            </a:r>
            <a:r>
              <a:rPr lang="en-US" altLang="zh-CN" sz="2600" b="0" i="0" u="none" strike="noStrike" kern="1200" cap="none" spc="0" baseline="0">
                <a:solidFill>
                  <a:schemeClr val="tx1"/>
                </a:solidFill>
                <a:latin typeface="Constantia" pitchFamily="0" charset="0"/>
                <a:ea typeface="宋体" pitchFamily="0" charset="0"/>
                <a:cs typeface="Lucida Sans"/>
              </a:rPr>
              <a:t>Implement continuous monitoring solutions to detect and respond to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threats in real-time. Develop incident response plans that outline steps for containing, investigating, and mitigating </a:t>
            </a:r>
            <a:r>
              <a:rPr lang="en-US" altLang="zh-CN" sz="2600" b="0" i="0" u="none" strike="noStrike" kern="1200" cap="none" spc="0" baseline="0">
                <a:solidFill>
                  <a:schemeClr val="tx1"/>
                </a:solidFill>
                <a:latin typeface="Constantia" pitchFamily="0" charset="0"/>
                <a:ea typeface="宋体" pitchFamily="0" charset="0"/>
                <a:cs typeface="Lucida Sans"/>
              </a:rPr>
              <a:t>keylogger</a:t>
            </a:r>
            <a:r>
              <a:rPr lang="en-US" altLang="zh-CN" sz="2600" b="0" i="0" u="none" strike="noStrike" kern="1200" cap="none" spc="0" baseline="0">
                <a:solidFill>
                  <a:schemeClr val="tx1"/>
                </a:solidFill>
                <a:latin typeface="Constantia" pitchFamily="0" charset="0"/>
                <a:ea typeface="宋体" pitchFamily="0" charset="0"/>
                <a:cs typeface="Lucida Sans"/>
              </a:rPr>
              <a:t> incidents to minimize their impact on the organization.</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930400680"/>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
        <a:ea typeface=""/>
        <a:cs typeface=""/>
      </a:majorFont>
      <a:minorFont>
        <a:latin typeface=""/>
        <a:ea typeface=""/>
        <a:cs typeface=""/>
      </a:minorFont>
    </a:fontScheme>
    <a:fmtScheme name="Flow">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FFFFFF"/>
    </a:dk1>
    <a:lt1>
      <a:srgbClr val="000000"/>
    </a:lt1>
    <a:dk2>
      <a:srgbClr val="D6ECFF"/>
    </a:dk2>
    <a:lt2>
      <a:srgbClr val="4E5B6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CSE1LAB30</dc:creator>
  <cp:lastModifiedBy>root</cp:lastModifiedBy>
  <cp:revision>6</cp:revision>
  <dcterms:created xsi:type="dcterms:W3CDTF">2024-03-25T06:42:54Z</dcterms:created>
  <dcterms:modified xsi:type="dcterms:W3CDTF">2024-04-16T01:47:28Z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615057ffe0924523921d7846039263d5</vt:lpwstr>
  </property>
</Properties>
</file>