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83" r:id="rId4"/>
    <p:sldId id="293" r:id="rId5"/>
    <p:sldId id="294" r:id="rId6"/>
    <p:sldId id="264" r:id="rId7"/>
    <p:sldId id="265" r:id="rId8"/>
    <p:sldId id="287" r:id="rId9"/>
    <p:sldId id="288" r:id="rId10"/>
    <p:sldId id="285" r:id="rId11"/>
    <p:sldId id="289" r:id="rId12"/>
    <p:sldId id="258" r:id="rId13"/>
    <p:sldId id="292" r:id="rId14"/>
    <p:sldId id="262" r:id="rId15"/>
    <p:sldId id="259" r:id="rId16"/>
    <p:sldId id="269" r:id="rId17"/>
    <p:sldId id="273" r:id="rId18"/>
    <p:sldId id="275" r:id="rId19"/>
    <p:sldId id="261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98D4-7A39-429C-A77B-5C5E508B649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C2C-EB78-4376-8756-FDFBD5881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64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98D4-7A39-429C-A77B-5C5E508B649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C2C-EB78-4376-8756-FDFBD5881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98D4-7A39-429C-A77B-5C5E508B649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C2C-EB78-4376-8756-FDFBD5881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30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98D4-7A39-429C-A77B-5C5E508B649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C2C-EB78-4376-8756-FDFBD5881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7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98D4-7A39-429C-A77B-5C5E508B649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C2C-EB78-4376-8756-FDFBD5881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52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98D4-7A39-429C-A77B-5C5E508B649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C2C-EB78-4376-8756-FDFBD5881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9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98D4-7A39-429C-A77B-5C5E508B649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C2C-EB78-4376-8756-FDFBD5881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9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98D4-7A39-429C-A77B-5C5E508B649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C2C-EB78-4376-8756-FDFBD5881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07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98D4-7A39-429C-A77B-5C5E508B649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C2C-EB78-4376-8756-FDFBD5881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9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98D4-7A39-429C-A77B-5C5E508B649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C2C-EB78-4376-8756-FDFBD5881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52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98D4-7A39-429C-A77B-5C5E508B649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0CC2C-EB78-4376-8756-FDFBD5881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70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B98D4-7A39-429C-A77B-5C5E508B6495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0CC2C-EB78-4376-8756-FDFBD5881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2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994" y="135010"/>
            <a:ext cx="9144000" cy="2029505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HEART DISEASE DETECTION</a:t>
            </a:r>
            <a:br>
              <a:rPr lang="en-US" sz="4800" b="1" dirty="0" smtClean="0"/>
            </a:br>
            <a:r>
              <a:rPr lang="en-US" sz="4800" b="1" dirty="0" smtClean="0"/>
              <a:t>USING MACHINE LEARNING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6526" y="4502331"/>
            <a:ext cx="4632960" cy="202038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/>
              <a:t>BATCH MEMBERS:</a:t>
            </a:r>
            <a:endParaRPr lang="en-IN" b="0" dirty="0" smtClean="0">
              <a:effectLst/>
            </a:endParaRPr>
          </a:p>
          <a:p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b="1" dirty="0" smtClean="0"/>
              <a:t>Arunkumar R [513319104006]</a:t>
            </a:r>
            <a:endParaRPr lang="en-IN" b="0" dirty="0" smtClean="0">
              <a:effectLst/>
            </a:endParaRPr>
          </a:p>
          <a:p>
            <a:r>
              <a:rPr lang="en-IN" b="1" dirty="0" err="1" smtClean="0"/>
              <a:t>Nithish</a:t>
            </a:r>
            <a:r>
              <a:rPr lang="en-IN" b="1" dirty="0" smtClean="0"/>
              <a:t> Kumar B [513319104022]</a:t>
            </a:r>
            <a:endParaRPr lang="en-IN" b="0" dirty="0" smtClean="0">
              <a:effectLst/>
            </a:endParaRPr>
          </a:p>
          <a:p>
            <a:r>
              <a:rPr lang="en-IN" b="1" dirty="0" err="1" smtClean="0"/>
              <a:t>Panneerselvam</a:t>
            </a:r>
            <a:r>
              <a:rPr lang="en-IN" b="1" dirty="0" smtClean="0"/>
              <a:t> K [513319104025]</a:t>
            </a:r>
            <a:endParaRPr lang="en-IN" b="0" dirty="0" smtClean="0">
              <a:effectLst/>
            </a:endParaRPr>
          </a:p>
          <a:p>
            <a:r>
              <a:rPr lang="en-IN" b="1" dirty="0" smtClean="0"/>
              <a:t>Surya A [513319104041</a:t>
            </a:r>
            <a:r>
              <a:rPr lang="en-IN" sz="1800" b="1" dirty="0" smtClean="0"/>
              <a:t>]</a:t>
            </a:r>
            <a:endParaRPr lang="en-IN" sz="1800" b="0" dirty="0" smtClean="0">
              <a:effectLst/>
            </a:endParaRPr>
          </a:p>
          <a:p>
            <a:endParaRPr lang="en-IN" dirty="0"/>
          </a:p>
        </p:txBody>
      </p:sp>
      <p:pic>
        <p:nvPicPr>
          <p:cNvPr id="4" name="Picture 2" descr="https://lh4.googleusercontent.com/USPk2ggwO3wH9j75WZO_wEVC1dPXIAWu7f2wNzb5JoKxx0pmNTWATX-XZu0GUJdOviz8gR0LjfSiyXXaBtHr5A-Il47y1w7qxf2UBXmlPgbsmpYUPdR5f0qyPredKmV8oGlOIjPAwJv0RB6EspV_-Q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194" y="2582501"/>
            <a:ext cx="5756366" cy="25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8674" y="4763499"/>
            <a:ext cx="3509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GUIDE: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1" dirty="0" err="1" smtClean="0"/>
              <a:t>Mrs.G.Julin</a:t>
            </a:r>
            <a:r>
              <a:rPr lang="en-US" b="1" dirty="0" smtClean="0"/>
              <a:t> </a:t>
            </a:r>
            <a:r>
              <a:rPr lang="en-US" b="1" dirty="0" err="1" smtClean="0"/>
              <a:t>Leeya</a:t>
            </a:r>
            <a:r>
              <a:rPr lang="en-US" b="1" dirty="0" smtClean="0"/>
              <a:t>, </a:t>
            </a:r>
            <a:r>
              <a:rPr lang="en-US" b="1" dirty="0" err="1" smtClean="0"/>
              <a:t>M.Tech</a:t>
            </a:r>
            <a:r>
              <a:rPr lang="en-US" b="1" dirty="0" smtClean="0"/>
              <a:t>., </a:t>
            </a:r>
            <a:endParaRPr lang="en-US" b="0" dirty="0" smtClean="0">
              <a:effectLst/>
            </a:endParaRPr>
          </a:p>
          <a:p>
            <a:r>
              <a:rPr lang="en-US" b="1" dirty="0" smtClean="0"/>
              <a:t>CSE Department</a:t>
            </a:r>
            <a:endParaRPr lang="en-US" b="0" dirty="0" smtClean="0">
              <a:effectLst/>
            </a:endParaRPr>
          </a:p>
          <a:p>
            <a:r>
              <a:rPr lang="en-US" b="1" dirty="0" smtClean="0"/>
              <a:t>UCEA</a:t>
            </a: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9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749" y="278040"/>
            <a:ext cx="7977051" cy="801823"/>
          </a:xfrm>
        </p:spPr>
        <p:txBody>
          <a:bodyPr/>
          <a:lstStyle/>
          <a:p>
            <a:pPr algn="ctr"/>
            <a:r>
              <a:rPr lang="en-IN" b="1" dirty="0" smtClean="0"/>
              <a:t>Logistic Regression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34" y="1157254"/>
            <a:ext cx="3642676" cy="3406435"/>
          </a:xfrm>
        </p:spPr>
      </p:pic>
      <p:sp>
        <p:nvSpPr>
          <p:cNvPr id="6" name="TextBox 5"/>
          <p:cNvSpPr txBox="1"/>
          <p:nvPr/>
        </p:nvSpPr>
        <p:spPr>
          <a:xfrm>
            <a:off x="296091" y="4920342"/>
            <a:ext cx="1060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</a:t>
            </a:r>
            <a:r>
              <a:rPr lang="en-US" dirty="0" smtClean="0"/>
              <a:t>Regression is </a:t>
            </a:r>
            <a:r>
              <a:rPr lang="en-US" dirty="0"/>
              <a:t>used to model the probability of a certain class or </a:t>
            </a:r>
            <a:r>
              <a:rPr lang="en-US" dirty="0" smtClean="0"/>
              <a:t>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usually used for Binary classification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6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189" y="180460"/>
            <a:ext cx="7498080" cy="760066"/>
          </a:xfrm>
        </p:spPr>
        <p:txBody>
          <a:bodyPr/>
          <a:lstStyle/>
          <a:p>
            <a:pPr algn="ctr"/>
            <a:r>
              <a:rPr lang="en-IN" b="1" dirty="0" smtClean="0"/>
              <a:t>Random Forest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60" y="940526"/>
            <a:ext cx="5715000" cy="3810000"/>
          </a:xfrm>
        </p:spPr>
      </p:pic>
      <p:sp>
        <p:nvSpPr>
          <p:cNvPr id="6" name="TextBox 5"/>
          <p:cNvSpPr txBox="1"/>
          <p:nvPr/>
        </p:nvSpPr>
        <p:spPr>
          <a:xfrm>
            <a:off x="0" y="1506022"/>
            <a:ext cx="45807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627019" y="5094514"/>
            <a:ext cx="1172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contains </a:t>
            </a:r>
            <a:r>
              <a:rPr lang="en-US" dirty="0"/>
              <a:t>a number of decision trees on various subsets of the given </a:t>
            </a:r>
            <a:r>
              <a:rPr lang="en-US" dirty="0" smtClean="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takes the average to improve the predictive accuracy of that </a:t>
            </a:r>
            <a:r>
              <a:rPr lang="en-US" dirty="0" smtClean="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1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55" y="775230"/>
            <a:ext cx="10946499" cy="38344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Architecture Design</a:t>
            </a:r>
            <a:endParaRPr lang="en-IN" dirty="0"/>
          </a:p>
        </p:txBody>
      </p:sp>
      <p:sp>
        <p:nvSpPr>
          <p:cNvPr id="55" name="Rounded Rectangle 54"/>
          <p:cNvSpPr/>
          <p:nvPr/>
        </p:nvSpPr>
        <p:spPr>
          <a:xfrm>
            <a:off x="4336571" y="3163053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213249" y="3163053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using different machine learning algorithms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213248" y="5286103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result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336571" y="5286103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predictor’s result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623577" y="2367402"/>
            <a:ext cx="0" cy="795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5" idx="1"/>
          </p:cNvCxnSpPr>
          <p:nvPr/>
        </p:nvCxnSpPr>
        <p:spPr>
          <a:xfrm>
            <a:off x="2731199" y="3620212"/>
            <a:ext cx="16053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3"/>
            <a:endCxn id="56" idx="1"/>
          </p:cNvCxnSpPr>
          <p:nvPr/>
        </p:nvCxnSpPr>
        <p:spPr>
          <a:xfrm>
            <a:off x="6551815" y="3620212"/>
            <a:ext cx="166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9320870" y="4077371"/>
            <a:ext cx="8710" cy="1208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1"/>
            <a:endCxn id="65" idx="3"/>
          </p:cNvCxnSpPr>
          <p:nvPr/>
        </p:nvCxnSpPr>
        <p:spPr>
          <a:xfrm flipH="1">
            <a:off x="6551815" y="5743262"/>
            <a:ext cx="1661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875013" y="1453084"/>
            <a:ext cx="1497127" cy="914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15955" y="3163053"/>
            <a:ext cx="2215244" cy="9143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requirements for prediction of heart disease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7936" y="738119"/>
            <a:ext cx="5313839" cy="712837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 smtClean="0"/>
              <a:t>Confusion matrix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7714" y="5843451"/>
            <a:ext cx="11974285" cy="66185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A confusion matrix is a performance measurement technique for a machine learning classification </a:t>
            </a:r>
            <a:r>
              <a:rPr lang="en-IN" sz="2000" dirty="0" smtClean="0">
                <a:solidFill>
                  <a:schemeClr val="tx1"/>
                </a:solidFill>
              </a:rPr>
              <a:t>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67" y="1450956"/>
            <a:ext cx="5799908" cy="4247474"/>
          </a:xfrm>
        </p:spPr>
      </p:pic>
    </p:spTree>
    <p:extLst>
      <p:ext uri="{BB962C8B-B14F-4D97-AF65-F5344CB8AC3E}">
        <p14:creationId xmlns:p14="http://schemas.microsoft.com/office/powerpoint/2010/main" val="156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Confusion Matrix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1)Logistic </a:t>
            </a:r>
            <a:r>
              <a:rPr lang="en-IN" dirty="0" smtClean="0"/>
              <a:t>Regression   									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2)Ada				  								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3)</a:t>
            </a:r>
            <a:r>
              <a:rPr lang="en-IN" dirty="0" err="1" smtClean="0"/>
              <a:t>Xgb</a:t>
            </a:r>
            <a:r>
              <a:rPr lang="en-IN" dirty="0" smtClean="0"/>
              <a:t>										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4)Random </a:t>
            </a:r>
            <a:r>
              <a:rPr lang="en-IN" dirty="0"/>
              <a:t>forest   </a:t>
            </a:r>
            <a:r>
              <a:rPr lang="en-IN" dirty="0" smtClean="0"/>
              <a:t>		  	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38" y="1934081"/>
            <a:ext cx="2445721" cy="698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2" y="2990724"/>
            <a:ext cx="2232709" cy="893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96" y="4087587"/>
            <a:ext cx="2125798" cy="824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96" y="5270390"/>
            <a:ext cx="2056407" cy="82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IN" b="1" dirty="0" smtClean="0"/>
              <a:t>Results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89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1)Logistic Regression   	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2)Ada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3)</a:t>
            </a:r>
            <a:r>
              <a:rPr lang="en-IN" dirty="0" err="1" smtClean="0"/>
              <a:t>Xgb</a:t>
            </a:r>
            <a:r>
              <a:rPr lang="en-IN" dirty="0" smtClean="0"/>
              <a:t>     		                              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4)Random forest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65" y="5460734"/>
            <a:ext cx="5006774" cy="739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36" y="4001294"/>
            <a:ext cx="5563082" cy="655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65" y="3046821"/>
            <a:ext cx="4633362" cy="739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65" y="1772168"/>
            <a:ext cx="448094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/>
              <a:t>Expected Outcome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406537" y="6043749"/>
            <a:ext cx="33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Patient Details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79" y="1512117"/>
            <a:ext cx="8865386" cy="4351338"/>
          </a:xfrm>
        </p:spPr>
      </p:pic>
    </p:spTree>
    <p:extLst>
      <p:ext uri="{BB962C8B-B14F-4D97-AF65-F5344CB8AC3E}">
        <p14:creationId xmlns:p14="http://schemas.microsoft.com/office/powerpoint/2010/main" val="30733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1" y="445078"/>
            <a:ext cx="10509069" cy="958227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/>
              <a:t>Expected Outcome </a:t>
            </a:r>
            <a:endParaRPr lang="en-IN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0" r="36786" b="7364"/>
          <a:stretch/>
        </p:blipFill>
        <p:spPr>
          <a:xfrm>
            <a:off x="6692535" y="1483164"/>
            <a:ext cx="2190208" cy="46563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43842" y="6380422"/>
            <a:ext cx="728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Heart disease  </a:t>
            </a:r>
            <a:r>
              <a:rPr lang="en-IN" b="1" dirty="0" err="1" smtClean="0"/>
              <a:t>occuring</a:t>
            </a:r>
            <a:r>
              <a:rPr lang="en-IN" b="1" dirty="0" smtClean="0"/>
              <a:t> 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2" r="17137"/>
          <a:stretch/>
        </p:blipFill>
        <p:spPr>
          <a:xfrm>
            <a:off x="3552595" y="1403305"/>
            <a:ext cx="2282147" cy="50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/>
              <a:t>Expected Outcome </a:t>
            </a:r>
            <a:endParaRPr lang="en-IN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7" r="34146"/>
          <a:stretch/>
        </p:blipFill>
        <p:spPr>
          <a:xfrm>
            <a:off x="6035039" y="1690688"/>
            <a:ext cx="2220686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8434" y="6252755"/>
            <a:ext cx="728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Heart disease not occurring </a:t>
            </a:r>
            <a:endParaRPr lang="en-IN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4" r="27006"/>
          <a:stretch/>
        </p:blipFill>
        <p:spPr>
          <a:xfrm>
            <a:off x="3204755" y="1315138"/>
            <a:ext cx="2386148" cy="4906448"/>
          </a:xfrm>
        </p:spPr>
      </p:pic>
    </p:spTree>
    <p:extLst>
      <p:ext uri="{BB962C8B-B14F-4D97-AF65-F5344CB8AC3E}">
        <p14:creationId xmlns:p14="http://schemas.microsoft.com/office/powerpoint/2010/main" val="11525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err="1"/>
              <a:t>Madhu</a:t>
            </a:r>
            <a:r>
              <a:rPr lang="en-IN" dirty="0"/>
              <a:t> </a:t>
            </a:r>
            <a:r>
              <a:rPr lang="en-IN" dirty="0" smtClean="0"/>
              <a:t>H.K</a:t>
            </a:r>
            <a:r>
              <a:rPr lang="en-US" dirty="0" smtClean="0"/>
              <a:t>, Heart Disease Prediction Using Effective Machine Learning Techniques, International Journal of Recent Technology and Engineering, </a:t>
            </a:r>
            <a:r>
              <a:rPr lang="en-US" dirty="0" err="1" smtClean="0"/>
              <a:t>Vol</a:t>
            </a:r>
            <a:r>
              <a:rPr lang="en-US" dirty="0" smtClean="0"/>
              <a:t> 8, pp.944-950,2019.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Galla</a:t>
            </a:r>
            <a:r>
              <a:rPr lang="en-IN" dirty="0"/>
              <a:t> Siva </a:t>
            </a:r>
            <a:r>
              <a:rPr lang="en-IN" dirty="0" err="1"/>
              <a:t>Sai</a:t>
            </a:r>
            <a:r>
              <a:rPr lang="en-IN" dirty="0"/>
              <a:t> </a:t>
            </a:r>
            <a:r>
              <a:rPr lang="en-IN" dirty="0" err="1" smtClean="0"/>
              <a:t>Bindhika</a:t>
            </a:r>
            <a:r>
              <a:rPr lang="en-IN" dirty="0" smtClean="0"/>
              <a:t>, </a:t>
            </a:r>
            <a:r>
              <a:rPr lang="en-IN" dirty="0"/>
              <a:t>Heart Disease Prediction using Data Mining with </a:t>
            </a:r>
            <a:r>
              <a:rPr lang="en-IN" dirty="0" err="1"/>
              <a:t>Mapreduce</a:t>
            </a:r>
            <a:r>
              <a:rPr lang="en-IN" dirty="0"/>
              <a:t> Algorithm, International Journal of Innovative Technology and Exploring Engineering (IJITEE) ISSN: 2278-3075, Volume-8 Issue-3, January 2019.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Fahd Saleh </a:t>
            </a:r>
            <a:r>
              <a:rPr lang="en-US" dirty="0" err="1"/>
              <a:t>Alotaibi</a:t>
            </a:r>
            <a:r>
              <a:rPr lang="en-US" dirty="0"/>
              <a:t>, Implementation of Machine Learning Model to Predict Heart Failure Disease, (IJACSA) International Journal of Advanced Computer Science and Applications, Vol. 10, No. 6, 2019.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Apurb</a:t>
            </a:r>
            <a:r>
              <a:rPr lang="en-IN" dirty="0"/>
              <a:t> </a:t>
            </a:r>
            <a:r>
              <a:rPr lang="en-IN" dirty="0" err="1" smtClean="0"/>
              <a:t>Rajdhan,Heart</a:t>
            </a:r>
            <a:r>
              <a:rPr lang="en-IN" dirty="0" smtClean="0"/>
              <a:t> disease prediction using machine learning, </a:t>
            </a:r>
            <a:r>
              <a:rPr lang="en-IN" dirty="0"/>
              <a:t>International Conference on Trends in Electronics and Information(ICOEI 2019).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Galla</a:t>
            </a:r>
            <a:r>
              <a:rPr lang="en-IN" dirty="0"/>
              <a:t> Siva </a:t>
            </a:r>
            <a:r>
              <a:rPr lang="en-IN" dirty="0" err="1"/>
              <a:t>Sai</a:t>
            </a:r>
            <a:r>
              <a:rPr lang="en-IN" dirty="0"/>
              <a:t> </a:t>
            </a:r>
            <a:r>
              <a:rPr lang="en-IN" dirty="0" err="1" smtClean="0"/>
              <a:t>Bindhika</a:t>
            </a:r>
            <a:r>
              <a:rPr lang="en-US" dirty="0" smtClean="0"/>
              <a:t>,Human </a:t>
            </a:r>
            <a:r>
              <a:rPr lang="en-US" dirty="0"/>
              <a:t>heart Disease Prediction System </a:t>
            </a:r>
            <a:r>
              <a:rPr lang="en-US" dirty="0" smtClean="0"/>
              <a:t>Machine Learning Techniques</a:t>
            </a:r>
            <a:r>
              <a:rPr lang="en-US" dirty="0"/>
              <a:t>, International Conference on Circuit Power and Computing Technologies,Bangalore,2016.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Akkaya</a:t>
            </a:r>
            <a:r>
              <a:rPr lang="en-US" dirty="0"/>
              <a:t>, B., </a:t>
            </a:r>
            <a:r>
              <a:rPr lang="en-US" dirty="0" err="1"/>
              <a:t>Sener</a:t>
            </a:r>
            <a:r>
              <a:rPr lang="en-US" dirty="0"/>
              <a:t>, E. and </a:t>
            </a:r>
            <a:r>
              <a:rPr lang="en-US" dirty="0" err="1"/>
              <a:t>Gursu</a:t>
            </a:r>
            <a:r>
              <a:rPr lang="en-US" dirty="0"/>
              <a:t>, C. (2022) A Comparative Study of Heart Disease Prediction Using Machine Learning Techniques. 2022 International Congress on Human-Computer Interaction, Optimization and Robotic Applications (HORA), Ankara,9-11 June 2022.https://doi.org/10.1109/HORA55278.2022.9799978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Xing</a:t>
            </a:r>
            <a:r>
              <a:rPr lang="en-IN" dirty="0"/>
              <a:t>, Y.W., Wang, J., Zhao, Z.H. and </a:t>
            </a:r>
            <a:r>
              <a:rPr lang="en-IN" dirty="0" err="1"/>
              <a:t>Gao</a:t>
            </a:r>
            <a:r>
              <a:rPr lang="en-IN" dirty="0"/>
              <a:t>, Y.H. (2007) Combination Data Mining Methods with New Medical Data to Predicting Outcome of Coronary Heart </a:t>
            </a:r>
            <a:r>
              <a:rPr lang="en-IN" dirty="0" err="1"/>
              <a:t>Disease.Convergence</a:t>
            </a:r>
            <a:r>
              <a:rPr lang="en-IN" dirty="0"/>
              <a:t> Information Technology, </a:t>
            </a:r>
            <a:r>
              <a:rPr lang="en-IN" dirty="0" err="1"/>
              <a:t>Gwangju</a:t>
            </a:r>
            <a:r>
              <a:rPr lang="en-IN" dirty="0"/>
              <a:t>, 21-23 November 2007, 868-872.https://doi.org/10.1109/ICCIT.2007.204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Nahar</a:t>
            </a:r>
            <a:r>
              <a:rPr lang="en-US" dirty="0"/>
              <a:t>, J., Imam, T., Tickle, K.S. and Chen, Y.P.P. (2013) Computational Intelligence for Heart Disease Diagnosis: A Medical Knowledge Driven Approach. Expert Systems with Applications , 40, 96-104.https://doi.org/10.1016/j.eswa.2012.07.032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Desai</a:t>
            </a:r>
            <a:r>
              <a:rPr lang="en-IN" dirty="0"/>
              <a:t>, F., Chowdhury, D., Kaur, R., </a:t>
            </a:r>
            <a:r>
              <a:rPr lang="en-IN" dirty="0" err="1"/>
              <a:t>Peeters</a:t>
            </a:r>
            <a:r>
              <a:rPr lang="en-IN" dirty="0"/>
              <a:t>, M., Arya, R.C., Wander, G.S., Gill, S.S. and </a:t>
            </a:r>
            <a:r>
              <a:rPr lang="en-IN" dirty="0" err="1"/>
              <a:t>Buyya</a:t>
            </a:r>
            <a:r>
              <a:rPr lang="en-IN" dirty="0"/>
              <a:t>, R. (2022) </a:t>
            </a:r>
            <a:r>
              <a:rPr lang="en-IN" dirty="0" err="1"/>
              <a:t>HealthCloud</a:t>
            </a:r>
            <a:r>
              <a:rPr lang="en-IN" dirty="0"/>
              <a:t>: A System for Monitoring Health Status of Heart Patients Using Machine Learning and Cloud Computing. Internet of Things , 17, Article Id : 100485.https://doi.org/10.1016/j.iot.2021.100485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Nahar</a:t>
            </a:r>
            <a:r>
              <a:rPr lang="en-US" dirty="0"/>
              <a:t>, J., Imam, T., Tickle, K.S. and Chen, Y.-P.P. (2013) Association Rule Mining to Detect Factors Which Contribute to Heart Disease in Males and Females. Expert Systems with Applications , 40, 1086-1093. </a:t>
            </a:r>
            <a:r>
              <a:rPr lang="en-IN" dirty="0" smtClean="0"/>
              <a:t>https</a:t>
            </a:r>
            <a:r>
              <a:rPr lang="en-IN" dirty="0"/>
              <a:t>://doi.org/10.1016/j.eswa.2012.08.028 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Wilson</a:t>
            </a:r>
            <a:r>
              <a:rPr lang="en-IN" dirty="0"/>
              <a:t>, P.W.F., </a:t>
            </a:r>
            <a:r>
              <a:rPr lang="en-IN" dirty="0" err="1"/>
              <a:t>D’Agostino</a:t>
            </a:r>
            <a:r>
              <a:rPr lang="en-IN" dirty="0"/>
              <a:t>, R.B., Levy, D., Belanger, A.M., </a:t>
            </a:r>
            <a:r>
              <a:rPr lang="en-IN" dirty="0" err="1"/>
              <a:t>Silbershatz</a:t>
            </a:r>
            <a:r>
              <a:rPr lang="en-IN" dirty="0"/>
              <a:t>, H. and </a:t>
            </a:r>
            <a:r>
              <a:rPr lang="en-IN" dirty="0" err="1"/>
              <a:t>Kannel</a:t>
            </a:r>
            <a:r>
              <a:rPr lang="en-IN" dirty="0"/>
              <a:t>, W.B. (1998) Prediction of Coronary Heart Disease Using Risk Factor </a:t>
            </a:r>
            <a:r>
              <a:rPr lang="en-IN" dirty="0" err="1"/>
              <a:t>Categories.Circulation</a:t>
            </a:r>
            <a:r>
              <a:rPr lang="en-IN" dirty="0"/>
              <a:t>, 97, 1837-1847.https://</a:t>
            </a:r>
            <a:r>
              <a:rPr lang="en-IN" dirty="0" smtClean="0"/>
              <a:t>doi.org/10.1161/01.CIR.97.18.1837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Liu</a:t>
            </a:r>
            <a:r>
              <a:rPr lang="en-IN" dirty="0"/>
              <a:t>, X., Wang, X.L., Su, Q., Zhang, M., Zhu, Y.H., Wang, Q.G. and Wang, Q. (2017) A Hybrid Classification System for Heart Disease Diagnosis Based on the RFRS Method. Computational and Mathematical Methods in Medicine , 2017, 1-11.https://doi.org/10.1155/2017/8272091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Makino</a:t>
            </a:r>
            <a:r>
              <a:rPr lang="en-US" dirty="0"/>
              <a:t>, K., Lee, S., </a:t>
            </a:r>
            <a:r>
              <a:rPr lang="en-US" dirty="0" err="1"/>
              <a:t>Bae</a:t>
            </a:r>
            <a:r>
              <a:rPr lang="en-US" dirty="0"/>
              <a:t>, S., Chiba, I., Harada, K., Katayama, O., </a:t>
            </a:r>
            <a:r>
              <a:rPr lang="en-US" dirty="0" err="1"/>
              <a:t>Shinkai,Y</a:t>
            </a:r>
            <a:r>
              <a:rPr lang="en-US" dirty="0"/>
              <a:t>. and Shimada, H. (2021) Absolute Cardiovascular Disease Risk Assessed in Old Age Predicts Disability and Mortality: A Retrospective Cohort Study of Community-Dwelling Older Adults. Journal of the American Heart Association, 10, e022004.https://doi.org/10.1161/JAHA.121.022004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Nagaraj</a:t>
            </a:r>
            <a:r>
              <a:rPr lang="en-US" dirty="0" smtClean="0"/>
              <a:t> M </a:t>
            </a:r>
            <a:r>
              <a:rPr lang="en-US" dirty="0" err="1" smtClean="0"/>
              <a:t>Lutimath,Chethan</a:t>
            </a:r>
            <a:r>
              <a:rPr lang="en-US" dirty="0" smtClean="0"/>
              <a:t> </a:t>
            </a:r>
            <a:r>
              <a:rPr lang="en-US" dirty="0" err="1" smtClean="0"/>
              <a:t>C,Basavaraj</a:t>
            </a:r>
            <a:r>
              <a:rPr lang="en-US" dirty="0" smtClean="0"/>
              <a:t> S </a:t>
            </a:r>
            <a:r>
              <a:rPr lang="en-US" dirty="0" err="1" smtClean="0"/>
              <a:t>Pol.,Prediction</a:t>
            </a:r>
            <a:r>
              <a:rPr lang="en-US" dirty="0" smtClean="0"/>
              <a:t> Of Heart Disease using Machine Learning, International journal Of Recent Technology and Engineering,8,(2S10), </a:t>
            </a:r>
            <a:r>
              <a:rPr lang="en-US" dirty="0" err="1" smtClean="0"/>
              <a:t>pp</a:t>
            </a:r>
            <a:r>
              <a:rPr lang="en-US" dirty="0" smtClean="0"/>
              <a:t> 474-477, 2019.DOI:10.35940/ijrte.B1081.0982S1019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Fahd </a:t>
            </a:r>
            <a:r>
              <a:rPr lang="en-IN" dirty="0"/>
              <a:t>Saleh </a:t>
            </a:r>
            <a:r>
              <a:rPr lang="en-IN" dirty="0" err="1"/>
              <a:t>Alotaibi</a:t>
            </a:r>
            <a:r>
              <a:rPr lang="en-IN" dirty="0"/>
              <a:t>, Implementation of Machine Learning Model to Predict Heart Failure Disease, (IJACSA) International Journal of Advanced Computer Science and Applications, Vol. 10, No. 6, 2019.Digital Object Identifier (DOI) : 10.14569/IJACSA.2019.0100637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IN" b="1" dirty="0" smtClean="0"/>
              <a:t>ABSTRACT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11" y="1690688"/>
            <a:ext cx="11316788" cy="44152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Heart disease is a term that assigns large number of medical conditions related to heart.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The key to Heart (Cardiovascula</a:t>
            </a:r>
            <a:r>
              <a:rPr lang="en-US" sz="2200" dirty="0"/>
              <a:t>r</a:t>
            </a:r>
            <a:r>
              <a:rPr lang="en-US" sz="2200" dirty="0" smtClean="0"/>
              <a:t>) diseases </a:t>
            </a:r>
            <a:r>
              <a:rPr lang="en-US" sz="2200" dirty="0"/>
              <a:t>to </a:t>
            </a:r>
            <a:r>
              <a:rPr lang="en-US" sz="2200" dirty="0" smtClean="0"/>
              <a:t>evaluate data compare information that can be used to predict , prevent and manage such as heart disease.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Heart disease is because of stress , blood pressure , cholesterol, diabetes, smoking etc.,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We implement new Machine Learning algorithms which gives better performance  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And we use group by to cluster the people with similar  health condition.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434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5" y="304736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3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529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20000"/>
              </a:lnSpc>
            </a:pPr>
            <a:r>
              <a:rPr lang="en-US" sz="2200" dirty="0" smtClean="0"/>
              <a:t>It is commonly believed that heart disease, which is brought on by abnormalities in the heart and blood vessels, directly endangers human life and health.</a:t>
            </a:r>
            <a:endParaRPr lang="en-US" sz="2200" dirty="0"/>
          </a:p>
          <a:p>
            <a:pPr>
              <a:lnSpc>
                <a:spcPct val="220000"/>
              </a:lnSpc>
            </a:pPr>
            <a:r>
              <a:rPr lang="en-US" sz="2200" dirty="0" smtClean="0"/>
              <a:t>It is one of the serious illnesses that affects many older and middle-aged persons in an irreversible manner and that frequently leads to deadly consequences.</a:t>
            </a:r>
            <a:endParaRPr lang="en-US" sz="2200" dirty="0"/>
          </a:p>
          <a:p>
            <a:pPr>
              <a:lnSpc>
                <a:spcPct val="220000"/>
              </a:lnSpc>
            </a:pPr>
            <a:r>
              <a:rPr lang="en-US" sz="2200" dirty="0" smtClean="0"/>
              <a:t>Scientists asserts that cardiovascular heart disease increases the risk of death and disability in those 65 and older.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101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" y="-235130"/>
            <a:ext cx="10515600" cy="1071154"/>
          </a:xfrm>
        </p:spPr>
        <p:txBody>
          <a:bodyPr/>
          <a:lstStyle/>
          <a:p>
            <a:pPr algn="just"/>
            <a:r>
              <a:rPr lang="en-IN" dirty="0" smtClean="0"/>
              <a:t>                       </a:t>
            </a:r>
            <a:r>
              <a:rPr lang="en-IN" b="1" dirty="0" smtClean="0"/>
              <a:t>LITERATURE SURVEY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406884"/>
              </p:ext>
            </p:extLst>
          </p:nvPr>
        </p:nvGraphicFramePr>
        <p:xfrm>
          <a:off x="555172" y="600891"/>
          <a:ext cx="10746376" cy="5229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71"/>
                <a:gridCol w="1628503"/>
                <a:gridCol w="1373777"/>
                <a:gridCol w="3587931"/>
                <a:gridCol w="2838994"/>
              </a:tblGrid>
              <a:tr h="931583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AUTHOR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TITLE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YEAR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 ADVANTAGE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DISADVANTAGE</a:t>
                      </a:r>
                      <a:endParaRPr lang="en-IN" b="1" dirty="0"/>
                    </a:p>
                  </a:txBody>
                  <a:tcPr/>
                </a:tc>
              </a:tr>
              <a:tr h="656085">
                <a:tc>
                  <a:txBody>
                    <a:bodyPr/>
                    <a:lstStyle/>
                    <a:p>
                      <a:r>
                        <a:rPr lang="en-IN" i="0" dirty="0" err="1" smtClean="0"/>
                        <a:t>Madhu</a:t>
                      </a:r>
                      <a:r>
                        <a:rPr lang="en-IN" i="0" dirty="0" smtClean="0"/>
                        <a:t> H.K.</a:t>
                      </a:r>
                      <a:endParaRPr lang="en-IN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 Attack Analysis and Prediction using 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 this paper SVM a supervised model is implemented to predict heart attack.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Smart gadgets from tiny </a:t>
                      </a:r>
                      <a:r>
                        <a:rPr lang="en-US" dirty="0" err="1" smtClean="0"/>
                        <a:t>oximeter</a:t>
                      </a:r>
                      <a:r>
                        <a:rPr lang="en-US" dirty="0" smtClean="0"/>
                        <a:t> to wrist watches collect data from human body to </a:t>
                      </a:r>
                      <a:r>
                        <a:rPr lang="en-US" dirty="0" err="1" smtClean="0"/>
                        <a:t>analyse</a:t>
                      </a:r>
                      <a:r>
                        <a:rPr lang="en-US" dirty="0" smtClean="0"/>
                        <a:t> and predict future occurrences.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Expected accuracy has not been met.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Algorithm has high computational complexity </a:t>
                      </a:r>
                      <a:r>
                        <a:rPr lang="en-IN" dirty="0" smtClean="0"/>
                        <a:t>makes it more </a:t>
                      </a:r>
                      <a:r>
                        <a:rPr lang="en-US" dirty="0" smtClean="0"/>
                        <a:t>suitable compared to other techniques. </a:t>
                      </a:r>
                      <a:endParaRPr lang="en-IN" dirty="0"/>
                    </a:p>
                  </a:txBody>
                  <a:tcPr/>
                </a:tc>
              </a:tr>
              <a:tr h="656085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Mert</a:t>
                      </a:r>
                      <a:r>
                        <a:rPr lang="en-IN" sz="1800" b="0" i="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Ozcan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classification and regression tree algorithm for heart disease modeling and prediction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classification-based machine learning to medicine facilitates earlier detection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importance of features in the decision tree analysis has been investigated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totally include patients’ medical information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proposed algorithm can support not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healthcare professionals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3513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LITERATURE SURVEY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068777"/>
              </p:ext>
            </p:extLst>
          </p:nvPr>
        </p:nvGraphicFramePr>
        <p:xfrm>
          <a:off x="546463" y="1053738"/>
          <a:ext cx="10746376" cy="4406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71"/>
                <a:gridCol w="1628503"/>
                <a:gridCol w="1373777"/>
                <a:gridCol w="3587931"/>
                <a:gridCol w="2838994"/>
              </a:tblGrid>
              <a:tr h="931583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AUTHOR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TITLE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YEAR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 ADVANTAGE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DISADVANTAGE</a:t>
                      </a:r>
                      <a:endParaRPr lang="en-IN" b="1" dirty="0"/>
                    </a:p>
                  </a:txBody>
                  <a:tcPr/>
                </a:tc>
              </a:tr>
              <a:tr h="656085"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Apurb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Rajdhan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 Disease Prediction using Machine Learning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implementing different ML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Algorithm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such as Naive Bayes, Decision Tree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Effectively predict if the patient suffers from heart disease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The system is not fully automated, it needs data from user for full diagnosis.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mining is hard and complex</a:t>
                      </a:r>
                      <a:endParaRPr lang="en-IN" dirty="0"/>
                    </a:p>
                  </a:txBody>
                  <a:tcPr/>
                </a:tc>
              </a:tr>
              <a:tr h="656085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Galla</a:t>
                      </a:r>
                      <a:r>
                        <a:rPr lang="en-IN" dirty="0" smtClean="0"/>
                        <a:t> Siva </a:t>
                      </a:r>
                      <a:r>
                        <a:rPr lang="en-IN" dirty="0" err="1" smtClean="0"/>
                        <a:t>Sai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Bindhika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Heart Disease Prediction Using Machine Learning Techniques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Handles roughest(enormous) amount of data using random forest algorithm and feature selection.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 Reduce the time complexity of doctors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Cannot handle enormous datasets for patient records.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Prediction of cardiovascular disease results is not accurate.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9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334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We came to know that machine learning algorithms with self-measurable indicators do not predict more accurately as ML algorithms with all Medical condition indicators 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Self-measurable indicators are also more likely to false negative predict for people who don’t have that heart disease.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Thus, ML algorithms with only self-measurable indicators shouldn’t be used until some other indicators are measurable at home in future.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0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We include 14 health attributes from the original dataset.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We Found the machine learning algorithm that has the best accuracy and the lowest false negatives.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We create a Machine Learning Model with different test size and random state to get better performance.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Since each patient has a unique set of medical conditions, so we group the patients those who have similar conditions like clusters.</a:t>
            </a:r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6017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88" y="651013"/>
            <a:ext cx="6061166" cy="54616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ADA BOOST 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6963" y="3907666"/>
            <a:ext cx="121745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 smtClean="0"/>
              <a:t>AdaBoost</a:t>
            </a:r>
            <a:r>
              <a:rPr lang="en-US" sz="2800" dirty="0" smtClean="0"/>
              <a:t> combines with two more algorithms of Decision Tree and Random Forest for greater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This gives the rule of child node follow the parent node and with the condition of one parent node with two child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3931104" y="1851286"/>
            <a:ext cx="2983502" cy="2093697"/>
            <a:chOff x="8468269" y="2499526"/>
            <a:chExt cx="3379742" cy="2510261"/>
          </a:xfrm>
        </p:grpSpPr>
        <p:sp>
          <p:nvSpPr>
            <p:cNvPr id="9" name="Rounded Rectangle 8"/>
            <p:cNvSpPr/>
            <p:nvPr/>
          </p:nvSpPr>
          <p:spPr>
            <a:xfrm>
              <a:off x="8468269" y="4094188"/>
              <a:ext cx="1541417" cy="8708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Child node 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474109" y="2499526"/>
              <a:ext cx="1541417" cy="8708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Parent node 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06594" y="4138930"/>
              <a:ext cx="1541417" cy="8708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Child node 2 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2" idx="2"/>
            </p:cNvCxnSpPr>
            <p:nvPr/>
          </p:nvCxnSpPr>
          <p:spPr>
            <a:xfrm flipH="1">
              <a:off x="9273812" y="3370383"/>
              <a:ext cx="971006" cy="7279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13" idx="0"/>
            </p:cNvCxnSpPr>
            <p:nvPr/>
          </p:nvCxnSpPr>
          <p:spPr>
            <a:xfrm>
              <a:off x="10229578" y="3370280"/>
              <a:ext cx="847725" cy="7686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75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74" y="234497"/>
            <a:ext cx="8612778" cy="1010830"/>
          </a:xfrm>
        </p:spPr>
        <p:txBody>
          <a:bodyPr/>
          <a:lstStyle/>
          <a:p>
            <a:pPr algn="ctr"/>
            <a:r>
              <a:rPr lang="en-IN" b="1" dirty="0" smtClean="0"/>
              <a:t>XGB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09" y="1088572"/>
            <a:ext cx="4691199" cy="2940259"/>
          </a:xfrm>
        </p:spPr>
      </p:pic>
      <p:sp>
        <p:nvSpPr>
          <p:cNvPr id="5" name="TextBox 4"/>
          <p:cNvSpPr txBox="1"/>
          <p:nvPr/>
        </p:nvSpPr>
        <p:spPr>
          <a:xfrm>
            <a:off x="557350" y="4882906"/>
            <a:ext cx="110250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It </a:t>
            </a:r>
            <a:r>
              <a:rPr lang="en-US" sz="2200" dirty="0"/>
              <a:t>is a scalable, distributed gradient boosted decision tree (GBDT) machine learning library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provides parallel tree boosting and is the leading machine learning library for </a:t>
            </a:r>
            <a:r>
              <a:rPr lang="en-US" sz="2200" dirty="0" smtClean="0"/>
              <a:t>classification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058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</TotalTime>
  <Words>1355</Words>
  <Application>Microsoft Office PowerPoint</Application>
  <PresentationFormat>Widescreen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HEART DISEASE DETECTION USING MACHINE LEARNING</vt:lpstr>
      <vt:lpstr>ABSTRACT</vt:lpstr>
      <vt:lpstr>INTRODUCTION</vt:lpstr>
      <vt:lpstr>                       LITERATURE SURVEY</vt:lpstr>
      <vt:lpstr>LITERATURE SURVEY</vt:lpstr>
      <vt:lpstr>EXISTING SYSTEM</vt:lpstr>
      <vt:lpstr>PROPOSED SYSTEM</vt:lpstr>
      <vt:lpstr>ADA BOOST </vt:lpstr>
      <vt:lpstr>XGB</vt:lpstr>
      <vt:lpstr>Logistic Regression</vt:lpstr>
      <vt:lpstr>Random Forest</vt:lpstr>
      <vt:lpstr>Architecture Design</vt:lpstr>
      <vt:lpstr>Confusion matrix</vt:lpstr>
      <vt:lpstr>Confusion Matrix</vt:lpstr>
      <vt:lpstr>Results</vt:lpstr>
      <vt:lpstr> Expected Outcome </vt:lpstr>
      <vt:lpstr> Expected Outcome </vt:lpstr>
      <vt:lpstr> Expected Outcome 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151</cp:revision>
  <dcterms:created xsi:type="dcterms:W3CDTF">2023-04-28T09:50:49Z</dcterms:created>
  <dcterms:modified xsi:type="dcterms:W3CDTF">2023-05-17T07:10:28Z</dcterms:modified>
</cp:coreProperties>
</file>