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8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6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1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5C05-02A4-45E7-829F-65FF2E78E9F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B993-B247-4C6C-8F7E-E3BCEDB7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690" y="0"/>
            <a:ext cx="8917577" cy="1811611"/>
          </a:xfrm>
        </p:spPr>
        <p:txBody>
          <a:bodyPr/>
          <a:lstStyle/>
          <a:p>
            <a:r>
              <a:rPr lang="en-US" dirty="0"/>
              <a:t>HEART DISEASE DETECTION</a:t>
            </a:r>
            <a:br>
              <a:rPr lang="en-US" dirty="0"/>
            </a:br>
            <a:r>
              <a:rPr lang="en-US" dirty="0"/>
              <a:t>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3280" y="4702628"/>
            <a:ext cx="4014650" cy="1846217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/>
              <a:t>BATCH MEMBERS:</a:t>
            </a:r>
            <a:endParaRPr lang="en-IN" sz="8000" b="0" dirty="0" smtClean="0">
              <a:effectLst/>
            </a:endParaRPr>
          </a:p>
          <a:p>
            <a:pPr algn="l"/>
            <a:r>
              <a:rPr lang="en-IN" sz="8000" b="0" dirty="0" smtClean="0">
                <a:effectLst/>
              </a:rPr>
              <a:t/>
            </a:r>
            <a:br>
              <a:rPr lang="en-IN" sz="8000" b="0" dirty="0" smtClean="0">
                <a:effectLst/>
              </a:rPr>
            </a:br>
            <a:r>
              <a:rPr lang="en-IN" sz="8000" b="1" dirty="0"/>
              <a:t>Arunkumar R [513319104006]</a:t>
            </a:r>
            <a:endParaRPr lang="en-IN" sz="8000" b="0" dirty="0" smtClean="0">
              <a:effectLst/>
            </a:endParaRPr>
          </a:p>
          <a:p>
            <a:pPr algn="l"/>
            <a:r>
              <a:rPr lang="en-IN" sz="8000" b="1" dirty="0" err="1"/>
              <a:t>Nithish</a:t>
            </a:r>
            <a:r>
              <a:rPr lang="en-IN" sz="8000" b="1" dirty="0"/>
              <a:t> Kumar B [513319104022]</a:t>
            </a:r>
            <a:endParaRPr lang="en-IN" sz="8000" b="0" dirty="0" smtClean="0">
              <a:effectLst/>
            </a:endParaRPr>
          </a:p>
          <a:p>
            <a:pPr algn="l"/>
            <a:r>
              <a:rPr lang="en-IN" sz="8000" b="1" dirty="0" err="1"/>
              <a:t>Panneerselvam</a:t>
            </a:r>
            <a:r>
              <a:rPr lang="en-IN" sz="8000" b="1" dirty="0"/>
              <a:t> K [513319104025]</a:t>
            </a:r>
            <a:endParaRPr lang="en-IN" sz="8000" b="0" dirty="0" smtClean="0">
              <a:effectLst/>
            </a:endParaRPr>
          </a:p>
          <a:p>
            <a:pPr algn="l"/>
            <a:r>
              <a:rPr lang="en-IN" sz="8000" b="1" dirty="0"/>
              <a:t>Surya A [513319104041</a:t>
            </a:r>
            <a:r>
              <a:rPr lang="en-IN" sz="6200" b="1" dirty="0"/>
              <a:t>]</a:t>
            </a:r>
            <a:endParaRPr lang="en-IN" sz="6200" b="0" dirty="0" smtClean="0">
              <a:effectLst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  <p:pic>
        <p:nvPicPr>
          <p:cNvPr id="1026" name="Picture 2" descr="https://lh4.googleusercontent.com/USPk2ggwO3wH9j75WZO_wEVC1dPXIAWu7f2wNzb5JoKxx0pmNTWATX-XZu0GUJdOviz8gR0LjfSiyXXaBtHr5A-Il47y1w7qxf2UBXmlPgbsmpYUPdR5f0qyPredKmV8oGlOIjPAwJv0RB6EspV_-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6" y="1689872"/>
            <a:ext cx="5756366" cy="2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78676" y="4473977"/>
            <a:ext cx="283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 err="1"/>
              <a:t>Mrs.G.Julin</a:t>
            </a:r>
            <a:r>
              <a:rPr lang="en-US" b="1" dirty="0"/>
              <a:t> </a:t>
            </a:r>
            <a:r>
              <a:rPr lang="en-US" b="1" dirty="0" err="1"/>
              <a:t>Leeya</a:t>
            </a:r>
            <a:r>
              <a:rPr lang="en-US" b="1" dirty="0"/>
              <a:t>, </a:t>
            </a:r>
            <a:r>
              <a:rPr lang="en-US" b="1" dirty="0" err="1"/>
              <a:t>M.Tech</a:t>
            </a:r>
            <a:r>
              <a:rPr lang="en-US" b="1" dirty="0"/>
              <a:t>., </a:t>
            </a:r>
            <a:endParaRPr lang="en-US" b="0" dirty="0" smtClean="0">
              <a:effectLst/>
            </a:endParaRPr>
          </a:p>
          <a:p>
            <a:r>
              <a:rPr lang="en-US" b="1" dirty="0"/>
              <a:t>CSE Department</a:t>
            </a:r>
            <a:endParaRPr lang="en-US" b="0" dirty="0" smtClean="0">
              <a:effectLst/>
            </a:endParaRPr>
          </a:p>
          <a:p>
            <a:r>
              <a:rPr lang="en-US" b="1" dirty="0"/>
              <a:t>UCEA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930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CODE IMPLEMENTATION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31" y="1062446"/>
            <a:ext cx="7527538" cy="5114517"/>
          </a:xfrm>
        </p:spPr>
      </p:pic>
    </p:spTree>
    <p:extLst>
      <p:ext uri="{BB962C8B-B14F-4D97-AF65-F5344CB8AC3E}">
        <p14:creationId xmlns:p14="http://schemas.microsoft.com/office/powerpoint/2010/main" val="242326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/>
              <a:t> </a:t>
            </a:r>
            <a:r>
              <a:rPr lang="en-IN" smtClean="0"/>
              <a:t>                                            </a:t>
            </a:r>
            <a:r>
              <a:rPr lang="en-IN" b="1" dirty="0" smtClean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56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 ABSTRACT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5251268"/>
          </a:xfrm>
        </p:spPr>
        <p:txBody>
          <a:bodyPr/>
          <a:lstStyle/>
          <a:p>
            <a:r>
              <a:rPr lang="en-US" dirty="0"/>
              <a:t>For Heart Disease prediction we use new dataset which weren’t used in recent years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Replacing with new Machine Learning algorithms which gives better result and also for futuristic 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undersampling</a:t>
            </a:r>
            <a:r>
              <a:rPr lang="en-US" dirty="0"/>
              <a:t> and oversampling to overcome data </a:t>
            </a:r>
            <a:r>
              <a:rPr lang="en-US" dirty="0" err="1"/>
              <a:t>imbalancing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And we use cluster type architecture to group the people with similar health condition.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  </a:t>
            </a:r>
            <a:r>
              <a:rPr lang="en-IN" b="1" dirty="0" smtClean="0"/>
              <a:t>ARCHITECTURE DESIGN FOR PROPOSED SYSTEM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684710" y="1982801"/>
            <a:ext cx="836023" cy="531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user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004750" y="2506340"/>
            <a:ext cx="195944" cy="8036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13756" y="3309978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requirements for prediction of heart disease</a:t>
            </a:r>
            <a:endParaRPr lang="en-IN" b="1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868239" y="1229886"/>
            <a:ext cx="1097280" cy="157625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atabase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329000" y="3657600"/>
            <a:ext cx="980257" cy="2264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309257" y="3309978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Pre-processing</a:t>
            </a:r>
            <a:endParaRPr lang="en-IN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04758" y="3309978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Predicting data imbalance</a:t>
            </a:r>
            <a:endParaRPr lang="en-IN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02" y="3621872"/>
            <a:ext cx="999831" cy="262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4164959" y="2934408"/>
            <a:ext cx="503840" cy="2472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1" y="3621872"/>
            <a:ext cx="999831" cy="26215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9719833" y="3285725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Scaling with under sampling and oversampling</a:t>
            </a:r>
            <a:endParaRPr lang="en-IN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119950" y="4722043"/>
            <a:ext cx="1415008" cy="37100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9719832" y="5615051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Accuracy prediction using algorithms</a:t>
            </a:r>
            <a:endParaRPr lang="en-IN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465898" y="5561320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Deriving result with  values</a:t>
            </a:r>
            <a:endParaRPr lang="en-IN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681142" y="5941133"/>
            <a:ext cx="1038689" cy="27233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4416879" y="4224296"/>
            <a:ext cx="0" cy="42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494916" y="4650377"/>
            <a:ext cx="1843926" cy="801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  <a:r>
              <a:rPr lang="en-IN" b="1" dirty="0" smtClean="0">
                <a:solidFill>
                  <a:schemeClr val="tx1"/>
                </a:solidFill>
              </a:rPr>
              <a:t>inding null values </a:t>
            </a:r>
            <a:r>
              <a:rPr lang="en-IN" b="1" dirty="0" err="1" smtClean="0">
                <a:solidFill>
                  <a:schemeClr val="tx1"/>
                </a:solidFill>
              </a:rPr>
              <a:t>etc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210194" y="5615051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Accuracy result</a:t>
            </a:r>
            <a:endParaRPr lang="en-IN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25439" y="5936358"/>
            <a:ext cx="1040457" cy="27280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33976" y="5615051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Heart disease predictor’s result</a:t>
            </a:r>
            <a:endParaRPr lang="en-IN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39778" y="5955323"/>
            <a:ext cx="968125" cy="2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089"/>
            <a:ext cx="10412392" cy="1064477"/>
          </a:xfrm>
        </p:spPr>
        <p:txBody>
          <a:bodyPr/>
          <a:lstStyle/>
          <a:p>
            <a:pPr algn="ctr"/>
            <a:r>
              <a:rPr lang="en-IN" b="1" dirty="0" smtClean="0"/>
              <a:t>ER DIAGRAM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5041900" y="794544"/>
            <a:ext cx="1168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41900" y="2026444"/>
            <a:ext cx="1168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950200" y="2026444"/>
            <a:ext cx="1168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133600" y="2057400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5" idx="4"/>
            <a:endCxn id="11" idx="0"/>
          </p:cNvCxnSpPr>
          <p:nvPr/>
        </p:nvCxnSpPr>
        <p:spPr>
          <a:xfrm>
            <a:off x="5626100" y="1442244"/>
            <a:ext cx="0" cy="58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  <a:endCxn id="12" idx="2"/>
          </p:cNvCxnSpPr>
          <p:nvPr/>
        </p:nvCxnSpPr>
        <p:spPr>
          <a:xfrm>
            <a:off x="6210300" y="2331244"/>
            <a:ext cx="17399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02000" y="2328523"/>
            <a:ext cx="17399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6848" y="2173783"/>
            <a:ext cx="125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Patient Details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2202565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BMI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41900" y="988486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Age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0200" y="2193684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Gender</a:t>
            </a:r>
            <a:endParaRPr lang="en-IN" sz="1400" dirty="0"/>
          </a:p>
        </p:txBody>
      </p:sp>
      <p:sp>
        <p:nvSpPr>
          <p:cNvPr id="24" name="Oval 23"/>
          <p:cNvSpPr/>
          <p:nvPr/>
        </p:nvSpPr>
        <p:spPr>
          <a:xfrm>
            <a:off x="5041900" y="4090567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033656" y="4157860"/>
            <a:ext cx="1161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 smtClean="0"/>
              <a:t>CPR No</a:t>
            </a:r>
          </a:p>
          <a:p>
            <a:pPr algn="ctr"/>
            <a:r>
              <a:rPr lang="en-IN" sz="900" dirty="0" smtClean="0"/>
              <a:t>(cardiopulmonary resuscitation)</a:t>
            </a:r>
            <a:endParaRPr lang="en-IN" sz="900" dirty="0"/>
          </a:p>
        </p:txBody>
      </p:sp>
      <p:sp>
        <p:nvSpPr>
          <p:cNvPr id="26" name="Oval 25"/>
          <p:cNvSpPr/>
          <p:nvPr/>
        </p:nvSpPr>
        <p:spPr>
          <a:xfrm>
            <a:off x="2133600" y="3140328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133600" y="3337353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PHY Value</a:t>
            </a:r>
            <a:endParaRPr lang="en-IN" sz="1400" dirty="0"/>
          </a:p>
        </p:txBody>
      </p:sp>
      <p:sp>
        <p:nvSpPr>
          <p:cNvPr id="28" name="Oval 27"/>
          <p:cNvSpPr/>
          <p:nvPr/>
        </p:nvSpPr>
        <p:spPr>
          <a:xfrm>
            <a:off x="456095" y="4120884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32629" y="4178000"/>
            <a:ext cx="116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Alco</a:t>
            </a:r>
          </a:p>
          <a:p>
            <a:pPr algn="ctr"/>
            <a:r>
              <a:rPr lang="en-IN" sz="1400" dirty="0" smtClean="0"/>
              <a:t>Y/N</a:t>
            </a:r>
            <a:endParaRPr lang="en-IN" sz="1400" dirty="0"/>
          </a:p>
        </p:txBody>
      </p:sp>
      <p:sp>
        <p:nvSpPr>
          <p:cNvPr id="30" name="Oval 29"/>
          <p:cNvSpPr/>
          <p:nvPr/>
        </p:nvSpPr>
        <p:spPr>
          <a:xfrm>
            <a:off x="2133600" y="5659056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133600" y="5752580"/>
            <a:ext cx="116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Smoke </a:t>
            </a:r>
          </a:p>
          <a:p>
            <a:pPr algn="ctr"/>
            <a:r>
              <a:rPr lang="en-IN" sz="1400" dirty="0" smtClean="0"/>
              <a:t>Y/N</a:t>
            </a:r>
            <a:endParaRPr lang="en-IN" sz="1400" dirty="0"/>
          </a:p>
        </p:txBody>
      </p:sp>
      <p:sp>
        <p:nvSpPr>
          <p:cNvPr id="32" name="Oval 31"/>
          <p:cNvSpPr/>
          <p:nvPr/>
        </p:nvSpPr>
        <p:spPr>
          <a:xfrm>
            <a:off x="9836569" y="4060186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9852019" y="4214669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Cholestrol</a:t>
            </a:r>
            <a:endParaRPr lang="en-IN" sz="1400" dirty="0"/>
          </a:p>
        </p:txBody>
      </p:sp>
      <p:sp>
        <p:nvSpPr>
          <p:cNvPr id="34" name="Oval 33"/>
          <p:cNvSpPr/>
          <p:nvPr/>
        </p:nvSpPr>
        <p:spPr>
          <a:xfrm>
            <a:off x="7506182" y="5716190"/>
            <a:ext cx="1168400" cy="616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7506182" y="5887996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Diabetic</a:t>
            </a:r>
            <a:endParaRPr lang="en-IN" sz="1400" dirty="0"/>
          </a:p>
        </p:txBody>
      </p:sp>
      <p:sp>
        <p:nvSpPr>
          <p:cNvPr id="36" name="Rectangle 35"/>
          <p:cNvSpPr/>
          <p:nvPr/>
        </p:nvSpPr>
        <p:spPr>
          <a:xfrm>
            <a:off x="7506182" y="4077810"/>
            <a:ext cx="1168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7521632" y="4221127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Lab Results</a:t>
            </a:r>
            <a:endParaRPr lang="en-IN" sz="1400" dirty="0"/>
          </a:p>
        </p:txBody>
      </p:sp>
      <p:sp>
        <p:nvSpPr>
          <p:cNvPr id="38" name="Rectangle 37"/>
          <p:cNvSpPr/>
          <p:nvPr/>
        </p:nvSpPr>
        <p:spPr>
          <a:xfrm>
            <a:off x="2133600" y="4131823"/>
            <a:ext cx="1168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2106206" y="4298588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Vital Details</a:t>
            </a:r>
            <a:endParaRPr lang="en-IN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02000" y="4379889"/>
            <a:ext cx="17399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4" idx="0"/>
          </p:cNvCxnSpPr>
          <p:nvPr/>
        </p:nvCxnSpPr>
        <p:spPr>
          <a:xfrm>
            <a:off x="5626100" y="2636044"/>
            <a:ext cx="0" cy="1454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8" idx="0"/>
          </p:cNvCxnSpPr>
          <p:nvPr/>
        </p:nvCxnSpPr>
        <p:spPr>
          <a:xfrm>
            <a:off x="2717800" y="3757072"/>
            <a:ext cx="0" cy="37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28423" y="4436623"/>
            <a:ext cx="509105" cy="1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2"/>
            <a:endCxn id="30" idx="0"/>
          </p:cNvCxnSpPr>
          <p:nvPr/>
        </p:nvCxnSpPr>
        <p:spPr>
          <a:xfrm>
            <a:off x="2717800" y="4741423"/>
            <a:ext cx="0" cy="917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2"/>
            <a:endCxn id="34" idx="0"/>
          </p:cNvCxnSpPr>
          <p:nvPr/>
        </p:nvCxnSpPr>
        <p:spPr>
          <a:xfrm>
            <a:off x="8090382" y="4687410"/>
            <a:ext cx="0" cy="102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7" idx="3"/>
            <a:endCxn id="32" idx="2"/>
          </p:cNvCxnSpPr>
          <p:nvPr/>
        </p:nvCxnSpPr>
        <p:spPr>
          <a:xfrm flipV="1">
            <a:off x="8690032" y="4368558"/>
            <a:ext cx="1146537" cy="6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6" idx="1"/>
          </p:cNvCxnSpPr>
          <p:nvPr/>
        </p:nvCxnSpPr>
        <p:spPr>
          <a:xfrm flipV="1">
            <a:off x="6208883" y="4382610"/>
            <a:ext cx="1297299" cy="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38" y="79519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DFD DIAGRAM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61851" y="2020389"/>
            <a:ext cx="1471749" cy="120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3"/>
            <a:endCxn id="18" idx="2"/>
          </p:cNvCxnSpPr>
          <p:nvPr/>
        </p:nvCxnSpPr>
        <p:spPr>
          <a:xfrm>
            <a:off x="2133600" y="2624546"/>
            <a:ext cx="1532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10234" y="1999829"/>
            <a:ext cx="1677490" cy="115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Extract </a:t>
            </a:r>
          </a:p>
          <a:p>
            <a:pPr algn="ctr"/>
            <a:r>
              <a:rPr lang="en-IN" dirty="0" smtClean="0"/>
              <a:t>The </a:t>
            </a:r>
          </a:p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5343798" y="2578949"/>
            <a:ext cx="1466436" cy="3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6" idx="0"/>
          </p:cNvCxnSpPr>
          <p:nvPr/>
        </p:nvCxnSpPr>
        <p:spPr>
          <a:xfrm flipH="1">
            <a:off x="7648979" y="3152021"/>
            <a:ext cx="17417" cy="1567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66308" y="2045426"/>
            <a:ext cx="1677490" cy="115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 </a:t>
            </a:r>
          </a:p>
          <a:p>
            <a:pPr algn="ctr"/>
            <a:r>
              <a:rPr lang="en-IN" dirty="0"/>
              <a:t>The </a:t>
            </a:r>
          </a:p>
          <a:p>
            <a:pPr algn="ctr"/>
            <a:r>
              <a:rPr lang="en-IN" dirty="0"/>
              <a:t>Values</a:t>
            </a:r>
          </a:p>
        </p:txBody>
      </p:sp>
      <p:sp>
        <p:nvSpPr>
          <p:cNvPr id="26" name="Oval 25"/>
          <p:cNvSpPr/>
          <p:nvPr/>
        </p:nvSpPr>
        <p:spPr>
          <a:xfrm>
            <a:off x="6810234" y="4719327"/>
            <a:ext cx="1677490" cy="115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Match</a:t>
            </a:r>
          </a:p>
          <a:p>
            <a:pPr algn="ctr"/>
            <a:r>
              <a:rPr lang="en-IN" dirty="0"/>
              <a:t>The </a:t>
            </a:r>
          </a:p>
          <a:p>
            <a:pPr algn="ctr"/>
            <a:r>
              <a:rPr lang="en-IN" dirty="0"/>
              <a:t>Features</a:t>
            </a:r>
          </a:p>
        </p:txBody>
      </p:sp>
      <p:sp>
        <p:nvSpPr>
          <p:cNvPr id="28" name="Oval 27"/>
          <p:cNvSpPr/>
          <p:nvPr/>
        </p:nvSpPr>
        <p:spPr>
          <a:xfrm>
            <a:off x="3666308" y="4746171"/>
            <a:ext cx="1677490" cy="115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Classify </a:t>
            </a:r>
          </a:p>
          <a:p>
            <a:pPr algn="ctr"/>
            <a:r>
              <a:rPr lang="en-IN" dirty="0"/>
              <a:t>The </a:t>
            </a:r>
          </a:p>
          <a:p>
            <a:pPr algn="ctr"/>
            <a:r>
              <a:rPr lang="en-IN" dirty="0"/>
              <a:t>data</a:t>
            </a:r>
          </a:p>
        </p:txBody>
      </p:sp>
      <p:sp>
        <p:nvSpPr>
          <p:cNvPr id="29" name="Oval 28"/>
          <p:cNvSpPr/>
          <p:nvPr/>
        </p:nvSpPr>
        <p:spPr>
          <a:xfrm>
            <a:off x="782138" y="4741770"/>
            <a:ext cx="1677490" cy="115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</a:t>
            </a:r>
          </a:p>
          <a:p>
            <a:pPr algn="ctr"/>
            <a:r>
              <a:rPr lang="en-IN" dirty="0"/>
              <a:t>The </a:t>
            </a:r>
          </a:p>
          <a:p>
            <a:pPr algn="ctr"/>
            <a:r>
              <a:rPr lang="en-IN" dirty="0"/>
              <a:t>Heart</a:t>
            </a:r>
          </a:p>
          <a:p>
            <a:pPr algn="ctr"/>
            <a:r>
              <a:rPr lang="en-IN" dirty="0"/>
              <a:t>Disease  </a:t>
            </a:r>
          </a:p>
        </p:txBody>
      </p:sp>
      <p:cxnSp>
        <p:nvCxnSpPr>
          <p:cNvPr id="30" name="Straight Arrow Connector 29"/>
          <p:cNvCxnSpPr>
            <a:stCxn id="26" idx="2"/>
            <a:endCxn id="28" idx="6"/>
          </p:cNvCxnSpPr>
          <p:nvPr/>
        </p:nvCxnSpPr>
        <p:spPr>
          <a:xfrm flipH="1">
            <a:off x="5343798" y="5298447"/>
            <a:ext cx="1466436" cy="2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  <a:endCxn id="29" idx="6"/>
          </p:cNvCxnSpPr>
          <p:nvPr/>
        </p:nvCxnSpPr>
        <p:spPr>
          <a:xfrm flipH="1" flipV="1">
            <a:off x="2459628" y="5320890"/>
            <a:ext cx="1206680" cy="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ALGORITHMS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8"/>
            <a:ext cx="10515600" cy="5077097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DECISION TREE</a:t>
            </a:r>
            <a:r>
              <a:rPr lang="en-IN" dirty="0" smtClean="0"/>
              <a:t>:</a:t>
            </a:r>
            <a:r>
              <a:rPr lang="en-US" dirty="0"/>
              <a:t> Decision trees can handle large datasets and can be easily parallelized to improve processing time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It performs </a:t>
            </a:r>
            <a:r>
              <a:rPr lang="en-US" dirty="0"/>
              <a:t>classification without requiring much </a:t>
            </a:r>
            <a:r>
              <a:rPr lang="en-US" dirty="0" smtClean="0"/>
              <a:t>computation</a:t>
            </a:r>
            <a:endParaRPr lang="en-IN" dirty="0"/>
          </a:p>
          <a:p>
            <a:endParaRPr lang="en-IN" dirty="0"/>
          </a:p>
          <a:p>
            <a:r>
              <a:rPr lang="en-IN" b="1" dirty="0" smtClean="0"/>
              <a:t>LOGISTIC REGRESSION</a:t>
            </a:r>
            <a:r>
              <a:rPr lang="en-IN" dirty="0" smtClean="0"/>
              <a:t>: It is used for solving the classification problem. </a:t>
            </a:r>
            <a:r>
              <a:rPr lang="en-US" dirty="0" smtClean="0"/>
              <a:t>It </a:t>
            </a:r>
            <a:r>
              <a:rPr lang="en-US" dirty="0"/>
              <a:t>makes no assumptions about distributions of classes in feature space</a:t>
            </a:r>
            <a:r>
              <a:rPr lang="en-US" dirty="0" smtClean="0"/>
              <a:t>. It uses logistic function which gives sigmoid curve.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STOCHASTIC GRADIENT DESCENT:</a:t>
            </a:r>
            <a:r>
              <a:rPr lang="en-US" b="1" dirty="0"/>
              <a:t> </a:t>
            </a:r>
            <a:r>
              <a:rPr lang="en-US" dirty="0"/>
              <a:t>It is more efficient for large </a:t>
            </a:r>
            <a:r>
              <a:rPr lang="en-US" dirty="0" err="1" smtClean="0"/>
              <a:t>datasets.It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memory-efficient. Finding minimalist and maximizing problems.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ADA</a:t>
            </a:r>
            <a:r>
              <a:rPr lang="en-IN" dirty="0" smtClean="0"/>
              <a:t>:</a:t>
            </a:r>
            <a:r>
              <a:rPr lang="en-US" dirty="0"/>
              <a:t> </a:t>
            </a:r>
            <a:r>
              <a:rPr lang="en-US" dirty="0" err="1"/>
              <a:t>AdaBoost</a:t>
            </a:r>
            <a:r>
              <a:rPr lang="en-US" dirty="0"/>
              <a:t>, also called Adaptive Boosting, is a technique in Machine Learning used as an </a:t>
            </a:r>
            <a:r>
              <a:rPr lang="en-US" dirty="0" smtClean="0"/>
              <a:t>Ensemble method. It combines with random forest and decision tree with periodic stumps.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XGB: </a:t>
            </a:r>
            <a:r>
              <a:rPr lang="en-IN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an implementation of Gradient Boosted decision trees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utilizes the power of parallel processing and that is why it is much faster than </a:t>
            </a:r>
            <a:r>
              <a:rPr lang="en-US" dirty="0" smtClean="0"/>
              <a:t>GBM.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73"/>
            <a:ext cx="10515600" cy="467908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Golande</a:t>
            </a:r>
            <a:r>
              <a:rPr lang="en-US" dirty="0"/>
              <a:t>, </a:t>
            </a:r>
            <a:r>
              <a:rPr lang="en-US" dirty="0" err="1"/>
              <a:t>Pavan</a:t>
            </a:r>
            <a:r>
              <a:rPr lang="en-US" dirty="0"/>
              <a:t> Kumar T, Heart Disease Prediction Using Effective Machine Learning Techniques, International Journal of Recent Technology and Engineering, </a:t>
            </a:r>
            <a:r>
              <a:rPr lang="en-US" dirty="0" err="1"/>
              <a:t>Vol</a:t>
            </a:r>
            <a:r>
              <a:rPr lang="en-US" dirty="0"/>
              <a:t> 8, pp.944-950,2019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T.Nagamani</a:t>
            </a:r>
            <a:r>
              <a:rPr lang="en-IN" dirty="0"/>
              <a:t>, </a:t>
            </a:r>
            <a:r>
              <a:rPr lang="en-IN" dirty="0" err="1"/>
              <a:t>S.Logeswari</a:t>
            </a:r>
            <a:r>
              <a:rPr lang="en-IN" dirty="0"/>
              <a:t>, </a:t>
            </a:r>
            <a:r>
              <a:rPr lang="en-IN" dirty="0" err="1"/>
              <a:t>B.Gomathy</a:t>
            </a:r>
            <a:r>
              <a:rPr lang="en-IN" dirty="0"/>
              <a:t>, Heart Disease Prediction using Data Mining with </a:t>
            </a:r>
            <a:r>
              <a:rPr lang="en-IN" dirty="0" err="1"/>
              <a:t>Mapreduce</a:t>
            </a:r>
            <a:r>
              <a:rPr lang="en-IN" dirty="0"/>
              <a:t> Algorithm, International Journal of Innovative Technology and Exploring Engineering (IJITEE) ISSN: 2278-3075, Volume-8 Issue-3, January 2019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Fahd Saleh </a:t>
            </a:r>
            <a:r>
              <a:rPr lang="en-US" dirty="0" err="1" smtClean="0"/>
              <a:t>Alotaibi</a:t>
            </a:r>
            <a:r>
              <a:rPr lang="en-US" dirty="0" smtClean="0"/>
              <a:t>, Implementation of Machine Learning Model to Predict Heart Failure Disease, (IJACSA) International Journal of Advanced Computer Science and Applications, Vol. 10, No. 6, 2019.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Anjan</a:t>
            </a:r>
            <a:r>
              <a:rPr lang="en-IN" dirty="0" smtClean="0"/>
              <a:t> Nikhil </a:t>
            </a:r>
            <a:r>
              <a:rPr lang="en-IN" dirty="0" err="1" smtClean="0"/>
              <a:t>Repaka</a:t>
            </a:r>
            <a:r>
              <a:rPr lang="en-IN" dirty="0" smtClean="0"/>
              <a:t>, </a:t>
            </a:r>
            <a:r>
              <a:rPr lang="en-IN" dirty="0" err="1" smtClean="0"/>
              <a:t>Sai</a:t>
            </a:r>
            <a:r>
              <a:rPr lang="en-IN" dirty="0" smtClean="0"/>
              <a:t> Deepak </a:t>
            </a:r>
            <a:r>
              <a:rPr lang="en-IN" dirty="0" err="1" smtClean="0"/>
              <a:t>Ravikanti</a:t>
            </a:r>
            <a:r>
              <a:rPr lang="en-IN" dirty="0" smtClean="0"/>
              <a:t>, </a:t>
            </a:r>
            <a:r>
              <a:rPr lang="en-IN" dirty="0" err="1" smtClean="0"/>
              <a:t>Ramya</a:t>
            </a:r>
            <a:r>
              <a:rPr lang="en-IN" dirty="0" smtClean="0"/>
              <a:t> G Franklin, Design And Implementation Heart Disease Prediction Using </a:t>
            </a:r>
            <a:r>
              <a:rPr lang="en-IN" dirty="0" err="1" smtClean="0"/>
              <a:t>Naives</a:t>
            </a:r>
            <a:r>
              <a:rPr lang="en-IN" dirty="0" smtClean="0"/>
              <a:t> Bayesian, International Conference on Trends in Electronics and Information(ICOEI 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Theresa </a:t>
            </a:r>
            <a:r>
              <a:rPr lang="en-US" dirty="0" err="1"/>
              <a:t>Princy</a:t>
            </a:r>
            <a:r>
              <a:rPr lang="en-US" dirty="0"/>
              <a:t> R,J. </a:t>
            </a:r>
            <a:r>
              <a:rPr lang="en-US" dirty="0" err="1"/>
              <a:t>Thomas,Human</a:t>
            </a:r>
            <a:r>
              <a:rPr lang="en-US" dirty="0"/>
              <a:t> heart Disease Prediction System using Data Mining Techniques, International Conference on Circuit Power and Computing Technologies,Bangalore,2016.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Nagaraj</a:t>
            </a:r>
            <a:r>
              <a:rPr lang="en-US" dirty="0"/>
              <a:t> M </a:t>
            </a:r>
            <a:r>
              <a:rPr lang="en-US" dirty="0" err="1"/>
              <a:t>Lutimath,Chethan</a:t>
            </a:r>
            <a:r>
              <a:rPr lang="en-US" dirty="0"/>
              <a:t> </a:t>
            </a:r>
            <a:r>
              <a:rPr lang="en-US" dirty="0" err="1"/>
              <a:t>C,Basavaraj</a:t>
            </a:r>
            <a:r>
              <a:rPr lang="en-US" dirty="0"/>
              <a:t> S </a:t>
            </a:r>
            <a:r>
              <a:rPr lang="en-US" dirty="0" err="1"/>
              <a:t>Pol.,Prediction</a:t>
            </a:r>
            <a:r>
              <a:rPr lang="en-US" dirty="0"/>
              <a:t> Of Heart Disease using Machine Learning, International journal Of Recent Technology and Engineering,8,(2S10), </a:t>
            </a:r>
            <a:r>
              <a:rPr lang="en-US" dirty="0" err="1"/>
              <a:t>pp</a:t>
            </a:r>
            <a:r>
              <a:rPr lang="en-US" dirty="0"/>
              <a:t> 474-477,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UCI, Heart Disease Data Set.[Online]. Available (Accessed on May 1 2020): https://www.kaggle.com/ronitf/heart-disease-uci.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Sayali</a:t>
            </a:r>
            <a:r>
              <a:rPr lang="en-US" dirty="0"/>
              <a:t> </a:t>
            </a:r>
            <a:r>
              <a:rPr lang="en-US" dirty="0" err="1" smtClean="0"/>
              <a:t>Ambekar</a:t>
            </a:r>
            <a:r>
              <a:rPr lang="en-US" dirty="0" smtClean="0"/>
              <a:t>, </a:t>
            </a:r>
            <a:r>
              <a:rPr lang="en-US" dirty="0" err="1"/>
              <a:t>Rashmi</a:t>
            </a:r>
            <a:r>
              <a:rPr lang="en-US" dirty="0"/>
              <a:t> </a:t>
            </a:r>
            <a:r>
              <a:rPr lang="en-US" dirty="0" err="1"/>
              <a:t>Phalnikar,Disease</a:t>
            </a:r>
            <a:r>
              <a:rPr lang="en-US" dirty="0"/>
              <a:t> Risk Prediction by Using Convolutional Neural Network,2018 Fourth International Conference on Computing Communication Control and Automation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C. B. </a:t>
            </a:r>
            <a:r>
              <a:rPr lang="en-US" dirty="0" err="1"/>
              <a:t>Rjeily</a:t>
            </a:r>
            <a:r>
              <a:rPr lang="en-US" dirty="0"/>
              <a:t>, G. </a:t>
            </a:r>
            <a:r>
              <a:rPr lang="en-US" dirty="0" err="1"/>
              <a:t>Badr</a:t>
            </a:r>
            <a:r>
              <a:rPr lang="en-US" dirty="0"/>
              <a:t>, E. </a:t>
            </a:r>
            <a:r>
              <a:rPr lang="en-US" dirty="0" err="1"/>
              <a:t>Hassani</a:t>
            </a:r>
            <a:r>
              <a:rPr lang="en-US" dirty="0"/>
              <a:t>, A. H., and E. Andres, Medical Data Mining for Heart Diseases and the Future of Sequential Mining in Medical Field, in Machine Learning Paradigms, 2019, pp. 7199.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Jafar</a:t>
            </a:r>
            <a:r>
              <a:rPr lang="en-US" dirty="0"/>
              <a:t> </a:t>
            </a:r>
            <a:r>
              <a:rPr lang="en-US" dirty="0" err="1"/>
              <a:t>Alzubi</a:t>
            </a:r>
            <a:r>
              <a:rPr lang="en-US" dirty="0"/>
              <a:t>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Nayyar</a:t>
            </a:r>
            <a:r>
              <a:rPr lang="en-US" dirty="0"/>
              <a:t>, </a:t>
            </a:r>
            <a:r>
              <a:rPr lang="en-US" dirty="0" err="1"/>
              <a:t>Akshi</a:t>
            </a:r>
            <a:r>
              <a:rPr lang="en-US" dirty="0"/>
              <a:t> Kumar. "Machine Learning from Theory to Algorithms: An Overview", Journal of Physics: Conference Series, </a:t>
            </a:r>
            <a:r>
              <a:rPr lang="en-US" dirty="0" smtClean="0"/>
              <a:t>2018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6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103868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CODE IMPLEMENTATION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05" y="1245327"/>
            <a:ext cx="8681231" cy="55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392167"/>
            <a:ext cx="10767993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613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HEART DISEASE DETECTION USING MACHINE LEARNING</vt:lpstr>
      <vt:lpstr> ABSTRACT </vt:lpstr>
      <vt:lpstr>       ARCHITECTURE DESIGN FOR PROPOSED SYSTEM</vt:lpstr>
      <vt:lpstr>ER DIAGRAM</vt:lpstr>
      <vt:lpstr>DFD DIAGRAM</vt:lpstr>
      <vt:lpstr>ALGORITHMS USED</vt:lpstr>
      <vt:lpstr>REFERENCES</vt:lpstr>
      <vt:lpstr>CODE IMPLEMENTATION</vt:lpstr>
      <vt:lpstr>PowerPoint Presentation</vt:lpstr>
      <vt:lpstr>CODE IMPLEMENTATION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USING MACHINE LEARNING</dc:title>
  <dc:creator>Microsoft account</dc:creator>
  <cp:lastModifiedBy>Microsoft account</cp:lastModifiedBy>
  <cp:revision>70</cp:revision>
  <dcterms:created xsi:type="dcterms:W3CDTF">2023-02-26T08:40:28Z</dcterms:created>
  <dcterms:modified xsi:type="dcterms:W3CDTF">2023-05-06T05:14:23Z</dcterms:modified>
</cp:coreProperties>
</file>