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4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7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5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2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6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5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0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7381-2758-4D7A-B728-98BDCFBCB60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D4A2-45B3-49E6-B98B-CEA5D5871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0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326" y="251506"/>
            <a:ext cx="9144000" cy="1673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HEART DISEASE DETECTION</a:t>
            </a:r>
            <a:br>
              <a:rPr lang="en-US" dirty="0" smtClean="0"/>
            </a:br>
            <a:r>
              <a:rPr lang="en-US" dirty="0" smtClean="0"/>
              <a:t>USING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72" y="4511040"/>
            <a:ext cx="3988525" cy="212802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GUIDE: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1" dirty="0" err="1" smtClean="0"/>
              <a:t>Mrs.G.Julin</a:t>
            </a:r>
            <a:r>
              <a:rPr lang="en-US" b="1" dirty="0" smtClean="0"/>
              <a:t> </a:t>
            </a:r>
            <a:r>
              <a:rPr lang="en-US" b="1" dirty="0" err="1" smtClean="0"/>
              <a:t>Leeya</a:t>
            </a:r>
            <a:r>
              <a:rPr lang="en-US" b="1" dirty="0" smtClean="0"/>
              <a:t>, </a:t>
            </a:r>
            <a:r>
              <a:rPr lang="en-US" b="1" dirty="0" err="1" smtClean="0"/>
              <a:t>M.Tech</a:t>
            </a:r>
            <a:r>
              <a:rPr lang="en-US" b="1" dirty="0" smtClean="0"/>
              <a:t>., </a:t>
            </a:r>
            <a:endParaRPr lang="en-US" b="0" dirty="0" smtClean="0">
              <a:effectLst/>
            </a:endParaRPr>
          </a:p>
          <a:p>
            <a:r>
              <a:rPr lang="en-US" b="1" dirty="0" smtClean="0"/>
              <a:t>CSE Department</a:t>
            </a:r>
            <a:endParaRPr lang="en-US" b="0" dirty="0" smtClean="0">
              <a:effectLst/>
            </a:endParaRPr>
          </a:p>
          <a:p>
            <a:r>
              <a:rPr lang="en-US" b="1" dirty="0" smtClean="0"/>
              <a:t>UCEA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2" descr="https://lh4.googleusercontent.com/USPk2ggwO3wH9j75WZO_wEVC1dPXIAWu7f2wNzb5JoKxx0pmNTWATX-XZu0GUJdOviz8gR0LjfSiyXXaBtHr5A-Il47y1w7qxf2UBXmlPgbsmpYUPdR5f0qyPredKmV8oGlOIjPAwJv0RB6EspV_-Q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16" y="1689872"/>
            <a:ext cx="5756366" cy="25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05350" y="5024847"/>
            <a:ext cx="3411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BATCH MEMBERS:</a:t>
            </a:r>
            <a:endParaRPr lang="en-IN" b="0" dirty="0" smtClean="0">
              <a:effectLst/>
            </a:endParaRPr>
          </a:p>
          <a:p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1" dirty="0" smtClean="0"/>
              <a:t>Arunkumar R [513319104006]</a:t>
            </a:r>
            <a:endParaRPr lang="en-IN" b="0" dirty="0" smtClean="0">
              <a:effectLst/>
            </a:endParaRPr>
          </a:p>
          <a:p>
            <a:r>
              <a:rPr lang="en-IN" b="1" dirty="0" err="1" smtClean="0"/>
              <a:t>Nithish</a:t>
            </a:r>
            <a:r>
              <a:rPr lang="en-IN" b="1" dirty="0" smtClean="0"/>
              <a:t> Kumar B [513319104022]</a:t>
            </a:r>
            <a:endParaRPr lang="en-IN" b="0" dirty="0" smtClean="0">
              <a:effectLst/>
            </a:endParaRPr>
          </a:p>
          <a:p>
            <a:r>
              <a:rPr lang="en-IN" b="1" dirty="0" err="1" smtClean="0"/>
              <a:t>Panneerselvam</a:t>
            </a:r>
            <a:r>
              <a:rPr lang="en-IN" b="1" dirty="0" smtClean="0"/>
              <a:t> K [513319104025]</a:t>
            </a:r>
            <a:endParaRPr lang="en-IN" b="0" dirty="0" smtClean="0">
              <a:effectLst/>
            </a:endParaRPr>
          </a:p>
          <a:p>
            <a:r>
              <a:rPr lang="en-IN" b="1" dirty="0" smtClean="0"/>
              <a:t>Surya A [513319104041</a:t>
            </a:r>
            <a:r>
              <a:rPr lang="en-IN" sz="1400" b="1" dirty="0" smtClean="0"/>
              <a:t>]</a:t>
            </a:r>
            <a:endParaRPr lang="en-IN" sz="14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39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</a:t>
            </a:r>
            <a:r>
              <a:rPr lang="en-IN" b="1" dirty="0"/>
              <a:t>Code implementation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4" y="1825625"/>
            <a:ext cx="8660371" cy="4351338"/>
          </a:xfrm>
        </p:spPr>
      </p:pic>
    </p:spTree>
    <p:extLst>
      <p:ext uri="{BB962C8B-B14F-4D97-AF65-F5344CB8AC3E}">
        <p14:creationId xmlns:p14="http://schemas.microsoft.com/office/powerpoint/2010/main" val="14260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/>
              <a:t>Code implementation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27" y="1825625"/>
            <a:ext cx="8636345" cy="4351338"/>
          </a:xfrm>
        </p:spPr>
      </p:pic>
    </p:spTree>
    <p:extLst>
      <p:ext uri="{BB962C8B-B14F-4D97-AF65-F5344CB8AC3E}">
        <p14:creationId xmlns:p14="http://schemas.microsoft.com/office/powerpoint/2010/main" val="1481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/>
              <a:t>Code implementation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0" y="1825625"/>
            <a:ext cx="5639599" cy="4351338"/>
          </a:xfrm>
        </p:spPr>
      </p:pic>
    </p:spTree>
    <p:extLst>
      <p:ext uri="{BB962C8B-B14F-4D97-AF65-F5344CB8AC3E}">
        <p14:creationId xmlns:p14="http://schemas.microsoft.com/office/powerpoint/2010/main" val="2755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/>
              <a:t>Code implementation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0" y="1825625"/>
            <a:ext cx="7543439" cy="4351338"/>
          </a:xfrm>
        </p:spPr>
      </p:pic>
    </p:spTree>
    <p:extLst>
      <p:ext uri="{BB962C8B-B14F-4D97-AF65-F5344CB8AC3E}">
        <p14:creationId xmlns:p14="http://schemas.microsoft.com/office/powerpoint/2010/main" val="31036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 </a:t>
            </a:r>
            <a:r>
              <a:rPr lang="en-IN" smtClean="0"/>
              <a:t>    </a:t>
            </a:r>
          </a:p>
          <a:p>
            <a:pPr marL="0" indent="0">
              <a:buNone/>
            </a:pPr>
            <a:r>
              <a:rPr lang="en-IN"/>
              <a:t> </a:t>
            </a:r>
            <a:r>
              <a:rPr lang="en-IN" smtClean="0"/>
              <a:t>                                              THANK </a:t>
            </a:r>
            <a:r>
              <a:rPr lang="en-IN" dirty="0" smtClean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7299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We are </a:t>
            </a:r>
            <a:r>
              <a:rPr lang="en-IN" smtClean="0"/>
              <a:t>using UCI[</a:t>
            </a:r>
            <a:r>
              <a:rPr lang="en-IN"/>
              <a:t>University of California </a:t>
            </a:r>
            <a:r>
              <a:rPr lang="en-IN" smtClean="0"/>
              <a:t>Irvine] </a:t>
            </a:r>
            <a:r>
              <a:rPr lang="en-IN" dirty="0" smtClean="0"/>
              <a:t>dataset with different test size and random state </a:t>
            </a:r>
          </a:p>
          <a:p>
            <a:r>
              <a:rPr lang="en-IN" dirty="0" smtClean="0"/>
              <a:t>We shall use Ada , </a:t>
            </a:r>
            <a:r>
              <a:rPr lang="en-IN" dirty="0" err="1" smtClean="0"/>
              <a:t>Xgb</a:t>
            </a:r>
            <a:r>
              <a:rPr lang="en-IN" dirty="0" smtClean="0"/>
              <a:t> and Stochastic Gradient algorithms </a:t>
            </a:r>
          </a:p>
          <a:p>
            <a:r>
              <a:rPr lang="en-IN" dirty="0" smtClean="0"/>
              <a:t>These algorithms will help to increase performance</a:t>
            </a:r>
          </a:p>
          <a:p>
            <a:r>
              <a:rPr lang="en-US" dirty="0"/>
              <a:t> To evaluate the performance of a classification model, different metrics are used, and some of them are as follows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Accuracy : It </a:t>
            </a:r>
            <a:r>
              <a:rPr lang="en-US" dirty="0"/>
              <a:t>can </a:t>
            </a:r>
            <a:r>
              <a:rPr lang="en-US" dirty="0" smtClean="0"/>
              <a:t>be calculated </a:t>
            </a:r>
            <a:r>
              <a:rPr lang="en-US" dirty="0"/>
              <a:t>as the number of correct predictions to the total number of predictions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Confusion </a:t>
            </a:r>
            <a:r>
              <a:rPr lang="en-US" dirty="0" err="1" smtClean="0"/>
              <a:t>Matrix:</a:t>
            </a:r>
            <a:r>
              <a:rPr lang="en-US" dirty="0" err="1"/>
              <a:t>A</a:t>
            </a:r>
            <a:r>
              <a:rPr lang="en-US" dirty="0"/>
              <a:t> confusion matrix is a tabular representation of prediction outcomes of any binary classifier, which is used to describe the performance of the classification model on a set of test data when true values are known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IN" dirty="0" smtClean="0"/>
              <a:t>Classification Report : </a:t>
            </a:r>
            <a:r>
              <a:rPr lang="en-US" dirty="0"/>
              <a:t>A classification report is a performance evaluation metric in machine learning. It is used to show the precision, recall, F1 Score, and support of your trained classification </a:t>
            </a:r>
            <a:r>
              <a:rPr lang="en-US" dirty="0" smtClean="0"/>
              <a:t>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9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54683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Architecture Design</a:t>
            </a:r>
            <a:endParaRPr lang="en-IN" b="1" dirty="0"/>
          </a:p>
        </p:txBody>
      </p:sp>
      <p:sp>
        <p:nvSpPr>
          <p:cNvPr id="4" name="Oval 3"/>
          <p:cNvSpPr/>
          <p:nvPr/>
        </p:nvSpPr>
        <p:spPr>
          <a:xfrm>
            <a:off x="1205565" y="1836179"/>
            <a:ext cx="836023" cy="531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user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5955" y="3163053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Data requirements for prediction of heart disease</a:t>
            </a:r>
            <a:endParaRPr lang="en-IN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336571" y="3163053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Pre-processing</a:t>
            </a:r>
            <a:endParaRPr lang="en-IN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213249" y="3163053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Create model using different machine learning algorithms</a:t>
            </a:r>
            <a:endParaRPr lang="en-IN" b="1" dirty="0"/>
          </a:p>
        </p:txBody>
      </p:sp>
      <p:sp>
        <p:nvSpPr>
          <p:cNvPr id="9" name="Rounded Rectangle 8"/>
          <p:cNvSpPr/>
          <p:nvPr/>
        </p:nvSpPr>
        <p:spPr>
          <a:xfrm>
            <a:off x="8213248" y="5286103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Calculating result</a:t>
            </a:r>
            <a:endParaRPr lang="en-IN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336571" y="5286103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Heart disease predictor’s result</a:t>
            </a:r>
            <a:endParaRPr lang="en-IN" b="1" dirty="0"/>
          </a:p>
        </p:txBody>
      </p: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>
            <a:off x="1623577" y="2367402"/>
            <a:ext cx="0" cy="795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2731199" y="3620212"/>
            <a:ext cx="1605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6551815" y="3620212"/>
            <a:ext cx="166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20870" y="4077371"/>
            <a:ext cx="8710" cy="120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10" idx="3"/>
          </p:cNvCxnSpPr>
          <p:nvPr/>
        </p:nvCxnSpPr>
        <p:spPr>
          <a:xfrm flipH="1">
            <a:off x="6551815" y="5743262"/>
            <a:ext cx="1661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Results Obtained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1)Logistic Regression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5" y="2926036"/>
            <a:ext cx="403895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835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Avinash</a:t>
            </a:r>
            <a:r>
              <a:rPr lang="en-US" dirty="0"/>
              <a:t> </a:t>
            </a:r>
            <a:r>
              <a:rPr lang="en-US" dirty="0" err="1"/>
              <a:t>Golande</a:t>
            </a:r>
            <a:r>
              <a:rPr lang="en-US" dirty="0"/>
              <a:t>, </a:t>
            </a:r>
            <a:r>
              <a:rPr lang="en-US" dirty="0" err="1"/>
              <a:t>Pavan</a:t>
            </a:r>
            <a:r>
              <a:rPr lang="en-US" dirty="0"/>
              <a:t> Kumar T, Heart Disease Prediction Using Effective Machine Learning Techniques, International Journal of Recent Technology and Engineering, </a:t>
            </a:r>
            <a:r>
              <a:rPr lang="en-US" dirty="0" err="1"/>
              <a:t>Vol</a:t>
            </a:r>
            <a:r>
              <a:rPr lang="en-US" dirty="0"/>
              <a:t> 8, pp.944-950,2019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T.Nagamani</a:t>
            </a:r>
            <a:r>
              <a:rPr lang="en-IN" dirty="0"/>
              <a:t>, </a:t>
            </a:r>
            <a:r>
              <a:rPr lang="en-IN" dirty="0" err="1"/>
              <a:t>S.Logeswari</a:t>
            </a:r>
            <a:r>
              <a:rPr lang="en-IN" dirty="0"/>
              <a:t>, </a:t>
            </a:r>
            <a:r>
              <a:rPr lang="en-IN" dirty="0" err="1"/>
              <a:t>B.Gomathy</a:t>
            </a:r>
            <a:r>
              <a:rPr lang="en-IN" dirty="0"/>
              <a:t>, Heart Disease Prediction using Data Mining with </a:t>
            </a:r>
            <a:r>
              <a:rPr lang="en-IN" dirty="0" err="1"/>
              <a:t>Mapreduce</a:t>
            </a:r>
            <a:r>
              <a:rPr lang="en-IN" dirty="0"/>
              <a:t> Algorithm, International Journal of Innovative Technology and Exploring Engineering (IJITEE) ISSN: 2278-3075, Volume-8 Issue-3, January </a:t>
            </a:r>
            <a:r>
              <a:rPr lang="en-IN" dirty="0" smtClean="0"/>
              <a:t>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Fahd Saleh </a:t>
            </a:r>
            <a:r>
              <a:rPr lang="en-US" dirty="0" err="1"/>
              <a:t>Alotaibi</a:t>
            </a:r>
            <a:r>
              <a:rPr lang="en-US" dirty="0"/>
              <a:t>, Implementation of Machine Learning Model to Predict Heart Failure Disease, (IJACSA) International Journal of Advanced Computer Science and Applications, Vol. 10, No. 6, 2019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Anjan</a:t>
            </a:r>
            <a:r>
              <a:rPr lang="en-IN" dirty="0"/>
              <a:t> Nikhil </a:t>
            </a:r>
            <a:r>
              <a:rPr lang="en-IN" dirty="0" err="1"/>
              <a:t>Repaka</a:t>
            </a:r>
            <a:r>
              <a:rPr lang="en-IN" dirty="0"/>
              <a:t>, </a:t>
            </a:r>
            <a:r>
              <a:rPr lang="en-IN" dirty="0" err="1"/>
              <a:t>Sai</a:t>
            </a:r>
            <a:r>
              <a:rPr lang="en-IN" dirty="0"/>
              <a:t> Deepak </a:t>
            </a:r>
            <a:r>
              <a:rPr lang="en-IN" dirty="0" err="1"/>
              <a:t>Ravikanti</a:t>
            </a:r>
            <a:r>
              <a:rPr lang="en-IN" dirty="0"/>
              <a:t>, </a:t>
            </a:r>
            <a:r>
              <a:rPr lang="en-IN" dirty="0" err="1"/>
              <a:t>Ramya</a:t>
            </a:r>
            <a:r>
              <a:rPr lang="en-IN" dirty="0"/>
              <a:t> G Franklin, Design And Implementation Heart Disease Prediction Using </a:t>
            </a:r>
            <a:r>
              <a:rPr lang="en-IN" dirty="0" err="1"/>
              <a:t>Naives</a:t>
            </a:r>
            <a:r>
              <a:rPr lang="en-IN" dirty="0"/>
              <a:t> Bayesian, International Conference on Trends in Electronics and Information(ICOEI 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Theresa </a:t>
            </a:r>
            <a:r>
              <a:rPr lang="en-US" dirty="0" err="1"/>
              <a:t>Princy</a:t>
            </a:r>
            <a:r>
              <a:rPr lang="en-US" dirty="0"/>
              <a:t> R,J. </a:t>
            </a:r>
            <a:r>
              <a:rPr lang="en-US" dirty="0" err="1"/>
              <a:t>Thomas,Human</a:t>
            </a:r>
            <a:r>
              <a:rPr lang="en-US" dirty="0"/>
              <a:t> heart Disease Prediction System using Data Mining Techniques, International Conference on Circuit Power and Computing Technologies,Bangalore,2016.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Nagaraj</a:t>
            </a:r>
            <a:r>
              <a:rPr lang="en-US" dirty="0"/>
              <a:t> M </a:t>
            </a:r>
            <a:r>
              <a:rPr lang="en-US" dirty="0" err="1"/>
              <a:t>Lutimath,Chethan</a:t>
            </a:r>
            <a:r>
              <a:rPr lang="en-US" dirty="0"/>
              <a:t> </a:t>
            </a:r>
            <a:r>
              <a:rPr lang="en-US" dirty="0" err="1"/>
              <a:t>C,Basavaraj</a:t>
            </a:r>
            <a:r>
              <a:rPr lang="en-US" dirty="0"/>
              <a:t> S </a:t>
            </a:r>
            <a:r>
              <a:rPr lang="en-US" dirty="0" err="1"/>
              <a:t>Pol.,Prediction</a:t>
            </a:r>
            <a:r>
              <a:rPr lang="en-US" dirty="0"/>
              <a:t> Of Heart Disease using Machine Learning, International journal Of Recent Technology and Engineering,8,(2S10), </a:t>
            </a:r>
            <a:r>
              <a:rPr lang="en-US" dirty="0" err="1"/>
              <a:t>pp</a:t>
            </a:r>
            <a:r>
              <a:rPr lang="en-US" dirty="0"/>
              <a:t> 474-477, 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UCI, Heart Disease Data Set.[Online]. Available (Accessed on May 1 2020):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www.kaggle.com/ronitf/heart-disease-uci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Sayali</a:t>
            </a:r>
            <a:r>
              <a:rPr lang="en-US" dirty="0"/>
              <a:t> </a:t>
            </a:r>
            <a:r>
              <a:rPr lang="en-US" dirty="0" err="1"/>
              <a:t>Ambekar</a:t>
            </a:r>
            <a:r>
              <a:rPr lang="en-US" dirty="0"/>
              <a:t>, </a:t>
            </a:r>
            <a:r>
              <a:rPr lang="en-US" dirty="0" err="1"/>
              <a:t>Rashmi</a:t>
            </a:r>
            <a:r>
              <a:rPr lang="en-US" dirty="0"/>
              <a:t> </a:t>
            </a:r>
            <a:r>
              <a:rPr lang="en-US" dirty="0" err="1"/>
              <a:t>Phalnikar,Disease</a:t>
            </a:r>
            <a:r>
              <a:rPr lang="en-US" dirty="0"/>
              <a:t> Risk Prediction by Using Convolutional Neural Network,2018 Fourth International Conference on Computing Communication Control and Automation.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C. B. </a:t>
            </a:r>
            <a:r>
              <a:rPr lang="en-US" dirty="0" err="1"/>
              <a:t>Rjeily</a:t>
            </a:r>
            <a:r>
              <a:rPr lang="en-US" dirty="0"/>
              <a:t>, G. </a:t>
            </a:r>
            <a:r>
              <a:rPr lang="en-US" dirty="0" err="1"/>
              <a:t>Badr</a:t>
            </a:r>
            <a:r>
              <a:rPr lang="en-US" dirty="0"/>
              <a:t>, E. </a:t>
            </a:r>
            <a:r>
              <a:rPr lang="en-US" dirty="0" err="1"/>
              <a:t>Hassani</a:t>
            </a:r>
            <a:r>
              <a:rPr lang="en-US" dirty="0"/>
              <a:t>, A. H., and E. Andres, Medical Data Mining for Heart Diseases and the Future of Sequential Mining in Medical Field, in Machine Learning Paradigms, 2019, pp. 7199.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Jafar</a:t>
            </a:r>
            <a:r>
              <a:rPr lang="en-US" dirty="0"/>
              <a:t> </a:t>
            </a:r>
            <a:r>
              <a:rPr lang="en-US" dirty="0" err="1"/>
              <a:t>Alzubi</a:t>
            </a:r>
            <a:r>
              <a:rPr lang="en-US" dirty="0"/>
              <a:t>, </a:t>
            </a:r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Nayyar</a:t>
            </a:r>
            <a:r>
              <a:rPr lang="en-US" dirty="0"/>
              <a:t>, </a:t>
            </a:r>
            <a:r>
              <a:rPr lang="en-US" dirty="0" err="1"/>
              <a:t>Akshi</a:t>
            </a:r>
            <a:r>
              <a:rPr lang="en-US" dirty="0"/>
              <a:t> Kumar. "Machine Learning from Theory to Algorithms: An Overview", Journal of Physics: Conference Series, 2018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8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Code implementation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96" y="1825625"/>
            <a:ext cx="7915407" cy="4351338"/>
          </a:xfrm>
        </p:spPr>
      </p:pic>
    </p:spTree>
    <p:extLst>
      <p:ext uri="{BB962C8B-B14F-4D97-AF65-F5344CB8AC3E}">
        <p14:creationId xmlns:p14="http://schemas.microsoft.com/office/powerpoint/2010/main" val="38388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CODE IMPLEMENTATION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6" y="1875130"/>
            <a:ext cx="10463167" cy="4252328"/>
          </a:xfrm>
        </p:spPr>
      </p:pic>
    </p:spTree>
    <p:extLst>
      <p:ext uri="{BB962C8B-B14F-4D97-AF65-F5344CB8AC3E}">
        <p14:creationId xmlns:p14="http://schemas.microsoft.com/office/powerpoint/2010/main" val="41731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CODE IMPLEMENTATION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72" y="1825625"/>
            <a:ext cx="8132656" cy="4351338"/>
          </a:xfrm>
        </p:spPr>
      </p:pic>
    </p:spTree>
    <p:extLst>
      <p:ext uri="{BB962C8B-B14F-4D97-AF65-F5344CB8AC3E}">
        <p14:creationId xmlns:p14="http://schemas.microsoft.com/office/powerpoint/2010/main" val="37109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Code implementation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34" y="1825625"/>
            <a:ext cx="7382732" cy="4351338"/>
          </a:xfrm>
        </p:spPr>
      </p:pic>
    </p:spTree>
    <p:extLst>
      <p:ext uri="{BB962C8B-B14F-4D97-AF65-F5344CB8AC3E}">
        <p14:creationId xmlns:p14="http://schemas.microsoft.com/office/powerpoint/2010/main" val="14599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403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HEART DISEASE DETECTION USING MACHINE LEARNING</vt:lpstr>
      <vt:lpstr>ABSTRACT</vt:lpstr>
      <vt:lpstr>Architecture Design</vt:lpstr>
      <vt:lpstr>Results Obtained</vt:lpstr>
      <vt:lpstr>References</vt:lpstr>
      <vt:lpstr>Code implementation</vt:lpstr>
      <vt:lpstr>CODE IMPLEMENTATION</vt:lpstr>
      <vt:lpstr>CODE IMPLEMENTATION</vt:lpstr>
      <vt:lpstr>Code implementation</vt:lpstr>
      <vt:lpstr>  Code implementation</vt:lpstr>
      <vt:lpstr> Code implementation</vt:lpstr>
      <vt:lpstr> Code implementation</vt:lpstr>
      <vt:lpstr> Code implementation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DETECTION USING MACHINE LEARNING</dc:title>
  <dc:creator>Microsoft account</dc:creator>
  <cp:lastModifiedBy>Microsoft account</cp:lastModifiedBy>
  <cp:revision>20</cp:revision>
  <dcterms:created xsi:type="dcterms:W3CDTF">2023-04-17T04:51:28Z</dcterms:created>
  <dcterms:modified xsi:type="dcterms:W3CDTF">2023-05-07T11:19:29Z</dcterms:modified>
</cp:coreProperties>
</file>