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6F74-E5B4-1C49-D076-2A791146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FA56C-72B6-F0BA-1C48-CA236E046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44E5-953C-F2C8-CDBB-ADD52924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597D-2238-7042-BD42-A00EC787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D5E5-8B50-8107-17E7-A6FF0471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19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CCAD-D917-CF26-E64C-26454C29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2387D-51E8-7D58-0499-DB733D57D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D082-44ED-3E95-48E4-277428AC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F4A9-9DE6-B390-878E-F526DF8B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3DD1-485D-CF90-3CA6-45137D2D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84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9921F-D69F-CD10-38D1-6E0DACE30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DEE78-2267-10DF-F9F6-AFD71F86A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C8AC-2CD2-E09A-883E-FFAE0DBC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A441-F405-9CC2-3E0C-ABBB63D0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172D-7E1D-E4BD-A6A0-3545924B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5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3079-7F0E-F6AC-C5FD-FA892D49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F3E7-B8EB-D76F-7650-F743F107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C518-EFB5-C376-1833-470C6C79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754D-1DA9-057D-5F53-7AFAE62D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EE8C-D37E-AF9C-507C-FA60815D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6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35C1-D298-1DB2-0151-A0A9B69C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F0927-DB55-8BB2-31C5-4F80CB6C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26BA-486F-4B16-AD77-5BCC87B0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0EC5-0CCE-C0E5-C882-B0929886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5FCB-B01E-E17D-AE1E-EB60E34C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15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5719-3F8C-BD20-B967-271B3CD8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90D8-1EBB-3488-7FC7-BD2EDD7AD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ABAE-E3BC-20C8-27AA-91AEC31A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7DDCA-C2AC-A574-221A-285CC95D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1794-6946-26FA-0DEB-56109502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BA84B-DD26-D874-8C05-ECDC7DB2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98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B547-B4F4-3656-8E31-20655C80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2CFAB-12FB-36D1-EDC5-A99F8B1D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41AF3-A7F2-5878-05CF-A2AC5806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47F86-FF23-090F-78C1-F6000B37F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A3A0F-81C1-0348-DF93-217BAAFAE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0FAD1-FA99-D0FF-8DCE-0F62916C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16D58-3AAD-B197-671F-B43A9A7B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9C091-3592-2F6D-BEDB-C4947CF8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3E4-24C1-9115-E001-B5AA1DFE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8FE76-3784-1EA0-4118-FA63D120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5E99A-159A-942B-C941-D48D96A0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71C8C-11EC-30FB-A8E6-1F47C8B4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78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B8DBC-B889-4A2C-E8A8-937F6C2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E79C3-EE0B-78EC-205C-A7F9DEBB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C33C-B2CC-6284-A329-1988FF4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51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C47C-C67E-D61D-4797-EF98DC75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209B-0B4A-3C87-7FAB-B39EDCB7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63873-FF1C-6458-A07B-A9652BCFE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350C5-4229-15D5-054F-2CC1A22D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5F0A-07C5-F9FC-9103-D671B3F5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77A76-16B7-30D0-DB13-D10BCA1F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2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8CEA-C4CD-8D68-66CC-D475318F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689AB-DD6B-C358-F2D0-836E9750D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8EEED-E613-36FE-3748-02B9A0DC5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5DC9-448B-56CE-4B46-768895E2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A33C4-2596-866E-5975-0E550667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406C8-3F8B-1537-1C23-7F114A5D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FCE2E-B9B8-D000-DA88-FDC3A062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999F-18B2-76E9-04B9-EAFC731F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2585-CE00-AF76-5B6F-F6F93A8A5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8593-32BE-4232-AC26-753CD295550C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6245F-2F22-3AAB-3C13-2D9277916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5DC55-3E0B-0EB0-8C0A-A5A9A7B18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FFA5-9188-41A3-831E-4CB600F50F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87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1CFF-8387-E19F-6E67-053F06E7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604" y="276934"/>
            <a:ext cx="11000792" cy="147732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DETECTION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MACHINE LEARNING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9D5EA-321E-0A78-711B-BCD932116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82" y="1947210"/>
            <a:ext cx="5043035" cy="2458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FD687-2E30-0550-3C32-7D2F33350B60}"/>
              </a:ext>
            </a:extLst>
          </p:cNvPr>
          <p:cNvSpPr txBox="1"/>
          <p:nvPr/>
        </p:nvSpPr>
        <p:spPr>
          <a:xfrm>
            <a:off x="7573347" y="4224383"/>
            <a:ext cx="4618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BATCH MEMBERS:</a:t>
            </a:r>
          </a:p>
          <a:p>
            <a:endParaRPr lang="en-US" sz="2400" b="1" dirty="0"/>
          </a:p>
          <a:p>
            <a:r>
              <a:rPr lang="en-US" sz="2400" b="1" dirty="0"/>
              <a:t>Arunkumar R [513319104006]</a:t>
            </a:r>
          </a:p>
          <a:p>
            <a:r>
              <a:rPr lang="en-US" sz="2400" b="1" dirty="0"/>
              <a:t>Nithish Kumar B [513319104022]</a:t>
            </a:r>
          </a:p>
          <a:p>
            <a:r>
              <a:rPr lang="en-US" sz="2400" b="1" dirty="0"/>
              <a:t>Panneerselvam K [513319104025]</a:t>
            </a:r>
          </a:p>
          <a:p>
            <a:r>
              <a:rPr lang="en-US" sz="2400" b="1" dirty="0"/>
              <a:t>Surya A [513319104041]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C1998-DCBF-122A-243B-FAFD36FA08BB}"/>
              </a:ext>
            </a:extLst>
          </p:cNvPr>
          <p:cNvSpPr txBox="1"/>
          <p:nvPr/>
        </p:nvSpPr>
        <p:spPr>
          <a:xfrm>
            <a:off x="317241" y="4411335"/>
            <a:ext cx="4618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GUIDE: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dirty="0"/>
              <a:t>Mrs.G.Julin Leeya, M.Tech., </a:t>
            </a:r>
          </a:p>
          <a:p>
            <a:pPr algn="l"/>
            <a:r>
              <a:rPr lang="en-US" sz="2400" b="1" dirty="0"/>
              <a:t>CSE Department</a:t>
            </a:r>
          </a:p>
          <a:p>
            <a:pPr algn="l"/>
            <a:r>
              <a:rPr lang="en-US" sz="2400" b="1" dirty="0"/>
              <a:t>UCEA</a:t>
            </a:r>
          </a:p>
          <a:p>
            <a:pPr algn="l"/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295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8A0BD6-3F9F-29D0-FF63-D81B1C790210}"/>
              </a:ext>
            </a:extLst>
          </p:cNvPr>
          <p:cNvSpPr txBox="1"/>
          <p:nvPr/>
        </p:nvSpPr>
        <p:spPr>
          <a:xfrm>
            <a:off x="2431025" y="327094"/>
            <a:ext cx="7329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 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B41917-6A39-7BF0-1DFB-D9A0A086A9AD}"/>
              </a:ext>
            </a:extLst>
          </p:cNvPr>
          <p:cNvSpPr txBox="1">
            <a:spLocks/>
          </p:cNvSpPr>
          <p:nvPr/>
        </p:nvSpPr>
        <p:spPr>
          <a:xfrm>
            <a:off x="990600" y="1418253"/>
            <a:ext cx="10515600" cy="4911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Avinash Golande, Pavan Kumar T, Heart Disease Prediction Using Effective Machine Learning Techniques, International Journal of Recent Technology and Engineering, Vol 8, pp.944-950,2019.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T.Nagamani, S.Logeswari, B.Gomathy, Heart Disease Prediction using Data Mining with Mapreduce Algorithm, International Journal of Innovative Technology and Exploring Engineering (IJITEE) ISSN: 2278-3075, Volume-8 Issue-3, January 2019.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Fahd Saleh Alotaibi, Implementation of Machine Learning Model to Predict Heart Failure Disease, (IJACSA) International Journal of Advanced Computer Science and Applications, Vol. 10, No. 6, 2019.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Anjan Nikhil Repaka, Sai Deepak Ravikanti, Ramya G Franklin, Design And Implementation Heart Disease Prediction Using Naives Bayesian, International Conference on Trends in Electronics and Information(ICOEI 2019).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Theresa Princy R,J. Thomas,Human heart Disease Prediction System using Data Mining Techniques, International Conference on Circuit Power and Computing Technologies,Bangalore,2016.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Nagaraj M Lutimath,Chethan C,Basavaraj S Pol.,Prediction Of Heart Disease using Machine Learning, International journal Of Recent Technology and Engineering,8,(2S10), pp 474-477, 2019.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UCI, Heart Disease Data Set.[Online]. Available (Accessed on May 1 2020): https://www.kaggle.com/ronitf/heart-disease-uci.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Sayali Ambekar, Rashmi Phalnikar,Disease Risk Prediction by Using Convolutional Neural Network,2018 Fourth International Conference on Computing Communication Control and Automation.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 B. Rjeily, G. Badr, E. Hassani, A. H., and E. Andres, Medical Data Mining for Heart Diseases and the Future of Sequential Mining in Medical Field, in Machine Learning Paradigms, 2019, pp. 7199.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Jafar Alzubi, Anand Nayyar, Akshi Kumar. "Machine Learning from Theory to Algorithms: An Overview", Journal of Physics: Conference Series,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9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14442-9268-8EBE-BB77-7D9DE5858E02}"/>
              </a:ext>
            </a:extLst>
          </p:cNvPr>
          <p:cNvSpPr txBox="1"/>
          <p:nvPr/>
        </p:nvSpPr>
        <p:spPr>
          <a:xfrm>
            <a:off x="2431025" y="3075057"/>
            <a:ext cx="732994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 dirty="0"/>
              <a:t> THANK YOU !</a:t>
            </a:r>
          </a:p>
        </p:txBody>
      </p:sp>
    </p:spTree>
    <p:extLst>
      <p:ext uri="{BB962C8B-B14F-4D97-AF65-F5344CB8AC3E}">
        <p14:creationId xmlns:p14="http://schemas.microsoft.com/office/powerpoint/2010/main" val="215358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8A0BD6-3F9F-29D0-FF63-D81B1C790210}"/>
              </a:ext>
            </a:extLst>
          </p:cNvPr>
          <p:cNvSpPr txBox="1"/>
          <p:nvPr/>
        </p:nvSpPr>
        <p:spPr>
          <a:xfrm>
            <a:off x="3633019" y="363794"/>
            <a:ext cx="4925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 ABSTRACT </a:t>
            </a:r>
            <a:endParaRPr lang="en-IN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B4125A-AA04-3F37-6A12-F004D470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37" y="1168139"/>
            <a:ext cx="10537723" cy="47906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cs typeface="Calibri" panose="020F0502020204030204"/>
              </a:rPr>
              <a:t>For Heart Disease prediction we use new dataset which weren’t used in recent years.</a:t>
            </a:r>
          </a:p>
          <a:p>
            <a:pPr algn="just"/>
            <a:endParaRPr lang="en-US" dirty="0">
              <a:cs typeface="Calibri" panose="020F0502020204030204"/>
            </a:endParaRPr>
          </a:p>
          <a:p>
            <a:pPr algn="just"/>
            <a:r>
              <a:rPr lang="en-US" dirty="0">
                <a:cs typeface="Calibri" panose="020F0502020204030204"/>
              </a:rPr>
              <a:t>Replacing with new Machine Learning algorithms which gives </a:t>
            </a:r>
            <a:r>
              <a:rPr lang="en-US">
                <a:cs typeface="Calibri" panose="020F0502020204030204"/>
              </a:rPr>
              <a:t>better result </a:t>
            </a:r>
            <a:r>
              <a:rPr lang="en-US" dirty="0">
                <a:cs typeface="Calibri" panose="020F0502020204030204"/>
              </a:rPr>
              <a:t>and also </a:t>
            </a:r>
            <a:r>
              <a:rPr lang="en-US">
                <a:cs typeface="Calibri" panose="020F0502020204030204"/>
              </a:rPr>
              <a:t>for futuristic work.</a:t>
            </a:r>
            <a:endParaRPr lang="en-US" dirty="0">
              <a:cs typeface="Calibri" panose="020F0502020204030204"/>
            </a:endParaRPr>
          </a:p>
          <a:p>
            <a:pPr algn="just"/>
            <a:endParaRPr lang="en-US" dirty="0">
              <a:cs typeface="Calibri" panose="020F0502020204030204"/>
            </a:endParaRPr>
          </a:p>
          <a:p>
            <a:pPr algn="just"/>
            <a:r>
              <a:rPr lang="en-US" dirty="0">
                <a:cs typeface="Calibri" panose="020F0502020204030204"/>
              </a:rPr>
              <a:t>We use undersampling and oversampling to overcome data imbalancing.</a:t>
            </a:r>
          </a:p>
          <a:p>
            <a:pPr algn="just"/>
            <a:endParaRPr lang="en-US" dirty="0">
              <a:cs typeface="Calibri" panose="020F0502020204030204"/>
            </a:endParaRPr>
          </a:p>
          <a:p>
            <a:pPr algn="just"/>
            <a:r>
              <a:rPr lang="en-US" dirty="0">
                <a:cs typeface="Calibri" panose="020F0502020204030204"/>
              </a:rPr>
              <a:t>And we use cluster type architecture to group the people with similar health condition.</a:t>
            </a:r>
          </a:p>
        </p:txBody>
      </p:sp>
    </p:spTree>
    <p:extLst>
      <p:ext uri="{BB962C8B-B14F-4D97-AF65-F5344CB8AC3E}">
        <p14:creationId xmlns:p14="http://schemas.microsoft.com/office/powerpoint/2010/main" val="123718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8A0BD6-3F9F-29D0-FF63-D81B1C790210}"/>
              </a:ext>
            </a:extLst>
          </p:cNvPr>
          <p:cNvSpPr txBox="1"/>
          <p:nvPr/>
        </p:nvSpPr>
        <p:spPr>
          <a:xfrm>
            <a:off x="2419963" y="327094"/>
            <a:ext cx="7329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 INTRODUCTION </a:t>
            </a:r>
            <a:endParaRPr lang="en-IN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5A1DCD-B5D1-B78F-127A-433B3F6FD085}"/>
              </a:ext>
            </a:extLst>
          </p:cNvPr>
          <p:cNvSpPr txBox="1">
            <a:spLocks/>
          </p:cNvSpPr>
          <p:nvPr/>
        </p:nvSpPr>
        <p:spPr>
          <a:xfrm>
            <a:off x="960120" y="16935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It is commonly believed that heart disease, which is brought on by abnormalities in the heart and blood vessels, directly endangers human life and health.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one of the serious illnesses that affects many older and middle-aged persons in an irreversible manner and that frequently leads to deadly consequences.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Scientists asserts that cardiovascular heart disease increases the risk of death and disability in those 65 and older.</a:t>
            </a:r>
          </a:p>
        </p:txBody>
      </p:sp>
    </p:spTree>
    <p:extLst>
      <p:ext uri="{BB962C8B-B14F-4D97-AF65-F5344CB8AC3E}">
        <p14:creationId xmlns:p14="http://schemas.microsoft.com/office/powerpoint/2010/main" val="420934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F97A4-A82C-A8E8-9920-3640B72A4013}"/>
              </a:ext>
            </a:extLst>
          </p:cNvPr>
          <p:cNvSpPr txBox="1"/>
          <p:nvPr/>
        </p:nvSpPr>
        <p:spPr>
          <a:xfrm>
            <a:off x="2740868" y="23334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 LITERATURE SURVEY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E2BC865-01E4-6F66-C125-88265DB78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319304"/>
              </p:ext>
            </p:extLst>
          </p:nvPr>
        </p:nvGraphicFramePr>
        <p:xfrm>
          <a:off x="477981" y="987136"/>
          <a:ext cx="11128664" cy="545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166">
                  <a:extLst>
                    <a:ext uri="{9D8B030D-6E8A-4147-A177-3AD203B41FA5}">
                      <a16:colId xmlns:a16="http://schemas.microsoft.com/office/drawing/2014/main" val="880844939"/>
                    </a:ext>
                  </a:extLst>
                </a:gridCol>
                <a:gridCol w="2782166">
                  <a:extLst>
                    <a:ext uri="{9D8B030D-6E8A-4147-A177-3AD203B41FA5}">
                      <a16:colId xmlns:a16="http://schemas.microsoft.com/office/drawing/2014/main" val="2566015199"/>
                    </a:ext>
                  </a:extLst>
                </a:gridCol>
                <a:gridCol w="950769">
                  <a:extLst>
                    <a:ext uri="{9D8B030D-6E8A-4147-A177-3AD203B41FA5}">
                      <a16:colId xmlns:a16="http://schemas.microsoft.com/office/drawing/2014/main" val="1720148196"/>
                    </a:ext>
                  </a:extLst>
                </a:gridCol>
                <a:gridCol w="4613563">
                  <a:extLst>
                    <a:ext uri="{9D8B030D-6E8A-4147-A177-3AD203B41FA5}">
                      <a16:colId xmlns:a16="http://schemas.microsoft.com/office/drawing/2014/main" val="2988313212"/>
                    </a:ext>
                  </a:extLst>
                </a:gridCol>
              </a:tblGrid>
              <a:tr h="69619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OVERVIEW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380811"/>
                  </a:ext>
                </a:extLst>
              </a:tr>
              <a:tr h="212805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Sivaprasad, M. Hema, Bharati N Ganar, D M Sunil, Vaishali Mehta, Mochammad Fahlevi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Disease Prediction and Classification using Machine Learning and Transfer Learning Model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proposed </a:t>
                      </a:r>
                      <a:r>
                        <a:rPr lang="en-US" b="1" dirty="0"/>
                        <a:t>RFMS</a:t>
                      </a:r>
                      <a:r>
                        <a:rPr lang="en-US" dirty="0"/>
                        <a:t>(Remote Fiber Monitoring Device)- </a:t>
                      </a:r>
                      <a:r>
                        <a:rPr lang="en-US" b="1" dirty="0"/>
                        <a:t>MLPNN</a:t>
                      </a:r>
                      <a:r>
                        <a:rPr lang="en-US" dirty="0"/>
                        <a:t>(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Multilayer perceptron neural network </a:t>
                      </a:r>
                      <a:r>
                        <a:rPr lang="en-US" dirty="0"/>
                        <a:t>) produce higher performance by evaluating the cardiac features than other methods. This recommends the risk level based on classes by predicting the feature class and recommend risk-based disease diagnosis. And they have used IOT sensors.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54505"/>
                  </a:ext>
                </a:extLst>
              </a:tr>
              <a:tr h="247095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Sameer Pandey, Ravinder Kaur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Failure Prediction Using Machine Learning Algorithm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They have achived some more accuracy with </a:t>
                      </a:r>
                      <a:r>
                        <a:rPr lang="en-IN" b="1" dirty="0"/>
                        <a:t>KNN</a:t>
                      </a:r>
                      <a:r>
                        <a:rPr lang="en-IN" dirty="0"/>
                        <a:t> algorithm of having some </a:t>
                      </a:r>
                      <a:r>
                        <a:rPr lang="en-IN" b="1" dirty="0"/>
                        <a:t>false negative </a:t>
                      </a:r>
                      <a:r>
                        <a:rPr lang="en-IN" dirty="0"/>
                        <a:t>values, then they used</a:t>
                      </a:r>
                      <a:r>
                        <a:rPr lang="en-IN" b="1" dirty="0"/>
                        <a:t> vector classifier model </a:t>
                      </a:r>
                      <a:r>
                        <a:rPr lang="en-IN" dirty="0"/>
                        <a:t>and gained the massive accuracy rate of 94.56%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0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4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F97A4-A82C-A8E8-9920-3640B72A4013}"/>
              </a:ext>
            </a:extLst>
          </p:cNvPr>
          <p:cNvSpPr txBox="1"/>
          <p:nvPr/>
        </p:nvSpPr>
        <p:spPr>
          <a:xfrm>
            <a:off x="2740868" y="23334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 LITERATURE SURVEY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E2BC865-01E4-6F66-C125-88265DB78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27502"/>
              </p:ext>
            </p:extLst>
          </p:nvPr>
        </p:nvGraphicFramePr>
        <p:xfrm>
          <a:off x="467591" y="987136"/>
          <a:ext cx="11139054" cy="5295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556">
                  <a:extLst>
                    <a:ext uri="{9D8B030D-6E8A-4147-A177-3AD203B41FA5}">
                      <a16:colId xmlns:a16="http://schemas.microsoft.com/office/drawing/2014/main" val="880844939"/>
                    </a:ext>
                  </a:extLst>
                </a:gridCol>
                <a:gridCol w="2782166">
                  <a:extLst>
                    <a:ext uri="{9D8B030D-6E8A-4147-A177-3AD203B41FA5}">
                      <a16:colId xmlns:a16="http://schemas.microsoft.com/office/drawing/2014/main" val="2566015199"/>
                    </a:ext>
                  </a:extLst>
                </a:gridCol>
                <a:gridCol w="950769">
                  <a:extLst>
                    <a:ext uri="{9D8B030D-6E8A-4147-A177-3AD203B41FA5}">
                      <a16:colId xmlns:a16="http://schemas.microsoft.com/office/drawing/2014/main" val="1720148196"/>
                    </a:ext>
                  </a:extLst>
                </a:gridCol>
                <a:gridCol w="4613563">
                  <a:extLst>
                    <a:ext uri="{9D8B030D-6E8A-4147-A177-3AD203B41FA5}">
                      <a16:colId xmlns:a16="http://schemas.microsoft.com/office/drawing/2014/main" val="2988313212"/>
                    </a:ext>
                  </a:extLst>
                </a:gridCol>
              </a:tblGrid>
              <a:tr h="69619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OVERVIEW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380811"/>
                  </a:ext>
                </a:extLst>
              </a:tr>
              <a:tr h="212805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 Raja Shaker, Anisetti Sidhartha, Anto Praveena, A. Chrsity, B. Bharati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Analysis of Heart Disease Prediction using Machine Learning and Deep Learning Techniques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They have used both machine learning and deep learning algorithms of that ML algorithms were </a:t>
                      </a:r>
                      <a:r>
                        <a:rPr lang="en-IN" b="1" dirty="0"/>
                        <a:t>outperformed</a:t>
                      </a:r>
                      <a:r>
                        <a:rPr lang="en-IN" dirty="0"/>
                        <a:t>. Of that </a:t>
                      </a:r>
                      <a:r>
                        <a:rPr lang="en-US" dirty="0"/>
                        <a:t>Random Forest Classifiers, Decision Tree Classifiers, and Nave Bayes algorithms super-performed other ML algorithms, according to the findings.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54505"/>
                  </a:ext>
                </a:extLst>
              </a:tr>
              <a:tr h="2470958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Senthilkumar Mohan;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Chandrasegar Thirumalai;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Gautam Srivastava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Heart Disease Prediction Using Hybrid Machine Learning Techniques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proposed hybrid HRFLM(Hybrid Random Forest With A Linear Model ) approach is used combining the characteristics of Random Forest (RF) and Linear Method (LM). HRFLM proved to be quite accurate in the prediction of heart disease.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0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66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8A0BD6-3F9F-29D0-FF63-D81B1C790210}"/>
              </a:ext>
            </a:extLst>
          </p:cNvPr>
          <p:cNvSpPr txBox="1"/>
          <p:nvPr/>
        </p:nvSpPr>
        <p:spPr>
          <a:xfrm>
            <a:off x="2419963" y="327094"/>
            <a:ext cx="7329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EXISTING SYSTEM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B4125A-AA04-3F37-6A12-F004D470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386348"/>
            <a:ext cx="10537723" cy="479061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came to know that machine learning algorithms with self-measurable indicators do not predict more accurately as ML algorithms with all physical condition indicators 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Self-measurable indicators are also more likely to falsely predict for people who don’t have that heart disease.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Thus, ML algorithms with only self-measurable indicators shouldn’t be used until someother indicators are measurable at home in future.</a:t>
            </a:r>
          </a:p>
        </p:txBody>
      </p:sp>
    </p:spTree>
    <p:extLst>
      <p:ext uri="{BB962C8B-B14F-4D97-AF65-F5344CB8AC3E}">
        <p14:creationId xmlns:p14="http://schemas.microsoft.com/office/powerpoint/2010/main" val="374473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8A0BD6-3F9F-29D0-FF63-D81B1C790210}"/>
              </a:ext>
            </a:extLst>
          </p:cNvPr>
          <p:cNvSpPr txBox="1"/>
          <p:nvPr/>
        </p:nvSpPr>
        <p:spPr>
          <a:xfrm>
            <a:off x="2419963" y="327094"/>
            <a:ext cx="7329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PROPOSED SYSTEM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B4125A-AA04-3F37-6A12-F004D470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386348"/>
            <a:ext cx="10537723" cy="479061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include other health attributes from the orginal dataset.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Found the machine learning algorithm that has the best accuracy and the fewest false negatives.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Since each patient has a unique set of medical conditions, so we group the patients those who have similar conditions like clusters.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So, we use machine learning algorithms like stochastic gradient descent and Naïve bayes for replacement.</a:t>
            </a:r>
          </a:p>
        </p:txBody>
      </p:sp>
    </p:spTree>
    <p:extLst>
      <p:ext uri="{BB962C8B-B14F-4D97-AF65-F5344CB8AC3E}">
        <p14:creationId xmlns:p14="http://schemas.microsoft.com/office/powerpoint/2010/main" val="29036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61A05-D2D9-69FE-8B25-7207D5D26E4C}"/>
              </a:ext>
            </a:extLst>
          </p:cNvPr>
          <p:cNvSpPr txBox="1"/>
          <p:nvPr/>
        </p:nvSpPr>
        <p:spPr>
          <a:xfrm>
            <a:off x="2430354" y="327094"/>
            <a:ext cx="7329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MODULES SPLIT-UP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1ECAA1-52A9-89E5-BF4C-9FCF148A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66" y="929148"/>
            <a:ext cx="10537723" cy="47906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CLEANING(PRE-PROCESSING)</a:t>
            </a:r>
          </a:p>
          <a:p>
            <a:r>
              <a:rPr lang="en-US" dirty="0"/>
              <a:t>EXPLORATORY DATA ANALYSIS(EDA)</a:t>
            </a:r>
          </a:p>
          <a:p>
            <a:r>
              <a:rPr lang="en-US" dirty="0"/>
              <a:t>NORMALISATION</a:t>
            </a:r>
          </a:p>
          <a:p>
            <a:r>
              <a:rPr lang="en-US" dirty="0"/>
              <a:t>MODELLING USING ML ALGORITHMS</a:t>
            </a:r>
          </a:p>
          <a:p>
            <a:r>
              <a:rPr lang="en-US" dirty="0"/>
              <a:t>TESTING &amp; TRAINING</a:t>
            </a:r>
          </a:p>
          <a:p>
            <a:r>
              <a:rPr lang="en-US" dirty="0"/>
              <a:t>COMPARSION</a:t>
            </a:r>
          </a:p>
        </p:txBody>
      </p:sp>
    </p:spTree>
    <p:extLst>
      <p:ext uri="{BB962C8B-B14F-4D97-AF65-F5344CB8AC3E}">
        <p14:creationId xmlns:p14="http://schemas.microsoft.com/office/powerpoint/2010/main" val="40396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63F7C-7BCE-9908-3C19-A030BFE09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508101"/>
            <a:ext cx="7894320" cy="5841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35B1F-35B2-E87B-5F23-C985148CA415}"/>
              </a:ext>
            </a:extLst>
          </p:cNvPr>
          <p:cNvSpPr txBox="1"/>
          <p:nvPr/>
        </p:nvSpPr>
        <p:spPr>
          <a:xfrm>
            <a:off x="2431025" y="327094"/>
            <a:ext cx="7329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 GANTT CHART</a:t>
            </a:r>
          </a:p>
        </p:txBody>
      </p:sp>
    </p:spTree>
    <p:extLst>
      <p:ext uri="{BB962C8B-B14F-4D97-AF65-F5344CB8AC3E}">
        <p14:creationId xmlns:p14="http://schemas.microsoft.com/office/powerpoint/2010/main" val="34377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HEART DISEASE DETECTION  USING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DETECTION  USING MACHINE LEARNING </dc:title>
  <cp:lastModifiedBy>arun6720@outlook.com</cp:lastModifiedBy>
  <cp:revision>1</cp:revision>
  <dcterms:modified xsi:type="dcterms:W3CDTF">2023-02-26T08:30:22Z</dcterms:modified>
</cp:coreProperties>
</file>