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un -sharp" initials="A-" lastIdx="1" clrIdx="0">
    <p:extLst>
      <p:ext uri="{19B8F6BF-5375-455C-9EA6-DF929625EA0E}">
        <p15:presenceInfo xmlns:p15="http://schemas.microsoft.com/office/powerpoint/2012/main" userId="259b37e5254eaf2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2.xml" /><Relationship Id="rId4" Type="http://schemas.openxmlformats.org/officeDocument/2006/relationships/image" Target="../media/image10.jpeg"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4E184-0385-6380-D0E9-06D96F37825F}"/>
              </a:ext>
            </a:extLst>
          </p:cNvPr>
          <p:cNvSpPr>
            <a:spLocks noGrp="1"/>
          </p:cNvSpPr>
          <p:nvPr>
            <p:ph type="ctrTitle"/>
          </p:nvPr>
        </p:nvSpPr>
        <p:spPr>
          <a:xfrm>
            <a:off x="1154955" y="1726406"/>
            <a:ext cx="8825658" cy="1928812"/>
          </a:xfrm>
        </p:spPr>
        <p:txBody>
          <a:bodyPr/>
          <a:lstStyle/>
          <a:p>
            <a:r>
              <a:rPr lang="en-US" b="1" dirty="0"/>
              <a:t>DIGITAL PORTFOLIO </a:t>
            </a:r>
          </a:p>
        </p:txBody>
      </p:sp>
      <p:sp>
        <p:nvSpPr>
          <p:cNvPr id="3" name="Subtitle 2">
            <a:extLst>
              <a:ext uri="{FF2B5EF4-FFF2-40B4-BE49-F238E27FC236}">
                <a16:creationId xmlns:a16="http://schemas.microsoft.com/office/drawing/2014/main" id="{F9C3A18B-D505-14D1-D3E8-33379BAFFC0C}"/>
              </a:ext>
            </a:extLst>
          </p:cNvPr>
          <p:cNvSpPr>
            <a:spLocks noGrp="1"/>
          </p:cNvSpPr>
          <p:nvPr>
            <p:ph type="subTitle" idx="1"/>
          </p:nvPr>
        </p:nvSpPr>
        <p:spPr>
          <a:xfrm>
            <a:off x="1154955" y="4167188"/>
            <a:ext cx="8825658" cy="1559719"/>
          </a:xfrm>
        </p:spPr>
        <p:txBody>
          <a:bodyPr>
            <a:normAutofit fontScale="40000" lnSpcReduction="20000"/>
          </a:bodyPr>
          <a:lstStyle/>
          <a:p>
            <a:r>
              <a:rPr lang="en-US" dirty="0"/>
              <a:t> STUDENT NAME : </a:t>
            </a:r>
            <a:r>
              <a:rPr lang="en-US" dirty="0" err="1"/>
              <a:t>arun</a:t>
            </a:r>
            <a:r>
              <a:rPr lang="en-US" dirty="0"/>
              <a:t> </a:t>
            </a:r>
            <a:r>
              <a:rPr lang="en-US" dirty="0" err="1"/>
              <a:t>kumar.s</a:t>
            </a:r>
            <a:endParaRPr lang="en-US" dirty="0"/>
          </a:p>
          <a:p>
            <a:r>
              <a:rPr lang="en-US" dirty="0"/>
              <a:t>
 REGISTER NO AND NMID::215EBBAC056670AA96147A709CFD5472</a:t>
            </a:r>
          </a:p>
          <a:p>
            <a:r>
              <a:rPr lang="en-US" dirty="0"/>
              <a:t>
 DEPARTMENT: </a:t>
            </a:r>
            <a:r>
              <a:rPr lang="en-US" dirty="0" err="1"/>
              <a:t>BSc.information</a:t>
            </a:r>
            <a:r>
              <a:rPr lang="en-US" dirty="0"/>
              <a:t> technology </a:t>
            </a:r>
          </a:p>
          <a:p>
            <a:r>
              <a:rPr lang="en-US" dirty="0"/>
              <a:t>
 COLLEGE: BHARADHIYAR UNIVERSITY</a:t>
            </a:r>
          </a:p>
          <a:p>
            <a:endParaRPr lang="en-US" dirty="0"/>
          </a:p>
        </p:txBody>
      </p:sp>
    </p:spTree>
    <p:extLst>
      <p:ext uri="{BB962C8B-B14F-4D97-AF65-F5344CB8AC3E}">
        <p14:creationId xmlns:p14="http://schemas.microsoft.com/office/powerpoint/2010/main" val="3865914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750E-8920-CBD5-93C6-CF2E3606885D}"/>
              </a:ext>
            </a:extLst>
          </p:cNvPr>
          <p:cNvSpPr>
            <a:spLocks noGrp="1"/>
          </p:cNvSpPr>
          <p:nvPr>
            <p:ph type="title"/>
          </p:nvPr>
        </p:nvSpPr>
        <p:spPr/>
        <p:txBody>
          <a:bodyPr/>
          <a:lstStyle/>
          <a:p>
            <a:r>
              <a:rPr lang="en-US" dirty="0">
                <a:latin typeface="Bernard MT Condensed" panose="02050806060905020404" pitchFamily="18" charset="0"/>
              </a:rPr>
              <a:t>RESULT AND SCREENSHOT </a:t>
            </a:r>
          </a:p>
        </p:txBody>
      </p:sp>
      <p:pic>
        <p:nvPicPr>
          <p:cNvPr id="3" name="Content Placeholder 2">
            <a:extLst>
              <a:ext uri="{FF2B5EF4-FFF2-40B4-BE49-F238E27FC236}">
                <a16:creationId xmlns:a16="http://schemas.microsoft.com/office/drawing/2014/main" id="{DFE41701-21A5-9FC4-4BE2-ED00C110E0D4}"/>
              </a:ext>
            </a:extLst>
          </p:cNvPr>
          <p:cNvPicPr>
            <a:picLocks noGrp="1" noChangeAspect="1"/>
          </p:cNvPicPr>
          <p:nvPr>
            <p:ph idx="1"/>
          </p:nvPr>
        </p:nvPicPr>
        <p:blipFill>
          <a:blip r:embed="rId2"/>
          <a:stretch>
            <a:fillRect/>
          </a:stretch>
        </p:blipFill>
        <p:spPr>
          <a:xfrm>
            <a:off x="1322229" y="1680632"/>
            <a:ext cx="2833052" cy="5210791"/>
          </a:xfrm>
          <a:prstGeom prst="rect">
            <a:avLst/>
          </a:prstGeom>
        </p:spPr>
      </p:pic>
      <p:pic>
        <p:nvPicPr>
          <p:cNvPr id="4" name="Picture 3">
            <a:extLst>
              <a:ext uri="{FF2B5EF4-FFF2-40B4-BE49-F238E27FC236}">
                <a16:creationId xmlns:a16="http://schemas.microsoft.com/office/drawing/2014/main" id="{ED3C1051-A043-A48D-8ACF-CC4255978E89}"/>
              </a:ext>
            </a:extLst>
          </p:cNvPr>
          <p:cNvPicPr>
            <a:picLocks noChangeAspect="1"/>
          </p:cNvPicPr>
          <p:nvPr/>
        </p:nvPicPr>
        <p:blipFill>
          <a:blip r:embed="rId3"/>
          <a:stretch>
            <a:fillRect/>
          </a:stretch>
        </p:blipFill>
        <p:spPr>
          <a:xfrm>
            <a:off x="4322556" y="1472756"/>
            <a:ext cx="2833052" cy="5418667"/>
          </a:xfrm>
          <a:prstGeom prst="rect">
            <a:avLst/>
          </a:prstGeom>
        </p:spPr>
      </p:pic>
      <p:pic>
        <p:nvPicPr>
          <p:cNvPr id="6" name="Picture 5">
            <a:extLst>
              <a:ext uri="{FF2B5EF4-FFF2-40B4-BE49-F238E27FC236}">
                <a16:creationId xmlns:a16="http://schemas.microsoft.com/office/drawing/2014/main" id="{949E0536-DD64-6AEF-B273-DCED93A9A647}"/>
              </a:ext>
            </a:extLst>
          </p:cNvPr>
          <p:cNvPicPr>
            <a:picLocks noChangeAspect="1"/>
          </p:cNvPicPr>
          <p:nvPr/>
        </p:nvPicPr>
        <p:blipFill>
          <a:blip r:embed="rId4"/>
          <a:stretch>
            <a:fillRect/>
          </a:stretch>
        </p:blipFill>
        <p:spPr>
          <a:xfrm>
            <a:off x="7322883" y="1472756"/>
            <a:ext cx="3196432" cy="5418667"/>
          </a:xfrm>
          <a:prstGeom prst="rect">
            <a:avLst/>
          </a:prstGeom>
        </p:spPr>
      </p:pic>
    </p:spTree>
    <p:extLst>
      <p:ext uri="{BB962C8B-B14F-4D97-AF65-F5344CB8AC3E}">
        <p14:creationId xmlns:p14="http://schemas.microsoft.com/office/powerpoint/2010/main" val="63498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D541-4FE5-8C63-E4CA-C417CB070484}"/>
              </a:ext>
            </a:extLst>
          </p:cNvPr>
          <p:cNvSpPr>
            <a:spLocks noGrp="1"/>
          </p:cNvSpPr>
          <p:nvPr>
            <p:ph type="title"/>
          </p:nvPr>
        </p:nvSpPr>
        <p:spPr/>
        <p:txBody>
          <a:bodyPr/>
          <a:lstStyle/>
          <a:p>
            <a:r>
              <a:rPr lang="en-US" dirty="0">
                <a:latin typeface="Bernard MT Condensed" panose="02050806060905020404" pitchFamily="18" charset="0"/>
              </a:rPr>
              <a:t>RESULT AND SCREENSHOT </a:t>
            </a:r>
          </a:p>
        </p:txBody>
      </p:sp>
      <p:pic>
        <p:nvPicPr>
          <p:cNvPr id="4" name="Content Placeholder 3">
            <a:extLst>
              <a:ext uri="{FF2B5EF4-FFF2-40B4-BE49-F238E27FC236}">
                <a16:creationId xmlns:a16="http://schemas.microsoft.com/office/drawing/2014/main" id="{FB17989A-D54E-904B-6F92-F91E6F517401}"/>
              </a:ext>
            </a:extLst>
          </p:cNvPr>
          <p:cNvPicPr>
            <a:picLocks noGrp="1" noChangeAspect="1"/>
          </p:cNvPicPr>
          <p:nvPr>
            <p:ph idx="1"/>
          </p:nvPr>
        </p:nvPicPr>
        <p:blipFill>
          <a:blip r:embed="rId2"/>
          <a:stretch>
            <a:fillRect/>
          </a:stretch>
        </p:blipFill>
        <p:spPr>
          <a:xfrm>
            <a:off x="1251428" y="1857375"/>
            <a:ext cx="2844324" cy="5083969"/>
          </a:xfrm>
          <a:prstGeom prst="rect">
            <a:avLst/>
          </a:prstGeom>
        </p:spPr>
      </p:pic>
      <p:pic>
        <p:nvPicPr>
          <p:cNvPr id="5" name="Picture 4">
            <a:extLst>
              <a:ext uri="{FF2B5EF4-FFF2-40B4-BE49-F238E27FC236}">
                <a16:creationId xmlns:a16="http://schemas.microsoft.com/office/drawing/2014/main" id="{9E13E083-9FB6-0561-20EF-7CBC884C0600}"/>
              </a:ext>
            </a:extLst>
          </p:cNvPr>
          <p:cNvPicPr>
            <a:picLocks noChangeAspect="1"/>
          </p:cNvPicPr>
          <p:nvPr/>
        </p:nvPicPr>
        <p:blipFill>
          <a:blip r:embed="rId3"/>
          <a:stretch>
            <a:fillRect/>
          </a:stretch>
        </p:blipFill>
        <p:spPr>
          <a:xfrm>
            <a:off x="4305299" y="1867831"/>
            <a:ext cx="2957513" cy="5073512"/>
          </a:xfrm>
          <a:prstGeom prst="rect">
            <a:avLst/>
          </a:prstGeom>
        </p:spPr>
      </p:pic>
    </p:spTree>
    <p:extLst>
      <p:ext uri="{BB962C8B-B14F-4D97-AF65-F5344CB8AC3E}">
        <p14:creationId xmlns:p14="http://schemas.microsoft.com/office/powerpoint/2010/main" val="117833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1EF05-4EC5-BB1D-529D-26C8EB20D084}"/>
              </a:ext>
            </a:extLst>
          </p:cNvPr>
          <p:cNvSpPr>
            <a:spLocks noGrp="1"/>
          </p:cNvSpPr>
          <p:nvPr>
            <p:ph type="title"/>
          </p:nvPr>
        </p:nvSpPr>
        <p:spPr/>
        <p:txBody>
          <a:bodyPr/>
          <a:lstStyle/>
          <a:p>
            <a:r>
              <a:rPr lang="en-US" dirty="0">
                <a:latin typeface="Bernard MT Condensed" panose="02050806060905020404" pitchFamily="18" charset="0"/>
              </a:rPr>
              <a:t>CONCLUSION </a:t>
            </a:r>
          </a:p>
        </p:txBody>
      </p:sp>
      <p:sp>
        <p:nvSpPr>
          <p:cNvPr id="3" name="Content Placeholder 2">
            <a:extLst>
              <a:ext uri="{FF2B5EF4-FFF2-40B4-BE49-F238E27FC236}">
                <a16:creationId xmlns:a16="http://schemas.microsoft.com/office/drawing/2014/main" id="{6B322165-4344-63A2-E4F2-16347118C540}"/>
              </a:ext>
            </a:extLst>
          </p:cNvPr>
          <p:cNvSpPr>
            <a:spLocks noGrp="1"/>
          </p:cNvSpPr>
          <p:nvPr>
            <p:ph idx="1"/>
          </p:nvPr>
        </p:nvSpPr>
        <p:spPr/>
        <p:txBody>
          <a:bodyPr>
            <a:normAutofit/>
          </a:bodyPr>
          <a:lstStyle/>
          <a:p>
            <a:pPr marL="0" indent="0">
              <a:buNone/>
            </a:pPr>
            <a:r>
              <a:rPr lang="en-US" b="1" dirty="0">
                <a:latin typeface="Alasassy Caps" pitchFamily="2" charset="0"/>
              </a:rPr>
              <a:t> *Conclusion:*
 The digital portfolio serves as a powerful tool for students to present 
their academic achievements, skills, and personal growth in a 
structured and visually appealing format. It not only enhances </a:t>
            </a:r>
            <a:r>
              <a:rPr lang="en-US" b="1" dirty="0" err="1">
                <a:latin typeface="Alasassy Caps" pitchFamily="2" charset="0"/>
              </a:rPr>
              <a:t>selfreflection</a:t>
            </a:r>
            <a:r>
              <a:rPr lang="en-US" b="1" dirty="0">
                <a:latin typeface="Alasassy Caps" pitchFamily="2" charset="0"/>
              </a:rPr>
              <a:t> and goal-setting but also prepares students for future 
academic and professional opportunities. By integrating technology into 
personal branding, the digital portfolio promotes creativity, confidence, 
and digital literacy—essential skills for the modern world</a:t>
            </a:r>
          </a:p>
        </p:txBody>
      </p:sp>
    </p:spTree>
    <p:extLst>
      <p:ext uri="{BB962C8B-B14F-4D97-AF65-F5344CB8AC3E}">
        <p14:creationId xmlns:p14="http://schemas.microsoft.com/office/powerpoint/2010/main" val="23599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97B5E-ADC8-A11E-95F5-9570FA1CB649}"/>
              </a:ext>
            </a:extLst>
          </p:cNvPr>
          <p:cNvSpPr>
            <a:spLocks noGrp="1"/>
          </p:cNvSpPr>
          <p:nvPr>
            <p:ph type="title"/>
          </p:nvPr>
        </p:nvSpPr>
        <p:spPr/>
        <p:txBody>
          <a:bodyPr/>
          <a:lstStyle/>
          <a:p>
            <a:r>
              <a:rPr lang="en-US" dirty="0">
                <a:latin typeface="Bernard MT Condensed" panose="02050806060905020404" pitchFamily="18" charset="0"/>
              </a:rPr>
              <a:t>GITHUB LINK</a:t>
            </a:r>
          </a:p>
        </p:txBody>
      </p:sp>
      <p:sp>
        <p:nvSpPr>
          <p:cNvPr id="3" name="Content Placeholder 2">
            <a:extLst>
              <a:ext uri="{FF2B5EF4-FFF2-40B4-BE49-F238E27FC236}">
                <a16:creationId xmlns:a16="http://schemas.microsoft.com/office/drawing/2014/main" id="{3B17DAB0-A0C0-1871-F875-4830BF69A7EE}"/>
              </a:ext>
            </a:extLst>
          </p:cNvPr>
          <p:cNvSpPr>
            <a:spLocks noGrp="1"/>
          </p:cNvSpPr>
          <p:nvPr>
            <p:ph idx="1"/>
          </p:nvPr>
        </p:nvSpPr>
        <p:spPr/>
        <p:txBody>
          <a:bodyPr/>
          <a:lstStyle/>
          <a:p>
            <a:pPr marL="0" indent="0">
              <a:buNone/>
            </a:pPr>
            <a:endParaRPr lang="en-US"/>
          </a:p>
        </p:txBody>
      </p:sp>
    </p:spTree>
    <p:extLst>
      <p:ext uri="{BB962C8B-B14F-4D97-AF65-F5344CB8AC3E}">
        <p14:creationId xmlns:p14="http://schemas.microsoft.com/office/powerpoint/2010/main" val="137358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2E4E-712B-B68D-4CCF-DD47FC9958F3}"/>
              </a:ext>
            </a:extLst>
          </p:cNvPr>
          <p:cNvSpPr>
            <a:spLocks noGrp="1"/>
          </p:cNvSpPr>
          <p:nvPr>
            <p:ph type="title"/>
          </p:nvPr>
        </p:nvSpPr>
        <p:spPr>
          <a:xfrm rot="10800000" flipV="1">
            <a:off x="1285874" y="392905"/>
            <a:ext cx="12373763" cy="1607345"/>
          </a:xfrm>
        </p:spPr>
        <p:txBody>
          <a:bodyPr/>
          <a:lstStyle/>
          <a:p>
            <a:r>
              <a:rPr lang="en-US" dirty="0">
                <a:latin typeface="Bernard MT Condensed" panose="02050806060905020404" pitchFamily="18" charset="0"/>
                <a:ea typeface="Baguet Script" panose="02000000000000000000" pitchFamily="2" charset="0"/>
              </a:rPr>
              <a:t>Project title </a:t>
            </a:r>
          </a:p>
        </p:txBody>
      </p:sp>
      <p:sp>
        <p:nvSpPr>
          <p:cNvPr id="3" name="Content Placeholder 2">
            <a:extLst>
              <a:ext uri="{FF2B5EF4-FFF2-40B4-BE49-F238E27FC236}">
                <a16:creationId xmlns:a16="http://schemas.microsoft.com/office/drawing/2014/main" id="{35118236-66F4-1B0A-8457-48715AC5F26A}"/>
              </a:ext>
            </a:extLst>
          </p:cNvPr>
          <p:cNvSpPr>
            <a:spLocks noGrp="1"/>
          </p:cNvSpPr>
          <p:nvPr>
            <p:ph idx="1"/>
          </p:nvPr>
        </p:nvSpPr>
        <p:spPr>
          <a:xfrm rot="10800000" flipV="1">
            <a:off x="2750387" y="3714750"/>
            <a:ext cx="7274674" cy="1023937"/>
          </a:xfrm>
        </p:spPr>
        <p:txBody>
          <a:bodyPr>
            <a:normAutofit/>
          </a:bodyPr>
          <a:lstStyle/>
          <a:p>
            <a:pPr marL="0" indent="0">
              <a:buNone/>
            </a:pPr>
            <a:r>
              <a:rPr lang="en-US" sz="3200" dirty="0" err="1">
                <a:latin typeface="Alasassy Caps" panose="02000000000000000000" pitchFamily="2" charset="0"/>
                <a:ea typeface="Alasassy Caps" panose="02000000000000000000" pitchFamily="2" charset="0"/>
              </a:rPr>
              <a:t>Arun</a:t>
            </a:r>
            <a:r>
              <a:rPr lang="en-US" sz="3200" dirty="0">
                <a:latin typeface="Alasassy Caps" panose="02000000000000000000" pitchFamily="2" charset="0"/>
                <a:ea typeface="Alasassy Caps" panose="02000000000000000000" pitchFamily="2" charset="0"/>
              </a:rPr>
              <a:t> </a:t>
            </a:r>
            <a:r>
              <a:rPr lang="en-US" sz="3200" dirty="0" err="1">
                <a:latin typeface="Alasassy Caps" panose="02000000000000000000" pitchFamily="2" charset="0"/>
                <a:ea typeface="Alasassy Caps" panose="02000000000000000000" pitchFamily="2" charset="0"/>
              </a:rPr>
              <a:t>kumar’s</a:t>
            </a:r>
            <a:r>
              <a:rPr lang="en-US" sz="3200" dirty="0">
                <a:latin typeface="Alasassy Caps" panose="02000000000000000000" pitchFamily="2" charset="0"/>
                <a:ea typeface="Alasassy Caps" panose="02000000000000000000" pitchFamily="2" charset="0"/>
              </a:rPr>
              <a:t> Portfolio </a:t>
            </a:r>
          </a:p>
        </p:txBody>
      </p:sp>
      <p:pic>
        <p:nvPicPr>
          <p:cNvPr id="9" name="Picture 8">
            <a:extLst>
              <a:ext uri="{FF2B5EF4-FFF2-40B4-BE49-F238E27FC236}">
                <a16:creationId xmlns:a16="http://schemas.microsoft.com/office/drawing/2014/main" id="{C4234ECD-D6B4-C560-D9E8-588A2B9E0EB2}"/>
              </a:ext>
            </a:extLst>
          </p:cNvPr>
          <p:cNvPicPr>
            <a:picLocks noChangeAspect="1"/>
          </p:cNvPicPr>
          <p:nvPr/>
        </p:nvPicPr>
        <p:blipFill>
          <a:blip r:embed="rId2"/>
          <a:stretch>
            <a:fillRect/>
          </a:stretch>
        </p:blipFill>
        <p:spPr>
          <a:xfrm>
            <a:off x="6965816" y="2393155"/>
            <a:ext cx="4047465" cy="40474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46220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BF0C-D0AA-4FEF-6C29-6CDF6D13BA6E}"/>
              </a:ext>
            </a:extLst>
          </p:cNvPr>
          <p:cNvSpPr>
            <a:spLocks noGrp="1"/>
          </p:cNvSpPr>
          <p:nvPr>
            <p:ph type="title"/>
          </p:nvPr>
        </p:nvSpPr>
        <p:spPr/>
        <p:txBody>
          <a:bodyPr/>
          <a:lstStyle/>
          <a:p>
            <a:r>
              <a:rPr lang="en-US" dirty="0">
                <a:latin typeface="Bernard MT Condensed" panose="02050806060905020404" pitchFamily="18" charset="0"/>
              </a:rPr>
              <a:t>AGENDA</a:t>
            </a:r>
          </a:p>
        </p:txBody>
      </p:sp>
      <p:sp>
        <p:nvSpPr>
          <p:cNvPr id="3" name="Content Placeholder 2">
            <a:extLst>
              <a:ext uri="{FF2B5EF4-FFF2-40B4-BE49-F238E27FC236}">
                <a16:creationId xmlns:a16="http://schemas.microsoft.com/office/drawing/2014/main" id="{22CF9A3F-4656-4AB8-FA92-9C5DA4B7F533}"/>
              </a:ext>
            </a:extLst>
          </p:cNvPr>
          <p:cNvSpPr>
            <a:spLocks noGrp="1"/>
          </p:cNvSpPr>
          <p:nvPr>
            <p:ph idx="1"/>
          </p:nvPr>
        </p:nvSpPr>
        <p:spPr>
          <a:xfrm>
            <a:off x="1154954" y="2603500"/>
            <a:ext cx="8825659" cy="3444875"/>
          </a:xfrm>
        </p:spPr>
        <p:txBody>
          <a:bodyPr>
            <a:normAutofit lnSpcReduction="10000"/>
          </a:bodyPr>
          <a:lstStyle/>
          <a:p>
            <a:pPr marL="0" indent="0">
              <a:buNone/>
            </a:pPr>
            <a:r>
              <a:rPr lang="en-US" b="1" dirty="0">
                <a:latin typeface="Alasassy Caps" pitchFamily="2" charset="0"/>
              </a:rPr>
              <a:t>Problem statement
 Project overview
 Tools and technologies
 Portfolio design and 
layout
 Features and functionality
 Result and screenshots
 Conclusion
 GitHub link</a:t>
            </a:r>
          </a:p>
          <a:p>
            <a:pPr marL="0" indent="0">
              <a:buNone/>
            </a:pPr>
            <a:endParaRPr lang="en-US" b="1" dirty="0">
              <a:latin typeface="Alasassy Caps" pitchFamily="2" charset="0"/>
            </a:endParaRPr>
          </a:p>
        </p:txBody>
      </p:sp>
      <p:pic>
        <p:nvPicPr>
          <p:cNvPr id="4" name="Picture 3">
            <a:extLst>
              <a:ext uri="{FF2B5EF4-FFF2-40B4-BE49-F238E27FC236}">
                <a16:creationId xmlns:a16="http://schemas.microsoft.com/office/drawing/2014/main" id="{8A45F988-5C33-CC8E-0ABB-990446904914}"/>
              </a:ext>
            </a:extLst>
          </p:cNvPr>
          <p:cNvPicPr>
            <a:picLocks noChangeAspect="1"/>
          </p:cNvPicPr>
          <p:nvPr/>
        </p:nvPicPr>
        <p:blipFill>
          <a:blip r:embed="rId2"/>
          <a:stretch>
            <a:fillRect/>
          </a:stretch>
        </p:blipFill>
        <p:spPr>
          <a:xfrm>
            <a:off x="6793705" y="2333625"/>
            <a:ext cx="4243341" cy="4243341"/>
          </a:xfrm>
          <a:prstGeom prst="rect">
            <a:avLst/>
          </a:prstGeom>
        </p:spPr>
      </p:pic>
    </p:spTree>
    <p:extLst>
      <p:ext uri="{BB962C8B-B14F-4D97-AF65-F5344CB8AC3E}">
        <p14:creationId xmlns:p14="http://schemas.microsoft.com/office/powerpoint/2010/main" val="157232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FB0B-D279-9726-3AE7-DA628E2CCCAA}"/>
              </a:ext>
            </a:extLst>
          </p:cNvPr>
          <p:cNvSpPr>
            <a:spLocks noGrp="1"/>
          </p:cNvSpPr>
          <p:nvPr>
            <p:ph type="title"/>
          </p:nvPr>
        </p:nvSpPr>
        <p:spPr/>
        <p:txBody>
          <a:bodyPr/>
          <a:lstStyle/>
          <a:p>
            <a:r>
              <a:rPr lang="en-US" dirty="0">
                <a:latin typeface="Bernard MT Condensed" panose="02050806060905020404" pitchFamily="18" charset="0"/>
              </a:rPr>
              <a:t>PROBLEM STATEMENT </a:t>
            </a:r>
          </a:p>
        </p:txBody>
      </p:sp>
      <p:sp>
        <p:nvSpPr>
          <p:cNvPr id="3" name="Content Placeholder 2">
            <a:extLst>
              <a:ext uri="{FF2B5EF4-FFF2-40B4-BE49-F238E27FC236}">
                <a16:creationId xmlns:a16="http://schemas.microsoft.com/office/drawing/2014/main" id="{9A479F15-07BC-268F-7215-68989E0DE409}"/>
              </a:ext>
            </a:extLst>
          </p:cNvPr>
          <p:cNvSpPr>
            <a:spLocks noGrp="1"/>
          </p:cNvSpPr>
          <p:nvPr>
            <p:ph idx="1"/>
          </p:nvPr>
        </p:nvSpPr>
        <p:spPr/>
        <p:txBody>
          <a:bodyPr>
            <a:normAutofit fontScale="92500" lnSpcReduction="10000"/>
          </a:bodyPr>
          <a:lstStyle/>
          <a:p>
            <a:pPr marL="0" indent="0">
              <a:buNone/>
            </a:pPr>
            <a:r>
              <a:rPr lang="en-US" b="1" dirty="0">
                <a:latin typeface="Alasassy Caps" pitchFamily="2" charset="0"/>
              </a:rPr>
              <a:t> *Problem Statement:*
 “Students often face challenges in effectively showcasing their 
academic achievements, projects, skills, and extracurricular 
involvement using traditional methods like paper resumes or 
verbal presentations. These formats do not fully capture their 
potential or creativity. A digital portfolio provides a modern, 
interactive solution that allows students to present their work 
in a more engaging, organized, and accessible way for teachers, 
peers, and future opportunities.”</a:t>
            </a:r>
          </a:p>
          <a:p>
            <a:pPr marL="0" indent="0">
              <a:buNone/>
            </a:pPr>
            <a:endParaRPr lang="en-US" b="1" dirty="0">
              <a:latin typeface="Alasassy Caps" pitchFamily="2" charset="0"/>
            </a:endParaRPr>
          </a:p>
        </p:txBody>
      </p:sp>
      <p:pic>
        <p:nvPicPr>
          <p:cNvPr id="4" name="Picture 3">
            <a:extLst>
              <a:ext uri="{FF2B5EF4-FFF2-40B4-BE49-F238E27FC236}">
                <a16:creationId xmlns:a16="http://schemas.microsoft.com/office/drawing/2014/main" id="{0C8A4D61-A191-BF64-DCF7-F8D9DE974A1A}"/>
              </a:ext>
            </a:extLst>
          </p:cNvPr>
          <p:cNvPicPr>
            <a:picLocks noChangeAspect="1"/>
          </p:cNvPicPr>
          <p:nvPr/>
        </p:nvPicPr>
        <p:blipFill>
          <a:blip r:embed="rId2"/>
          <a:stretch>
            <a:fillRect/>
          </a:stretch>
        </p:blipFill>
        <p:spPr>
          <a:xfrm>
            <a:off x="6096000" y="2472531"/>
            <a:ext cx="5690561" cy="4290219"/>
          </a:xfrm>
          <a:prstGeom prst="rect">
            <a:avLst/>
          </a:prstGeom>
        </p:spPr>
      </p:pic>
    </p:spTree>
    <p:extLst>
      <p:ext uri="{BB962C8B-B14F-4D97-AF65-F5344CB8AC3E}">
        <p14:creationId xmlns:p14="http://schemas.microsoft.com/office/powerpoint/2010/main" val="106222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573B-4982-0AE8-B5C8-A5A4805A9E21}"/>
              </a:ext>
            </a:extLst>
          </p:cNvPr>
          <p:cNvSpPr>
            <a:spLocks noGrp="1"/>
          </p:cNvSpPr>
          <p:nvPr>
            <p:ph type="title"/>
          </p:nvPr>
        </p:nvSpPr>
        <p:spPr/>
        <p:txBody>
          <a:bodyPr/>
          <a:lstStyle/>
          <a:p>
            <a:r>
              <a:rPr lang="en-US" dirty="0">
                <a:latin typeface="Bernard MT Condensed" panose="02050806060905020404" pitchFamily="18" charset="0"/>
              </a:rPr>
              <a:t>PROJECT OVERVIEW </a:t>
            </a:r>
          </a:p>
        </p:txBody>
      </p:sp>
      <p:sp>
        <p:nvSpPr>
          <p:cNvPr id="3" name="Content Placeholder 2">
            <a:extLst>
              <a:ext uri="{FF2B5EF4-FFF2-40B4-BE49-F238E27FC236}">
                <a16:creationId xmlns:a16="http://schemas.microsoft.com/office/drawing/2014/main" id="{F441A823-148F-E01D-84D3-713E077A7C0E}"/>
              </a:ext>
            </a:extLst>
          </p:cNvPr>
          <p:cNvSpPr>
            <a:spLocks noGrp="1"/>
          </p:cNvSpPr>
          <p:nvPr>
            <p:ph idx="1"/>
          </p:nvPr>
        </p:nvSpPr>
        <p:spPr>
          <a:xfrm>
            <a:off x="1154953" y="2166939"/>
            <a:ext cx="9274921" cy="4000500"/>
          </a:xfrm>
        </p:spPr>
        <p:txBody>
          <a:bodyPr>
            <a:noAutofit/>
          </a:bodyPr>
          <a:lstStyle/>
          <a:p>
            <a:pPr marL="0" indent="0">
              <a:buNone/>
            </a:pPr>
            <a:r>
              <a:rPr lang="en-US" sz="1400" b="1" dirty="0">
                <a:latin typeface="Alasassy Caps" pitchFamily="2" charset="0"/>
              </a:rPr>
              <a:t> *Project Overview:*
 This project aims to develop a digital portfolio platform 
specifically designed for students to document and showcase 
their academic progress, personal achievements, skills, and 
creative work. The digital portfolio will serve as a centralized, 
accessible, and organized space where students can upload 
assignments, display projects, track learning goals, and reflect 
on their growth over time. It will also include features like 
multimedia support (images, videos, PDFs), customizable 
layouts, and secure sharing options for teachers, peers, and 
potential employers. The goal is to empower students to take 
ownership of their learning and build a professional online 
presence.</a:t>
            </a:r>
          </a:p>
          <a:p>
            <a:pPr marL="0" indent="0">
              <a:buNone/>
            </a:pPr>
            <a:endParaRPr lang="en-US" sz="1400" b="1" dirty="0">
              <a:latin typeface="Alasassy Caps" pitchFamily="2" charset="0"/>
            </a:endParaRPr>
          </a:p>
        </p:txBody>
      </p:sp>
      <p:pic>
        <p:nvPicPr>
          <p:cNvPr id="4" name="Picture 3">
            <a:extLst>
              <a:ext uri="{FF2B5EF4-FFF2-40B4-BE49-F238E27FC236}">
                <a16:creationId xmlns:a16="http://schemas.microsoft.com/office/drawing/2014/main" id="{D05B56F0-F72A-3DEA-8CDD-82B269B9F635}"/>
              </a:ext>
            </a:extLst>
          </p:cNvPr>
          <p:cNvPicPr>
            <a:picLocks noChangeAspect="1"/>
          </p:cNvPicPr>
          <p:nvPr/>
        </p:nvPicPr>
        <p:blipFill>
          <a:blip r:embed="rId2"/>
          <a:stretch>
            <a:fillRect/>
          </a:stretch>
        </p:blipFill>
        <p:spPr>
          <a:xfrm>
            <a:off x="5792413" y="2843214"/>
            <a:ext cx="6181725" cy="3324225"/>
          </a:xfrm>
          <a:prstGeom prst="rect">
            <a:avLst/>
          </a:prstGeom>
        </p:spPr>
      </p:pic>
    </p:spTree>
    <p:extLst>
      <p:ext uri="{BB962C8B-B14F-4D97-AF65-F5344CB8AC3E}">
        <p14:creationId xmlns:p14="http://schemas.microsoft.com/office/powerpoint/2010/main" val="1122465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61A55-136B-4885-BCBE-C88C22547AF6}"/>
              </a:ext>
            </a:extLst>
          </p:cNvPr>
          <p:cNvSpPr>
            <a:spLocks noGrp="1"/>
          </p:cNvSpPr>
          <p:nvPr>
            <p:ph type="title"/>
          </p:nvPr>
        </p:nvSpPr>
        <p:spPr/>
        <p:txBody>
          <a:bodyPr/>
          <a:lstStyle/>
          <a:p>
            <a:r>
              <a:rPr lang="en-US" dirty="0">
                <a:latin typeface="Bernard MT Condensed" panose="02050806060905020404" pitchFamily="18" charset="0"/>
              </a:rPr>
              <a:t>HOW ARE THE END USERS </a:t>
            </a:r>
          </a:p>
        </p:txBody>
      </p:sp>
      <p:sp>
        <p:nvSpPr>
          <p:cNvPr id="3" name="Content Placeholder 2">
            <a:extLst>
              <a:ext uri="{FF2B5EF4-FFF2-40B4-BE49-F238E27FC236}">
                <a16:creationId xmlns:a16="http://schemas.microsoft.com/office/drawing/2014/main" id="{42DD05D6-43F4-8180-277F-867D362306DE}"/>
              </a:ext>
            </a:extLst>
          </p:cNvPr>
          <p:cNvSpPr>
            <a:spLocks noGrp="1"/>
          </p:cNvSpPr>
          <p:nvPr>
            <p:ph idx="1"/>
          </p:nvPr>
        </p:nvSpPr>
        <p:spPr/>
        <p:txBody>
          <a:bodyPr>
            <a:normAutofit fontScale="70000" lnSpcReduction="20000"/>
          </a:bodyPr>
          <a:lstStyle/>
          <a:p>
            <a:pPr marL="0" indent="0">
              <a:buNone/>
            </a:pPr>
            <a:r>
              <a:rPr lang="en-US" b="1" dirty="0"/>
              <a:t> *Students* –To create, update, and showcase their work and 
achievements.
 *Teachers/Educators* –To review student progress, give feedback, 
and assess learning.
 *Parents/Guardians* –To monitor their child’s academic 
development and involvement.
 *School Administrators* –To evaluate student outcomes and 
curriculum effectiveness.
 *College Admissions Officers* –To assess applicants beyond grades 
and test scores.
 *Employers/Internship Coordinators* –To view a student’s skills, 
projects, and experience.</a:t>
            </a:r>
          </a:p>
          <a:p>
            <a:pPr marL="0" indent="0">
              <a:buNone/>
            </a:pPr>
            <a:endParaRPr lang="en-US" b="1" dirty="0"/>
          </a:p>
        </p:txBody>
      </p:sp>
    </p:spTree>
    <p:extLst>
      <p:ext uri="{BB962C8B-B14F-4D97-AF65-F5344CB8AC3E}">
        <p14:creationId xmlns:p14="http://schemas.microsoft.com/office/powerpoint/2010/main" val="119929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1484-9D92-D67B-05DB-BDB1F96A8127}"/>
              </a:ext>
            </a:extLst>
          </p:cNvPr>
          <p:cNvSpPr>
            <a:spLocks noGrp="1"/>
          </p:cNvSpPr>
          <p:nvPr>
            <p:ph type="title"/>
          </p:nvPr>
        </p:nvSpPr>
        <p:spPr/>
        <p:txBody>
          <a:bodyPr/>
          <a:lstStyle/>
          <a:p>
            <a:r>
              <a:rPr lang="en-US" dirty="0">
                <a:latin typeface="Bernard MT Condensed" panose="02050806060905020404" pitchFamily="18" charset="0"/>
              </a:rPr>
              <a:t>TOOLS AND TECHNIQUES OF HTML </a:t>
            </a:r>
          </a:p>
        </p:txBody>
      </p:sp>
      <p:sp>
        <p:nvSpPr>
          <p:cNvPr id="3" name="Content Placeholder 2">
            <a:extLst>
              <a:ext uri="{FF2B5EF4-FFF2-40B4-BE49-F238E27FC236}">
                <a16:creationId xmlns:a16="http://schemas.microsoft.com/office/drawing/2014/main" id="{BD2CC34B-0DD1-44E9-A114-02FBE70B54B7}"/>
              </a:ext>
            </a:extLst>
          </p:cNvPr>
          <p:cNvSpPr>
            <a:spLocks noGrp="1"/>
          </p:cNvSpPr>
          <p:nvPr>
            <p:ph idx="1"/>
          </p:nvPr>
        </p:nvSpPr>
        <p:spPr>
          <a:xfrm>
            <a:off x="662683" y="1952288"/>
            <a:ext cx="8159847" cy="5143837"/>
          </a:xfrm>
        </p:spPr>
        <p:txBody>
          <a:bodyPr>
            <a:noAutofit/>
          </a:bodyPr>
          <a:lstStyle/>
          <a:p>
            <a:pPr marL="0" indent="0">
              <a:buNone/>
            </a:pPr>
            <a:r>
              <a:rPr lang="en-US" sz="900" b="1" dirty="0">
                <a:latin typeface="Alasassy Caps" pitchFamily="2" charset="0"/>
              </a:rPr>
              <a:t> *Tools:*
 1. *Text Editors* –VS Code, Sublime Text, or Notepad++
 2. *Web Browsers* – Chrome, Firefox (for testing and viewing)
 3. *Version Control* –</a:t>
            </a:r>
            <a:r>
              <a:rPr lang="en-US" sz="900" b="1" dirty="0" err="1">
                <a:latin typeface="Alasassy Caps" pitchFamily="2" charset="0"/>
              </a:rPr>
              <a:t>Git</a:t>
            </a:r>
            <a:r>
              <a:rPr lang="en-US" sz="900" b="1" dirty="0">
                <a:latin typeface="Alasassy Caps" pitchFamily="2" charset="0"/>
              </a:rPr>
              <a:t> &amp; GitHub (for managing code versions)
 4. *Frameworks* – Bootstrap (for responsive design)
 5. *Graphics Tools* – </a:t>
            </a:r>
            <a:r>
              <a:rPr lang="en-US" sz="900" b="1" dirty="0" err="1">
                <a:latin typeface="Alasassy Caps" pitchFamily="2" charset="0"/>
              </a:rPr>
              <a:t>Canva</a:t>
            </a:r>
            <a:r>
              <a:rPr lang="en-US" sz="900" b="1" dirty="0">
                <a:latin typeface="Alasassy Caps" pitchFamily="2" charset="0"/>
              </a:rPr>
              <a:t>, </a:t>
            </a:r>
            <a:r>
              <a:rPr lang="en-US" sz="900" b="1" dirty="0" err="1">
                <a:latin typeface="Alasassy Caps" pitchFamily="2" charset="0"/>
              </a:rPr>
              <a:t>Figma</a:t>
            </a:r>
            <a:r>
              <a:rPr lang="en-US" sz="900" b="1" dirty="0">
                <a:latin typeface="Alasassy Caps" pitchFamily="2" charset="0"/>
              </a:rPr>
              <a:t> (for visuals/images)
 *Techniques:*
 1. *HTML5 Structure* – Using `&lt;!DOCTYPE html&gt;`, `&lt;header&gt;`, `&lt;</a:t>
            </a:r>
            <a:r>
              <a:rPr lang="en-US" sz="900" b="1" dirty="0" err="1">
                <a:latin typeface="Alasassy Caps" pitchFamily="2" charset="0"/>
              </a:rPr>
              <a:t>nav</a:t>
            </a:r>
            <a:r>
              <a:rPr lang="en-US" sz="900" b="1" dirty="0">
                <a:latin typeface="Alasassy Caps" pitchFamily="2" charset="0"/>
              </a:rPr>
              <a:t>&gt;`, 
`&lt;main&gt;`, `&lt;footer&gt;`, etc.
 2. *Forms* – For collecting data or feedback (using `&lt;form&gt;`, `&lt;input&gt;`, 
`&lt;</a:t>
            </a:r>
            <a:r>
              <a:rPr lang="en-US" sz="900" b="1" dirty="0" err="1">
                <a:latin typeface="Alasassy Caps" pitchFamily="2" charset="0"/>
              </a:rPr>
              <a:t>textarea</a:t>
            </a:r>
            <a:r>
              <a:rPr lang="en-US" sz="900" b="1" dirty="0">
                <a:latin typeface="Alasassy Caps" pitchFamily="2" charset="0"/>
              </a:rPr>
              <a:t>&gt;`)
 3. *Multimedia Embedding* – Adding images, audio, and video using `&lt;</a:t>
            </a:r>
            <a:r>
              <a:rPr lang="en-US" sz="900" b="1" dirty="0" err="1">
                <a:latin typeface="Alasassy Caps" pitchFamily="2" charset="0"/>
              </a:rPr>
              <a:t>img</a:t>
            </a:r>
            <a:r>
              <a:rPr lang="en-US" sz="900" b="1" dirty="0">
                <a:latin typeface="Alasassy Caps" pitchFamily="2" charset="0"/>
              </a:rPr>
              <a:t>&gt;`, 
`&lt;audio&gt;`, `&lt;video&gt;`
 4. *Links &amp; Navigation* –Using `&lt;a&gt;` tags and lists (`&lt;</a:t>
            </a:r>
            <a:r>
              <a:rPr lang="en-US" sz="900" b="1" dirty="0" err="1">
                <a:latin typeface="Alasassy Caps" pitchFamily="2" charset="0"/>
              </a:rPr>
              <a:t>ul</a:t>
            </a:r>
            <a:r>
              <a:rPr lang="en-US" sz="900" b="1" dirty="0">
                <a:latin typeface="Alasassy Caps" pitchFamily="2" charset="0"/>
              </a:rPr>
              <a:t>&gt;`, `&lt;li&gt;`) for menu 
creation
 5. *Tables &amp; Lists* – Organizing content with `&lt;table&gt;`, `&lt;</a:t>
            </a:r>
            <a:r>
              <a:rPr lang="en-US" sz="900" b="1" dirty="0" err="1">
                <a:latin typeface="Alasassy Caps" pitchFamily="2" charset="0"/>
              </a:rPr>
              <a:t>ol</a:t>
            </a:r>
            <a:r>
              <a:rPr lang="en-US" sz="900" b="1" dirty="0">
                <a:latin typeface="Alasassy Caps" pitchFamily="2" charset="0"/>
              </a:rPr>
              <a:t>&gt;`, `&lt;</a:t>
            </a:r>
            <a:r>
              <a:rPr lang="en-US" sz="900" b="1" dirty="0" err="1">
                <a:latin typeface="Alasassy Caps" pitchFamily="2" charset="0"/>
              </a:rPr>
              <a:t>ul</a:t>
            </a:r>
            <a:r>
              <a:rPr lang="en-US" sz="900" b="1" dirty="0">
                <a:latin typeface="Alasassy Caps" pitchFamily="2" charset="0"/>
              </a:rPr>
              <a:t>&gt;`
 6. *Semantic Tags* – For better structure and SEO (e.g., `&lt;section&gt;`, `&lt;article&gt;`)
 7. *Responsive Design* – Using `&lt;meta name=“viewport”&gt;` and integrating with 
CSS/Bootstrap</a:t>
            </a:r>
          </a:p>
          <a:p>
            <a:pPr marL="0" indent="0">
              <a:buNone/>
            </a:pPr>
            <a:endParaRPr lang="en-US" sz="900" b="1" dirty="0">
              <a:latin typeface="Alasassy Caps" pitchFamily="2" charset="0"/>
            </a:endParaRPr>
          </a:p>
        </p:txBody>
      </p:sp>
      <p:pic>
        <p:nvPicPr>
          <p:cNvPr id="4" name="Picture 3">
            <a:extLst>
              <a:ext uri="{FF2B5EF4-FFF2-40B4-BE49-F238E27FC236}">
                <a16:creationId xmlns:a16="http://schemas.microsoft.com/office/drawing/2014/main" id="{8266BF26-EB6F-B6C4-DFD0-B556252365B0}"/>
              </a:ext>
            </a:extLst>
          </p:cNvPr>
          <p:cNvPicPr>
            <a:picLocks noChangeAspect="1"/>
          </p:cNvPicPr>
          <p:nvPr/>
        </p:nvPicPr>
        <p:blipFill>
          <a:blip r:embed="rId2"/>
          <a:stretch>
            <a:fillRect/>
          </a:stretch>
        </p:blipFill>
        <p:spPr>
          <a:xfrm>
            <a:off x="5379502" y="2694916"/>
            <a:ext cx="6402922" cy="3595687"/>
          </a:xfrm>
          <a:prstGeom prst="rect">
            <a:avLst/>
          </a:prstGeom>
        </p:spPr>
      </p:pic>
    </p:spTree>
    <p:extLst>
      <p:ext uri="{BB962C8B-B14F-4D97-AF65-F5344CB8AC3E}">
        <p14:creationId xmlns:p14="http://schemas.microsoft.com/office/powerpoint/2010/main" val="32339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298-3076-7B80-4DD8-762414737577}"/>
              </a:ext>
            </a:extLst>
          </p:cNvPr>
          <p:cNvSpPr>
            <a:spLocks noGrp="1"/>
          </p:cNvSpPr>
          <p:nvPr>
            <p:ph type="title"/>
          </p:nvPr>
        </p:nvSpPr>
        <p:spPr/>
        <p:txBody>
          <a:bodyPr/>
          <a:lstStyle/>
          <a:p>
            <a:r>
              <a:rPr lang="en-US" dirty="0">
                <a:latin typeface="Bernard MT Condensed" panose="02050806060905020404" pitchFamily="18" charset="0"/>
              </a:rPr>
              <a:t>PORTFOLIO DESIGN AND LAYOUT </a:t>
            </a:r>
          </a:p>
        </p:txBody>
      </p:sp>
      <p:sp>
        <p:nvSpPr>
          <p:cNvPr id="3" name="Content Placeholder 2">
            <a:extLst>
              <a:ext uri="{FF2B5EF4-FFF2-40B4-BE49-F238E27FC236}">
                <a16:creationId xmlns:a16="http://schemas.microsoft.com/office/drawing/2014/main" id="{1A630B29-2451-6115-E1E2-42CC17F771F2}"/>
              </a:ext>
            </a:extLst>
          </p:cNvPr>
          <p:cNvSpPr>
            <a:spLocks noGrp="1"/>
          </p:cNvSpPr>
          <p:nvPr>
            <p:ph idx="1"/>
          </p:nvPr>
        </p:nvSpPr>
        <p:spPr>
          <a:xfrm>
            <a:off x="928688" y="2190749"/>
            <a:ext cx="7667625" cy="5774531"/>
          </a:xfrm>
        </p:spPr>
        <p:txBody>
          <a:bodyPr>
            <a:normAutofit/>
          </a:bodyPr>
          <a:lstStyle/>
          <a:p>
            <a:pPr marL="0" indent="0">
              <a:buNone/>
            </a:pPr>
            <a:r>
              <a:rPr lang="en-US" b="1" dirty="0">
                <a:latin typeface="Alasassy Caps" pitchFamily="2" charset="0"/>
              </a:rPr>
              <a:t> *1. Header Section*
 - Student name
 -Tagline (e.g., “Aspiring Web 
Developer”)
 - Profile picture
 *2. Navigation Bar*
 - Home
 - About Me
 - Projects
 - Skills</a:t>
            </a:r>
          </a:p>
        </p:txBody>
      </p:sp>
      <p:sp>
        <p:nvSpPr>
          <p:cNvPr id="4" name="TextBox 3">
            <a:extLst>
              <a:ext uri="{FF2B5EF4-FFF2-40B4-BE49-F238E27FC236}">
                <a16:creationId xmlns:a16="http://schemas.microsoft.com/office/drawing/2014/main" id="{FA8F228A-5AFE-A658-9F2C-14E67058A0D0}"/>
              </a:ext>
            </a:extLst>
          </p:cNvPr>
          <p:cNvSpPr txBox="1"/>
          <p:nvPr/>
        </p:nvSpPr>
        <p:spPr>
          <a:xfrm>
            <a:off x="3905251" y="2306240"/>
            <a:ext cx="4929188" cy="3693319"/>
          </a:xfrm>
          <a:prstGeom prst="rect">
            <a:avLst/>
          </a:prstGeom>
          <a:noFill/>
        </p:spPr>
        <p:txBody>
          <a:bodyPr wrap="square" rtlCol="0">
            <a:spAutoFit/>
          </a:bodyPr>
          <a:lstStyle/>
          <a:p>
            <a:pPr algn="l"/>
            <a:r>
              <a:rPr lang="en-US" dirty="0"/>
              <a:t> - Resume/Certificates
 - Contact
 *3. About Me Section*
 - Brief bio
 - Educational background
 - Interests
*4. Projects Section*
-Title + image
- Short description
-Tools/tech used
- Link to project (if available)
*5. Skills Section*
- List of technical and soft skills</a:t>
            </a:r>
          </a:p>
        </p:txBody>
      </p:sp>
    </p:spTree>
    <p:extLst>
      <p:ext uri="{BB962C8B-B14F-4D97-AF65-F5344CB8AC3E}">
        <p14:creationId xmlns:p14="http://schemas.microsoft.com/office/powerpoint/2010/main" val="168430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2FA0-B1BA-A8CF-6F63-774F3EA8F7B8}"/>
              </a:ext>
            </a:extLst>
          </p:cNvPr>
          <p:cNvSpPr>
            <a:spLocks noGrp="1"/>
          </p:cNvSpPr>
          <p:nvPr>
            <p:ph type="title"/>
          </p:nvPr>
        </p:nvSpPr>
        <p:spPr/>
        <p:txBody>
          <a:bodyPr/>
          <a:lstStyle/>
          <a:p>
            <a:r>
              <a:rPr lang="en-US" dirty="0">
                <a:latin typeface="Bernard MT Condensed" panose="02050806060905020404" pitchFamily="18" charset="0"/>
              </a:rPr>
              <a:t>FUTURE AND FUNCTIONALITIE</a:t>
            </a:r>
          </a:p>
        </p:txBody>
      </p:sp>
      <p:sp>
        <p:nvSpPr>
          <p:cNvPr id="3" name="Content Placeholder 2">
            <a:extLst>
              <a:ext uri="{FF2B5EF4-FFF2-40B4-BE49-F238E27FC236}">
                <a16:creationId xmlns:a16="http://schemas.microsoft.com/office/drawing/2014/main" id="{D21CE188-B49C-4A1B-E6E2-1889B99C79F8}"/>
              </a:ext>
            </a:extLst>
          </p:cNvPr>
          <p:cNvSpPr>
            <a:spLocks noGrp="1"/>
          </p:cNvSpPr>
          <p:nvPr>
            <p:ph idx="1"/>
          </p:nvPr>
        </p:nvSpPr>
        <p:spPr/>
        <p:txBody>
          <a:bodyPr>
            <a:normAutofit fontScale="85000" lnSpcReduction="20000"/>
          </a:bodyPr>
          <a:lstStyle/>
          <a:p>
            <a:pPr marL="0" indent="0">
              <a:buNone/>
            </a:pPr>
            <a:r>
              <a:rPr lang="en-US" b="1" dirty="0">
                <a:latin typeface="Alasassy Caps" pitchFamily="2" charset="0"/>
              </a:rPr>
              <a:t> *Features:*
 1. *User Profile* – Basic student info, photo, and contact details.
 2. *Project Showcase* – Section to display academic and personal projects.
 3. *Skills Section* –Visual representation of technical and soft skills.
 4. *Resume Upload/Embed* – Add and display PDF resumes.
 5. *Certificates Gallery* –Upload and showcase earned certificates.
 6. *Media Support* – Add images, videos, documents, and presentations.
 7. *Contact Form* – Allow visitors to send messages or inquiries.
 8. *Customizable Layout* – Students can personalize fonts, colors, and sections.
 9. *Mobile Responsiveness* –Works on phones, tablets, and desktops.
 10. *Social Media Links* – Add links to LinkedIn, GitHub, etc.</a:t>
            </a:r>
          </a:p>
          <a:p>
            <a:pPr marL="0" indent="0">
              <a:buNone/>
            </a:pPr>
            <a:endParaRPr lang="en-US" b="1" dirty="0">
              <a:latin typeface="Alasassy Caps" pitchFamily="2" charset="0"/>
            </a:endParaRPr>
          </a:p>
        </p:txBody>
      </p:sp>
      <p:pic>
        <p:nvPicPr>
          <p:cNvPr id="4" name="Picture 3">
            <a:extLst>
              <a:ext uri="{FF2B5EF4-FFF2-40B4-BE49-F238E27FC236}">
                <a16:creationId xmlns:a16="http://schemas.microsoft.com/office/drawing/2014/main" id="{4C73F63F-2639-19A6-D443-9A4C9A7DAA2B}"/>
              </a:ext>
            </a:extLst>
          </p:cNvPr>
          <p:cNvPicPr>
            <a:picLocks noChangeAspect="1"/>
          </p:cNvPicPr>
          <p:nvPr/>
        </p:nvPicPr>
        <p:blipFill>
          <a:blip r:embed="rId2"/>
          <a:stretch>
            <a:fillRect/>
          </a:stretch>
        </p:blipFill>
        <p:spPr>
          <a:xfrm>
            <a:off x="6655594" y="2786062"/>
            <a:ext cx="4762500" cy="2571750"/>
          </a:xfrm>
          <a:prstGeom prst="rect">
            <a:avLst/>
          </a:prstGeom>
        </p:spPr>
      </p:pic>
    </p:spTree>
    <p:extLst>
      <p:ext uri="{BB962C8B-B14F-4D97-AF65-F5344CB8AC3E}">
        <p14:creationId xmlns:p14="http://schemas.microsoft.com/office/powerpoint/2010/main" val="2516036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DIGITAL PORTFOLIO </vt:lpstr>
      <vt:lpstr>Project title </vt:lpstr>
      <vt:lpstr>AGENDA</vt:lpstr>
      <vt:lpstr>PROBLEM STATEMENT </vt:lpstr>
      <vt:lpstr>PROJECT OVERVIEW </vt:lpstr>
      <vt:lpstr>HOW ARE THE END USERS </vt:lpstr>
      <vt:lpstr>TOOLS AND TECHNIQUES OF HTML </vt:lpstr>
      <vt:lpstr>PORTFOLIO DESIGN AND LAYOUT </vt:lpstr>
      <vt:lpstr>FUTURE AND FUNCTIONALITIE</vt:lpstr>
      <vt:lpstr>RESULT AND SCREENSHOT </vt:lpstr>
      <vt:lpstr>RESULT AND SCREENSHOT </vt:lpstr>
      <vt:lpstr>CONCLUSION </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Arun -sharp</dc:creator>
  <cp:lastModifiedBy>Arun -sharp</cp:lastModifiedBy>
  <cp:revision>3</cp:revision>
  <dcterms:created xsi:type="dcterms:W3CDTF">2025-09-11T06:33:26Z</dcterms:created>
  <dcterms:modified xsi:type="dcterms:W3CDTF">2025-09-11T14:16:35Z</dcterms:modified>
</cp:coreProperties>
</file>