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2" r:id="rId2"/>
    <p:sldId id="263" r:id="rId3"/>
    <p:sldId id="273" r:id="rId4"/>
    <p:sldId id="259" r:id="rId5"/>
    <p:sldId id="271" r:id="rId6"/>
    <p:sldId id="264" r:id="rId7"/>
    <p:sldId id="265" r:id="rId8"/>
    <p:sldId id="27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D66"/>
    <a:srgbClr val="E36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6"/>
    <p:restoredTop sz="93125"/>
  </p:normalViewPr>
  <p:slideViewPr>
    <p:cSldViewPr snapToGrid="0" snapToObjects="1">
      <p:cViewPr>
        <p:scale>
          <a:sx n="79" d="100"/>
          <a:sy n="79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1878" y="2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3FE813-F10B-41AB-9519-583E30402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641FC-EA94-4358-83F4-0A3FF2CD26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4D08-4BB2-42E8-BF1A-614F967213C7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4F7FF-22AC-4763-9C6D-B17AD26AFA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E5D8D-526B-4409-9AFF-343EA90BBF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0052B-417E-4023-BDAA-B2273DE1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83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240C4-E058-450A-B23B-A92A83A5564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5D580D-B30D-4A2E-A638-E1F42138EDD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777" b="27777"/>
          <a:stretch/>
        </p:blipFill>
        <p:spPr>
          <a:xfrm>
            <a:off x="5034757" y="8412480"/>
            <a:ext cx="182165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5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E3B-474C-424E-92CA-84BE368F8F5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04A26D-A5AD-4069-8D39-E8EF1CA8E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5600" b="31732"/>
          <a:stretch/>
        </p:blipFill>
        <p:spPr>
          <a:xfrm>
            <a:off x="10048875" y="5899150"/>
            <a:ext cx="21431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1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E3B-474C-424E-92CA-84BE368F8F5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1B8-916B-BA4C-A0F0-DB22A5B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4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E3B-474C-424E-92CA-84BE368F8F5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1B8-916B-BA4C-A0F0-DB22A5B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E3B-474C-424E-92CA-84BE368F8F5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1B8-916B-BA4C-A0F0-DB22A5B98D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49C5EA-82FB-47D5-9C8C-AACB919ADBC5}"/>
              </a:ext>
            </a:extLst>
          </p:cNvPr>
          <p:cNvCxnSpPr>
            <a:cxnSpLocks/>
          </p:cNvCxnSpPr>
          <p:nvPr userDrawn="1"/>
        </p:nvCxnSpPr>
        <p:spPr>
          <a:xfrm flipV="1">
            <a:off x="731520" y="1165860"/>
            <a:ext cx="10622280" cy="15240"/>
          </a:xfrm>
          <a:prstGeom prst="line">
            <a:avLst/>
          </a:prstGeom>
          <a:ln w="28575">
            <a:solidFill>
              <a:srgbClr val="1A4D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E3B-474C-424E-92CA-84BE368F8F5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1B8-916B-BA4C-A0F0-DB22A5B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3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E3B-474C-424E-92CA-84BE368F8F5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5E99A0-178C-4BAE-B0B1-70534AC6103F}"/>
              </a:ext>
            </a:extLst>
          </p:cNvPr>
          <p:cNvCxnSpPr>
            <a:cxnSpLocks/>
          </p:cNvCxnSpPr>
          <p:nvPr userDrawn="1"/>
        </p:nvCxnSpPr>
        <p:spPr>
          <a:xfrm flipV="1">
            <a:off x="731520" y="1165860"/>
            <a:ext cx="10622280" cy="15240"/>
          </a:xfrm>
          <a:prstGeom prst="line">
            <a:avLst/>
          </a:prstGeom>
          <a:ln w="28575">
            <a:solidFill>
              <a:srgbClr val="1A4D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8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E3B-474C-424E-92CA-84BE368F8F5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1B8-916B-BA4C-A0F0-DB22A5B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E3B-474C-424E-92CA-84BE368F8F5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1B8-916B-BA4C-A0F0-DB22A5B98D6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198EE0-F003-4CFA-8488-538BBA9CD5F2}"/>
              </a:ext>
            </a:extLst>
          </p:cNvPr>
          <p:cNvCxnSpPr>
            <a:cxnSpLocks/>
          </p:cNvCxnSpPr>
          <p:nvPr userDrawn="1"/>
        </p:nvCxnSpPr>
        <p:spPr>
          <a:xfrm flipV="1">
            <a:off x="731520" y="1165860"/>
            <a:ext cx="10622280" cy="15240"/>
          </a:xfrm>
          <a:prstGeom prst="line">
            <a:avLst/>
          </a:prstGeom>
          <a:ln w="28575">
            <a:solidFill>
              <a:srgbClr val="1A4D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93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E3B-474C-424E-92CA-84BE368F8F5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1B8-916B-BA4C-A0F0-DB22A5B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E3B-474C-424E-92CA-84BE368F8F5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1B8-916B-BA4C-A0F0-DB22A5B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E3B-474C-424E-92CA-84BE368F8F5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1B8-916B-BA4C-A0F0-DB22A5B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5E3B-474C-424E-92CA-84BE368F8F5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81B8-916B-BA4C-A0F0-DB22A5B9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2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7FED-3779-404B-BC39-301972112BDB}"/>
              </a:ext>
            </a:extLst>
          </p:cNvPr>
          <p:cNvSpPr txBox="1">
            <a:spLocks/>
          </p:cNvSpPr>
          <p:nvPr/>
        </p:nvSpPr>
        <p:spPr>
          <a:xfrm>
            <a:off x="615297" y="646113"/>
            <a:ext cx="10052703" cy="307362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Analyzing E-Commerce Product Reviews: </a:t>
            </a: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</a:b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</a:b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Are Review Ratings reliable?</a:t>
            </a: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</a:b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October 2020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AAF4EF-5EAB-4FF6-962B-38EE6B9D7F42}"/>
              </a:ext>
            </a:extLst>
          </p:cNvPr>
          <p:cNvSpPr txBox="1">
            <a:spLocks/>
          </p:cNvSpPr>
          <p:nvPr/>
        </p:nvSpPr>
        <p:spPr>
          <a:xfrm>
            <a:off x="9368773" y="5932488"/>
            <a:ext cx="3108978" cy="9255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</a:b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Arunkumar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Akkineni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6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Futura Medium" charset="0"/>
              </a:rPr>
              <a:t>Takeaways from Hypothesis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740797" cy="4351338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Verdana" charset="0"/>
                <a:ea typeface="Verdana" charset="0"/>
                <a:cs typeface="Verdana" charset="0"/>
              </a:rPr>
              <a:t>Key Conclusions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Verdana" charset="0"/>
              <a:ea typeface="Verdana" charset="0"/>
              <a:cs typeface="Verdan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Verdana" charset="0"/>
                <a:ea typeface="Verdana" charset="0"/>
                <a:cs typeface="Verdana" charset="0"/>
              </a:rPr>
              <a:t>The review distributions are similar for all three Cordless Drillers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Verdana" charset="0"/>
              <a:ea typeface="Verdana" charset="0"/>
              <a:cs typeface="Verdan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Verdana" charset="0"/>
                <a:ea typeface="Verdana" charset="0"/>
                <a:cs typeface="Verdana" charset="0"/>
              </a:rPr>
              <a:t>Though the rating review scores are similar for </a:t>
            </a:r>
            <a:r>
              <a:rPr lang="en-US" sz="2000" dirty="0" err="1">
                <a:latin typeface="Verdana" charset="0"/>
                <a:ea typeface="Verdana" charset="0"/>
                <a:cs typeface="Verdana" charset="0"/>
              </a:rPr>
              <a:t>Playstation</a:t>
            </a:r>
            <a:r>
              <a:rPr lang="en-US" sz="2000" dirty="0">
                <a:latin typeface="Verdana" charset="0"/>
                <a:ea typeface="Verdana" charset="0"/>
                <a:cs typeface="Verdana" charset="0"/>
              </a:rPr>
              <a:t> and Xbox, their review distributions are different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Verdana" charset="0"/>
              <a:ea typeface="Verdana" charset="0"/>
              <a:cs typeface="Verdan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Verdana" charset="0"/>
                <a:ea typeface="Verdana" charset="0"/>
                <a:cs typeface="Verdana" charset="0"/>
              </a:rPr>
              <a:t>Consumer needs to be more skeptical about the ratings for high/premium products like Gaming Consoles that have far more features than lower end products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Verdana" charset="0"/>
              <a:ea typeface="Verdana" charset="0"/>
              <a:cs typeface="Verdan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Verdana" charset="0"/>
                <a:ea typeface="Verdana" charset="0"/>
                <a:cs typeface="Verdana" charset="0"/>
              </a:rPr>
              <a:t>The user can buy any of the three Cordless Drill’s and be assured of similar quality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918812" y="1358697"/>
            <a:ext cx="0" cy="4351338"/>
          </a:xfrm>
          <a:prstGeom prst="line">
            <a:avLst/>
          </a:prstGeom>
          <a:ln>
            <a:solidFill>
              <a:srgbClr val="1A4D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06602" y="1431235"/>
            <a:ext cx="271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1A4D66"/>
                </a:solidFill>
                <a:latin typeface="Verdana" charset="0"/>
                <a:ea typeface="Verdana" charset="0"/>
                <a:cs typeface="Verdana" charset="0"/>
              </a:rPr>
              <a:t>Cordless Drill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11676" y="1437729"/>
            <a:ext cx="265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1A4D66"/>
                </a:solidFill>
                <a:latin typeface="Verdana" charset="0"/>
                <a:ea typeface="Verdana" charset="0"/>
                <a:cs typeface="Verdana" charset="0"/>
              </a:rPr>
              <a:t>Gaming Consoles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45424" y="5332291"/>
            <a:ext cx="275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Verdana" charset="0"/>
                <a:ea typeface="Verdana" charset="0"/>
                <a:cs typeface="Verdana" charset="0"/>
              </a:rPr>
              <a:t>Failed To Reject Null Hypothesis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31672" y="5325862"/>
            <a:ext cx="265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rPr>
              <a:t>All Null Hypothesis Rejected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1281B8-61E4-4906-B0A8-A9C6011C9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83650"/>
              </p:ext>
            </p:extLst>
          </p:nvPr>
        </p:nvGraphicFramePr>
        <p:xfrm>
          <a:off x="9288608" y="2169402"/>
          <a:ext cx="260022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1962">
                  <a:extLst>
                    <a:ext uri="{9D8B030D-6E8A-4147-A177-3AD203B41FA5}">
                      <a16:colId xmlns:a16="http://schemas.microsoft.com/office/drawing/2014/main" val="43165120"/>
                    </a:ext>
                  </a:extLst>
                </a:gridCol>
                <a:gridCol w="632298">
                  <a:extLst>
                    <a:ext uri="{9D8B030D-6E8A-4147-A177-3AD203B41FA5}">
                      <a16:colId xmlns:a16="http://schemas.microsoft.com/office/drawing/2014/main" val="2531069555"/>
                    </a:ext>
                  </a:extLst>
                </a:gridCol>
                <a:gridCol w="1025964">
                  <a:extLst>
                    <a:ext uri="{9D8B030D-6E8A-4147-A177-3AD203B41FA5}">
                      <a16:colId xmlns:a16="http://schemas.microsoft.com/office/drawing/2014/main" val="4042784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Pvalue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Accept Null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1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Xbox, Nintendo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51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Xbox,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Playstation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0.0003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7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Playstation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, Nintendo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Xbox,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Playstation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, Nintendo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233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83C743-D4C7-4928-8493-23CF3F8A2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77382"/>
              </p:ext>
            </p:extLst>
          </p:nvPr>
        </p:nvGraphicFramePr>
        <p:xfrm>
          <a:off x="5995224" y="2169402"/>
          <a:ext cx="260022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1962">
                  <a:extLst>
                    <a:ext uri="{9D8B030D-6E8A-4147-A177-3AD203B41FA5}">
                      <a16:colId xmlns:a16="http://schemas.microsoft.com/office/drawing/2014/main" val="43165120"/>
                    </a:ext>
                  </a:extLst>
                </a:gridCol>
                <a:gridCol w="632298">
                  <a:extLst>
                    <a:ext uri="{9D8B030D-6E8A-4147-A177-3AD203B41FA5}">
                      <a16:colId xmlns:a16="http://schemas.microsoft.com/office/drawing/2014/main" val="2531069555"/>
                    </a:ext>
                  </a:extLst>
                </a:gridCol>
                <a:gridCol w="1025964">
                  <a:extLst>
                    <a:ext uri="{9D8B030D-6E8A-4147-A177-3AD203B41FA5}">
                      <a16:colId xmlns:a16="http://schemas.microsoft.com/office/drawing/2014/main" val="4042784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Pvalue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Accept Null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1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Makita, DeWalt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0.25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51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Makita, Milwaukee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7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DeWalt, Milwaukee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0.18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DeWalt, Milwaukee, Makita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0.57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2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48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36F49E0-C64F-4378-A83E-D54802AB86B2}"/>
              </a:ext>
            </a:extLst>
          </p:cNvPr>
          <p:cNvSpPr/>
          <p:nvPr/>
        </p:nvSpPr>
        <p:spPr>
          <a:xfrm>
            <a:off x="4784347" y="1545535"/>
            <a:ext cx="2509798" cy="2137327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AE2F17-3B1C-4CAA-91CF-EAD86B2AFD5A}"/>
              </a:ext>
            </a:extLst>
          </p:cNvPr>
          <p:cNvSpPr/>
          <p:nvPr/>
        </p:nvSpPr>
        <p:spPr>
          <a:xfrm>
            <a:off x="8555851" y="1545535"/>
            <a:ext cx="2509798" cy="2137327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0C344-A0F6-447E-B7CA-CE61EC60BB75}"/>
              </a:ext>
            </a:extLst>
          </p:cNvPr>
          <p:cNvSpPr/>
          <p:nvPr/>
        </p:nvSpPr>
        <p:spPr>
          <a:xfrm>
            <a:off x="1243312" y="1577219"/>
            <a:ext cx="2509798" cy="2137327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49A11-911A-482F-9BCC-57D24956FDF9}"/>
              </a:ext>
            </a:extLst>
          </p:cNvPr>
          <p:cNvSpPr txBox="1"/>
          <p:nvPr/>
        </p:nvSpPr>
        <p:spPr>
          <a:xfrm>
            <a:off x="2064574" y="2096999"/>
            <a:ext cx="600572" cy="699488"/>
          </a:xfrm>
          <a:prstGeom prst="rect">
            <a:avLst/>
          </a:prstGeom>
          <a:solidFill>
            <a:srgbClr val="1A4E66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42BB4-4733-49BA-A83B-394B91B327E8}"/>
              </a:ext>
            </a:extLst>
          </p:cNvPr>
          <p:cNvSpPr txBox="1"/>
          <p:nvPr/>
        </p:nvSpPr>
        <p:spPr>
          <a:xfrm>
            <a:off x="5685755" y="2065316"/>
            <a:ext cx="600572" cy="699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A89FA-35CD-458B-84BB-314A953781F2}"/>
              </a:ext>
            </a:extLst>
          </p:cNvPr>
          <p:cNvSpPr txBox="1"/>
          <p:nvPr/>
        </p:nvSpPr>
        <p:spPr>
          <a:xfrm>
            <a:off x="9433838" y="2097801"/>
            <a:ext cx="600572" cy="699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C09FEB4-4D62-47D5-9088-2E0ACE526468}"/>
              </a:ext>
            </a:extLst>
          </p:cNvPr>
          <p:cNvSpPr/>
          <p:nvPr/>
        </p:nvSpPr>
        <p:spPr>
          <a:xfrm rot="10800000">
            <a:off x="2236236" y="3699267"/>
            <a:ext cx="523947" cy="289064"/>
          </a:xfrm>
          <a:prstGeom prst="triangle">
            <a:avLst/>
          </a:prstGeom>
          <a:solidFill>
            <a:srgbClr val="E36C21"/>
          </a:solidFill>
          <a:ln>
            <a:solidFill>
              <a:srgbClr val="E36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6BCF29A-2D49-4006-B1F2-D9560136BA01}"/>
              </a:ext>
            </a:extLst>
          </p:cNvPr>
          <p:cNvSpPr/>
          <p:nvPr/>
        </p:nvSpPr>
        <p:spPr>
          <a:xfrm rot="10800000">
            <a:off x="5785575" y="3667584"/>
            <a:ext cx="523947" cy="289064"/>
          </a:xfrm>
          <a:prstGeom prst="triangle">
            <a:avLst/>
          </a:prstGeom>
          <a:solidFill>
            <a:srgbClr val="E36C21"/>
          </a:solidFill>
          <a:ln>
            <a:solidFill>
              <a:srgbClr val="E36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D4CB660-57ED-4649-92E9-CB3F6E0A8DD2}"/>
              </a:ext>
            </a:extLst>
          </p:cNvPr>
          <p:cNvSpPr/>
          <p:nvPr/>
        </p:nvSpPr>
        <p:spPr>
          <a:xfrm rot="10800000">
            <a:off x="9587088" y="3667583"/>
            <a:ext cx="523947" cy="289064"/>
          </a:xfrm>
          <a:prstGeom prst="triangle">
            <a:avLst/>
          </a:prstGeom>
          <a:solidFill>
            <a:srgbClr val="E36C21"/>
          </a:solidFill>
          <a:ln>
            <a:solidFill>
              <a:srgbClr val="E36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5272E-44CD-48E0-8C66-1FAF1E039AAD}"/>
              </a:ext>
            </a:extLst>
          </p:cNvPr>
          <p:cNvSpPr txBox="1"/>
          <p:nvPr/>
        </p:nvSpPr>
        <p:spPr>
          <a:xfrm>
            <a:off x="526533" y="4617326"/>
            <a:ext cx="3811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Further automate the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Webscraper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script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683A3-5443-4961-A7D4-E11FDD0A6FC9}"/>
              </a:ext>
            </a:extLst>
          </p:cNvPr>
          <p:cNvSpPr txBox="1"/>
          <p:nvPr/>
        </p:nvSpPr>
        <p:spPr>
          <a:xfrm>
            <a:off x="4473876" y="4602505"/>
            <a:ext cx="3293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Use NLP to interpret the reviews and score them by sentiment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FF47A3-1FE8-498A-A07A-22749F39617C}"/>
              </a:ext>
            </a:extLst>
          </p:cNvPr>
          <p:cNvSpPr txBox="1"/>
          <p:nvPr/>
        </p:nvSpPr>
        <p:spPr>
          <a:xfrm>
            <a:off x="8147793" y="4553155"/>
            <a:ext cx="3402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Build a recommender that interprets the reviews and provides feedback to the users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A6D8559-A368-4BC4-9056-D2CB742B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Future Steps</a:t>
            </a:r>
          </a:p>
        </p:txBody>
      </p:sp>
    </p:spTree>
    <p:extLst>
      <p:ext uri="{BB962C8B-B14F-4D97-AF65-F5344CB8AC3E}">
        <p14:creationId xmlns:p14="http://schemas.microsoft.com/office/powerpoint/2010/main" val="80135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F42BB4-4733-49BA-A83B-394B91B327E8}"/>
              </a:ext>
            </a:extLst>
          </p:cNvPr>
          <p:cNvSpPr txBox="1"/>
          <p:nvPr/>
        </p:nvSpPr>
        <p:spPr>
          <a:xfrm>
            <a:off x="6054931" y="2080594"/>
            <a:ext cx="600572" cy="699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A89FA-35CD-458B-84BB-314A953781F2}"/>
              </a:ext>
            </a:extLst>
          </p:cNvPr>
          <p:cNvSpPr txBox="1"/>
          <p:nvPr/>
        </p:nvSpPr>
        <p:spPr>
          <a:xfrm>
            <a:off x="9433838" y="2128816"/>
            <a:ext cx="600572" cy="699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683A3-5443-4961-A7D4-E11FDD0A6FC9}"/>
              </a:ext>
            </a:extLst>
          </p:cNvPr>
          <p:cNvSpPr txBox="1"/>
          <p:nvPr/>
        </p:nvSpPr>
        <p:spPr>
          <a:xfrm>
            <a:off x="5541552" y="1372708"/>
            <a:ext cx="329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Arunkumar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Akkineni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FF47A3-1FE8-498A-A07A-22749F39617C}"/>
              </a:ext>
            </a:extLst>
          </p:cNvPr>
          <p:cNvSpPr txBox="1"/>
          <p:nvPr/>
        </p:nvSpPr>
        <p:spPr>
          <a:xfrm>
            <a:off x="4591792" y="2138498"/>
            <a:ext cx="4958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Email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arunkumar.akkineni@gmail.com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A6D8559-A368-4BC4-9056-D2CB742B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Thankyou!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87D54A-BD16-4449-84F9-7E6491FC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547830"/>
            <a:ext cx="2464503" cy="2464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CC925-A2AE-4B7D-B97A-6EF750E32BC9}"/>
              </a:ext>
            </a:extLst>
          </p:cNvPr>
          <p:cNvSpPr txBox="1"/>
          <p:nvPr/>
        </p:nvSpPr>
        <p:spPr>
          <a:xfrm>
            <a:off x="3992714" y="3354529"/>
            <a:ext cx="5923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https://github.com/arunkumarakkineni/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F6B59-135B-48E8-88DD-D1A356CCBE70}"/>
              </a:ext>
            </a:extLst>
          </p:cNvPr>
          <p:cNvSpPr txBox="1"/>
          <p:nvPr/>
        </p:nvSpPr>
        <p:spPr>
          <a:xfrm>
            <a:off x="3637655" y="4665931"/>
            <a:ext cx="6633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LinkedIn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https://www.linkedin.com/in/arunkumarakkineni/</a:t>
            </a:r>
          </a:p>
        </p:txBody>
      </p:sp>
    </p:spTree>
    <p:extLst>
      <p:ext uri="{BB962C8B-B14F-4D97-AF65-F5344CB8AC3E}">
        <p14:creationId xmlns:p14="http://schemas.microsoft.com/office/powerpoint/2010/main" val="141243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B21F-0BC2-40CA-813D-C08CFFA8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The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5BA533-313E-4A73-8AB1-F806DADC6002}"/>
              </a:ext>
            </a:extLst>
          </p:cNvPr>
          <p:cNvSpPr/>
          <p:nvPr/>
        </p:nvSpPr>
        <p:spPr>
          <a:xfrm>
            <a:off x="282217" y="1690686"/>
            <a:ext cx="2738839" cy="50306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6D9BA-CEF1-4A14-B9A4-BA04B3EA8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r="12911" b="13030"/>
          <a:stretch/>
        </p:blipFill>
        <p:spPr>
          <a:xfrm>
            <a:off x="1099531" y="1753394"/>
            <a:ext cx="1051035" cy="116426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DC8821-01C6-448E-8D9A-B77CFE378F37}"/>
              </a:ext>
            </a:extLst>
          </p:cNvPr>
          <p:cNvSpPr txBox="1"/>
          <p:nvPr/>
        </p:nvSpPr>
        <p:spPr>
          <a:xfrm>
            <a:off x="282217" y="3059668"/>
            <a:ext cx="268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Our Objective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5430CA-299E-4084-99DF-41BDF3C78024}"/>
              </a:ext>
            </a:extLst>
          </p:cNvPr>
          <p:cNvSpPr/>
          <p:nvPr/>
        </p:nvSpPr>
        <p:spPr>
          <a:xfrm>
            <a:off x="3327133" y="1690686"/>
            <a:ext cx="2738840" cy="50306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C705F-7598-45AD-B304-B20088BAF90B}"/>
              </a:ext>
            </a:extLst>
          </p:cNvPr>
          <p:cNvSpPr txBox="1"/>
          <p:nvPr/>
        </p:nvSpPr>
        <p:spPr>
          <a:xfrm>
            <a:off x="3395058" y="3047789"/>
            <a:ext cx="258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Who Benefits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B6D8D5-DAEB-4A48-918D-26A96A4B37DD}"/>
              </a:ext>
            </a:extLst>
          </p:cNvPr>
          <p:cNvSpPr/>
          <p:nvPr/>
        </p:nvSpPr>
        <p:spPr>
          <a:xfrm>
            <a:off x="6339689" y="1690687"/>
            <a:ext cx="2738840" cy="50306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BD0DA-7A1B-4A76-B19C-E5A69085F23C}"/>
              </a:ext>
            </a:extLst>
          </p:cNvPr>
          <p:cNvSpPr txBox="1"/>
          <p:nvPr/>
        </p:nvSpPr>
        <p:spPr>
          <a:xfrm>
            <a:off x="6409944" y="3059668"/>
            <a:ext cx="2565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 is being tested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E46B6E-F9BB-4E14-8250-75B77BA276B8}"/>
              </a:ext>
            </a:extLst>
          </p:cNvPr>
          <p:cNvSpPr/>
          <p:nvPr/>
        </p:nvSpPr>
        <p:spPr>
          <a:xfrm>
            <a:off x="9291250" y="1690688"/>
            <a:ext cx="2738840" cy="50306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6B974D-5C3C-4C55-B580-FACCB37278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2" t="21150" r="14445" b="32567"/>
          <a:stretch/>
        </p:blipFill>
        <p:spPr>
          <a:xfrm rot="20138436">
            <a:off x="3901315" y="1970362"/>
            <a:ext cx="1450741" cy="9571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AB4BB7-9638-4806-AACE-A10EBFB289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6" r="7854" b="16935"/>
          <a:stretch/>
        </p:blipFill>
        <p:spPr>
          <a:xfrm>
            <a:off x="7001290" y="1721498"/>
            <a:ext cx="1209811" cy="12114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D020695-3EEE-43AD-A134-EE97B6C28E9F}"/>
              </a:ext>
            </a:extLst>
          </p:cNvPr>
          <p:cNvSpPr txBox="1"/>
          <p:nvPr/>
        </p:nvSpPr>
        <p:spPr>
          <a:xfrm>
            <a:off x="9464199" y="3059668"/>
            <a:ext cx="256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Null Hypothesis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30FE7A-3918-492D-B8B4-67F8DFAEB6CE}"/>
              </a:ext>
            </a:extLst>
          </p:cNvPr>
          <p:cNvSpPr txBox="1"/>
          <p:nvPr/>
        </p:nvSpPr>
        <p:spPr>
          <a:xfrm>
            <a:off x="386660" y="4032671"/>
            <a:ext cx="2529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consumers with a tool to analyze product reviews on  E-Commerce websites</a:t>
            </a:r>
          </a:p>
          <a:p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5FC057-2639-4C25-AECA-A79E19065C6A}"/>
              </a:ext>
            </a:extLst>
          </p:cNvPr>
          <p:cNvSpPr txBox="1"/>
          <p:nvPr/>
        </p:nvSpPr>
        <p:spPr>
          <a:xfrm>
            <a:off x="3448303" y="3290500"/>
            <a:ext cx="24964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Consumers who want to buy products from </a:t>
            </a:r>
            <a:r>
              <a:rPr lang="en-US" dirty="0" err="1"/>
              <a:t>Ebay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Consumer would know whether the average rating for products in the same product category is reliable or not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1782FA-992D-498D-BD20-464E8ED12C30}"/>
              </a:ext>
            </a:extLst>
          </p:cNvPr>
          <p:cNvSpPr txBox="1"/>
          <p:nvPr/>
        </p:nvSpPr>
        <p:spPr>
          <a:xfrm>
            <a:off x="9342397" y="3672682"/>
            <a:ext cx="2636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distribution of product reviews for 1 star, 2 star, 3 star, 4 star, </a:t>
            </a:r>
            <a:r>
              <a:rPr lang="en-US">
                <a:solidFill>
                  <a:schemeClr val="bg1"/>
                </a:solidFill>
              </a:rPr>
              <a:t>and    5 </a:t>
            </a:r>
            <a:r>
              <a:rPr lang="en-US" dirty="0">
                <a:solidFill>
                  <a:schemeClr val="bg1"/>
                </a:solidFill>
              </a:rPr>
              <a:t>star ratings is the same for two or more products in a given product category with similar mean average ratings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02423-AE8B-4F2F-93A3-118F40456F4A}"/>
              </a:ext>
            </a:extLst>
          </p:cNvPr>
          <p:cNvSpPr txBox="1"/>
          <p:nvPr/>
        </p:nvSpPr>
        <p:spPr>
          <a:xfrm>
            <a:off x="6454212" y="3794490"/>
            <a:ext cx="2477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average rating for a product reliable?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two or more products in the same product category have the same distribution of reviews across each review category </a:t>
            </a:r>
          </a:p>
        </p:txBody>
      </p:sp>
      <p:pic>
        <p:nvPicPr>
          <p:cNvPr id="3076" name="Picture 4" descr="Question mark - Uncyclopedia, the content-free encyclopedia">
            <a:extLst>
              <a:ext uri="{FF2B5EF4-FFF2-40B4-BE49-F238E27FC236}">
                <a16:creationId xmlns:a16="http://schemas.microsoft.com/office/drawing/2014/main" id="{40579670-7B6B-42DD-AC8C-2E5F549AD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8" t="4837" r="24552" b="4837"/>
          <a:stretch/>
        </p:blipFill>
        <p:spPr bwMode="auto">
          <a:xfrm>
            <a:off x="10406854" y="2013853"/>
            <a:ext cx="680579" cy="7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8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64E1-25B0-4D7F-850D-FB69954B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/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Approach and Macro-level Challenges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6EAAA-0AED-4BF8-A7C2-16B78B7EB0DD}"/>
              </a:ext>
            </a:extLst>
          </p:cNvPr>
          <p:cNvSpPr/>
          <p:nvPr/>
        </p:nvSpPr>
        <p:spPr>
          <a:xfrm>
            <a:off x="2124075" y="2287419"/>
            <a:ext cx="1371600" cy="1143000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Data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877268-1A0F-436C-AE7C-36281D5CB8A6}"/>
              </a:ext>
            </a:extLst>
          </p:cNvPr>
          <p:cNvSpPr/>
          <p:nvPr/>
        </p:nvSpPr>
        <p:spPr>
          <a:xfrm>
            <a:off x="3876675" y="2363619"/>
            <a:ext cx="1371600" cy="1143000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Data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416758-0B66-46B0-BCD0-94A9671407A8}"/>
              </a:ext>
            </a:extLst>
          </p:cNvPr>
          <p:cNvSpPr/>
          <p:nvPr/>
        </p:nvSpPr>
        <p:spPr>
          <a:xfrm>
            <a:off x="5629275" y="2363619"/>
            <a:ext cx="1371600" cy="1143000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Data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F2ACA5-B2A3-4A28-AA94-2D36CC204689}"/>
              </a:ext>
            </a:extLst>
          </p:cNvPr>
          <p:cNvSpPr/>
          <p:nvPr/>
        </p:nvSpPr>
        <p:spPr>
          <a:xfrm>
            <a:off x="5629274" y="4040018"/>
            <a:ext cx="1609725" cy="1323975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What is the Hypothesis</a:t>
            </a:r>
          </a:p>
        </p:txBody>
      </p:sp>
      <p:sp>
        <p:nvSpPr>
          <p:cNvPr id="21" name="Down Arrow 31">
            <a:extLst>
              <a:ext uri="{FF2B5EF4-FFF2-40B4-BE49-F238E27FC236}">
                <a16:creationId xmlns:a16="http://schemas.microsoft.com/office/drawing/2014/main" id="{2B2F2A62-DBCB-48B9-97C8-CE2A784BCED5}"/>
              </a:ext>
            </a:extLst>
          </p:cNvPr>
          <p:cNvSpPr/>
          <p:nvPr/>
        </p:nvSpPr>
        <p:spPr>
          <a:xfrm>
            <a:off x="6315075" y="3582819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32">
            <a:extLst>
              <a:ext uri="{FF2B5EF4-FFF2-40B4-BE49-F238E27FC236}">
                <a16:creationId xmlns:a16="http://schemas.microsoft.com/office/drawing/2014/main" id="{0902B9F0-6B86-4B83-9A1E-A64B3007B286}"/>
              </a:ext>
            </a:extLst>
          </p:cNvPr>
          <p:cNvSpPr/>
          <p:nvPr/>
        </p:nvSpPr>
        <p:spPr>
          <a:xfrm>
            <a:off x="3571875" y="2897019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33">
            <a:extLst>
              <a:ext uri="{FF2B5EF4-FFF2-40B4-BE49-F238E27FC236}">
                <a16:creationId xmlns:a16="http://schemas.microsoft.com/office/drawing/2014/main" id="{8827C747-A97D-489F-AD60-D4998FE1281E}"/>
              </a:ext>
            </a:extLst>
          </p:cNvPr>
          <p:cNvSpPr/>
          <p:nvPr/>
        </p:nvSpPr>
        <p:spPr>
          <a:xfrm>
            <a:off x="5324475" y="2897019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F2E359-6AC3-4223-B0A6-0EC1B2061630}"/>
              </a:ext>
            </a:extLst>
          </p:cNvPr>
          <p:cNvSpPr/>
          <p:nvPr/>
        </p:nvSpPr>
        <p:spPr>
          <a:xfrm>
            <a:off x="266700" y="2196230"/>
            <a:ext cx="1480717" cy="1234189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problem</a:t>
            </a:r>
          </a:p>
        </p:txBody>
      </p:sp>
      <p:sp>
        <p:nvSpPr>
          <p:cNvPr id="9" name="Right Arrow 32">
            <a:extLst>
              <a:ext uri="{FF2B5EF4-FFF2-40B4-BE49-F238E27FC236}">
                <a16:creationId xmlns:a16="http://schemas.microsoft.com/office/drawing/2014/main" id="{1BD3339F-82CB-40F1-B163-3D015205EA72}"/>
              </a:ext>
            </a:extLst>
          </p:cNvPr>
          <p:cNvSpPr/>
          <p:nvPr/>
        </p:nvSpPr>
        <p:spPr>
          <a:xfrm>
            <a:off x="1819275" y="2835808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31">
            <a:extLst>
              <a:ext uri="{FF2B5EF4-FFF2-40B4-BE49-F238E27FC236}">
                <a16:creationId xmlns:a16="http://schemas.microsoft.com/office/drawing/2014/main" id="{335E6F58-08AD-496E-9F42-B3512D6C0010}"/>
              </a:ext>
            </a:extLst>
          </p:cNvPr>
          <p:cNvSpPr/>
          <p:nvPr/>
        </p:nvSpPr>
        <p:spPr>
          <a:xfrm rot="16200000">
            <a:off x="7469772" y="4511505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BBC73C-96ED-4FF8-9B02-473C43583CCD}"/>
              </a:ext>
            </a:extLst>
          </p:cNvPr>
          <p:cNvSpPr/>
          <p:nvPr/>
        </p:nvSpPr>
        <p:spPr>
          <a:xfrm>
            <a:off x="7776745" y="4063828"/>
            <a:ext cx="1724025" cy="1323974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The Hypothesis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22F1E23-B3A1-4F43-B029-19FF9F01073F}"/>
              </a:ext>
            </a:extLst>
          </p:cNvPr>
          <p:cNvCxnSpPr>
            <a:cxnSpLocks/>
            <a:stCxn id="11" idx="4"/>
            <a:endCxn id="15" idx="4"/>
          </p:cNvCxnSpPr>
          <p:nvPr/>
        </p:nvCxnSpPr>
        <p:spPr>
          <a:xfrm rot="5400000" flipH="1">
            <a:off x="4745625" y="1494670"/>
            <a:ext cx="1957383" cy="5828883"/>
          </a:xfrm>
          <a:prstGeom prst="bentConnector3">
            <a:avLst>
              <a:gd name="adj1" fmla="val -1167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19D6607-6BDD-4DD2-A2D5-BA27B9B9B1D9}"/>
              </a:ext>
            </a:extLst>
          </p:cNvPr>
          <p:cNvCxnSpPr>
            <a:stCxn id="17" idx="0"/>
            <a:endCxn id="15" idx="0"/>
          </p:cNvCxnSpPr>
          <p:nvPr/>
        </p:nvCxnSpPr>
        <p:spPr>
          <a:xfrm rot="16200000" flipV="1">
            <a:off x="4524375" y="572919"/>
            <a:ext cx="76200" cy="3505200"/>
          </a:xfrm>
          <a:prstGeom prst="bentConnector3">
            <a:avLst>
              <a:gd name="adj1" fmla="val 40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87E4807F-A1DA-47C3-A745-353D2E7F54AF}"/>
              </a:ext>
            </a:extLst>
          </p:cNvPr>
          <p:cNvSpPr/>
          <p:nvPr/>
        </p:nvSpPr>
        <p:spPr>
          <a:xfrm rot="5400000">
            <a:off x="8037717" y="3443713"/>
            <a:ext cx="3873777" cy="5143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573CBEB-A5FD-4A3B-AC8A-0ED0B3D0AB23}"/>
              </a:ext>
            </a:extLst>
          </p:cNvPr>
          <p:cNvSpPr/>
          <p:nvPr/>
        </p:nvSpPr>
        <p:spPr>
          <a:xfrm>
            <a:off x="10231782" y="3111332"/>
            <a:ext cx="1895474" cy="1323974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Conclusions</a:t>
            </a:r>
          </a:p>
        </p:txBody>
      </p:sp>
    </p:spTree>
    <p:extLst>
      <p:ext uri="{BB962C8B-B14F-4D97-AF65-F5344CB8AC3E}">
        <p14:creationId xmlns:p14="http://schemas.microsoft.com/office/powerpoint/2010/main" val="121224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A9E81BE-1146-4FEB-85A0-DCF49CE2AA8F}"/>
              </a:ext>
            </a:extLst>
          </p:cNvPr>
          <p:cNvSpPr/>
          <p:nvPr/>
        </p:nvSpPr>
        <p:spPr>
          <a:xfrm>
            <a:off x="1589200" y="1576547"/>
            <a:ext cx="4846320" cy="893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Product Data From </a:t>
            </a:r>
            <a:r>
              <a:rPr lang="en-US" dirty="0" err="1">
                <a:solidFill>
                  <a:schemeClr val="tx1"/>
                </a:solidFill>
              </a:rPr>
              <a:t>Ebay</a:t>
            </a:r>
            <a:r>
              <a:rPr lang="en-US" dirty="0">
                <a:solidFill>
                  <a:schemeClr val="tx1"/>
                </a:solidFill>
              </a:rPr>
              <a:t> Website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Categorical Review Data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Two Categories with 3 Products each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864E1-25B0-4D7F-850D-FB69954B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/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Data Used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Chevron 15">
            <a:extLst>
              <a:ext uri="{FF2B5EF4-FFF2-40B4-BE49-F238E27FC236}">
                <a16:creationId xmlns:a16="http://schemas.microsoft.com/office/drawing/2014/main" id="{B2BBAE82-FF63-43AF-9133-90262A3E50DB}"/>
              </a:ext>
            </a:extLst>
          </p:cNvPr>
          <p:cNvSpPr/>
          <p:nvPr/>
        </p:nvSpPr>
        <p:spPr bwMode="auto">
          <a:xfrm rot="158930">
            <a:off x="6498185" y="1693864"/>
            <a:ext cx="152781" cy="661904"/>
          </a:xfrm>
          <a:prstGeom prst="chevron">
            <a:avLst/>
          </a:prstGeom>
          <a:noFill/>
          <a:ln w="28575">
            <a:solidFill>
              <a:srgbClr val="1A4D66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EEC370-AD69-4D98-81C8-BCDBA6728B0C}"/>
              </a:ext>
            </a:extLst>
          </p:cNvPr>
          <p:cNvSpPr/>
          <p:nvPr/>
        </p:nvSpPr>
        <p:spPr>
          <a:xfrm>
            <a:off x="7004592" y="1586469"/>
            <a:ext cx="4349208" cy="94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~Selected two major product categories and scrapped customer review data on three products with similar average rating in each category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293BFF-F37A-4D74-8945-9701FC6818DE}"/>
              </a:ext>
            </a:extLst>
          </p:cNvPr>
          <p:cNvSpPr/>
          <p:nvPr/>
        </p:nvSpPr>
        <p:spPr>
          <a:xfrm>
            <a:off x="1583919" y="3513974"/>
            <a:ext cx="4846320" cy="94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Web Scraper with Crawl Function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Scrapped 4825 Reviews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5A139C-DFA3-4A96-B5A8-0D31FD8DBD25}"/>
              </a:ext>
            </a:extLst>
          </p:cNvPr>
          <p:cNvSpPr/>
          <p:nvPr/>
        </p:nvSpPr>
        <p:spPr>
          <a:xfrm>
            <a:off x="530805" y="3438881"/>
            <a:ext cx="1146522" cy="10515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4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116DD9-32E7-449F-A74F-CC2451FEE76D}"/>
              </a:ext>
            </a:extLst>
          </p:cNvPr>
          <p:cNvGrpSpPr/>
          <p:nvPr/>
        </p:nvGrpSpPr>
        <p:grpSpPr>
          <a:xfrm>
            <a:off x="552188" y="3475650"/>
            <a:ext cx="1051560" cy="1051560"/>
            <a:chOff x="603649" y="1898440"/>
            <a:chExt cx="1051560" cy="105156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8EDC88-C691-49C3-B4ED-E1CFA4773042}"/>
                </a:ext>
              </a:extLst>
            </p:cNvPr>
            <p:cNvSpPr/>
            <p:nvPr/>
          </p:nvSpPr>
          <p:spPr bwMode="auto">
            <a:xfrm>
              <a:off x="603649" y="1898440"/>
              <a:ext cx="1051560" cy="1051560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72">
              <a:extLst>
                <a:ext uri="{FF2B5EF4-FFF2-40B4-BE49-F238E27FC236}">
                  <a16:creationId xmlns:a16="http://schemas.microsoft.com/office/drawing/2014/main" id="{795FF600-E478-4BCB-8025-84B46BB2AAC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1192" y="2121360"/>
              <a:ext cx="638985" cy="544117"/>
            </a:xfrm>
            <a:custGeom>
              <a:avLst/>
              <a:gdLst>
                <a:gd name="T0" fmla="*/ 4966 w 5954"/>
                <a:gd name="T1" fmla="*/ 4258 h 5070"/>
                <a:gd name="T2" fmla="*/ 5543 w 5954"/>
                <a:gd name="T3" fmla="*/ 4093 h 5070"/>
                <a:gd name="T4" fmla="*/ 1186 w 5954"/>
                <a:gd name="T5" fmla="*/ 2719 h 5070"/>
                <a:gd name="T6" fmla="*/ 1700 w 5954"/>
                <a:gd name="T7" fmla="*/ 3382 h 5070"/>
                <a:gd name="T8" fmla="*/ 1186 w 5954"/>
                <a:gd name="T9" fmla="*/ 2719 h 5070"/>
                <a:gd name="T10" fmla="*/ 2722 w 5954"/>
                <a:gd name="T11" fmla="*/ 2308 h 5070"/>
                <a:gd name="T12" fmla="*/ 2210 w 5954"/>
                <a:gd name="T13" fmla="*/ 3382 h 5070"/>
                <a:gd name="T14" fmla="*/ 3232 w 5954"/>
                <a:gd name="T15" fmla="*/ 1539 h 5070"/>
                <a:gd name="T16" fmla="*/ 3745 w 5954"/>
                <a:gd name="T17" fmla="*/ 3382 h 5070"/>
                <a:gd name="T18" fmla="*/ 3232 w 5954"/>
                <a:gd name="T19" fmla="*/ 1539 h 5070"/>
                <a:gd name="T20" fmla="*/ 4767 w 5954"/>
                <a:gd name="T21" fmla="*/ 1118 h 5070"/>
                <a:gd name="T22" fmla="*/ 4255 w 5954"/>
                <a:gd name="T23" fmla="*/ 3382 h 5070"/>
                <a:gd name="T24" fmla="*/ 412 w 5954"/>
                <a:gd name="T25" fmla="*/ 412 h 5070"/>
                <a:gd name="T26" fmla="*/ 5541 w 5954"/>
                <a:gd name="T27" fmla="*/ 3977 h 5070"/>
                <a:gd name="T28" fmla="*/ 412 w 5954"/>
                <a:gd name="T29" fmla="*/ 412 h 5070"/>
                <a:gd name="T30" fmla="*/ 5747 w 5954"/>
                <a:gd name="T31" fmla="*/ 0 h 5070"/>
                <a:gd name="T32" fmla="*/ 5838 w 5954"/>
                <a:gd name="T33" fmla="*/ 20 h 5070"/>
                <a:gd name="T34" fmla="*/ 5908 w 5954"/>
                <a:gd name="T35" fmla="*/ 76 h 5070"/>
                <a:gd name="T36" fmla="*/ 5948 w 5954"/>
                <a:gd name="T37" fmla="*/ 159 h 5070"/>
                <a:gd name="T38" fmla="*/ 5954 w 5954"/>
                <a:gd name="T39" fmla="*/ 4184 h 5070"/>
                <a:gd name="T40" fmla="*/ 5934 w 5954"/>
                <a:gd name="T41" fmla="*/ 4274 h 5070"/>
                <a:gd name="T42" fmla="*/ 5878 w 5954"/>
                <a:gd name="T43" fmla="*/ 4345 h 5070"/>
                <a:gd name="T44" fmla="*/ 5794 w 5954"/>
                <a:gd name="T45" fmla="*/ 4384 h 5070"/>
                <a:gd name="T46" fmla="*/ 3650 w 5954"/>
                <a:gd name="T47" fmla="*/ 4390 h 5070"/>
                <a:gd name="T48" fmla="*/ 4597 w 5954"/>
                <a:gd name="T49" fmla="*/ 4779 h 5070"/>
                <a:gd name="T50" fmla="*/ 1358 w 5954"/>
                <a:gd name="T51" fmla="*/ 5070 h 5070"/>
                <a:gd name="T52" fmla="*/ 2306 w 5954"/>
                <a:gd name="T53" fmla="*/ 4779 h 5070"/>
                <a:gd name="T54" fmla="*/ 206 w 5954"/>
                <a:gd name="T55" fmla="*/ 4390 h 5070"/>
                <a:gd name="T56" fmla="*/ 116 w 5954"/>
                <a:gd name="T57" fmla="*/ 4368 h 5070"/>
                <a:gd name="T58" fmla="*/ 45 w 5954"/>
                <a:gd name="T59" fmla="*/ 4312 h 5070"/>
                <a:gd name="T60" fmla="*/ 5 w 5954"/>
                <a:gd name="T61" fmla="*/ 4231 h 5070"/>
                <a:gd name="T62" fmla="*/ 0 w 5954"/>
                <a:gd name="T63" fmla="*/ 206 h 5070"/>
                <a:gd name="T64" fmla="*/ 22 w 5954"/>
                <a:gd name="T65" fmla="*/ 116 h 5070"/>
                <a:gd name="T66" fmla="*/ 78 w 5954"/>
                <a:gd name="T67" fmla="*/ 45 h 5070"/>
                <a:gd name="T68" fmla="*/ 159 w 5954"/>
                <a:gd name="T69" fmla="*/ 5 h 5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54" h="5070">
                  <a:moveTo>
                    <a:pt x="4966" y="4093"/>
                  </a:moveTo>
                  <a:lnTo>
                    <a:pt x="4966" y="4258"/>
                  </a:lnTo>
                  <a:lnTo>
                    <a:pt x="5543" y="4258"/>
                  </a:lnTo>
                  <a:lnTo>
                    <a:pt x="5543" y="4093"/>
                  </a:lnTo>
                  <a:lnTo>
                    <a:pt x="4966" y="4093"/>
                  </a:lnTo>
                  <a:close/>
                  <a:moveTo>
                    <a:pt x="1186" y="2719"/>
                  </a:moveTo>
                  <a:lnTo>
                    <a:pt x="1700" y="2719"/>
                  </a:lnTo>
                  <a:lnTo>
                    <a:pt x="1700" y="3382"/>
                  </a:lnTo>
                  <a:lnTo>
                    <a:pt x="1186" y="3382"/>
                  </a:lnTo>
                  <a:lnTo>
                    <a:pt x="1186" y="2719"/>
                  </a:lnTo>
                  <a:close/>
                  <a:moveTo>
                    <a:pt x="2210" y="2308"/>
                  </a:moveTo>
                  <a:lnTo>
                    <a:pt x="2722" y="2308"/>
                  </a:lnTo>
                  <a:lnTo>
                    <a:pt x="2722" y="3382"/>
                  </a:lnTo>
                  <a:lnTo>
                    <a:pt x="2210" y="3382"/>
                  </a:lnTo>
                  <a:lnTo>
                    <a:pt x="2210" y="2308"/>
                  </a:lnTo>
                  <a:close/>
                  <a:moveTo>
                    <a:pt x="3232" y="1539"/>
                  </a:moveTo>
                  <a:lnTo>
                    <a:pt x="3745" y="1539"/>
                  </a:lnTo>
                  <a:lnTo>
                    <a:pt x="3745" y="3382"/>
                  </a:lnTo>
                  <a:lnTo>
                    <a:pt x="3232" y="3382"/>
                  </a:lnTo>
                  <a:lnTo>
                    <a:pt x="3232" y="1539"/>
                  </a:lnTo>
                  <a:close/>
                  <a:moveTo>
                    <a:pt x="4255" y="1118"/>
                  </a:moveTo>
                  <a:lnTo>
                    <a:pt x="4767" y="1118"/>
                  </a:lnTo>
                  <a:lnTo>
                    <a:pt x="4767" y="3382"/>
                  </a:lnTo>
                  <a:lnTo>
                    <a:pt x="4255" y="3382"/>
                  </a:lnTo>
                  <a:lnTo>
                    <a:pt x="4255" y="1118"/>
                  </a:lnTo>
                  <a:close/>
                  <a:moveTo>
                    <a:pt x="412" y="412"/>
                  </a:moveTo>
                  <a:lnTo>
                    <a:pt x="412" y="3977"/>
                  </a:lnTo>
                  <a:lnTo>
                    <a:pt x="5541" y="3977"/>
                  </a:lnTo>
                  <a:lnTo>
                    <a:pt x="5541" y="412"/>
                  </a:lnTo>
                  <a:lnTo>
                    <a:pt x="412" y="412"/>
                  </a:lnTo>
                  <a:close/>
                  <a:moveTo>
                    <a:pt x="206" y="0"/>
                  </a:moveTo>
                  <a:lnTo>
                    <a:pt x="5747" y="0"/>
                  </a:lnTo>
                  <a:lnTo>
                    <a:pt x="5794" y="5"/>
                  </a:lnTo>
                  <a:lnTo>
                    <a:pt x="5838" y="20"/>
                  </a:lnTo>
                  <a:lnTo>
                    <a:pt x="5878" y="45"/>
                  </a:lnTo>
                  <a:lnTo>
                    <a:pt x="5908" y="76"/>
                  </a:lnTo>
                  <a:lnTo>
                    <a:pt x="5934" y="116"/>
                  </a:lnTo>
                  <a:lnTo>
                    <a:pt x="5948" y="159"/>
                  </a:lnTo>
                  <a:lnTo>
                    <a:pt x="5954" y="206"/>
                  </a:lnTo>
                  <a:lnTo>
                    <a:pt x="5954" y="4184"/>
                  </a:lnTo>
                  <a:lnTo>
                    <a:pt x="5948" y="4231"/>
                  </a:lnTo>
                  <a:lnTo>
                    <a:pt x="5934" y="4274"/>
                  </a:lnTo>
                  <a:lnTo>
                    <a:pt x="5908" y="4312"/>
                  </a:lnTo>
                  <a:lnTo>
                    <a:pt x="5878" y="4345"/>
                  </a:lnTo>
                  <a:lnTo>
                    <a:pt x="5838" y="4368"/>
                  </a:lnTo>
                  <a:lnTo>
                    <a:pt x="5794" y="4384"/>
                  </a:lnTo>
                  <a:lnTo>
                    <a:pt x="5747" y="4390"/>
                  </a:lnTo>
                  <a:lnTo>
                    <a:pt x="3650" y="4390"/>
                  </a:lnTo>
                  <a:lnTo>
                    <a:pt x="3650" y="4779"/>
                  </a:lnTo>
                  <a:lnTo>
                    <a:pt x="4597" y="4779"/>
                  </a:lnTo>
                  <a:lnTo>
                    <a:pt x="4597" y="5070"/>
                  </a:lnTo>
                  <a:lnTo>
                    <a:pt x="1358" y="5070"/>
                  </a:lnTo>
                  <a:lnTo>
                    <a:pt x="1358" y="4779"/>
                  </a:lnTo>
                  <a:lnTo>
                    <a:pt x="2306" y="4779"/>
                  </a:lnTo>
                  <a:lnTo>
                    <a:pt x="2306" y="4390"/>
                  </a:lnTo>
                  <a:lnTo>
                    <a:pt x="206" y="4390"/>
                  </a:lnTo>
                  <a:lnTo>
                    <a:pt x="159" y="4384"/>
                  </a:lnTo>
                  <a:lnTo>
                    <a:pt x="116" y="4368"/>
                  </a:lnTo>
                  <a:lnTo>
                    <a:pt x="78" y="4345"/>
                  </a:lnTo>
                  <a:lnTo>
                    <a:pt x="45" y="4312"/>
                  </a:lnTo>
                  <a:lnTo>
                    <a:pt x="22" y="4274"/>
                  </a:lnTo>
                  <a:lnTo>
                    <a:pt x="5" y="4231"/>
                  </a:lnTo>
                  <a:lnTo>
                    <a:pt x="0" y="4184"/>
                  </a:lnTo>
                  <a:lnTo>
                    <a:pt x="0" y="206"/>
                  </a:lnTo>
                  <a:lnTo>
                    <a:pt x="5" y="159"/>
                  </a:lnTo>
                  <a:lnTo>
                    <a:pt x="22" y="116"/>
                  </a:lnTo>
                  <a:lnTo>
                    <a:pt x="45" y="76"/>
                  </a:lnTo>
                  <a:lnTo>
                    <a:pt x="78" y="45"/>
                  </a:lnTo>
                  <a:lnTo>
                    <a:pt x="116" y="20"/>
                  </a:lnTo>
                  <a:lnTo>
                    <a:pt x="159" y="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1A4D66"/>
            </a:solidFill>
            <a:ln w="0">
              <a:solidFill>
                <a:srgbClr val="1A4D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65" name="Chevron 15">
            <a:extLst>
              <a:ext uri="{FF2B5EF4-FFF2-40B4-BE49-F238E27FC236}">
                <a16:creationId xmlns:a16="http://schemas.microsoft.com/office/drawing/2014/main" id="{F1B7F685-4083-402F-BC0E-1E5E3F21C4C6}"/>
              </a:ext>
            </a:extLst>
          </p:cNvPr>
          <p:cNvSpPr/>
          <p:nvPr/>
        </p:nvSpPr>
        <p:spPr bwMode="auto">
          <a:xfrm rot="158930">
            <a:off x="6455176" y="3638166"/>
            <a:ext cx="152781" cy="661904"/>
          </a:xfrm>
          <a:prstGeom prst="chevron">
            <a:avLst/>
          </a:prstGeom>
          <a:noFill/>
          <a:ln w="28575">
            <a:solidFill>
              <a:srgbClr val="1A4D66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0A35015-8D46-4608-9A0D-246B911E4606}"/>
              </a:ext>
            </a:extLst>
          </p:cNvPr>
          <p:cNvSpPr/>
          <p:nvPr/>
        </p:nvSpPr>
        <p:spPr>
          <a:xfrm>
            <a:off x="6999311" y="3523896"/>
            <a:ext cx="4349208" cy="94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~Automated the modular script to crawl through over 400 weblinks links for 6 products in the Home Appliances and Gaming Console Categories. The script took approximately 8 hours to run.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64A977-6EA7-47DD-9CE9-E1484CE552DA}"/>
              </a:ext>
            </a:extLst>
          </p:cNvPr>
          <p:cNvSpPr/>
          <p:nvPr/>
        </p:nvSpPr>
        <p:spPr>
          <a:xfrm>
            <a:off x="1583919" y="5478421"/>
            <a:ext cx="4846320" cy="94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10 different categories for each product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Stored review text of each review for further analysis</a:t>
            </a:r>
          </a:p>
        </p:txBody>
      </p:sp>
      <p:sp>
        <p:nvSpPr>
          <p:cNvPr id="72" name="Chevron 15">
            <a:extLst>
              <a:ext uri="{FF2B5EF4-FFF2-40B4-BE49-F238E27FC236}">
                <a16:creationId xmlns:a16="http://schemas.microsoft.com/office/drawing/2014/main" id="{A10E102D-7743-43BD-879F-7E17F5E37FEF}"/>
              </a:ext>
            </a:extLst>
          </p:cNvPr>
          <p:cNvSpPr/>
          <p:nvPr/>
        </p:nvSpPr>
        <p:spPr bwMode="auto">
          <a:xfrm rot="158930">
            <a:off x="6377237" y="5617587"/>
            <a:ext cx="152781" cy="661904"/>
          </a:xfrm>
          <a:prstGeom prst="chevron">
            <a:avLst/>
          </a:prstGeom>
          <a:noFill/>
          <a:ln w="28575">
            <a:solidFill>
              <a:srgbClr val="1A4D66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390891-CD46-4E6A-A1DA-FA201E34D365}"/>
              </a:ext>
            </a:extLst>
          </p:cNvPr>
          <p:cNvSpPr/>
          <p:nvPr/>
        </p:nvSpPr>
        <p:spPr>
          <a:xfrm>
            <a:off x="6999311" y="5488343"/>
            <a:ext cx="4349208" cy="94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~Data categories include review author name, product name, review text, review star rating, average </a:t>
            </a:r>
            <a:r>
              <a:rPr lang="en-US" dirty="0" err="1">
                <a:solidFill>
                  <a:schemeClr val="tx1"/>
                </a:solidFill>
              </a:rPr>
              <a:t>ebay</a:t>
            </a:r>
            <a:r>
              <a:rPr lang="en-US" dirty="0">
                <a:solidFill>
                  <a:schemeClr val="tx1"/>
                </a:solidFill>
              </a:rPr>
              <a:t> review rating, review rating, review date, review word count   </a:t>
            </a:r>
          </a:p>
        </p:txBody>
      </p:sp>
      <p:pic>
        <p:nvPicPr>
          <p:cNvPr id="3" name="Picture 10" descr="Adevinta to Acquire eBay Classifieds Group to Create the World's Largest  Online Classifieds Company">
            <a:extLst>
              <a:ext uri="{FF2B5EF4-FFF2-40B4-BE49-F238E27FC236}">
                <a16:creationId xmlns:a16="http://schemas.microsoft.com/office/drawing/2014/main" id="{44984ADB-76D6-43A2-B389-41FB5738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2" y="1565033"/>
            <a:ext cx="2291525" cy="86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41A25B-DBAB-418E-935B-FDC833917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6" y="5115060"/>
            <a:ext cx="1207113" cy="13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7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64E1-25B0-4D7F-850D-FB69954B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/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Data Used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5A139C-DFA3-4A96-B5A8-0D31FD8DBD25}"/>
              </a:ext>
            </a:extLst>
          </p:cNvPr>
          <p:cNvSpPr/>
          <p:nvPr/>
        </p:nvSpPr>
        <p:spPr>
          <a:xfrm>
            <a:off x="530805" y="3438881"/>
            <a:ext cx="1146522" cy="10515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4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116DD9-32E7-449F-A74F-CC2451FEE76D}"/>
              </a:ext>
            </a:extLst>
          </p:cNvPr>
          <p:cNvGrpSpPr/>
          <p:nvPr/>
        </p:nvGrpSpPr>
        <p:grpSpPr>
          <a:xfrm>
            <a:off x="552188" y="3475650"/>
            <a:ext cx="1051560" cy="1051560"/>
            <a:chOff x="603649" y="1898440"/>
            <a:chExt cx="1051560" cy="105156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8EDC88-C691-49C3-B4ED-E1CFA4773042}"/>
                </a:ext>
              </a:extLst>
            </p:cNvPr>
            <p:cNvSpPr/>
            <p:nvPr/>
          </p:nvSpPr>
          <p:spPr bwMode="auto">
            <a:xfrm>
              <a:off x="603649" y="1898440"/>
              <a:ext cx="1051560" cy="1051560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72">
              <a:extLst>
                <a:ext uri="{FF2B5EF4-FFF2-40B4-BE49-F238E27FC236}">
                  <a16:creationId xmlns:a16="http://schemas.microsoft.com/office/drawing/2014/main" id="{795FF600-E478-4BCB-8025-84B46BB2AAC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1192" y="2121360"/>
              <a:ext cx="638985" cy="544117"/>
            </a:xfrm>
            <a:custGeom>
              <a:avLst/>
              <a:gdLst>
                <a:gd name="T0" fmla="*/ 4966 w 5954"/>
                <a:gd name="T1" fmla="*/ 4258 h 5070"/>
                <a:gd name="T2" fmla="*/ 5543 w 5954"/>
                <a:gd name="T3" fmla="*/ 4093 h 5070"/>
                <a:gd name="T4" fmla="*/ 1186 w 5954"/>
                <a:gd name="T5" fmla="*/ 2719 h 5070"/>
                <a:gd name="T6" fmla="*/ 1700 w 5954"/>
                <a:gd name="T7" fmla="*/ 3382 h 5070"/>
                <a:gd name="T8" fmla="*/ 1186 w 5954"/>
                <a:gd name="T9" fmla="*/ 2719 h 5070"/>
                <a:gd name="T10" fmla="*/ 2722 w 5954"/>
                <a:gd name="T11" fmla="*/ 2308 h 5070"/>
                <a:gd name="T12" fmla="*/ 2210 w 5954"/>
                <a:gd name="T13" fmla="*/ 3382 h 5070"/>
                <a:gd name="T14" fmla="*/ 3232 w 5954"/>
                <a:gd name="T15" fmla="*/ 1539 h 5070"/>
                <a:gd name="T16" fmla="*/ 3745 w 5954"/>
                <a:gd name="T17" fmla="*/ 3382 h 5070"/>
                <a:gd name="T18" fmla="*/ 3232 w 5954"/>
                <a:gd name="T19" fmla="*/ 1539 h 5070"/>
                <a:gd name="T20" fmla="*/ 4767 w 5954"/>
                <a:gd name="T21" fmla="*/ 1118 h 5070"/>
                <a:gd name="T22" fmla="*/ 4255 w 5954"/>
                <a:gd name="T23" fmla="*/ 3382 h 5070"/>
                <a:gd name="T24" fmla="*/ 412 w 5954"/>
                <a:gd name="T25" fmla="*/ 412 h 5070"/>
                <a:gd name="T26" fmla="*/ 5541 w 5954"/>
                <a:gd name="T27" fmla="*/ 3977 h 5070"/>
                <a:gd name="T28" fmla="*/ 412 w 5954"/>
                <a:gd name="T29" fmla="*/ 412 h 5070"/>
                <a:gd name="T30" fmla="*/ 5747 w 5954"/>
                <a:gd name="T31" fmla="*/ 0 h 5070"/>
                <a:gd name="T32" fmla="*/ 5838 w 5954"/>
                <a:gd name="T33" fmla="*/ 20 h 5070"/>
                <a:gd name="T34" fmla="*/ 5908 w 5954"/>
                <a:gd name="T35" fmla="*/ 76 h 5070"/>
                <a:gd name="T36" fmla="*/ 5948 w 5954"/>
                <a:gd name="T37" fmla="*/ 159 h 5070"/>
                <a:gd name="T38" fmla="*/ 5954 w 5954"/>
                <a:gd name="T39" fmla="*/ 4184 h 5070"/>
                <a:gd name="T40" fmla="*/ 5934 w 5954"/>
                <a:gd name="T41" fmla="*/ 4274 h 5070"/>
                <a:gd name="T42" fmla="*/ 5878 w 5954"/>
                <a:gd name="T43" fmla="*/ 4345 h 5070"/>
                <a:gd name="T44" fmla="*/ 5794 w 5954"/>
                <a:gd name="T45" fmla="*/ 4384 h 5070"/>
                <a:gd name="T46" fmla="*/ 3650 w 5954"/>
                <a:gd name="T47" fmla="*/ 4390 h 5070"/>
                <a:gd name="T48" fmla="*/ 4597 w 5954"/>
                <a:gd name="T49" fmla="*/ 4779 h 5070"/>
                <a:gd name="T50" fmla="*/ 1358 w 5954"/>
                <a:gd name="T51" fmla="*/ 5070 h 5070"/>
                <a:gd name="T52" fmla="*/ 2306 w 5954"/>
                <a:gd name="T53" fmla="*/ 4779 h 5070"/>
                <a:gd name="T54" fmla="*/ 206 w 5954"/>
                <a:gd name="T55" fmla="*/ 4390 h 5070"/>
                <a:gd name="T56" fmla="*/ 116 w 5954"/>
                <a:gd name="T57" fmla="*/ 4368 h 5070"/>
                <a:gd name="T58" fmla="*/ 45 w 5954"/>
                <a:gd name="T59" fmla="*/ 4312 h 5070"/>
                <a:gd name="T60" fmla="*/ 5 w 5954"/>
                <a:gd name="T61" fmla="*/ 4231 h 5070"/>
                <a:gd name="T62" fmla="*/ 0 w 5954"/>
                <a:gd name="T63" fmla="*/ 206 h 5070"/>
                <a:gd name="T64" fmla="*/ 22 w 5954"/>
                <a:gd name="T65" fmla="*/ 116 h 5070"/>
                <a:gd name="T66" fmla="*/ 78 w 5954"/>
                <a:gd name="T67" fmla="*/ 45 h 5070"/>
                <a:gd name="T68" fmla="*/ 159 w 5954"/>
                <a:gd name="T69" fmla="*/ 5 h 5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54" h="5070">
                  <a:moveTo>
                    <a:pt x="4966" y="4093"/>
                  </a:moveTo>
                  <a:lnTo>
                    <a:pt x="4966" y="4258"/>
                  </a:lnTo>
                  <a:lnTo>
                    <a:pt x="5543" y="4258"/>
                  </a:lnTo>
                  <a:lnTo>
                    <a:pt x="5543" y="4093"/>
                  </a:lnTo>
                  <a:lnTo>
                    <a:pt x="4966" y="4093"/>
                  </a:lnTo>
                  <a:close/>
                  <a:moveTo>
                    <a:pt x="1186" y="2719"/>
                  </a:moveTo>
                  <a:lnTo>
                    <a:pt x="1700" y="2719"/>
                  </a:lnTo>
                  <a:lnTo>
                    <a:pt x="1700" y="3382"/>
                  </a:lnTo>
                  <a:lnTo>
                    <a:pt x="1186" y="3382"/>
                  </a:lnTo>
                  <a:lnTo>
                    <a:pt x="1186" y="2719"/>
                  </a:lnTo>
                  <a:close/>
                  <a:moveTo>
                    <a:pt x="2210" y="2308"/>
                  </a:moveTo>
                  <a:lnTo>
                    <a:pt x="2722" y="2308"/>
                  </a:lnTo>
                  <a:lnTo>
                    <a:pt x="2722" y="3382"/>
                  </a:lnTo>
                  <a:lnTo>
                    <a:pt x="2210" y="3382"/>
                  </a:lnTo>
                  <a:lnTo>
                    <a:pt x="2210" y="2308"/>
                  </a:lnTo>
                  <a:close/>
                  <a:moveTo>
                    <a:pt x="3232" y="1539"/>
                  </a:moveTo>
                  <a:lnTo>
                    <a:pt x="3745" y="1539"/>
                  </a:lnTo>
                  <a:lnTo>
                    <a:pt x="3745" y="3382"/>
                  </a:lnTo>
                  <a:lnTo>
                    <a:pt x="3232" y="3382"/>
                  </a:lnTo>
                  <a:lnTo>
                    <a:pt x="3232" y="1539"/>
                  </a:lnTo>
                  <a:close/>
                  <a:moveTo>
                    <a:pt x="4255" y="1118"/>
                  </a:moveTo>
                  <a:lnTo>
                    <a:pt x="4767" y="1118"/>
                  </a:lnTo>
                  <a:lnTo>
                    <a:pt x="4767" y="3382"/>
                  </a:lnTo>
                  <a:lnTo>
                    <a:pt x="4255" y="3382"/>
                  </a:lnTo>
                  <a:lnTo>
                    <a:pt x="4255" y="1118"/>
                  </a:lnTo>
                  <a:close/>
                  <a:moveTo>
                    <a:pt x="412" y="412"/>
                  </a:moveTo>
                  <a:lnTo>
                    <a:pt x="412" y="3977"/>
                  </a:lnTo>
                  <a:lnTo>
                    <a:pt x="5541" y="3977"/>
                  </a:lnTo>
                  <a:lnTo>
                    <a:pt x="5541" y="412"/>
                  </a:lnTo>
                  <a:lnTo>
                    <a:pt x="412" y="412"/>
                  </a:lnTo>
                  <a:close/>
                  <a:moveTo>
                    <a:pt x="206" y="0"/>
                  </a:moveTo>
                  <a:lnTo>
                    <a:pt x="5747" y="0"/>
                  </a:lnTo>
                  <a:lnTo>
                    <a:pt x="5794" y="5"/>
                  </a:lnTo>
                  <a:lnTo>
                    <a:pt x="5838" y="20"/>
                  </a:lnTo>
                  <a:lnTo>
                    <a:pt x="5878" y="45"/>
                  </a:lnTo>
                  <a:lnTo>
                    <a:pt x="5908" y="76"/>
                  </a:lnTo>
                  <a:lnTo>
                    <a:pt x="5934" y="116"/>
                  </a:lnTo>
                  <a:lnTo>
                    <a:pt x="5948" y="159"/>
                  </a:lnTo>
                  <a:lnTo>
                    <a:pt x="5954" y="206"/>
                  </a:lnTo>
                  <a:lnTo>
                    <a:pt x="5954" y="4184"/>
                  </a:lnTo>
                  <a:lnTo>
                    <a:pt x="5948" y="4231"/>
                  </a:lnTo>
                  <a:lnTo>
                    <a:pt x="5934" y="4274"/>
                  </a:lnTo>
                  <a:lnTo>
                    <a:pt x="5908" y="4312"/>
                  </a:lnTo>
                  <a:lnTo>
                    <a:pt x="5878" y="4345"/>
                  </a:lnTo>
                  <a:lnTo>
                    <a:pt x="5838" y="4368"/>
                  </a:lnTo>
                  <a:lnTo>
                    <a:pt x="5794" y="4384"/>
                  </a:lnTo>
                  <a:lnTo>
                    <a:pt x="5747" y="4390"/>
                  </a:lnTo>
                  <a:lnTo>
                    <a:pt x="3650" y="4390"/>
                  </a:lnTo>
                  <a:lnTo>
                    <a:pt x="3650" y="4779"/>
                  </a:lnTo>
                  <a:lnTo>
                    <a:pt x="4597" y="4779"/>
                  </a:lnTo>
                  <a:lnTo>
                    <a:pt x="4597" y="5070"/>
                  </a:lnTo>
                  <a:lnTo>
                    <a:pt x="1358" y="5070"/>
                  </a:lnTo>
                  <a:lnTo>
                    <a:pt x="1358" y="4779"/>
                  </a:lnTo>
                  <a:lnTo>
                    <a:pt x="2306" y="4779"/>
                  </a:lnTo>
                  <a:lnTo>
                    <a:pt x="2306" y="4390"/>
                  </a:lnTo>
                  <a:lnTo>
                    <a:pt x="206" y="4390"/>
                  </a:lnTo>
                  <a:lnTo>
                    <a:pt x="159" y="4384"/>
                  </a:lnTo>
                  <a:lnTo>
                    <a:pt x="116" y="4368"/>
                  </a:lnTo>
                  <a:lnTo>
                    <a:pt x="78" y="4345"/>
                  </a:lnTo>
                  <a:lnTo>
                    <a:pt x="45" y="4312"/>
                  </a:lnTo>
                  <a:lnTo>
                    <a:pt x="22" y="4274"/>
                  </a:lnTo>
                  <a:lnTo>
                    <a:pt x="5" y="4231"/>
                  </a:lnTo>
                  <a:lnTo>
                    <a:pt x="0" y="4184"/>
                  </a:lnTo>
                  <a:lnTo>
                    <a:pt x="0" y="206"/>
                  </a:lnTo>
                  <a:lnTo>
                    <a:pt x="5" y="159"/>
                  </a:lnTo>
                  <a:lnTo>
                    <a:pt x="22" y="116"/>
                  </a:lnTo>
                  <a:lnTo>
                    <a:pt x="45" y="76"/>
                  </a:lnTo>
                  <a:lnTo>
                    <a:pt x="78" y="45"/>
                  </a:lnTo>
                  <a:lnTo>
                    <a:pt x="116" y="20"/>
                  </a:lnTo>
                  <a:lnTo>
                    <a:pt x="159" y="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1A4D66"/>
            </a:solidFill>
            <a:ln w="0">
              <a:solidFill>
                <a:srgbClr val="1A4D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6664A977-6EA7-47DD-9CE9-E1484CE552DA}"/>
              </a:ext>
            </a:extLst>
          </p:cNvPr>
          <p:cNvSpPr/>
          <p:nvPr/>
        </p:nvSpPr>
        <p:spPr>
          <a:xfrm>
            <a:off x="1583919" y="5478421"/>
            <a:ext cx="4846320" cy="94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10 different categories for each product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Stored review text of each review for further analysis</a:t>
            </a:r>
          </a:p>
        </p:txBody>
      </p:sp>
      <p:sp>
        <p:nvSpPr>
          <p:cNvPr id="72" name="Chevron 15">
            <a:extLst>
              <a:ext uri="{FF2B5EF4-FFF2-40B4-BE49-F238E27FC236}">
                <a16:creationId xmlns:a16="http://schemas.microsoft.com/office/drawing/2014/main" id="{A10E102D-7743-43BD-879F-7E17F5E37FEF}"/>
              </a:ext>
            </a:extLst>
          </p:cNvPr>
          <p:cNvSpPr/>
          <p:nvPr/>
        </p:nvSpPr>
        <p:spPr bwMode="auto">
          <a:xfrm rot="158930">
            <a:off x="6377237" y="5617587"/>
            <a:ext cx="152781" cy="661904"/>
          </a:xfrm>
          <a:prstGeom prst="chevron">
            <a:avLst/>
          </a:prstGeom>
          <a:noFill/>
          <a:ln w="28575">
            <a:solidFill>
              <a:srgbClr val="1A4D66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390891-CD46-4E6A-A1DA-FA201E34D365}"/>
              </a:ext>
            </a:extLst>
          </p:cNvPr>
          <p:cNvSpPr/>
          <p:nvPr/>
        </p:nvSpPr>
        <p:spPr>
          <a:xfrm>
            <a:off x="6999311" y="5488343"/>
            <a:ext cx="4349208" cy="94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~Data categories include review author name, product name, review text, review star rating, average </a:t>
            </a:r>
            <a:r>
              <a:rPr lang="en-US" dirty="0" err="1">
                <a:solidFill>
                  <a:schemeClr val="tx1"/>
                </a:solidFill>
              </a:rPr>
              <a:t>ebay</a:t>
            </a:r>
            <a:r>
              <a:rPr lang="en-US" dirty="0">
                <a:solidFill>
                  <a:schemeClr val="tx1"/>
                </a:solidFill>
              </a:rPr>
              <a:t> review rating, review rating, review date, review word count   </a:t>
            </a:r>
          </a:p>
        </p:txBody>
      </p:sp>
      <p:pic>
        <p:nvPicPr>
          <p:cNvPr id="3" name="Picture 10" descr="Adevinta to Acquire eBay Classifieds Group to Create the World's Largest  Online Classifieds Company">
            <a:extLst>
              <a:ext uri="{FF2B5EF4-FFF2-40B4-BE49-F238E27FC236}">
                <a16:creationId xmlns:a16="http://schemas.microsoft.com/office/drawing/2014/main" id="{44984ADB-76D6-43A2-B389-41FB5738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3" y="1632408"/>
            <a:ext cx="2291525" cy="86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F78A6E-8551-4EC0-AF71-8C79B5459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67108" r="50000" b="27430"/>
          <a:stretch/>
        </p:blipFill>
        <p:spPr>
          <a:xfrm>
            <a:off x="2450868" y="3646629"/>
            <a:ext cx="4743450" cy="374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029FEF-A97B-4C01-A534-AD4F7CE592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90" r="34140" b="73343"/>
          <a:stretch/>
        </p:blipFill>
        <p:spPr>
          <a:xfrm>
            <a:off x="2450427" y="1816615"/>
            <a:ext cx="7410450" cy="73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EF1C6-ED01-4E17-9A02-A483941275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16" t="20555" r="12265" b="60695"/>
          <a:stretch/>
        </p:blipFill>
        <p:spPr>
          <a:xfrm>
            <a:off x="1892795" y="5322939"/>
            <a:ext cx="9353551" cy="1285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812653-465E-472E-9B09-169526859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18" y="5039406"/>
            <a:ext cx="1203271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6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A6D8559-A368-4BC4-9056-D2CB742B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Technology Stack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B656B6-42F1-432E-91BB-A652A6DDC4E7}"/>
              </a:ext>
            </a:extLst>
          </p:cNvPr>
          <p:cNvGrpSpPr/>
          <p:nvPr/>
        </p:nvGrpSpPr>
        <p:grpSpPr>
          <a:xfrm>
            <a:off x="1054158" y="1519314"/>
            <a:ext cx="9751280" cy="4277229"/>
            <a:chOff x="1135795" y="1360498"/>
            <a:chExt cx="9751280" cy="42772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75272E-44CD-48E0-8C66-1FAF1E039AAD}"/>
                </a:ext>
              </a:extLst>
            </p:cNvPr>
            <p:cNvSpPr txBox="1"/>
            <p:nvPr/>
          </p:nvSpPr>
          <p:spPr>
            <a:xfrm>
              <a:off x="1141267" y="3870158"/>
              <a:ext cx="3811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Web Scraper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28C737-8042-44FC-8115-C8C36D56BF3D}"/>
                </a:ext>
              </a:extLst>
            </p:cNvPr>
            <p:cNvSpPr txBox="1"/>
            <p:nvPr/>
          </p:nvSpPr>
          <p:spPr>
            <a:xfrm>
              <a:off x="1135795" y="2139630"/>
              <a:ext cx="3811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Data Source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1874D3A-0AD1-43FF-A73A-746FC48B7F4B}"/>
                </a:ext>
              </a:extLst>
            </p:cNvPr>
            <p:cNvGrpSpPr/>
            <p:nvPr/>
          </p:nvGrpSpPr>
          <p:grpSpPr>
            <a:xfrm>
              <a:off x="1843365" y="1360498"/>
              <a:ext cx="9043710" cy="4277229"/>
              <a:chOff x="1843365" y="1360498"/>
              <a:chExt cx="9043710" cy="427722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F42BB4-4733-49BA-A83B-394B91B327E8}"/>
                  </a:ext>
                </a:extLst>
              </p:cNvPr>
              <p:cNvSpPr txBox="1"/>
              <p:nvPr/>
            </p:nvSpPr>
            <p:spPr>
              <a:xfrm>
                <a:off x="6054931" y="2080594"/>
                <a:ext cx="600572" cy="699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2</a:t>
                </a:r>
              </a:p>
            </p:txBody>
          </p:sp>
          <p:pic>
            <p:nvPicPr>
              <p:cNvPr id="1026" name="Picture 2" descr="How to get started with MongoDB in 10 minutes | by Navindu Jayatilake |  freeCodeCamp.org | Medium">
                <a:extLst>
                  <a:ext uri="{FF2B5EF4-FFF2-40B4-BE49-F238E27FC236}">
                    <a16:creationId xmlns:a16="http://schemas.microsoft.com/office/drawing/2014/main" id="{67712181-4861-4646-87E8-06C0FFA3C4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5914" y="4893665"/>
                <a:ext cx="1857983" cy="436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ow to shrink NumPy, SciPy, Pandas, and Matplotlib for your data product |  by Scott Zelenka | Towards Data Science">
                <a:extLst>
                  <a:ext uri="{FF2B5EF4-FFF2-40B4-BE49-F238E27FC236}">
                    <a16:creationId xmlns:a16="http://schemas.microsoft.com/office/drawing/2014/main" id="{CEDA87FB-6D02-495E-9A94-9AE1EA3DAD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11084" y="3196408"/>
                <a:ext cx="2627178" cy="855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seaborn: statistical data visualization — seaborn 0.11.0 documentation">
                <a:extLst>
                  <a:ext uri="{FF2B5EF4-FFF2-40B4-BE49-F238E27FC236}">
                    <a16:creationId xmlns:a16="http://schemas.microsoft.com/office/drawing/2014/main" id="{ECDD00FD-5489-4766-B109-F4A986CB1D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6553" y="1519314"/>
                <a:ext cx="1926077" cy="550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Beautiful Soup 4 | Funthon">
                <a:extLst>
                  <a:ext uri="{FF2B5EF4-FFF2-40B4-BE49-F238E27FC236}">
                    <a16:creationId xmlns:a16="http://schemas.microsoft.com/office/drawing/2014/main" id="{94F70471-5982-4FAC-8492-6DCEF6BC78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3365" y="3090287"/>
                <a:ext cx="2627178" cy="855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devinta to Acquire eBay Classifieds Group to Create the World's Largest  Online Classifieds Company">
                <a:extLst>
                  <a:ext uri="{FF2B5EF4-FFF2-40B4-BE49-F238E27FC236}">
                    <a16:creationId xmlns:a16="http://schemas.microsoft.com/office/drawing/2014/main" id="{CCE8CD90-CD46-45AE-A8BD-5348E322D5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1192" y="1360498"/>
                <a:ext cx="2291525" cy="867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09A823-EA9B-40F0-A7ED-4E9C96858377}"/>
                  </a:ext>
                </a:extLst>
              </p:cNvPr>
              <p:cNvSpPr txBox="1"/>
              <p:nvPr/>
            </p:nvSpPr>
            <p:spPr>
              <a:xfrm>
                <a:off x="3991558" y="5329950"/>
                <a:ext cx="38116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Data Store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E58F4A-2A43-49F5-8218-5A2B3F499782}"/>
                  </a:ext>
                </a:extLst>
              </p:cNvPr>
              <p:cNvSpPr txBox="1"/>
              <p:nvPr/>
            </p:nvSpPr>
            <p:spPr>
              <a:xfrm>
                <a:off x="7075380" y="1970168"/>
                <a:ext cx="38116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Visualization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1D2E4-1A16-48A9-A8F8-56068F1DAEAF}"/>
                  </a:ext>
                </a:extLst>
              </p:cNvPr>
              <p:cNvSpPr txBox="1"/>
              <p:nvPr/>
            </p:nvSpPr>
            <p:spPr>
              <a:xfrm>
                <a:off x="6993743" y="4024047"/>
                <a:ext cx="38116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Data Analysis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9CF535F5-903B-49B6-9C45-B1D00B14921A}"/>
                  </a:ext>
                </a:extLst>
              </p:cNvPr>
              <p:cNvSpPr/>
              <p:nvPr/>
            </p:nvSpPr>
            <p:spPr>
              <a:xfrm rot="5400000" flipV="1">
                <a:off x="2747680" y="2714580"/>
                <a:ext cx="598866" cy="154288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B3C58441-83CA-40BB-80D2-A9F0847A8239}"/>
                  </a:ext>
                </a:extLst>
              </p:cNvPr>
              <p:cNvSpPr/>
              <p:nvPr/>
            </p:nvSpPr>
            <p:spPr>
              <a:xfrm rot="2350887" flipV="1">
                <a:off x="3740470" y="4570103"/>
                <a:ext cx="983153" cy="150870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9BA0380-7CAF-48A9-839C-526A422A45C6}"/>
                  </a:ext>
                </a:extLst>
              </p:cNvPr>
              <p:cNvSpPr/>
              <p:nvPr/>
            </p:nvSpPr>
            <p:spPr>
              <a:xfrm rot="19522615" flipV="1">
                <a:off x="7416012" y="4789526"/>
                <a:ext cx="905936" cy="119533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F224A037-444D-48D6-9006-4E1C5BB391D5}"/>
                  </a:ext>
                </a:extLst>
              </p:cNvPr>
              <p:cNvSpPr/>
              <p:nvPr/>
            </p:nvSpPr>
            <p:spPr>
              <a:xfrm rot="16200000" flipV="1">
                <a:off x="8648095" y="2647704"/>
                <a:ext cx="598867" cy="154289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935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BE45-21BF-5F4A-A1BE-7333777E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Results of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27683-4D50-45A4-A02C-F5AA35CF3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7"/>
          <a:stretch/>
        </p:blipFill>
        <p:spPr>
          <a:xfrm>
            <a:off x="19449" y="2247088"/>
            <a:ext cx="6076551" cy="3190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20D01D-BFF5-4533-A5C7-569596668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9"/>
          <a:stretch/>
        </p:blipFill>
        <p:spPr>
          <a:xfrm>
            <a:off x="6177052" y="2169267"/>
            <a:ext cx="5995499" cy="3268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1872A-5AE1-4015-9DA2-51A001692075}"/>
              </a:ext>
            </a:extLst>
          </p:cNvPr>
          <p:cNvSpPr txBox="1"/>
          <p:nvPr/>
        </p:nvSpPr>
        <p:spPr>
          <a:xfrm>
            <a:off x="930626" y="1806795"/>
            <a:ext cx="508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Star Rating For Each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A662A-0B00-40A4-8DE2-166DF419ED27}"/>
              </a:ext>
            </a:extLst>
          </p:cNvPr>
          <p:cNvSpPr txBox="1"/>
          <p:nvPr/>
        </p:nvSpPr>
        <p:spPr>
          <a:xfrm>
            <a:off x="6751003" y="1806795"/>
            <a:ext cx="542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Distribution of Reviews For Each Product in Gaming Category</a:t>
            </a:r>
          </a:p>
        </p:txBody>
      </p:sp>
    </p:spTree>
    <p:extLst>
      <p:ext uri="{BB962C8B-B14F-4D97-AF65-F5344CB8AC3E}">
        <p14:creationId xmlns:p14="http://schemas.microsoft.com/office/powerpoint/2010/main" val="268029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BE45-21BF-5F4A-A1BE-7333777E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/>
          </a:bodyPr>
          <a:lstStyle/>
          <a:p>
            <a:r>
              <a:rPr lang="en-US" sz="3200">
                <a:latin typeface="Verdana" panose="020B0604030504040204" pitchFamily="34" charset="0"/>
                <a:ea typeface="Verdana" panose="020B0604030504040204" pitchFamily="34" charset="0"/>
              </a:rPr>
              <a:t>Results of Data Analysis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27683-4D50-45A4-A02C-F5AA35CF3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0"/>
          <a:stretch/>
        </p:blipFill>
        <p:spPr>
          <a:xfrm>
            <a:off x="19449" y="2237362"/>
            <a:ext cx="6076551" cy="32004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975D6F-A0BD-46C7-AE51-B5869FF9D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8"/>
          <a:stretch/>
        </p:blipFill>
        <p:spPr>
          <a:xfrm>
            <a:off x="6223000" y="2169267"/>
            <a:ext cx="5773737" cy="3268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8EB15-97CF-4B80-9308-0269BE141F7B}"/>
              </a:ext>
            </a:extLst>
          </p:cNvPr>
          <p:cNvSpPr txBox="1"/>
          <p:nvPr/>
        </p:nvSpPr>
        <p:spPr>
          <a:xfrm>
            <a:off x="930626" y="1806795"/>
            <a:ext cx="508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Star Rating For Each 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80C8A-EE7E-448E-8C8E-F030ADCFD5FC}"/>
              </a:ext>
            </a:extLst>
          </p:cNvPr>
          <p:cNvSpPr txBox="1"/>
          <p:nvPr/>
        </p:nvSpPr>
        <p:spPr>
          <a:xfrm>
            <a:off x="6221927" y="1813973"/>
            <a:ext cx="602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Distribution of Reviews For Each Product in Cordless Drills Category</a:t>
            </a:r>
          </a:p>
        </p:txBody>
      </p:sp>
    </p:spTree>
    <p:extLst>
      <p:ext uri="{BB962C8B-B14F-4D97-AF65-F5344CB8AC3E}">
        <p14:creationId xmlns:p14="http://schemas.microsoft.com/office/powerpoint/2010/main" val="234561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Futura Medium" charset="0"/>
              </a:rPr>
              <a:t>Chi Squared Hypothesis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361" y="4295800"/>
            <a:ext cx="109890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i="1" dirty="0">
                <a:latin typeface="Verdana" charset="0"/>
                <a:ea typeface="Verdana" charset="0"/>
                <a:cs typeface="Verdana" charset="0"/>
              </a:rPr>
              <a:t>Fully automated code that generates chi squared test </a:t>
            </a:r>
            <a:r>
              <a:rPr lang="en-US" sz="1600" i="1" dirty="0" err="1">
                <a:latin typeface="Verdana" charset="0"/>
                <a:ea typeface="Verdana" charset="0"/>
                <a:cs typeface="Verdana" charset="0"/>
              </a:rPr>
              <a:t>matricies</a:t>
            </a:r>
            <a:r>
              <a:rPr lang="en-US" sz="1600" i="1" dirty="0">
                <a:latin typeface="Verdana" charset="0"/>
                <a:ea typeface="Verdana" charset="0"/>
                <a:cs typeface="Verdana" charset="0"/>
              </a:rPr>
              <a:t> for different combinations of products in a given product category for all five ratings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i="1" dirty="0">
                <a:latin typeface="Verdana" charset="0"/>
                <a:ea typeface="Verdana" charset="0"/>
                <a:cs typeface="Verdana" charset="0"/>
              </a:rPr>
              <a:t>Significance level alpha = 0.05 for all cases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i="1" dirty="0">
                <a:latin typeface="Verdana" charset="0"/>
                <a:ea typeface="Verdana" charset="0"/>
                <a:cs typeface="Verdana" charset="0"/>
              </a:rPr>
              <a:t>A series of tests were conducted for the two product categories: Gaming Consoles, Cordless Drills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i="1" dirty="0">
                <a:latin typeface="Verdana" charset="0"/>
                <a:ea typeface="Verdana" charset="0"/>
                <a:cs typeface="Verdana" charset="0"/>
              </a:rPr>
              <a:t>Tested Null Hypothesis: The distribution of product ratings is the same across all product categories analyzed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i="1" dirty="0">
                <a:latin typeface="Verdana" charset="0"/>
                <a:ea typeface="Verdana" charset="0"/>
                <a:cs typeface="Verdana" charset="0"/>
              </a:rPr>
              <a:t>We are more concerned about Type 2 Errors than type I.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i="1" dirty="0">
                <a:latin typeface="Verdana" charset="0"/>
                <a:ea typeface="Verdana" charset="0"/>
                <a:cs typeface="Verdana" charset="0"/>
              </a:rPr>
              <a:t>If we fail to reject the false null hypothesis and the user ends up believing that the products analyzed are the same, which can mislead the user into buying a bad product without conducting more research</a:t>
            </a:r>
          </a:p>
          <a:p>
            <a:pPr marL="285750" indent="-285750">
              <a:buFont typeface="Arial" charset="0"/>
              <a:buChar char="•"/>
            </a:pPr>
            <a:endParaRPr lang="en-US" sz="1600" i="1" dirty="0">
              <a:latin typeface="Verdana" charset="0"/>
              <a:ea typeface="Verdana" charset="0"/>
              <a:cs typeface="Verdana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1600" i="1" dirty="0"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7C8955B-E4CE-4C79-A387-D07636AF8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09399"/>
              </p:ext>
            </p:extLst>
          </p:nvPr>
        </p:nvGraphicFramePr>
        <p:xfrm>
          <a:off x="713361" y="1463400"/>
          <a:ext cx="392673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8445">
                  <a:extLst>
                    <a:ext uri="{9D8B030D-6E8A-4147-A177-3AD203B41FA5}">
                      <a16:colId xmlns:a16="http://schemas.microsoft.com/office/drawing/2014/main" val="1840493483"/>
                    </a:ext>
                  </a:extLst>
                </a:gridCol>
                <a:gridCol w="692953">
                  <a:extLst>
                    <a:ext uri="{9D8B030D-6E8A-4147-A177-3AD203B41FA5}">
                      <a16:colId xmlns:a16="http://schemas.microsoft.com/office/drawing/2014/main" val="399340783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510170751"/>
                    </a:ext>
                  </a:extLst>
                </a:gridCol>
                <a:gridCol w="1326509">
                  <a:extLst>
                    <a:ext uri="{9D8B030D-6E8A-4147-A177-3AD203B41FA5}">
                      <a16:colId xmlns:a16="http://schemas.microsoft.com/office/drawing/2014/main" val="243369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Nintendo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1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1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4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20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4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24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5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868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6B84B7-DE57-4177-A5A5-6877362A8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51975"/>
              </p:ext>
            </p:extLst>
          </p:nvPr>
        </p:nvGraphicFramePr>
        <p:xfrm>
          <a:off x="4931923" y="1463400"/>
          <a:ext cx="323378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8445">
                  <a:extLst>
                    <a:ext uri="{9D8B030D-6E8A-4147-A177-3AD203B41FA5}">
                      <a16:colId xmlns:a16="http://schemas.microsoft.com/office/drawing/2014/main" val="1840493483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510170751"/>
                    </a:ext>
                  </a:extLst>
                </a:gridCol>
                <a:gridCol w="1326509">
                  <a:extLst>
                    <a:ext uri="{9D8B030D-6E8A-4147-A177-3AD203B41FA5}">
                      <a16:colId xmlns:a16="http://schemas.microsoft.com/office/drawing/2014/main" val="243369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Nintendo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1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1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4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20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4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24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5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868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9EF7CE-1556-42F0-9E9A-5315240B3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31234"/>
              </p:ext>
            </p:extLst>
          </p:nvPr>
        </p:nvGraphicFramePr>
        <p:xfrm>
          <a:off x="8679004" y="1463400"/>
          <a:ext cx="2600224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8445">
                  <a:extLst>
                    <a:ext uri="{9D8B030D-6E8A-4147-A177-3AD203B41FA5}">
                      <a16:colId xmlns:a16="http://schemas.microsoft.com/office/drawing/2014/main" val="1840493483"/>
                    </a:ext>
                  </a:extLst>
                </a:gridCol>
                <a:gridCol w="692953">
                  <a:extLst>
                    <a:ext uri="{9D8B030D-6E8A-4147-A177-3AD203B41FA5}">
                      <a16:colId xmlns:a16="http://schemas.microsoft.com/office/drawing/2014/main" val="3993407834"/>
                    </a:ext>
                  </a:extLst>
                </a:gridCol>
                <a:gridCol w="1098826">
                  <a:extLst>
                    <a:ext uri="{9D8B030D-6E8A-4147-A177-3AD203B41FA5}">
                      <a16:colId xmlns:a16="http://schemas.microsoft.com/office/drawing/2014/main" val="2510170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Nintendo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1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1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4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20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4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24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5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868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218C7A-B11F-4747-95DB-5C52A261715B}"/>
              </a:ext>
            </a:extLst>
          </p:cNvPr>
          <p:cNvSpPr txBox="1"/>
          <p:nvPr/>
        </p:nvSpPr>
        <p:spPr>
          <a:xfrm>
            <a:off x="629068" y="3841505"/>
            <a:ext cx="508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Degrees of Freedom: (5 -1)*(3-1) =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5B3DD-4BCA-47C3-9D30-692E9B2677A3}"/>
              </a:ext>
            </a:extLst>
          </p:cNvPr>
          <p:cNvSpPr txBox="1"/>
          <p:nvPr/>
        </p:nvSpPr>
        <p:spPr>
          <a:xfrm>
            <a:off x="4673321" y="3841505"/>
            <a:ext cx="508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Degrees of Freedom: (5 -1)*(2-1) =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5015A7-46EE-4DD9-9AC9-E37445D1DC0B}"/>
              </a:ext>
            </a:extLst>
          </p:cNvPr>
          <p:cNvSpPr txBox="1"/>
          <p:nvPr/>
        </p:nvSpPr>
        <p:spPr>
          <a:xfrm>
            <a:off x="8378771" y="3841505"/>
            <a:ext cx="373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Degrees of Freedom: (5 -1)*(2-1) = 4</a:t>
            </a:r>
          </a:p>
        </p:txBody>
      </p:sp>
    </p:spTree>
    <p:extLst>
      <p:ext uri="{BB962C8B-B14F-4D97-AF65-F5344CB8AC3E}">
        <p14:creationId xmlns:p14="http://schemas.microsoft.com/office/powerpoint/2010/main" val="55915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831</Words>
  <Application>Microsoft Office PowerPoint</Application>
  <PresentationFormat>Widescreen</PresentationFormat>
  <Paragraphs>177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The Project</vt:lpstr>
      <vt:lpstr>Approach and Macro-level Challenges</vt:lpstr>
      <vt:lpstr>Data Used</vt:lpstr>
      <vt:lpstr>Data Used</vt:lpstr>
      <vt:lpstr>Technology Stack</vt:lpstr>
      <vt:lpstr>Results of Data Analysis</vt:lpstr>
      <vt:lpstr>Results of Data Analysis</vt:lpstr>
      <vt:lpstr>Chi Squared Hypothesis Test</vt:lpstr>
      <vt:lpstr>Takeaways from Hypothesis Test</vt:lpstr>
      <vt:lpstr> Future Steps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Font</dc:title>
  <dc:creator>Microsoft Office User</dc:creator>
  <cp:lastModifiedBy>arun akkineni</cp:lastModifiedBy>
  <cp:revision>79</cp:revision>
  <dcterms:created xsi:type="dcterms:W3CDTF">2019-07-27T19:26:51Z</dcterms:created>
  <dcterms:modified xsi:type="dcterms:W3CDTF">2020-11-01T12:52:40Z</dcterms:modified>
</cp:coreProperties>
</file>