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5597" y="753515"/>
            <a:ext cx="4061205" cy="955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3808603"/>
            <a:ext cx="5968390" cy="227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medialive/" TargetMode="External"/><Relationship Id="rId3" Type="http://schemas.openxmlformats.org/officeDocument/2006/relationships/hyperlink" Target="https://docs.aws.amazon.com/medialive/latest/ug/wizard.html" TargetMode="External"/><Relationship Id="rId4" Type="http://schemas.openxmlformats.org/officeDocument/2006/relationships/hyperlink" Target="https://aws.amazon.com/solutions/implementations/live-streaming-on-aws/" TargetMode="External"/><Relationship Id="rId5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aws.amazon.com/AmazonCloudFront/latest/DeveloperGuide/distribution-web-creating-console.html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aws.amazon.com/medialive/latest/ug/mp4-pull-input.html" TargetMode="External"/><Relationship Id="rId3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aws.amazon.com/medialive/latest/ug/editing-deleting-channel.html" TargetMode="External"/><Relationship Id="rId3" Type="http://schemas.openxmlformats.org/officeDocument/2006/relationships/image" Target="../media/image1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signin.aws.amazon.com/signin?redirect_uri=https%3A%2F%2Fportal.aws.amazon.com%2Fbilling%2Fsignup%2Fresume&amp;client_id=signup" TargetMode="External"/><Relationship Id="rId3" Type="http://schemas.openxmlformats.org/officeDocument/2006/relationships/hyperlink" Target="https://aws.amazon.com/s3/" TargetMode="External"/><Relationship Id="rId4" Type="http://schemas.openxmlformats.org/officeDocument/2006/relationships/hyperlink" Target="https://aws.amazon.com/medialive/" TargetMode="External"/><Relationship Id="rId5" Type="http://schemas.openxmlformats.org/officeDocument/2006/relationships/hyperlink" Target="https://aws.amazon.com/mediastore/" TargetMode="Externa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ws.amazon.com/medialive/pricing/" TargetMode="External"/><Relationship Id="rId3" Type="http://schemas.openxmlformats.org/officeDocument/2006/relationships/hyperlink" Target="https://docs.aws.amazon.com/medialive/latest/ug/starting-stopping-deleting-a-channel.html" TargetMode="External"/><Relationship Id="rId4" Type="http://schemas.openxmlformats.org/officeDocument/2006/relationships/hyperlink" Target="https://docs.aws.amazon.com/medialive/latest/ug/monitoring-console.html" TargetMode="External"/><Relationship Id="rId5" Type="http://schemas.openxmlformats.org/officeDocument/2006/relationships/image" Target="../media/image1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videojs" TargetMode="Externa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twitch.tv/" TargetMode="External"/><Relationship Id="rId3" Type="http://schemas.openxmlformats.org/officeDocument/2006/relationships/image" Target="../media/image2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onsole.aws.amazon.com/medialive/" TargetMode="External"/><Relationship Id="rId3" Type="http://schemas.openxmlformats.org/officeDocument/2006/relationships/hyperlink" Target="https://aws.amazon.com/medialive/pricing/" TargetMode="External"/><Relationship Id="rId4" Type="http://schemas.openxmlformats.org/officeDocument/2006/relationships/image" Target="../media/image2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aws.amazon.com/medialive/latest/ug/wizard.html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ws.amazon.com/cloudfront/" TargetMode="External"/><Relationship Id="rId3" Type="http://schemas.openxmlformats.org/officeDocument/2006/relationships/hyperlink" Target="https://aws.amazon.com/free/" TargetMode="External"/><Relationship Id="rId4" Type="http://schemas.openxmlformats.org/officeDocument/2006/relationships/hyperlink" Target="https://aws.amazon.com/cloudfront/pricing/" TargetMode="External"/><Relationship Id="rId5" Type="http://schemas.openxmlformats.org/officeDocument/2006/relationships/hyperlink" Target="https://console.aws.amazon.com/console/home" TargetMode="External"/><Relationship Id="rId6" Type="http://schemas.openxmlformats.org/officeDocument/2006/relationships/image" Target="../media/image2.jpg"/><Relationship Id="rId7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aws.amazon.com/AmazonS3/latest/userguide/create-bucket-overview.html" TargetMode="External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aws.amazon.com/mediastore/latest/ug/containers-create.html" TargetMode="External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aws.amazon.com/mediastore/latest/ug/cors-policies-examples-read-specific-domain.html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83030" marR="5080" indent="-1066165">
              <a:lnSpc>
                <a:spcPct val="138600"/>
              </a:lnSpc>
              <a:spcBef>
                <a:spcPts val="100"/>
              </a:spcBef>
            </a:pPr>
            <a:r>
              <a:rPr dirty="0" spc="-5"/>
              <a:t>Cloud &amp; Serverless Computing </a:t>
            </a:r>
            <a:r>
              <a:rPr dirty="0" spc="-535"/>
              <a:t> </a:t>
            </a:r>
            <a:r>
              <a:rPr dirty="0" spc="-5">
                <a:solidFill>
                  <a:srgbClr val="00AF50"/>
                </a:solidFill>
              </a:rPr>
              <a:t>Project</a:t>
            </a:r>
            <a:r>
              <a:rPr dirty="0" spc="-10">
                <a:solidFill>
                  <a:srgbClr val="00AF50"/>
                </a:solidFill>
              </a:rPr>
              <a:t> </a:t>
            </a:r>
            <a:r>
              <a:rPr dirty="0" spc="-5">
                <a:solidFill>
                  <a:srgbClr val="00AF50"/>
                </a:solidFill>
              </a:rPr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1385" y="1817877"/>
            <a:ext cx="4812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Video</a:t>
            </a:r>
            <a:r>
              <a:rPr dirty="0" sz="16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Streaming</a:t>
            </a:r>
            <a:r>
              <a:rPr dirty="0" sz="1600" spc="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using</a:t>
            </a:r>
            <a:r>
              <a:rPr dirty="0" sz="1600" spc="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C00000"/>
                </a:solidFill>
                <a:latin typeface="Arial"/>
                <a:cs typeface="Arial"/>
              </a:rPr>
              <a:t>AWS</a:t>
            </a:r>
            <a:r>
              <a:rPr dirty="0" sz="1600" spc="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Elemental</a:t>
            </a:r>
            <a:r>
              <a:rPr dirty="0" sz="1600" spc="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00000"/>
                </a:solidFill>
                <a:latin typeface="Arial"/>
                <a:cs typeface="Arial"/>
              </a:rPr>
              <a:t>MediaLive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2877566"/>
            <a:ext cx="2642870" cy="1752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5"/>
              </a:lnSpc>
            </a:pPr>
            <a:r>
              <a:rPr dirty="0" sz="1200" spc="-5">
                <a:latin typeface="Times New Roman"/>
                <a:cs typeface="Times New Roman"/>
              </a:rPr>
              <a:t>NAME-ANNAVARAPU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ARUN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KUMAR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3196463"/>
            <a:ext cx="974090" cy="1752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5"/>
              </a:lnSpc>
            </a:pPr>
            <a:r>
              <a:rPr dirty="0" sz="1200" spc="-10">
                <a:latin typeface="Times New Roman"/>
                <a:cs typeface="Times New Roman"/>
              </a:rPr>
              <a:t>ID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>
                <a:latin typeface="Times New Roman"/>
                <a:cs typeface="Times New Roman"/>
              </a:rPr>
              <a:t>2000032204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3513454"/>
            <a:ext cx="847725" cy="1752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5"/>
              </a:lnSpc>
            </a:pP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CT</a:t>
            </a:r>
            <a:r>
              <a:rPr dirty="0" sz="1200" spc="-20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-</a:t>
            </a:r>
            <a:r>
              <a:rPr dirty="0" sz="120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3808603"/>
            <a:ext cx="5861685" cy="22796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 walk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through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live</a:t>
            </a:r>
            <a:r>
              <a:rPr dirty="0" sz="1200" spc="-5">
                <a:latin typeface="Times New Roman"/>
                <a:cs typeface="Times New Roman"/>
              </a:rPr>
              <a:t> stream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pre-recorded videos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AWS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Elemental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. </a:t>
            </a:r>
            <a:r>
              <a:rPr dirty="0" sz="1200">
                <a:latin typeface="Times New Roman"/>
                <a:cs typeface="Times New Roman"/>
              </a:rPr>
              <a:t> This </a:t>
            </a:r>
            <a:r>
              <a:rPr dirty="0" sz="1200" spc="-5">
                <a:latin typeface="Times New Roman"/>
                <a:cs typeface="Times New Roman"/>
              </a:rPr>
              <a:t>use case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ideal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customers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retain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>
                <a:latin typeface="Times New Roman"/>
                <a:cs typeface="Times New Roman"/>
              </a:rPr>
              <a:t> messaging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pre-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larger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audience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social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Twitch,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YouTube,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Facebook.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2020,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global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pandemic,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historically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in-person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virtually.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shift, </a:t>
            </a:r>
            <a:r>
              <a:rPr dirty="0" sz="1200" spc="-5">
                <a:latin typeface="Times New Roman"/>
                <a:cs typeface="Times New Roman"/>
              </a:rPr>
              <a:t>customers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asked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workflow</a:t>
            </a:r>
            <a:r>
              <a:rPr dirty="0" sz="1200">
                <a:latin typeface="Times New Roman"/>
                <a:cs typeface="Times New Roman"/>
              </a:rPr>
              <a:t> to provide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broader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global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audience 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 time-zones;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re-streaming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same event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 </a:t>
            </a:r>
            <a:r>
              <a:rPr dirty="0" sz="1200" spc="-5">
                <a:latin typeface="Times New Roman"/>
                <a:cs typeface="Times New Roman"/>
              </a:rPr>
              <a:t>requirement.</a:t>
            </a:r>
            <a:endParaRPr sz="1200">
              <a:latin typeface="Times New Roman"/>
              <a:cs typeface="Times New Roman"/>
            </a:endParaRPr>
          </a:p>
          <a:p>
            <a:pPr marL="12700" marR="322580">
              <a:lnSpc>
                <a:spcPts val="1380"/>
              </a:lnSpc>
              <a:spcBef>
                <a:spcPts val="113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on-demand,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serverless,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cost-effective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streaming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workflow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makes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MP4</a:t>
            </a:r>
            <a:r>
              <a:rPr dirty="0" sz="1200">
                <a:latin typeface="Times New Roman"/>
                <a:cs typeface="Times New Roman"/>
              </a:rPr>
              <a:t> file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ingestion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 to </a:t>
            </a:r>
            <a:r>
              <a:rPr dirty="0" sz="1200" spc="-5">
                <a:latin typeface="Times New Roman"/>
                <a:cs typeface="Times New Roman"/>
              </a:rPr>
              <a:t>multiple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channels.</a:t>
            </a:r>
            <a:endParaRPr sz="1200">
              <a:latin typeface="Times New Roman"/>
              <a:cs typeface="Times New Roman"/>
            </a:endParaRPr>
          </a:p>
          <a:p>
            <a:pPr marL="12700" marR="9779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MediaLive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workflow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wizard</a:t>
            </a:r>
            <a:r>
              <a:rPr dirty="0" sz="1200" spc="5">
                <a:solidFill>
                  <a:srgbClr val="0971D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 quickly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 the </a:t>
            </a:r>
            <a:r>
              <a:rPr dirty="0" sz="1200" spc="-5">
                <a:latin typeface="Times New Roman"/>
                <a:cs typeface="Times New Roman"/>
              </a:rPr>
              <a:t>entire workflow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I’m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going 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walk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through.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looking to </a:t>
            </a:r>
            <a:r>
              <a:rPr dirty="0" sz="1200" spc="-5">
                <a:latin typeface="Times New Roman"/>
                <a:cs typeface="Times New Roman"/>
              </a:rPr>
              <a:t>stream</a:t>
            </a:r>
            <a:r>
              <a:rPr dirty="0" sz="1200">
                <a:latin typeface="Times New Roman"/>
                <a:cs typeface="Times New Roman"/>
              </a:rPr>
              <a:t> your live</a:t>
            </a:r>
            <a:r>
              <a:rPr dirty="0" sz="1200" spc="-5">
                <a:latin typeface="Times New Roman"/>
                <a:cs typeface="Times New Roman"/>
              </a:rPr>
              <a:t> event</a:t>
            </a:r>
            <a:r>
              <a:rPr dirty="0" sz="1200">
                <a:latin typeface="Times New Roman"/>
                <a:cs typeface="Times New Roman"/>
              </a:rPr>
              <a:t> with live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inputs, take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Live</a:t>
            </a:r>
            <a:r>
              <a:rPr dirty="0" u="sng" sz="1200" spc="-1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Streaming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on</a:t>
            </a:r>
            <a:r>
              <a:rPr dirty="0" u="sng" sz="1200" spc="-1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AWS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Solution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6227445"/>
            <a:ext cx="2202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Architecture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529066"/>
            <a:ext cx="575881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Solution</a:t>
            </a:r>
            <a:r>
              <a:rPr dirty="0" sz="1200" spc="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Architecture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diagram</a:t>
            </a:r>
            <a:r>
              <a:rPr dirty="0" sz="1200" spc="2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including</a:t>
            </a:r>
            <a:r>
              <a:rPr dirty="0" sz="1200" spc="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Amazon</a:t>
            </a:r>
            <a:r>
              <a:rPr dirty="0" sz="1200" spc="2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S3,</a:t>
            </a:r>
            <a:r>
              <a:rPr dirty="0" sz="1200" spc="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Elemental</a:t>
            </a:r>
            <a:r>
              <a:rPr dirty="0" sz="1200" spc="2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MediaLive,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Elemental </a:t>
            </a:r>
            <a:r>
              <a:rPr dirty="0" sz="1200" spc="-3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MediaStore,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Amazon CloudFront to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social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channels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and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multiple OTT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devices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7075" y="6789115"/>
            <a:ext cx="5758248" cy="16678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914348"/>
            <a:ext cx="5995670" cy="3477260"/>
          </a:xfrm>
          <a:custGeom>
            <a:avLst/>
            <a:gdLst/>
            <a:ahLst/>
            <a:cxnLst/>
            <a:rect l="l" t="t" r="r" b="b"/>
            <a:pathLst>
              <a:path w="5995670" h="3477260">
                <a:moveTo>
                  <a:pt x="9144" y="2172081"/>
                </a:moveTo>
                <a:lnTo>
                  <a:pt x="0" y="2172081"/>
                </a:lnTo>
                <a:lnTo>
                  <a:pt x="0" y="2606725"/>
                </a:lnTo>
                <a:lnTo>
                  <a:pt x="0" y="3042589"/>
                </a:lnTo>
                <a:lnTo>
                  <a:pt x="0" y="3476929"/>
                </a:lnTo>
                <a:lnTo>
                  <a:pt x="9144" y="3476929"/>
                </a:lnTo>
                <a:lnTo>
                  <a:pt x="9144" y="3042589"/>
                </a:lnTo>
                <a:lnTo>
                  <a:pt x="9144" y="2606725"/>
                </a:lnTo>
                <a:lnTo>
                  <a:pt x="9144" y="2172081"/>
                </a:lnTo>
                <a:close/>
              </a:path>
              <a:path w="5995670" h="3477260">
                <a:moveTo>
                  <a:pt x="9144" y="0"/>
                </a:moveTo>
                <a:lnTo>
                  <a:pt x="0" y="0"/>
                </a:lnTo>
                <a:lnTo>
                  <a:pt x="0" y="434644"/>
                </a:lnTo>
                <a:lnTo>
                  <a:pt x="0" y="868984"/>
                </a:lnTo>
                <a:lnTo>
                  <a:pt x="0" y="1303324"/>
                </a:lnTo>
                <a:lnTo>
                  <a:pt x="0" y="1737664"/>
                </a:lnTo>
                <a:lnTo>
                  <a:pt x="0" y="2172004"/>
                </a:lnTo>
                <a:lnTo>
                  <a:pt x="9144" y="2172004"/>
                </a:lnTo>
                <a:lnTo>
                  <a:pt x="9144" y="1737664"/>
                </a:lnTo>
                <a:lnTo>
                  <a:pt x="9144" y="1303324"/>
                </a:lnTo>
                <a:lnTo>
                  <a:pt x="9144" y="868984"/>
                </a:lnTo>
                <a:lnTo>
                  <a:pt x="9144" y="434644"/>
                </a:lnTo>
                <a:lnTo>
                  <a:pt x="9144" y="0"/>
                </a:lnTo>
                <a:close/>
              </a:path>
              <a:path w="5995670" h="3477260">
                <a:moveTo>
                  <a:pt x="5995162" y="2172081"/>
                </a:moveTo>
                <a:lnTo>
                  <a:pt x="5986018" y="2172081"/>
                </a:lnTo>
                <a:lnTo>
                  <a:pt x="5986018" y="2606725"/>
                </a:lnTo>
                <a:lnTo>
                  <a:pt x="5986018" y="3042589"/>
                </a:lnTo>
                <a:lnTo>
                  <a:pt x="5986018" y="3476929"/>
                </a:lnTo>
                <a:lnTo>
                  <a:pt x="5995162" y="3476929"/>
                </a:lnTo>
                <a:lnTo>
                  <a:pt x="5995162" y="3042589"/>
                </a:lnTo>
                <a:lnTo>
                  <a:pt x="5995162" y="2606725"/>
                </a:lnTo>
                <a:lnTo>
                  <a:pt x="5995162" y="2172081"/>
                </a:lnTo>
                <a:close/>
              </a:path>
              <a:path w="5995670" h="3477260">
                <a:moveTo>
                  <a:pt x="5995162" y="0"/>
                </a:moveTo>
                <a:lnTo>
                  <a:pt x="5986018" y="0"/>
                </a:lnTo>
                <a:lnTo>
                  <a:pt x="5986018" y="434644"/>
                </a:lnTo>
                <a:lnTo>
                  <a:pt x="5986018" y="868984"/>
                </a:lnTo>
                <a:lnTo>
                  <a:pt x="5986018" y="1303324"/>
                </a:lnTo>
                <a:lnTo>
                  <a:pt x="5986018" y="1737664"/>
                </a:lnTo>
                <a:lnTo>
                  <a:pt x="5986018" y="2172004"/>
                </a:lnTo>
                <a:lnTo>
                  <a:pt x="5995162" y="2172004"/>
                </a:lnTo>
                <a:lnTo>
                  <a:pt x="5995162" y="1737664"/>
                </a:lnTo>
                <a:lnTo>
                  <a:pt x="5995162" y="1303324"/>
                </a:lnTo>
                <a:lnTo>
                  <a:pt x="5995162" y="868984"/>
                </a:lnTo>
                <a:lnTo>
                  <a:pt x="5995162" y="4346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892555"/>
            <a:ext cx="2891155" cy="3654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15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"path": [</a:t>
            </a:r>
            <a:r>
              <a:rPr dirty="0" sz="1000" spc="-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{"wildcard":</a:t>
            </a:r>
            <a:r>
              <a:rPr dirty="0" sz="1000" spc="-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"*.ts"}</a:t>
            </a:r>
            <a:r>
              <a:rPr dirty="0" sz="100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],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"seconds_since_create":</a:t>
            </a:r>
            <a:r>
              <a:rPr dirty="0" sz="1000" spc="-5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711835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{"numeric":</a:t>
            </a:r>
            <a:r>
              <a:rPr dirty="0" sz="1000" spc="-4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["&gt;",</a:t>
            </a:r>
            <a:r>
              <a:rPr dirty="0" sz="1000" spc="-3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300]}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},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"action":</a:t>
            </a:r>
            <a:r>
              <a:rPr dirty="0" sz="1000" spc="-5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"EXPIRE"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4391278"/>
            <a:ext cx="5995670" cy="158750"/>
          </a:xfrm>
          <a:custGeom>
            <a:avLst/>
            <a:gdLst/>
            <a:ahLst/>
            <a:cxnLst/>
            <a:rect l="l" t="t" r="r" b="b"/>
            <a:pathLst>
              <a:path w="5995670" h="158750">
                <a:moveTo>
                  <a:pt x="5995162" y="0"/>
                </a:moveTo>
                <a:lnTo>
                  <a:pt x="5986018" y="0"/>
                </a:lnTo>
                <a:lnTo>
                  <a:pt x="5986018" y="149352"/>
                </a:lnTo>
                <a:lnTo>
                  <a:pt x="9144" y="149352"/>
                </a:lnTo>
                <a:lnTo>
                  <a:pt x="9144" y="0"/>
                </a:lnTo>
                <a:lnTo>
                  <a:pt x="0" y="0"/>
                </a:lnTo>
                <a:lnTo>
                  <a:pt x="0" y="149352"/>
                </a:lnTo>
                <a:lnTo>
                  <a:pt x="0" y="158496"/>
                </a:lnTo>
                <a:lnTo>
                  <a:pt x="9144" y="158496"/>
                </a:lnTo>
                <a:lnTo>
                  <a:pt x="5986018" y="158496"/>
                </a:lnTo>
                <a:lnTo>
                  <a:pt x="5995162" y="158496"/>
                </a:lnTo>
                <a:lnTo>
                  <a:pt x="5995162" y="149352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6416" y="4869815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45"/>
              </a:lnSpc>
            </a:pPr>
            <a:r>
              <a:rPr dirty="0" sz="1200" spc="-5">
                <a:solidFill>
                  <a:srgbClr val="333333"/>
                </a:solidFill>
                <a:latin typeface="Times New Roman"/>
                <a:cs typeface="Times New Roman"/>
              </a:rPr>
              <a:t>JSON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482209"/>
            <a:ext cx="4023995" cy="1376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create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MediaStore</a:t>
            </a:r>
            <a:r>
              <a:rPr dirty="0" sz="1200" spc="-5">
                <a:latin typeface="Times New Roman"/>
                <a:cs typeface="Times New Roman"/>
              </a:rPr>
              <a:t> Metric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policy: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17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Container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 spc="-5">
                <a:latin typeface="Arial MT"/>
                <a:cs typeface="Arial MT"/>
              </a:rPr>
              <a:t>Metric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17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new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policy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custom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70"/>
              </a:spcBef>
              <a:buAutoNum type="arabicPeriod" startAt="17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Copy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paste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5">
                <a:latin typeface="Times New Roman"/>
                <a:cs typeface="Times New Roman"/>
              </a:rPr>
              <a:t> policy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 startAt="17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Save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855" y="6852792"/>
            <a:ext cx="5986145" cy="1230630"/>
          </a:xfrm>
          <a:prstGeom prst="rect">
            <a:avLst/>
          </a:prstGeom>
          <a:ln w="9144">
            <a:solidFill>
              <a:srgbClr val="F7F7F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16129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"ContainerLevelMetrics":</a:t>
            </a:r>
            <a:r>
              <a:rPr dirty="0" sz="1000" spc="-3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"ENABLED"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6129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416" y="8407654"/>
            <a:ext cx="5981065" cy="175260"/>
          </a:xfrm>
          <a:prstGeom prst="rect">
            <a:avLst/>
          </a:prstGeom>
          <a:solidFill>
            <a:srgbClr val="D4DBDB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55"/>
              </a:lnSpc>
            </a:pPr>
            <a:r>
              <a:rPr dirty="0" sz="1200" spc="-5">
                <a:solidFill>
                  <a:srgbClr val="333333"/>
                </a:solidFill>
                <a:latin typeface="Times New Roman"/>
                <a:cs typeface="Times New Roman"/>
              </a:rPr>
              <a:t>JSON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734755"/>
            <a:ext cx="4052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Step </a:t>
            </a:r>
            <a:r>
              <a:rPr dirty="0" sz="1800">
                <a:latin typeface="Arial MT"/>
                <a:cs typeface="Arial MT"/>
              </a:rPr>
              <a:t>4: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Create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CloudFront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distribution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28360" cy="5158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Now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create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dirty="0" u="sng" sz="1200" spc="-1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CloudFront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Distribution</a:t>
            </a:r>
            <a:r>
              <a:rPr dirty="0" sz="1200" spc="15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MediaStore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origin.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CloudFront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CloudFront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console,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Distribution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Get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Started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Arial MT"/>
                <a:cs typeface="Arial MT"/>
              </a:rPr>
              <a:t>Origin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Domain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Name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MediaStore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 created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earlier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Arial MT"/>
                <a:cs typeface="Arial MT"/>
              </a:rPr>
              <a:t>Origin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Protocol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Policy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 spc="-5">
                <a:latin typeface="Arial MT"/>
                <a:cs typeface="Arial MT"/>
              </a:rPr>
              <a:t>HTTPS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Only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Default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Cache Behavior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Settings</a:t>
            </a:r>
            <a:endParaRPr sz="1200">
              <a:latin typeface="Arial MT"/>
              <a:cs typeface="Arial MT"/>
            </a:endParaRPr>
          </a:p>
          <a:p>
            <a:pPr lvl="1" marL="926465" indent="-1911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9271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Arial MT"/>
                <a:cs typeface="Arial MT"/>
              </a:rPr>
              <a:t>Viewer</a:t>
            </a:r>
            <a:r>
              <a:rPr dirty="0" sz="1200">
                <a:latin typeface="Arial MT"/>
                <a:cs typeface="Arial MT"/>
              </a:rPr>
              <a:t> Protocol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Policy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 spc="-5">
                <a:latin typeface="Arial MT"/>
                <a:cs typeface="Arial MT"/>
              </a:rPr>
              <a:t>Redirect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HTTP to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HTTPS</a:t>
            </a:r>
            <a:endParaRPr sz="1200">
              <a:latin typeface="Arial MT"/>
              <a:cs typeface="Arial MT"/>
            </a:endParaRPr>
          </a:p>
          <a:p>
            <a:pPr lvl="1" marL="926465" indent="-19113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Allowed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HTTP </a:t>
            </a:r>
            <a:r>
              <a:rPr dirty="0" sz="1200" spc="-5">
                <a:latin typeface="Arial MT"/>
                <a:cs typeface="Arial MT"/>
              </a:rPr>
              <a:t>Methods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GET, </a:t>
            </a:r>
            <a:r>
              <a:rPr dirty="0" sz="1200" spc="-5">
                <a:latin typeface="Arial MT"/>
                <a:cs typeface="Arial MT"/>
              </a:rPr>
              <a:t>HEAD,</a:t>
            </a:r>
            <a:r>
              <a:rPr dirty="0" sz="1200">
                <a:latin typeface="Arial MT"/>
                <a:cs typeface="Arial MT"/>
              </a:rPr>
              <a:t> OPTIONS</a:t>
            </a:r>
            <a:endParaRPr sz="1200">
              <a:latin typeface="Arial MT"/>
              <a:cs typeface="Arial MT"/>
            </a:endParaRPr>
          </a:p>
          <a:p>
            <a:pPr lvl="1" marL="926465" indent="-1911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Origin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Request</a:t>
            </a:r>
            <a:r>
              <a:rPr dirty="0" sz="1200" spc="-5">
                <a:latin typeface="Arial MT"/>
                <a:cs typeface="Arial MT"/>
              </a:rPr>
              <a:t> Policy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new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lvl="2" marL="1383665" indent="-1708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1384300" algn="l"/>
              </a:tabLst>
            </a:pP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Name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5">
                <a:latin typeface="Times New Roman"/>
                <a:cs typeface="Times New Roman"/>
              </a:rPr>
              <a:t> enter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name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policy</a:t>
            </a:r>
            <a:endParaRPr sz="1200">
              <a:latin typeface="Times New Roman"/>
              <a:cs typeface="Times New Roman"/>
            </a:endParaRPr>
          </a:p>
          <a:p>
            <a:pPr lvl="2" marL="1442085" marR="5080" indent="-228600">
              <a:lnSpc>
                <a:spcPts val="1380"/>
              </a:lnSpc>
              <a:spcBef>
                <a:spcPts val="795"/>
              </a:spcBef>
              <a:buAutoNum type="arabicPeriod"/>
              <a:tabLst>
                <a:tab pos="1384300" algn="l"/>
              </a:tabLst>
            </a:pP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>
                <a:latin typeface="Arial MT"/>
                <a:cs typeface="Arial MT"/>
              </a:rPr>
              <a:t>Headers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Whitelist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Origin,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Add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header</a:t>
            </a:r>
            <a:endParaRPr sz="1200">
              <a:latin typeface="Arial MT"/>
              <a:cs typeface="Arial MT"/>
            </a:endParaRPr>
          </a:p>
          <a:p>
            <a:pPr lvl="2" marL="1383665" indent="-17081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1384300" algn="l"/>
              </a:tabLst>
            </a:pP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>
                <a:latin typeface="Arial MT"/>
                <a:cs typeface="Arial MT"/>
              </a:rPr>
              <a:t> cache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lvl="2" marL="964565" marR="321310" indent="-228600">
              <a:lnSpc>
                <a:spcPts val="1370"/>
              </a:lnSpc>
              <a:spcBef>
                <a:spcPts val="800"/>
              </a:spcBef>
              <a:buAutoNum type="arabicPeriod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Origin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Request </a:t>
            </a:r>
            <a:r>
              <a:rPr dirty="0" sz="1200" spc="-5">
                <a:latin typeface="Arial MT"/>
                <a:cs typeface="Arial MT"/>
              </a:rPr>
              <a:t>Policy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refresh,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choose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recently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origin</a:t>
            </a:r>
            <a:r>
              <a:rPr dirty="0" sz="1200" spc="-5">
                <a:latin typeface="Times New Roman"/>
                <a:cs typeface="Times New Roman"/>
              </a:rPr>
              <a:t> request</a:t>
            </a:r>
            <a:r>
              <a:rPr dirty="0" sz="1200">
                <a:latin typeface="Times New Roman"/>
                <a:cs typeface="Times New Roman"/>
              </a:rPr>
              <a:t> policy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Create Distribution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Copy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note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Domain Name.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are going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CloudFront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Domain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 our output.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855590"/>
            <a:ext cx="405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dirty="0" sz="1200" spc="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CloudFront</a:t>
            </a:r>
            <a:r>
              <a:rPr dirty="0" sz="1200" spc="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Distribution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using</a:t>
            </a:r>
            <a:r>
              <a:rPr dirty="0" sz="1200" spc="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MediaStore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as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origin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56884"/>
            <a:ext cx="5840730" cy="339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Step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5: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Create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 MediaLive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Input</a:t>
            </a:r>
            <a:endParaRPr sz="1800">
              <a:latin typeface="Arial MT"/>
              <a:cs typeface="Arial MT"/>
            </a:endParaRPr>
          </a:p>
          <a:p>
            <a:pPr marL="12700" marR="672465">
              <a:lnSpc>
                <a:spcPct val="174200"/>
              </a:lnSpc>
              <a:spcBef>
                <a:spcPts val="260"/>
              </a:spcBef>
            </a:pP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Create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an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MP4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pull input</a:t>
            </a:r>
            <a:r>
              <a:rPr dirty="0" sz="1200" spc="15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pre-recorded</a:t>
            </a:r>
            <a:r>
              <a:rPr dirty="0" sz="1200">
                <a:latin typeface="Times New Roman"/>
                <a:cs typeface="Times New Roman"/>
              </a:rPr>
              <a:t> video </a:t>
            </a:r>
            <a:r>
              <a:rPr dirty="0" sz="1200" spc="-5">
                <a:latin typeface="Times New Roman"/>
                <a:cs typeface="Times New Roman"/>
              </a:rPr>
              <a:t>stored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Amazon </a:t>
            </a:r>
            <a:r>
              <a:rPr dirty="0" sz="1200" spc="-5">
                <a:latin typeface="Times New Roman"/>
                <a:cs typeface="Times New Roman"/>
              </a:rPr>
              <a:t>S3</a:t>
            </a:r>
            <a:r>
              <a:rPr dirty="0" sz="1200">
                <a:latin typeface="Times New Roman"/>
                <a:cs typeface="Times New Roman"/>
              </a:rPr>
              <a:t> Bucket.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create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MediaLive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MP4 pull </a:t>
            </a:r>
            <a:r>
              <a:rPr dirty="0" sz="1200" spc="-5">
                <a:latin typeface="Times New Roman"/>
                <a:cs typeface="Times New Roman"/>
              </a:rPr>
              <a:t>Input: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Open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MediaLive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navigation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pane,</a:t>
            </a:r>
            <a:r>
              <a:rPr dirty="0" sz="1200">
                <a:latin typeface="Times New Roman"/>
                <a:cs typeface="Times New Roman"/>
              </a:rPr>
              <a:t> choose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Inputs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Inputs page,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choose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input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Input</a:t>
            </a:r>
            <a:r>
              <a:rPr dirty="0" sz="1200" spc="-5">
                <a:latin typeface="Arial MT"/>
                <a:cs typeface="Arial MT"/>
              </a:rPr>
              <a:t> name</a:t>
            </a:r>
            <a:r>
              <a:rPr dirty="0" sz="1200" spc="-5">
                <a:latin typeface="Times New Roman"/>
                <a:cs typeface="Times New Roman"/>
              </a:rPr>
              <a:t>, enter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Input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type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MP4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Input class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 spc="-5">
                <a:latin typeface="Arial MT"/>
                <a:cs typeface="Arial MT"/>
              </a:rPr>
              <a:t>SINGLE_INPUT</a:t>
            </a:r>
            <a:endParaRPr sz="1200">
              <a:latin typeface="Arial MT"/>
              <a:cs typeface="Arial MT"/>
            </a:endParaRPr>
          </a:p>
          <a:p>
            <a:pPr marL="489584" marR="5080" indent="-228600">
              <a:lnSpc>
                <a:spcPts val="1370"/>
              </a:lnSpc>
              <a:spcBef>
                <a:spcPts val="80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Under </a:t>
            </a:r>
            <a:r>
              <a:rPr dirty="0" sz="1200">
                <a:latin typeface="Arial MT"/>
                <a:cs typeface="Arial MT"/>
              </a:rPr>
              <a:t>Input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source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URL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 </a:t>
            </a:r>
            <a:r>
              <a:rPr dirty="0" sz="1200">
                <a:latin typeface="Times New Roman"/>
                <a:cs typeface="Times New Roman"/>
              </a:rPr>
              <a:t>URL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MP4</a:t>
            </a:r>
            <a:r>
              <a:rPr dirty="0" sz="1200">
                <a:latin typeface="Times New Roman"/>
                <a:cs typeface="Times New Roman"/>
              </a:rPr>
              <a:t> video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Amazon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S3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Bucket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>
                <a:latin typeface="Times New Roman"/>
                <a:cs typeface="Times New Roman"/>
              </a:rPr>
              <a:t> URL </a:t>
            </a:r>
            <a:r>
              <a:rPr dirty="0" sz="1200" spc="-5">
                <a:latin typeface="Times New Roman"/>
                <a:cs typeface="Times New Roman"/>
              </a:rPr>
              <a:t>format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Create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1432" cy="3957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855" y="920496"/>
            <a:ext cx="6129655" cy="361950"/>
          </a:xfrm>
          <a:prstGeom prst="rect">
            <a:avLst/>
          </a:prstGeom>
          <a:ln w="9143">
            <a:solidFill>
              <a:srgbClr val="F7F7F7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s3ssl://YOUR_INPUT_BUCKET_NAME/CONTENT_OBJECT_KEY.mp4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416" y="1606550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45"/>
              </a:lnSpc>
            </a:pPr>
            <a:r>
              <a:rPr dirty="0" sz="1200" spc="-5">
                <a:solidFill>
                  <a:srgbClr val="333333"/>
                </a:solidFill>
                <a:latin typeface="Times New Roman"/>
                <a:cs typeface="Times New Roman"/>
              </a:rPr>
              <a:t>Bash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125336"/>
            <a:ext cx="5685155" cy="2837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 MediaLive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869195"/>
                </a:solidFill>
                <a:latin typeface="Arial"/>
                <a:cs typeface="Arial"/>
              </a:rPr>
              <a:t>MP4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pull input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Step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6: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Create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MediaLive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Channel</a:t>
            </a:r>
            <a:endParaRPr sz="1800">
              <a:latin typeface="Arial MT"/>
              <a:cs typeface="Arial MT"/>
            </a:endParaRPr>
          </a:p>
          <a:p>
            <a:pPr marL="12700" marR="132080">
              <a:lnSpc>
                <a:spcPts val="1380"/>
              </a:lnSpc>
              <a:spcBef>
                <a:spcPts val="1430"/>
              </a:spcBef>
            </a:pP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a MediaLive Channel to </a:t>
            </a:r>
            <a:r>
              <a:rPr dirty="0" sz="1200" spc="-5">
                <a:latin typeface="Times New Roman"/>
                <a:cs typeface="Times New Roman"/>
              </a:rPr>
              <a:t>transcode </a:t>
            </a:r>
            <a:r>
              <a:rPr dirty="0" sz="1200">
                <a:latin typeface="Times New Roman"/>
                <a:cs typeface="Times New Roman"/>
              </a:rPr>
              <a:t>your video </a:t>
            </a:r>
            <a:r>
              <a:rPr dirty="0" sz="1200" spc="-5">
                <a:latin typeface="Times New Roman"/>
                <a:cs typeface="Times New Roman"/>
              </a:rPr>
              <a:t>and deliver </a:t>
            </a:r>
            <a:r>
              <a:rPr dirty="0" sz="1200">
                <a:latin typeface="Times New Roman"/>
                <a:cs typeface="Times New Roman"/>
              </a:rPr>
              <a:t>it to MediaStore or </a:t>
            </a:r>
            <a:r>
              <a:rPr dirty="0" sz="1200" spc="-5">
                <a:latin typeface="Times New Roman"/>
                <a:cs typeface="Times New Roman"/>
              </a:rPr>
              <a:t>social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Twitch.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MediaLive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Channel: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Open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MediaLive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navigation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pane,</a:t>
            </a:r>
            <a:r>
              <a:rPr dirty="0" sz="1200">
                <a:latin typeface="Times New Roman"/>
                <a:cs typeface="Times New Roman"/>
              </a:rPr>
              <a:t> choose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Channels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Channels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channel</a:t>
            </a:r>
            <a:endParaRPr sz="1200">
              <a:latin typeface="Arial MT"/>
              <a:cs typeface="Arial MT"/>
            </a:endParaRPr>
          </a:p>
          <a:p>
            <a:pPr marL="489584" marR="5080" indent="-228600">
              <a:lnSpc>
                <a:spcPts val="1380"/>
              </a:lnSpc>
              <a:spcBef>
                <a:spcPts val="790"/>
              </a:spcBef>
              <a:buAutoNum type="arabicPeriod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Channel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input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details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>
                <a:latin typeface="Arial MT"/>
                <a:cs typeface="Arial MT"/>
              </a:rPr>
              <a:t>General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info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Channel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name</a:t>
            </a:r>
            <a:r>
              <a:rPr dirty="0" sz="1200" spc="-5">
                <a:latin typeface="Times New Roman"/>
                <a:cs typeface="Times New Roman"/>
              </a:rPr>
              <a:t>, enter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channel</a:t>
            </a:r>
            <a:r>
              <a:rPr dirty="0" sz="1200">
                <a:latin typeface="Times New Roman"/>
                <a:cs typeface="Times New Roman"/>
              </a:rPr>
              <a:t> name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780667"/>
            <a:ext cx="5931432" cy="43595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416" y="805435"/>
            <a:ext cx="5563870" cy="10134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785"/>
              </a:spcBef>
              <a:buAutoNum type="arabicPeriod" startAt="5"/>
              <a:tabLst>
                <a:tab pos="221615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IAM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role</a:t>
            </a:r>
            <a:endParaRPr sz="1200">
              <a:latin typeface="Arial MT"/>
              <a:cs typeface="Arial MT"/>
            </a:endParaRPr>
          </a:p>
          <a:p>
            <a:pPr lvl="1" marL="716280" marR="5080" indent="-228600">
              <a:lnSpc>
                <a:spcPts val="1380"/>
              </a:lnSpc>
              <a:spcBef>
                <a:spcPts val="780"/>
              </a:spcBef>
              <a:buAutoNum type="arabicPeriod"/>
              <a:tabLst>
                <a:tab pos="67881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role,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Use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existing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role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IAM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drop-down list</a:t>
            </a:r>
            <a:endParaRPr sz="1200">
              <a:latin typeface="Times New Roman"/>
              <a:cs typeface="Times New Roman"/>
            </a:endParaRPr>
          </a:p>
          <a:p>
            <a:pPr lvl="1" marL="678180" indent="-1911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7881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don’t</a:t>
            </a:r>
            <a:r>
              <a:rPr dirty="0" sz="1200">
                <a:latin typeface="Times New Roman"/>
                <a:cs typeface="Times New Roman"/>
              </a:rPr>
              <a:t> have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role,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role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from template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80457"/>
            <a:ext cx="5951855" cy="145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set</a:t>
            </a:r>
            <a:r>
              <a:rPr dirty="0" sz="1200" spc="-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name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and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IAM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 Role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489584" marR="278765" indent="-228600">
              <a:lnSpc>
                <a:spcPts val="1370"/>
              </a:lnSpc>
              <a:buAutoNum type="arabicPeriod" startAt="6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Channel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template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Template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 spc="-5">
                <a:latin typeface="Arial MT"/>
                <a:cs typeface="Arial MT"/>
              </a:rPr>
              <a:t>Live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Event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–</a:t>
            </a:r>
            <a:r>
              <a:rPr dirty="0" sz="1200" spc="-5">
                <a:latin typeface="Arial MT"/>
                <a:cs typeface="Arial MT"/>
              </a:rPr>
              <a:t> HLS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drop-down </a:t>
            </a:r>
            <a:r>
              <a:rPr dirty="0" sz="1200"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70"/>
              </a:spcBef>
              <a:buAutoNum type="arabicPeriod" startAt="6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Channel </a:t>
            </a:r>
            <a:r>
              <a:rPr dirty="0" sz="1200" spc="-5">
                <a:latin typeface="Arial MT"/>
                <a:cs typeface="Arial MT"/>
              </a:rPr>
              <a:t>Class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SINGLE_PIPELINE</a:t>
            </a:r>
            <a:endParaRPr sz="1200">
              <a:latin typeface="Times New Roman"/>
              <a:cs typeface="Times New Roman"/>
            </a:endParaRPr>
          </a:p>
          <a:p>
            <a:pPr marL="489584" marR="5080" indent="-228600">
              <a:lnSpc>
                <a:spcPts val="1380"/>
              </a:lnSpc>
              <a:spcBef>
                <a:spcPts val="795"/>
              </a:spcBef>
              <a:buAutoNum type="arabicPeriod" startAt="6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Input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specifications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Input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codec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AVC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Input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resolution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 spc="-5">
                <a:latin typeface="Arial MT"/>
                <a:cs typeface="Arial MT"/>
              </a:rPr>
              <a:t>HD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Maximum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input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bitrate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MAX_10_MBPS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03476"/>
            <a:ext cx="59436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855332"/>
            <a:ext cx="5951855" cy="163068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165">
              <a:lnSpc>
                <a:spcPts val="1380"/>
              </a:lnSpc>
              <a:spcBef>
                <a:spcPts val="195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select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template Live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Event</a:t>
            </a:r>
            <a:r>
              <a:rPr dirty="0" sz="1200" spc="3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–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HLS,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Class </a:t>
            </a:r>
            <a:r>
              <a:rPr dirty="0" sz="1200" spc="-32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and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Input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specifications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like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Input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codec,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input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resolution,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and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maximum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input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bitrate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"/>
              <a:cs typeface="Arial"/>
            </a:endParaRPr>
          </a:p>
          <a:p>
            <a:pPr marL="469265" indent="-208915">
              <a:lnSpc>
                <a:spcPct val="100000"/>
              </a:lnSpc>
              <a:buAutoNum type="arabicPeriod" startAt="9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>
                <a:latin typeface="Arial MT"/>
                <a:cs typeface="Arial MT"/>
              </a:rPr>
              <a:t>Output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delivery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Delivery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method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Public</a:t>
            </a:r>
            <a:endParaRPr sz="1200">
              <a:latin typeface="Arial MT"/>
              <a:cs typeface="Arial MT"/>
            </a:endParaRPr>
          </a:p>
          <a:p>
            <a:pPr marL="489584" marR="5080" indent="-228600">
              <a:lnSpc>
                <a:spcPct val="95400"/>
              </a:lnSpc>
              <a:spcBef>
                <a:spcPts val="765"/>
              </a:spcBef>
              <a:buAutoNum type="arabicPeriod" startAt="9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Under </a:t>
            </a:r>
            <a:r>
              <a:rPr dirty="0" sz="1200">
                <a:latin typeface="Arial MT"/>
                <a:cs typeface="Arial MT"/>
              </a:rPr>
              <a:t>Output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groups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Arial MT"/>
                <a:cs typeface="Arial MT"/>
              </a:rPr>
              <a:t>HD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HLS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group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destination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5">
                <a:latin typeface="Arial MT"/>
                <a:cs typeface="Arial MT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URL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paste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5">
                <a:latin typeface="Times New Roman"/>
                <a:cs typeface="Times New Roman"/>
              </a:rPr>
              <a:t> MediaStore</a:t>
            </a:r>
            <a:r>
              <a:rPr dirty="0" sz="1200">
                <a:latin typeface="Times New Roman"/>
                <a:cs typeface="Times New Roman"/>
              </a:rPr>
              <a:t> container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Endpoint then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>
                <a:latin typeface="Times New Roman"/>
                <a:cs typeface="Times New Roman"/>
              </a:rPr>
              <a:t> /live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end.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Replace “https”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“mediastoressl”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URL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5"/>
              </a:spcBef>
              <a:buFont typeface="Times New Roman"/>
              <a:buAutoNum type="arabicPeriod" startAt="9"/>
              <a:tabLst>
                <a:tab pos="469900" algn="l"/>
              </a:tabLst>
            </a:pPr>
            <a:r>
              <a:rPr dirty="0" sz="1200" spc="-5">
                <a:latin typeface="Arial MT"/>
                <a:cs typeface="Arial MT"/>
              </a:rPr>
              <a:t>HLS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settings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CDN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Settings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HLS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media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store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59582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646803"/>
            <a:ext cx="5835015" cy="1374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dirty="0" sz="1200" spc="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dirty="0" sz="1200" spc="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edit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 destination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to</a:t>
            </a:r>
            <a:r>
              <a:rPr dirty="0" sz="1200" spc="2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MediaStore and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change</a:t>
            </a:r>
            <a:r>
              <a:rPr dirty="0" sz="1200" spc="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CDN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settings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"/>
              <a:cs typeface="Arial"/>
            </a:endParaRPr>
          </a:p>
          <a:p>
            <a:pPr marL="469265" indent="-208915">
              <a:lnSpc>
                <a:spcPct val="100000"/>
              </a:lnSpc>
              <a:spcBef>
                <a:spcPts val="5"/>
              </a:spcBef>
              <a:buAutoNum type="arabicPeriod" startAt="12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Input </a:t>
            </a:r>
            <a:r>
              <a:rPr dirty="0" sz="1200" spc="-5">
                <a:latin typeface="Arial MT"/>
                <a:cs typeface="Arial MT"/>
              </a:rPr>
              <a:t>attachments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 spc="-5">
                <a:latin typeface="Arial MT"/>
                <a:cs typeface="Arial MT"/>
              </a:rPr>
              <a:t>Add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12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Input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select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 </a:t>
            </a:r>
            <a:r>
              <a:rPr dirty="0" sz="1200" spc="-5">
                <a:latin typeface="Times New Roman"/>
                <a:cs typeface="Times New Roman"/>
              </a:rPr>
              <a:t>from drop-down</a:t>
            </a:r>
            <a:r>
              <a:rPr dirty="0" sz="1200">
                <a:latin typeface="Times New Roman"/>
                <a:cs typeface="Times New Roman"/>
              </a:rPr>
              <a:t> list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12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Attachment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name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input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12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Confirm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37423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540122"/>
            <a:ext cx="5948045" cy="3956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Attach</a:t>
            </a:r>
            <a:r>
              <a:rPr dirty="0" sz="1200" spc="-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an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 Input</a:t>
            </a:r>
            <a:r>
              <a:rPr dirty="0" sz="1200" spc="-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for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869195"/>
                </a:solidFill>
                <a:latin typeface="Arial"/>
                <a:cs typeface="Arial"/>
              </a:rPr>
              <a:t>the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"/>
              <a:cs typeface="Arial"/>
            </a:endParaRPr>
          </a:p>
          <a:p>
            <a:pPr marL="26098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16.</a:t>
            </a:r>
            <a:r>
              <a:rPr dirty="0" sz="1200" spc="-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</a:t>
            </a:r>
            <a:r>
              <a:rPr dirty="0" sz="1200" spc="-15">
                <a:latin typeface="Arial MT"/>
                <a:cs typeface="Arial MT"/>
              </a:rPr>
              <a:t>r</a:t>
            </a:r>
            <a:r>
              <a:rPr dirty="0" sz="1200" spc="-5">
                <a:latin typeface="Arial MT"/>
                <a:cs typeface="Arial MT"/>
              </a:rPr>
              <a:t>ea</a:t>
            </a:r>
            <a:r>
              <a:rPr dirty="0" sz="1200">
                <a:latin typeface="Arial MT"/>
                <a:cs typeface="Arial MT"/>
              </a:rPr>
              <a:t>te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</a:t>
            </a:r>
            <a:r>
              <a:rPr dirty="0" sz="1200" spc="-10">
                <a:latin typeface="Arial MT"/>
                <a:cs typeface="Arial MT"/>
              </a:rPr>
              <a:t>h</a:t>
            </a:r>
            <a:r>
              <a:rPr dirty="0" sz="1200" spc="-5">
                <a:latin typeface="Arial MT"/>
                <a:cs typeface="Arial MT"/>
              </a:rPr>
              <a:t>a</a:t>
            </a:r>
            <a:r>
              <a:rPr dirty="0" sz="1200" spc="-15">
                <a:latin typeface="Arial MT"/>
                <a:cs typeface="Arial MT"/>
              </a:rPr>
              <a:t>n</a:t>
            </a:r>
            <a:r>
              <a:rPr dirty="0" sz="1200" spc="-5">
                <a:latin typeface="Arial MT"/>
                <a:cs typeface="Arial MT"/>
              </a:rPr>
              <a:t>ne</a:t>
            </a:r>
            <a:r>
              <a:rPr dirty="0" sz="1200" spc="-5">
                <a:latin typeface="Arial MT"/>
                <a:cs typeface="Arial MT"/>
              </a:rPr>
              <a:t>l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Step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7: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Create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Social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Channel Output</a:t>
            </a:r>
            <a:r>
              <a:rPr dirty="0" sz="1800">
                <a:latin typeface="Arial MT"/>
                <a:cs typeface="Arial MT"/>
              </a:rPr>
              <a:t> (Optional)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390"/>
              </a:lnSpc>
              <a:spcBef>
                <a:spcPts val="1410"/>
              </a:spcBef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deliver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social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Twitch,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RTMP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Push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don’t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stream</a:t>
            </a:r>
            <a:r>
              <a:rPr dirty="0" sz="1200">
                <a:latin typeface="Times New Roman"/>
                <a:cs typeface="Times New Roman"/>
              </a:rPr>
              <a:t> to social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channels,</a:t>
            </a:r>
            <a:r>
              <a:rPr dirty="0" sz="1200">
                <a:latin typeface="Times New Roman"/>
                <a:cs typeface="Times New Roman"/>
              </a:rPr>
              <a:t> you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skip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</a:t>
            </a:r>
            <a:r>
              <a:rPr dirty="0" sz="1200">
                <a:latin typeface="Times New Roman"/>
                <a:cs typeface="Times New Roman"/>
              </a:rPr>
              <a:t> and </a:t>
            </a:r>
            <a:r>
              <a:rPr dirty="0" sz="1200" spc="-5">
                <a:latin typeface="Times New Roman"/>
                <a:cs typeface="Times New Roman"/>
              </a:rPr>
              <a:t>continue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Starting </a:t>
            </a:r>
            <a:r>
              <a:rPr dirty="0" sz="1200" spc="-5">
                <a:latin typeface="Arial MT"/>
                <a:cs typeface="Arial MT"/>
              </a:rPr>
              <a:t>the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MediaLive Channel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section.</a:t>
            </a:r>
            <a:endParaRPr sz="1200">
              <a:latin typeface="Times New Roman"/>
              <a:cs typeface="Times New Roman"/>
            </a:endParaRPr>
          </a:p>
          <a:p>
            <a:pPr marL="12700" marR="116205">
              <a:lnSpc>
                <a:spcPts val="1380"/>
              </a:lnSpc>
              <a:spcBef>
                <a:spcPts val="1115"/>
              </a:spcBef>
            </a:pPr>
            <a:r>
              <a:rPr dirty="0" sz="1200" spc="-5">
                <a:latin typeface="Times New Roman"/>
                <a:cs typeface="Times New Roman"/>
              </a:rPr>
              <a:t>Once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MediaLive</a:t>
            </a:r>
            <a:r>
              <a:rPr dirty="0" sz="1200">
                <a:latin typeface="Times New Roman"/>
                <a:cs typeface="Times New Roman"/>
              </a:rPr>
              <a:t> channel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created,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edit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</a:t>
            </a:r>
            <a:r>
              <a:rPr dirty="0" u="sng" sz="1200" spc="1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channel</a:t>
            </a:r>
            <a:r>
              <a:rPr dirty="0" sz="1200" spc="1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RTMP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group.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 an RTMP Push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Open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MediaLive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Channels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page, choose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channel </a:t>
            </a:r>
            <a:r>
              <a:rPr dirty="0" sz="1200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Channel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actions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>
                <a:latin typeface="Arial MT"/>
                <a:cs typeface="Arial MT"/>
              </a:rPr>
              <a:t>Edit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channel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Output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groups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Add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RTMP,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Confirm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7039" cy="36396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631563"/>
            <a:ext cx="5878830" cy="2249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Add</a:t>
            </a:r>
            <a:r>
              <a:rPr dirty="0" sz="1200" spc="-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an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RTMP output group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869195"/>
                </a:solidFill>
                <a:latin typeface="Arial"/>
                <a:cs typeface="Arial"/>
              </a:rPr>
              <a:t>to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469265" indent="-208915">
              <a:lnSpc>
                <a:spcPct val="100000"/>
              </a:lnSpc>
              <a:buAutoNum type="arabicPeriod" startAt="6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Name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enter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social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6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Arial MT"/>
                <a:cs typeface="Arial MT"/>
              </a:rPr>
              <a:t>RTMP</a:t>
            </a:r>
            <a:r>
              <a:rPr dirty="0" sz="1200">
                <a:latin typeface="Arial MT"/>
                <a:cs typeface="Arial MT"/>
              </a:rPr>
              <a:t> outputs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Actions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Settings</a:t>
            </a:r>
            <a:endParaRPr sz="1200">
              <a:latin typeface="Arial MT"/>
              <a:cs typeface="Arial MT"/>
            </a:endParaRPr>
          </a:p>
          <a:p>
            <a:pPr marL="489584" marR="103505" indent="-228600">
              <a:lnSpc>
                <a:spcPts val="1380"/>
              </a:lnSpc>
              <a:spcBef>
                <a:spcPts val="765"/>
              </a:spcBef>
              <a:buAutoNum type="arabicPeriod" startAt="6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RTMP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URL,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RMTP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ingest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URL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social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(Twitch,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YouTube,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Facebook) 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Twitch</a:t>
            </a:r>
            <a:endParaRPr sz="1200">
              <a:latin typeface="Times New Roman"/>
              <a:cs typeface="Times New Roman"/>
            </a:endParaRPr>
          </a:p>
          <a:p>
            <a:pPr marL="489584">
              <a:lnSpc>
                <a:spcPts val="1355"/>
              </a:lnSpc>
            </a:pP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 spc="-5">
                <a:latin typeface="Arial MT"/>
                <a:cs typeface="Arial MT"/>
              </a:rPr>
              <a:t>rtmp://rtmp.twitch.tv/</a:t>
            </a:r>
            <a:endParaRPr sz="1200">
              <a:latin typeface="Arial MT"/>
              <a:cs typeface="Arial MT"/>
            </a:endParaRPr>
          </a:p>
          <a:p>
            <a:pPr marL="489584" marR="5080" indent="-228600">
              <a:lnSpc>
                <a:spcPts val="1380"/>
              </a:lnSpc>
              <a:spcBef>
                <a:spcPts val="780"/>
              </a:spcBef>
              <a:buAutoNum type="arabicPeriod" startAt="9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stream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provided</a:t>
            </a:r>
            <a:r>
              <a:rPr dirty="0" sz="1200" spc="5">
                <a:latin typeface="Times New Roman"/>
                <a:cs typeface="Times New Roman"/>
              </a:rPr>
              <a:t> by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social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Twitch</a:t>
            </a:r>
            <a:r>
              <a:rPr dirty="0" sz="1200">
                <a:latin typeface="Times New Roman"/>
                <a:cs typeface="Times New Roman"/>
              </a:rPr>
              <a:t> go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settings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browser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replacing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[username]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Twitch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username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url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https://dashboard.twitch.tv/u/[username]/settings/stream, </a:t>
            </a:r>
            <a:r>
              <a:rPr dirty="0" sz="1200">
                <a:latin typeface="Times New Roman"/>
                <a:cs typeface="Times New Roman"/>
              </a:rPr>
              <a:t> then</a:t>
            </a:r>
            <a:r>
              <a:rPr dirty="0" sz="1200" spc="-5">
                <a:latin typeface="Times New Roman"/>
                <a:cs typeface="Times New Roman"/>
              </a:rPr>
              <a:t> copy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primary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stream</a:t>
            </a:r>
            <a:r>
              <a:rPr dirty="0" sz="1200">
                <a:latin typeface="Times New Roman"/>
                <a:cs typeface="Times New Roman"/>
              </a:rPr>
              <a:t> key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757615"/>
            <a:ext cx="43465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Twitch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dashboard,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stream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settings,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copy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the primary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stream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key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37321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870700"/>
            <a:ext cx="5931432" cy="19075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963795"/>
            <a:ext cx="5939790" cy="227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Update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enter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RTMP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URL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and stream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key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 for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social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9265" indent="-208915">
              <a:lnSpc>
                <a:spcPct val="100000"/>
              </a:lnSpc>
              <a:spcBef>
                <a:spcPts val="1140"/>
              </a:spcBef>
              <a:buAutoNum type="arabicPeriod" startAt="10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Stream </a:t>
            </a:r>
            <a:r>
              <a:rPr dirty="0" sz="1200" spc="-5">
                <a:latin typeface="Arial MT"/>
                <a:cs typeface="Arial MT"/>
              </a:rPr>
              <a:t>settings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 under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Video</a:t>
            </a:r>
            <a:endParaRPr sz="1200">
              <a:latin typeface="Arial MT"/>
              <a:cs typeface="Arial MT"/>
            </a:endParaRPr>
          </a:p>
          <a:p>
            <a:pPr lvl="1" marL="926465" indent="-19113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Width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enter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width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>
                <a:latin typeface="Times New Roman"/>
                <a:cs typeface="Times New Roman"/>
              </a:rPr>
              <a:t> or </a:t>
            </a:r>
            <a:r>
              <a:rPr dirty="0" sz="1200" spc="-5">
                <a:latin typeface="Times New Roman"/>
                <a:cs typeface="Times New Roman"/>
              </a:rPr>
              <a:t>equal</a:t>
            </a:r>
            <a:r>
              <a:rPr dirty="0" sz="1200" spc="5">
                <a:latin typeface="Times New Roman"/>
                <a:cs typeface="Times New Roman"/>
              </a:rPr>
              <a:t> to</a:t>
            </a:r>
            <a:r>
              <a:rPr dirty="0" sz="1200">
                <a:latin typeface="Times New Roman"/>
                <a:cs typeface="Times New Roman"/>
              </a:rPr>
              <a:t> your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 </a:t>
            </a:r>
            <a:r>
              <a:rPr dirty="0" sz="1200" spc="-5">
                <a:latin typeface="Times New Roman"/>
                <a:cs typeface="Times New Roman"/>
              </a:rPr>
              <a:t>video’s width</a:t>
            </a:r>
            <a:endParaRPr sz="1200">
              <a:latin typeface="Times New Roman"/>
              <a:cs typeface="Times New Roman"/>
            </a:endParaRPr>
          </a:p>
          <a:p>
            <a:pPr lvl="1" marL="926465" indent="-1911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Height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enter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height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equal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your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 </a:t>
            </a:r>
            <a:r>
              <a:rPr dirty="0" sz="1200" spc="-5">
                <a:latin typeface="Times New Roman"/>
                <a:cs typeface="Times New Roman"/>
              </a:rPr>
              <a:t>video’s height</a:t>
            </a:r>
            <a:endParaRPr sz="1200">
              <a:latin typeface="Times New Roman"/>
              <a:cs typeface="Times New Roman"/>
            </a:endParaRPr>
          </a:p>
          <a:p>
            <a:pPr lvl="1" marL="926465" indent="-1911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Codec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Settings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264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10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Stream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settings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Audio</a:t>
            </a:r>
            <a:r>
              <a:rPr dirty="0" sz="1200">
                <a:latin typeface="Times New Roman"/>
                <a:cs typeface="Times New Roman"/>
              </a:rPr>
              <a:t> 1, for </a:t>
            </a:r>
            <a:r>
              <a:rPr dirty="0" sz="1200">
                <a:latin typeface="Arial MT"/>
                <a:cs typeface="Arial MT"/>
              </a:rPr>
              <a:t>Codec Settings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>
                <a:latin typeface="Arial MT"/>
                <a:cs typeface="Arial MT"/>
              </a:rPr>
              <a:t>AAC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10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Update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channel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32916"/>
            <a:ext cx="5931432" cy="3748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4"/>
            <a:ext cx="5821045" cy="7814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Amazon S3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Bucket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Upload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pre-recorded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 to</a:t>
            </a:r>
            <a:r>
              <a:rPr dirty="0" sz="1200" spc="-5">
                <a:latin typeface="Times New Roman"/>
                <a:cs typeface="Times New Roman"/>
              </a:rPr>
              <a:t> Amazon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S3</a:t>
            </a:r>
            <a:r>
              <a:rPr dirty="0" sz="1200">
                <a:latin typeface="Times New Roman"/>
                <a:cs typeface="Times New Roman"/>
              </a:rPr>
              <a:t> Bucket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MediaStore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CloudFront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MediaLive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Input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MediaLive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Social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</a:t>
            </a:r>
            <a:r>
              <a:rPr dirty="0" sz="1200">
                <a:latin typeface="Times New Roman"/>
                <a:cs typeface="Times New Roman"/>
              </a:rPr>
              <a:t> Output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(Optional)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Start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MediaLive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Stop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MediaLive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Prerequisites</a:t>
            </a:r>
            <a:endParaRPr sz="1800">
              <a:latin typeface="Times New Roman"/>
              <a:cs typeface="Times New Roman"/>
            </a:endParaRPr>
          </a:p>
          <a:p>
            <a:pPr marL="12700" marR="509270">
              <a:lnSpc>
                <a:spcPts val="1550"/>
              </a:lnSpc>
              <a:spcBef>
                <a:spcPts val="1445"/>
              </a:spcBef>
            </a:pPr>
            <a:r>
              <a:rPr dirty="0" sz="1350" b="1">
                <a:latin typeface="Times New Roman"/>
                <a:cs typeface="Times New Roman"/>
              </a:rPr>
              <a:t>Be</a:t>
            </a:r>
            <a:r>
              <a:rPr dirty="0" sz="1350" spc="-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sure </a:t>
            </a:r>
            <a:r>
              <a:rPr dirty="0" sz="1350" spc="-5" b="1">
                <a:latin typeface="Times New Roman"/>
                <a:cs typeface="Times New Roman"/>
              </a:rPr>
              <a:t>to</a:t>
            </a:r>
            <a:r>
              <a:rPr dirty="0" sz="1350" spc="10" b="1">
                <a:latin typeface="Times New Roman"/>
                <a:cs typeface="Times New Roman"/>
              </a:rPr>
              <a:t> </a:t>
            </a:r>
            <a:r>
              <a:rPr dirty="0" sz="1350" spc="-5" b="1">
                <a:latin typeface="Times New Roman"/>
                <a:cs typeface="Times New Roman"/>
              </a:rPr>
              <a:t>have the</a:t>
            </a:r>
            <a:r>
              <a:rPr dirty="0" sz="1350" spc="5" b="1">
                <a:latin typeface="Times New Roman"/>
                <a:cs typeface="Times New Roman"/>
              </a:rPr>
              <a:t> </a:t>
            </a:r>
            <a:r>
              <a:rPr dirty="0" sz="1350" spc="-5" b="1">
                <a:latin typeface="Times New Roman"/>
                <a:cs typeface="Times New Roman"/>
              </a:rPr>
              <a:t>following</a:t>
            </a:r>
            <a:r>
              <a:rPr dirty="0" sz="1350" spc="10" b="1">
                <a:latin typeface="Times New Roman"/>
                <a:cs typeface="Times New Roman"/>
              </a:rPr>
              <a:t> </a:t>
            </a:r>
            <a:r>
              <a:rPr dirty="0" sz="1350" spc="-5" b="1">
                <a:latin typeface="Times New Roman"/>
                <a:cs typeface="Times New Roman"/>
              </a:rPr>
              <a:t>to</a:t>
            </a:r>
            <a:r>
              <a:rPr dirty="0" sz="1350" spc="10" b="1">
                <a:latin typeface="Times New Roman"/>
                <a:cs typeface="Times New Roman"/>
              </a:rPr>
              <a:t> </a:t>
            </a:r>
            <a:r>
              <a:rPr dirty="0" sz="1350" spc="-5" b="1">
                <a:latin typeface="Times New Roman"/>
                <a:cs typeface="Times New Roman"/>
              </a:rPr>
              <a:t>get</a:t>
            </a:r>
            <a:r>
              <a:rPr dirty="0" sz="1350" b="1">
                <a:latin typeface="Times New Roman"/>
                <a:cs typeface="Times New Roman"/>
              </a:rPr>
              <a:t> </a:t>
            </a:r>
            <a:r>
              <a:rPr dirty="0" sz="1350" spc="-5" b="1">
                <a:latin typeface="Times New Roman"/>
                <a:cs typeface="Times New Roman"/>
              </a:rPr>
              <a:t>the</a:t>
            </a:r>
            <a:r>
              <a:rPr dirty="0" sz="1350" spc="-1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most</a:t>
            </a:r>
            <a:r>
              <a:rPr dirty="0" sz="1350" spc="-5" b="1">
                <a:latin typeface="Times New Roman"/>
                <a:cs typeface="Times New Roman"/>
              </a:rPr>
              <a:t> out</a:t>
            </a:r>
            <a:r>
              <a:rPr dirty="0" sz="1350" spc="-1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of</a:t>
            </a:r>
            <a:r>
              <a:rPr dirty="0" sz="1350" spc="-1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this </a:t>
            </a:r>
            <a:r>
              <a:rPr dirty="0" sz="1350" spc="-5" b="1">
                <a:latin typeface="Times New Roman"/>
                <a:cs typeface="Times New Roman"/>
              </a:rPr>
              <a:t>blog</a:t>
            </a:r>
            <a:r>
              <a:rPr dirty="0" sz="1350" spc="5" b="1">
                <a:latin typeface="Times New Roman"/>
                <a:cs typeface="Times New Roman"/>
              </a:rPr>
              <a:t> </a:t>
            </a:r>
            <a:r>
              <a:rPr dirty="0" sz="1350" spc="-5" b="1">
                <a:latin typeface="Times New Roman"/>
                <a:cs typeface="Times New Roman"/>
              </a:rPr>
              <a:t>post.</a:t>
            </a:r>
            <a:r>
              <a:rPr dirty="0" sz="1350" spc="-15" b="1">
                <a:latin typeface="Times New Roman"/>
                <a:cs typeface="Times New Roman"/>
              </a:rPr>
              <a:t> </a:t>
            </a:r>
            <a:r>
              <a:rPr dirty="0" sz="1350" spc="-5" b="1">
                <a:latin typeface="Times New Roman"/>
                <a:cs typeface="Times New Roman"/>
              </a:rPr>
              <a:t>All</a:t>
            </a:r>
            <a:r>
              <a:rPr dirty="0" sz="1350" b="1">
                <a:latin typeface="Times New Roman"/>
                <a:cs typeface="Times New Roman"/>
              </a:rPr>
              <a:t> are </a:t>
            </a:r>
            <a:r>
              <a:rPr dirty="0" sz="1350" spc="-325" b="1">
                <a:latin typeface="Times New Roman"/>
                <a:cs typeface="Times New Roman"/>
              </a:rPr>
              <a:t> </a:t>
            </a:r>
            <a:r>
              <a:rPr dirty="0" sz="1350" spc="-5" b="1">
                <a:latin typeface="Times New Roman"/>
                <a:cs typeface="Times New Roman"/>
              </a:rPr>
              <a:t>recommended</a:t>
            </a:r>
            <a:r>
              <a:rPr dirty="0" sz="1350" b="1">
                <a:latin typeface="Times New Roman"/>
                <a:cs typeface="Times New Roman"/>
              </a:rPr>
              <a:t> </a:t>
            </a:r>
            <a:r>
              <a:rPr dirty="0" sz="1350" spc="-5" b="1">
                <a:latin typeface="Times New Roman"/>
                <a:cs typeface="Times New Roman"/>
              </a:rPr>
              <a:t>but</a:t>
            </a:r>
            <a:r>
              <a:rPr dirty="0" sz="1350" spc="5" b="1">
                <a:latin typeface="Times New Roman"/>
                <a:cs typeface="Times New Roman"/>
              </a:rPr>
              <a:t> </a:t>
            </a:r>
            <a:r>
              <a:rPr dirty="0" sz="1350" spc="-10" b="1">
                <a:latin typeface="Times New Roman"/>
                <a:cs typeface="Times New Roman"/>
              </a:rPr>
              <a:t>not</a:t>
            </a:r>
            <a:r>
              <a:rPr dirty="0" sz="1350" b="1">
                <a:latin typeface="Times New Roman"/>
                <a:cs typeface="Times New Roman"/>
              </a:rPr>
              <a:t> </a:t>
            </a:r>
            <a:r>
              <a:rPr dirty="0" sz="1350" spc="-5" b="1">
                <a:latin typeface="Times New Roman"/>
                <a:cs typeface="Times New Roman"/>
              </a:rPr>
              <a:t>required.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Prerequisites: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-20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AWS</a:t>
            </a:r>
            <a:r>
              <a:rPr dirty="0" u="sng" sz="1200" spc="-2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account</a:t>
            </a:r>
            <a:endParaRPr sz="1200">
              <a:latin typeface="Times New Roman"/>
              <a:cs typeface="Times New Roman"/>
            </a:endParaRPr>
          </a:p>
          <a:p>
            <a:pPr marL="489584" marR="5080" indent="-228600">
              <a:lnSpc>
                <a:spcPts val="1380"/>
              </a:lnSpc>
              <a:spcBef>
                <a:spcPts val="780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Twitch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YouTube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Facebook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account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and/or the </a:t>
            </a:r>
            <a:r>
              <a:rPr dirty="0" sz="1200" spc="-5">
                <a:latin typeface="Times New Roman"/>
                <a:cs typeface="Times New Roman"/>
              </a:rPr>
              <a:t>stream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(required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optional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 spc="-5" b="1">
                <a:latin typeface="Times New Roman"/>
                <a:cs typeface="Times New Roman"/>
              </a:rPr>
              <a:t>Recommended Prerequisites</a:t>
            </a:r>
            <a:endParaRPr sz="13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133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prior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MediaLive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prior</a:t>
            </a:r>
            <a:r>
              <a:rPr dirty="0" sz="1200" spc="-5">
                <a:latin typeface="Times New Roman"/>
                <a:cs typeface="Times New Roman"/>
              </a:rPr>
              <a:t> experience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MediaStore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prior</a:t>
            </a:r>
            <a:r>
              <a:rPr dirty="0" sz="1200" spc="-5">
                <a:latin typeface="Times New Roman"/>
                <a:cs typeface="Times New Roman"/>
              </a:rPr>
              <a:t> experience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Amazon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CloudFront</a:t>
            </a:r>
            <a:endParaRPr sz="1200">
              <a:latin typeface="Times New Roman"/>
              <a:cs typeface="Times New Roman"/>
            </a:endParaRPr>
          </a:p>
          <a:p>
            <a:pPr marL="12700" marR="83820">
              <a:lnSpc>
                <a:spcPts val="1380"/>
              </a:lnSpc>
              <a:spcBef>
                <a:spcPts val="1165"/>
              </a:spcBef>
            </a:pPr>
            <a:r>
              <a:rPr dirty="0" sz="1200" spc="-5">
                <a:latin typeface="Times New Roman"/>
                <a:cs typeface="Times New Roman"/>
              </a:rPr>
              <a:t>Before </a:t>
            </a:r>
            <a:r>
              <a:rPr dirty="0" sz="1200">
                <a:latin typeface="Times New Roman"/>
                <a:cs typeface="Times New Roman"/>
              </a:rPr>
              <a:t>diving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recommend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familiarizing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yourself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 throughout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89584" marR="163195" indent="-228600">
              <a:lnSpc>
                <a:spcPts val="1380"/>
              </a:lnSpc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Amazon</a:t>
            </a:r>
            <a:r>
              <a:rPr dirty="0" u="sng" sz="1200" spc="1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Simple</a:t>
            </a:r>
            <a:r>
              <a:rPr dirty="0" u="sng" sz="1200" spc="1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Storage</a:t>
            </a:r>
            <a:r>
              <a:rPr dirty="0" u="sng" sz="1200" spc="1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Service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(Amazon</a:t>
            </a:r>
            <a:r>
              <a:rPr dirty="0" u="sng" sz="1200" spc="1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S3)</a:t>
            </a:r>
            <a:r>
              <a:rPr dirty="0" sz="1200" spc="20">
                <a:solidFill>
                  <a:srgbClr val="0971D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industry-leading</a:t>
            </a:r>
            <a:r>
              <a:rPr dirty="0" sz="1200">
                <a:latin typeface="Times New Roman"/>
                <a:cs typeface="Times New Roman"/>
              </a:rPr>
              <a:t> scalability,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">
                <a:latin typeface="Times New Roman"/>
                <a:cs typeface="Times New Roman"/>
              </a:rPr>
              <a:t> availability,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security,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AWS</a:t>
            </a:r>
            <a:r>
              <a:rPr dirty="0" u="sng" sz="1200" spc="1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Elemental</a:t>
            </a:r>
            <a:r>
              <a:rPr dirty="0" u="sng" sz="1200" spc="1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MediaLive</a:t>
            </a:r>
            <a:r>
              <a:rPr dirty="0" sz="1200" spc="10">
                <a:solidFill>
                  <a:srgbClr val="0971D2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broadcast-grade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 video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service.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AWS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Elemental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MediaStore</a:t>
            </a:r>
            <a:r>
              <a:rPr dirty="0" sz="1200" spc="-5">
                <a:solidFill>
                  <a:srgbClr val="0971D2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AWS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storage </a:t>
            </a:r>
            <a:r>
              <a:rPr dirty="0" sz="1200" spc="-5">
                <a:latin typeface="Times New Roman"/>
                <a:cs typeface="Times New Roman"/>
              </a:rPr>
              <a:t>service optimized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703190"/>
            <a:ext cx="577405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Update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Channel,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edit</a:t>
            </a:r>
            <a:r>
              <a:rPr dirty="0" sz="1200" spc="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Stream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settings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like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Width,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Height,</a:t>
            </a:r>
            <a:r>
              <a:rPr dirty="0" sz="1200" spc="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Codec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for</a:t>
            </a:r>
            <a:r>
              <a:rPr dirty="0" sz="1200" spc="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the </a:t>
            </a:r>
            <a:r>
              <a:rPr dirty="0" sz="1200" spc="-32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social channel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47740"/>
            <a:ext cx="5963285" cy="306197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23622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social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repeat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RTMP Push</a:t>
            </a:r>
            <a:r>
              <a:rPr dirty="0" sz="1200">
                <a:latin typeface="Times New Roman"/>
                <a:cs typeface="Times New Roman"/>
              </a:rPr>
              <a:t> output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section.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Please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width,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height,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bitrate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settings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impact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MediaLive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cost. For</a:t>
            </a:r>
            <a:r>
              <a:rPr dirty="0" sz="1200">
                <a:latin typeface="Times New Roman"/>
                <a:cs typeface="Times New Roman"/>
              </a:rPr>
              <a:t> more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>
                <a:latin typeface="Times New Roman"/>
                <a:cs typeface="Times New Roman"/>
              </a:rPr>
              <a:t> out the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pricing</a:t>
            </a:r>
            <a:r>
              <a:rPr dirty="0" sz="120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Step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8: Start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MediaLive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Channel</a:t>
            </a:r>
            <a:endParaRPr sz="1800">
              <a:latin typeface="Arial MT"/>
              <a:cs typeface="Arial MT"/>
            </a:endParaRPr>
          </a:p>
          <a:p>
            <a:pPr marL="12700" marR="2712720">
              <a:lnSpc>
                <a:spcPct val="174200"/>
              </a:lnSpc>
              <a:spcBef>
                <a:spcPts val="260"/>
              </a:spcBef>
            </a:pPr>
            <a:r>
              <a:rPr dirty="0" sz="1200" spc="-5">
                <a:latin typeface="Times New Roman"/>
                <a:cs typeface="Times New Roman"/>
              </a:rPr>
              <a:t>Now </a:t>
            </a:r>
            <a:r>
              <a:rPr dirty="0" sz="1200">
                <a:latin typeface="Times New Roman"/>
                <a:cs typeface="Times New Roman"/>
              </a:rPr>
              <a:t>you are </a:t>
            </a:r>
            <a:r>
              <a:rPr dirty="0" sz="1200" spc="-5">
                <a:latin typeface="Times New Roman"/>
                <a:cs typeface="Times New Roman"/>
              </a:rPr>
              <a:t>ready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start your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MediaLive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Channel</a:t>
            </a:r>
            <a:r>
              <a:rPr dirty="0" sz="1200">
                <a:latin typeface="Times New Roman"/>
                <a:cs typeface="Times New Roman"/>
              </a:rPr>
              <a:t>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start</a:t>
            </a:r>
            <a:r>
              <a:rPr dirty="0" sz="1200">
                <a:latin typeface="Times New Roman"/>
                <a:cs typeface="Times New Roman"/>
              </a:rPr>
              <a:t> your live</a:t>
            </a:r>
            <a:r>
              <a:rPr dirty="0" sz="1200" spc="-5">
                <a:latin typeface="Times New Roman"/>
                <a:cs typeface="Times New Roman"/>
              </a:rPr>
              <a:t> stream: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Open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MediaLive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>
                <a:latin typeface="Arial MT"/>
                <a:cs typeface="Arial MT"/>
              </a:rPr>
              <a:t>Channels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start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Start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90"/>
              </a:lnSpc>
              <a:spcBef>
                <a:spcPts val="1145"/>
              </a:spcBef>
            </a:pPr>
            <a:r>
              <a:rPr dirty="0" sz="1200" spc="-5">
                <a:latin typeface="Times New Roman"/>
                <a:cs typeface="Times New Roman"/>
              </a:rPr>
              <a:t>Your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started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streaming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 ~1-2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minutes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average.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monitor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your </a:t>
            </a:r>
            <a:r>
              <a:rPr dirty="0" sz="1200" spc="-285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channel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status</a:t>
            </a:r>
            <a:r>
              <a:rPr dirty="0" sz="1200" spc="5">
                <a:solidFill>
                  <a:srgbClr val="0971D2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your </a:t>
            </a:r>
            <a:r>
              <a:rPr dirty="0" sz="1200" spc="-5">
                <a:latin typeface="Times New Roman"/>
                <a:cs typeface="Times New Roman"/>
              </a:rPr>
              <a:t>channels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Channel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state.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914400"/>
            <a:ext cx="5931432" cy="37956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415410"/>
            <a:ext cx="194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Start</a:t>
            </a:r>
            <a:r>
              <a:rPr dirty="0" sz="1200" spc="-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dirty="0" sz="1200" spc="-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MediaLive</a:t>
            </a:r>
            <a:r>
              <a:rPr dirty="0" sz="1200" spc="-2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Channel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117975"/>
            <a:ext cx="5968365" cy="1110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latin typeface="Times New Roman"/>
                <a:cs typeface="Times New Roman"/>
              </a:rPr>
              <a:t>HLS</a:t>
            </a:r>
            <a:r>
              <a:rPr dirty="0" sz="1350" spc="-40" b="1">
                <a:latin typeface="Times New Roman"/>
                <a:cs typeface="Times New Roman"/>
              </a:rPr>
              <a:t> </a:t>
            </a:r>
            <a:r>
              <a:rPr dirty="0" sz="1350" spc="-5" b="1">
                <a:latin typeface="Times New Roman"/>
                <a:cs typeface="Times New Roman"/>
              </a:rPr>
              <a:t>Output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925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take </a:t>
            </a:r>
            <a:r>
              <a:rPr dirty="0" sz="1200">
                <a:latin typeface="Times New Roman"/>
                <a:cs typeface="Times New Roman"/>
              </a:rPr>
              <a:t>out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CloudFront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Domain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your notes to construct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HLS</a:t>
            </a:r>
            <a:r>
              <a:rPr dirty="0" sz="1200">
                <a:latin typeface="Times New Roman"/>
                <a:cs typeface="Times New Roman"/>
              </a:rPr>
              <a:t> main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manifest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URL.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https://[id].cloudfront.net.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append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/live.m3u8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end</a:t>
            </a:r>
            <a:r>
              <a:rPr dirty="0" sz="1200">
                <a:latin typeface="Times New Roman"/>
                <a:cs typeface="Times New Roman"/>
              </a:rPr>
              <a:t> of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CloudFront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URL.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 be </a:t>
            </a:r>
            <a:r>
              <a:rPr dirty="0" sz="1200" spc="-5">
                <a:latin typeface="Times New Roman"/>
                <a:cs typeface="Times New Roman"/>
              </a:rPr>
              <a:t>similar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Please </a:t>
            </a:r>
            <a:r>
              <a:rPr dirty="0" sz="1200">
                <a:latin typeface="Times New Roman"/>
                <a:cs typeface="Times New Roman"/>
              </a:rPr>
              <a:t>note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CloudFront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Domain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below.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451597"/>
            <a:ext cx="5302885" cy="145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Sample CloudFront</a:t>
            </a:r>
            <a:r>
              <a:rPr dirty="0" sz="1200" spc="-1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Domain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watch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stream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browser: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4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Copy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code below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5">
                <a:latin typeface="Times New Roman"/>
                <a:cs typeface="Times New Roman"/>
              </a:rPr>
              <a:t> favorite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editor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Replace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{STREAM_URL}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constructed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manifest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URL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AutoNum type="arabicPeriod" startAt="4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Save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2521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8249" y="6218188"/>
            <a:ext cx="5115669" cy="5930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1998217"/>
            <a:ext cx="5995670" cy="1950085"/>
          </a:xfrm>
          <a:custGeom>
            <a:avLst/>
            <a:gdLst/>
            <a:ahLst/>
            <a:cxnLst/>
            <a:rect l="l" t="t" r="r" b="b"/>
            <a:pathLst>
              <a:path w="5995670" h="1950085">
                <a:moveTo>
                  <a:pt x="9144" y="1080592"/>
                </a:moveTo>
                <a:lnTo>
                  <a:pt x="0" y="1080592"/>
                </a:lnTo>
                <a:lnTo>
                  <a:pt x="0" y="1515237"/>
                </a:lnTo>
                <a:lnTo>
                  <a:pt x="0" y="1949577"/>
                </a:lnTo>
                <a:lnTo>
                  <a:pt x="9144" y="1949577"/>
                </a:lnTo>
                <a:lnTo>
                  <a:pt x="9144" y="1515237"/>
                </a:lnTo>
                <a:lnTo>
                  <a:pt x="9144" y="1080592"/>
                </a:lnTo>
                <a:close/>
              </a:path>
              <a:path w="5995670" h="1950085">
                <a:moveTo>
                  <a:pt x="9144" y="9156"/>
                </a:moveTo>
                <a:lnTo>
                  <a:pt x="0" y="9156"/>
                </a:lnTo>
                <a:lnTo>
                  <a:pt x="0" y="646176"/>
                </a:lnTo>
                <a:lnTo>
                  <a:pt x="0" y="1080516"/>
                </a:lnTo>
                <a:lnTo>
                  <a:pt x="9144" y="1080516"/>
                </a:lnTo>
                <a:lnTo>
                  <a:pt x="9144" y="646176"/>
                </a:lnTo>
                <a:lnTo>
                  <a:pt x="9144" y="9156"/>
                </a:lnTo>
                <a:close/>
              </a:path>
              <a:path w="5995670" h="1950085">
                <a:moveTo>
                  <a:pt x="5995162" y="1080592"/>
                </a:moveTo>
                <a:lnTo>
                  <a:pt x="5986018" y="1080592"/>
                </a:lnTo>
                <a:lnTo>
                  <a:pt x="5986018" y="1515237"/>
                </a:lnTo>
                <a:lnTo>
                  <a:pt x="5986018" y="1949577"/>
                </a:lnTo>
                <a:lnTo>
                  <a:pt x="5995162" y="1949577"/>
                </a:lnTo>
                <a:lnTo>
                  <a:pt x="5995162" y="1515237"/>
                </a:lnTo>
                <a:lnTo>
                  <a:pt x="5995162" y="1080592"/>
                </a:lnTo>
                <a:close/>
              </a:path>
              <a:path w="5995670" h="1950085">
                <a:moveTo>
                  <a:pt x="5995162" y="9156"/>
                </a:moveTo>
                <a:lnTo>
                  <a:pt x="5986018" y="9156"/>
                </a:lnTo>
                <a:lnTo>
                  <a:pt x="5986018" y="646176"/>
                </a:lnTo>
                <a:lnTo>
                  <a:pt x="5986018" y="1080516"/>
                </a:lnTo>
                <a:lnTo>
                  <a:pt x="5995162" y="1080516"/>
                </a:lnTo>
                <a:lnTo>
                  <a:pt x="5995162" y="646176"/>
                </a:lnTo>
                <a:lnTo>
                  <a:pt x="5995162" y="9156"/>
                </a:lnTo>
                <a:close/>
              </a:path>
              <a:path w="5995670" h="1950085">
                <a:moveTo>
                  <a:pt x="5995162" y="0"/>
                </a:moveTo>
                <a:lnTo>
                  <a:pt x="598601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9144" y="9144"/>
                </a:lnTo>
                <a:lnTo>
                  <a:pt x="5986018" y="9144"/>
                </a:lnTo>
                <a:lnTo>
                  <a:pt x="5995162" y="91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803909"/>
            <a:ext cx="5908040" cy="329946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469265" indent="-208915">
              <a:lnSpc>
                <a:spcPct val="100000"/>
              </a:lnSpc>
              <a:spcBef>
                <a:spcPts val="785"/>
              </a:spcBef>
              <a:buAutoNum type="arabicPeriod" startAt="7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Open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HTML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file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5">
                <a:latin typeface="Times New Roman"/>
                <a:cs typeface="Times New Roman"/>
              </a:rPr>
              <a:t> favorite browser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85"/>
              </a:spcBef>
              <a:buAutoNum type="arabicPeriod" startAt="7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Play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stream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1165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demo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player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cross-browser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compatible,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 the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Video.js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HTML5 player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framework.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&lt;!</a:t>
            </a:r>
            <a:r>
              <a:rPr dirty="0" sz="1000" spc="-5">
                <a:solidFill>
                  <a:srgbClr val="7C8A99"/>
                </a:solidFill>
                <a:latin typeface="Consolas"/>
                <a:cs typeface="Consolas"/>
              </a:rPr>
              <a:t>DOCTYPE</a:t>
            </a:r>
            <a:r>
              <a:rPr dirty="0" sz="1000" spc="-40">
                <a:solidFill>
                  <a:srgbClr val="7C8A99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7C8A99"/>
                </a:solidFill>
                <a:latin typeface="Consolas"/>
                <a:cs typeface="Consolas"/>
              </a:rPr>
              <a:t>html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html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head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meta</a:t>
            </a:r>
            <a:r>
              <a:rPr dirty="0" sz="1000" spc="-20">
                <a:solidFill>
                  <a:srgbClr val="C82C2C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charset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=</a:t>
            </a:r>
            <a:r>
              <a:rPr dirty="0" sz="1000" spc="-5">
                <a:solidFill>
                  <a:srgbClr val="1890B8"/>
                </a:solidFill>
                <a:latin typeface="Consolas"/>
                <a:cs typeface="Consolas"/>
              </a:rPr>
              <a:t>utf-8</a:t>
            </a:r>
            <a:r>
              <a:rPr dirty="0" sz="1000" spc="-35">
                <a:solidFill>
                  <a:srgbClr val="1890B8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/&gt;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title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Sample</a:t>
            </a:r>
            <a:r>
              <a:rPr dirty="0" sz="1000" spc="-3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Player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title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3947794"/>
            <a:ext cx="5995670" cy="5362575"/>
          </a:xfrm>
          <a:custGeom>
            <a:avLst/>
            <a:gdLst/>
            <a:ahLst/>
            <a:cxnLst/>
            <a:rect l="l" t="t" r="r" b="b"/>
            <a:pathLst>
              <a:path w="5995670" h="5362575">
                <a:moveTo>
                  <a:pt x="9144" y="3475050"/>
                </a:moveTo>
                <a:lnTo>
                  <a:pt x="0" y="3475050"/>
                </a:lnTo>
                <a:lnTo>
                  <a:pt x="0" y="3624707"/>
                </a:lnTo>
                <a:lnTo>
                  <a:pt x="0" y="4059047"/>
                </a:lnTo>
                <a:lnTo>
                  <a:pt x="0" y="4493336"/>
                </a:lnTo>
                <a:lnTo>
                  <a:pt x="0" y="4927676"/>
                </a:lnTo>
                <a:lnTo>
                  <a:pt x="0" y="5362016"/>
                </a:lnTo>
                <a:lnTo>
                  <a:pt x="9144" y="5362016"/>
                </a:lnTo>
                <a:lnTo>
                  <a:pt x="9144" y="3624707"/>
                </a:lnTo>
                <a:lnTo>
                  <a:pt x="9144" y="3475050"/>
                </a:lnTo>
                <a:close/>
              </a:path>
              <a:path w="5995670" h="5362575">
                <a:moveTo>
                  <a:pt x="9144" y="0"/>
                </a:moveTo>
                <a:lnTo>
                  <a:pt x="0" y="0"/>
                </a:lnTo>
                <a:lnTo>
                  <a:pt x="0" y="434340"/>
                </a:lnTo>
                <a:lnTo>
                  <a:pt x="0" y="868680"/>
                </a:lnTo>
                <a:lnTo>
                  <a:pt x="0" y="3474974"/>
                </a:lnTo>
                <a:lnTo>
                  <a:pt x="9144" y="3474974"/>
                </a:lnTo>
                <a:lnTo>
                  <a:pt x="9144" y="434340"/>
                </a:lnTo>
                <a:lnTo>
                  <a:pt x="9144" y="0"/>
                </a:lnTo>
                <a:close/>
              </a:path>
              <a:path w="5995670" h="5362575">
                <a:moveTo>
                  <a:pt x="5995162" y="3475050"/>
                </a:moveTo>
                <a:lnTo>
                  <a:pt x="5986018" y="3475050"/>
                </a:lnTo>
                <a:lnTo>
                  <a:pt x="5986018" y="3624707"/>
                </a:lnTo>
                <a:lnTo>
                  <a:pt x="5986018" y="4059047"/>
                </a:lnTo>
                <a:lnTo>
                  <a:pt x="5986018" y="4493336"/>
                </a:lnTo>
                <a:lnTo>
                  <a:pt x="5986018" y="4927676"/>
                </a:lnTo>
                <a:lnTo>
                  <a:pt x="5986018" y="5362016"/>
                </a:lnTo>
                <a:lnTo>
                  <a:pt x="5995162" y="5362016"/>
                </a:lnTo>
                <a:lnTo>
                  <a:pt x="5995162" y="3624707"/>
                </a:lnTo>
                <a:lnTo>
                  <a:pt x="5995162" y="3475050"/>
                </a:lnTo>
                <a:close/>
              </a:path>
              <a:path w="5995670" h="5362575">
                <a:moveTo>
                  <a:pt x="5995162" y="0"/>
                </a:moveTo>
                <a:lnTo>
                  <a:pt x="5986018" y="0"/>
                </a:lnTo>
                <a:lnTo>
                  <a:pt x="5986018" y="434340"/>
                </a:lnTo>
                <a:lnTo>
                  <a:pt x="5986018" y="868680"/>
                </a:lnTo>
                <a:lnTo>
                  <a:pt x="5986018" y="3474974"/>
                </a:lnTo>
                <a:lnTo>
                  <a:pt x="5995162" y="3474974"/>
                </a:lnTo>
                <a:lnTo>
                  <a:pt x="5995162" y="434340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4794630"/>
            <a:ext cx="5334635" cy="612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link</a:t>
            </a:r>
            <a:r>
              <a:rPr dirty="0" sz="1000" spc="20">
                <a:solidFill>
                  <a:srgbClr val="C82C2C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href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dirty="0" sz="1000" spc="-5">
                <a:solidFill>
                  <a:srgbClr val="1890B8"/>
                </a:solidFill>
                <a:latin typeface="Consolas"/>
                <a:cs typeface="Consolas"/>
              </a:rPr>
              <a:t>https://vjs.zencdn.net/7.3.0/video-js.min.css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"</a:t>
            </a:r>
            <a:r>
              <a:rPr dirty="0" sz="1000" spc="25">
                <a:solidFill>
                  <a:srgbClr val="5F626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rel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dirty="0" sz="1000" spc="-5">
                <a:solidFill>
                  <a:srgbClr val="1890B8"/>
                </a:solidFill>
                <a:latin typeface="Consolas"/>
                <a:cs typeface="Consolas"/>
              </a:rPr>
              <a:t>stylesheet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"&gt;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script</a:t>
            </a:r>
            <a:r>
              <a:rPr dirty="0" sz="1000" spc="10">
                <a:solidFill>
                  <a:srgbClr val="C82C2C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src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dirty="0" sz="1000" spc="-5">
                <a:solidFill>
                  <a:srgbClr val="1890B8"/>
                </a:solidFill>
                <a:latin typeface="Consolas"/>
                <a:cs typeface="Consolas"/>
              </a:rPr>
              <a:t>https://vjs.zencdn.net/7.3.0/video.min.js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"&gt;&lt;/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script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097904"/>
            <a:ext cx="5544820" cy="2933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head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body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h1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Sample</a:t>
            </a:r>
            <a:r>
              <a:rPr dirty="0" sz="1000" spc="-3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Player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h1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Consolas"/>
              <a:cs typeface="Consolas"/>
            </a:endParaRPr>
          </a:p>
          <a:p>
            <a:pPr marL="12700" marR="5080" indent="280035">
              <a:lnSpc>
                <a:spcPts val="1180"/>
              </a:lnSpc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video</a:t>
            </a:r>
            <a:r>
              <a:rPr dirty="0" sz="1000" spc="10">
                <a:solidFill>
                  <a:srgbClr val="C82C2C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id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dirty="0" sz="1000" spc="-5">
                <a:solidFill>
                  <a:srgbClr val="1890B8"/>
                </a:solidFill>
                <a:latin typeface="Consolas"/>
                <a:cs typeface="Consolas"/>
              </a:rPr>
              <a:t>example-video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" </a:t>
            </a: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width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=</a:t>
            </a:r>
            <a:r>
              <a:rPr dirty="0" sz="1000" spc="-5">
                <a:solidFill>
                  <a:srgbClr val="1890B8"/>
                </a:solidFill>
                <a:latin typeface="Consolas"/>
                <a:cs typeface="Consolas"/>
              </a:rPr>
              <a:t>960</a:t>
            </a:r>
            <a:r>
              <a:rPr dirty="0" sz="1000" spc="10">
                <a:solidFill>
                  <a:srgbClr val="1890B8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height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=</a:t>
            </a:r>
            <a:r>
              <a:rPr dirty="0" sz="1000" spc="-5">
                <a:solidFill>
                  <a:srgbClr val="1890B8"/>
                </a:solidFill>
                <a:latin typeface="Consolas"/>
                <a:cs typeface="Consolas"/>
              </a:rPr>
              <a:t>540</a:t>
            </a:r>
            <a:r>
              <a:rPr dirty="0" sz="1000" spc="10">
                <a:solidFill>
                  <a:srgbClr val="1890B8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class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dirty="0" sz="1000" spc="-5">
                <a:solidFill>
                  <a:srgbClr val="1890B8"/>
                </a:solidFill>
                <a:latin typeface="Consolas"/>
                <a:cs typeface="Consolas"/>
              </a:rPr>
              <a:t>video-js vjs-default- </a:t>
            </a:r>
            <a:r>
              <a:rPr dirty="0" sz="1000" spc="-535">
                <a:solidFill>
                  <a:srgbClr val="1890B8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1890B8"/>
                </a:solidFill>
                <a:latin typeface="Consolas"/>
                <a:cs typeface="Consolas"/>
              </a:rPr>
              <a:t>skin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"</a:t>
            </a:r>
            <a:r>
              <a:rPr dirty="0" sz="1000">
                <a:solidFill>
                  <a:srgbClr val="5F626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controls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source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src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dirty="0" sz="1000" spc="-5">
                <a:solidFill>
                  <a:srgbClr val="1890B8"/>
                </a:solidFill>
                <a:latin typeface="Consolas"/>
                <a:cs typeface="Consolas"/>
              </a:rPr>
              <a:t>{STREAM_URL}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type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="</a:t>
            </a:r>
            <a:r>
              <a:rPr dirty="0" sz="1000" spc="-5">
                <a:solidFill>
                  <a:srgbClr val="1890B8"/>
                </a:solidFill>
                <a:latin typeface="Consolas"/>
                <a:cs typeface="Consolas"/>
              </a:rPr>
              <a:t>application/x-mpegURL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"&gt;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420" y="892555"/>
            <a:ext cx="584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video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8284" y="914348"/>
            <a:ext cx="5995670" cy="3477260"/>
          </a:xfrm>
          <a:custGeom>
            <a:avLst/>
            <a:gdLst/>
            <a:ahLst/>
            <a:cxnLst/>
            <a:rect l="l" t="t" r="r" b="b"/>
            <a:pathLst>
              <a:path w="5995670" h="3477260">
                <a:moveTo>
                  <a:pt x="9144" y="2172081"/>
                </a:moveTo>
                <a:lnTo>
                  <a:pt x="0" y="2172081"/>
                </a:lnTo>
                <a:lnTo>
                  <a:pt x="0" y="2606725"/>
                </a:lnTo>
                <a:lnTo>
                  <a:pt x="0" y="3042589"/>
                </a:lnTo>
                <a:lnTo>
                  <a:pt x="0" y="3476929"/>
                </a:lnTo>
                <a:lnTo>
                  <a:pt x="9144" y="3476929"/>
                </a:lnTo>
                <a:lnTo>
                  <a:pt x="9144" y="3042589"/>
                </a:lnTo>
                <a:lnTo>
                  <a:pt x="9144" y="2606725"/>
                </a:lnTo>
                <a:lnTo>
                  <a:pt x="9144" y="2172081"/>
                </a:lnTo>
                <a:close/>
              </a:path>
              <a:path w="5995670" h="3477260">
                <a:moveTo>
                  <a:pt x="9144" y="0"/>
                </a:moveTo>
                <a:lnTo>
                  <a:pt x="0" y="0"/>
                </a:lnTo>
                <a:lnTo>
                  <a:pt x="0" y="434644"/>
                </a:lnTo>
                <a:lnTo>
                  <a:pt x="0" y="868984"/>
                </a:lnTo>
                <a:lnTo>
                  <a:pt x="0" y="1303324"/>
                </a:lnTo>
                <a:lnTo>
                  <a:pt x="0" y="1737664"/>
                </a:lnTo>
                <a:lnTo>
                  <a:pt x="0" y="2172004"/>
                </a:lnTo>
                <a:lnTo>
                  <a:pt x="9144" y="2172004"/>
                </a:lnTo>
                <a:lnTo>
                  <a:pt x="9144" y="1737664"/>
                </a:lnTo>
                <a:lnTo>
                  <a:pt x="9144" y="1303324"/>
                </a:lnTo>
                <a:lnTo>
                  <a:pt x="9144" y="868984"/>
                </a:lnTo>
                <a:lnTo>
                  <a:pt x="9144" y="434644"/>
                </a:lnTo>
                <a:lnTo>
                  <a:pt x="9144" y="0"/>
                </a:lnTo>
                <a:close/>
              </a:path>
              <a:path w="5995670" h="3477260">
                <a:moveTo>
                  <a:pt x="5995162" y="2172081"/>
                </a:moveTo>
                <a:lnTo>
                  <a:pt x="5986018" y="2172081"/>
                </a:lnTo>
                <a:lnTo>
                  <a:pt x="5986018" y="2606725"/>
                </a:lnTo>
                <a:lnTo>
                  <a:pt x="5986018" y="3042589"/>
                </a:lnTo>
                <a:lnTo>
                  <a:pt x="5986018" y="3476929"/>
                </a:lnTo>
                <a:lnTo>
                  <a:pt x="5995162" y="3476929"/>
                </a:lnTo>
                <a:lnTo>
                  <a:pt x="5995162" y="3042589"/>
                </a:lnTo>
                <a:lnTo>
                  <a:pt x="5995162" y="2606725"/>
                </a:lnTo>
                <a:lnTo>
                  <a:pt x="5995162" y="2172081"/>
                </a:lnTo>
                <a:close/>
              </a:path>
              <a:path w="5995670" h="3477260">
                <a:moveTo>
                  <a:pt x="5995162" y="0"/>
                </a:moveTo>
                <a:lnTo>
                  <a:pt x="5986018" y="0"/>
                </a:lnTo>
                <a:lnTo>
                  <a:pt x="5986018" y="434644"/>
                </a:lnTo>
                <a:lnTo>
                  <a:pt x="5986018" y="868984"/>
                </a:lnTo>
                <a:lnTo>
                  <a:pt x="5986018" y="1303324"/>
                </a:lnTo>
                <a:lnTo>
                  <a:pt x="5986018" y="1737664"/>
                </a:lnTo>
                <a:lnTo>
                  <a:pt x="5986018" y="2172004"/>
                </a:lnTo>
                <a:lnTo>
                  <a:pt x="5995162" y="2172004"/>
                </a:lnTo>
                <a:lnTo>
                  <a:pt x="5995162" y="1737664"/>
                </a:lnTo>
                <a:lnTo>
                  <a:pt x="5995162" y="1303324"/>
                </a:lnTo>
                <a:lnTo>
                  <a:pt x="5995162" y="868984"/>
                </a:lnTo>
                <a:lnTo>
                  <a:pt x="5995162" y="4346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761489"/>
            <a:ext cx="2680970" cy="1480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script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 marL="12700" marR="5080">
              <a:lnSpc>
                <a:spcPct val="285000"/>
              </a:lnSpc>
            </a:pPr>
            <a:r>
              <a:rPr dirty="0" sz="1000" spc="-5">
                <a:solidFill>
                  <a:srgbClr val="1890B8"/>
                </a:solidFill>
                <a:latin typeface="Consolas"/>
                <a:cs typeface="Consolas"/>
              </a:rPr>
              <a:t>var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player </a:t>
            </a:r>
            <a:r>
              <a:rPr dirty="0" sz="1000" spc="-5">
                <a:solidFill>
                  <a:srgbClr val="A67E58"/>
                </a:solidFill>
                <a:latin typeface="Consolas"/>
                <a:cs typeface="Consolas"/>
              </a:rPr>
              <a:t>= </a:t>
            </a: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videojs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(</a:t>
            </a: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'example-video'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); </a:t>
            </a:r>
            <a:r>
              <a:rPr dirty="0" sz="1000" spc="-535">
                <a:solidFill>
                  <a:srgbClr val="5F626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player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.</a:t>
            </a:r>
            <a:r>
              <a:rPr dirty="0" sz="1000" spc="-5">
                <a:solidFill>
                  <a:srgbClr val="2E9C09"/>
                </a:solidFill>
                <a:latin typeface="Consolas"/>
                <a:cs typeface="Consolas"/>
              </a:rPr>
              <a:t>play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();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script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935095"/>
            <a:ext cx="515620" cy="612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body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&lt;/</a:t>
            </a:r>
            <a:r>
              <a:rPr dirty="0" sz="1000" spc="-5">
                <a:solidFill>
                  <a:srgbClr val="C82C2C"/>
                </a:solidFill>
                <a:latin typeface="Consolas"/>
                <a:cs typeface="Consolas"/>
              </a:rPr>
              <a:t>html</a:t>
            </a:r>
            <a:r>
              <a:rPr dirty="0" sz="1000" spc="-5">
                <a:solidFill>
                  <a:srgbClr val="5F6263"/>
                </a:solidFill>
                <a:latin typeface="Consolas"/>
                <a:cs typeface="Consolas"/>
              </a:rPr>
              <a:t>&gt;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8284" y="4391278"/>
            <a:ext cx="5995670" cy="158750"/>
          </a:xfrm>
          <a:custGeom>
            <a:avLst/>
            <a:gdLst/>
            <a:ahLst/>
            <a:cxnLst/>
            <a:rect l="l" t="t" r="r" b="b"/>
            <a:pathLst>
              <a:path w="5995670" h="158750">
                <a:moveTo>
                  <a:pt x="5995162" y="0"/>
                </a:moveTo>
                <a:lnTo>
                  <a:pt x="5986018" y="0"/>
                </a:lnTo>
                <a:lnTo>
                  <a:pt x="5986018" y="149352"/>
                </a:lnTo>
                <a:lnTo>
                  <a:pt x="9144" y="149352"/>
                </a:lnTo>
                <a:lnTo>
                  <a:pt x="9144" y="0"/>
                </a:lnTo>
                <a:lnTo>
                  <a:pt x="0" y="0"/>
                </a:lnTo>
                <a:lnTo>
                  <a:pt x="0" y="149352"/>
                </a:lnTo>
                <a:lnTo>
                  <a:pt x="0" y="158496"/>
                </a:lnTo>
                <a:lnTo>
                  <a:pt x="9144" y="158496"/>
                </a:lnTo>
                <a:lnTo>
                  <a:pt x="5986018" y="158496"/>
                </a:lnTo>
                <a:lnTo>
                  <a:pt x="5995162" y="158496"/>
                </a:lnTo>
                <a:lnTo>
                  <a:pt x="5995162" y="149352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6416" y="4869815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45"/>
              </a:lnSpc>
            </a:pPr>
            <a:r>
              <a:rPr dirty="0" sz="1200" spc="-5">
                <a:solidFill>
                  <a:srgbClr val="333333"/>
                </a:solidFill>
                <a:latin typeface="Times New Roman"/>
                <a:cs typeface="Times New Roman"/>
              </a:rPr>
              <a:t>HTML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186553"/>
            <a:ext cx="5678805" cy="91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sample</a:t>
            </a:r>
            <a:r>
              <a:rPr dirty="0" sz="1200" spc="-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player,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the</a:t>
            </a:r>
            <a:r>
              <a:rPr dirty="0" sz="1200" spc="-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live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stream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follow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Twitch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option, you may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>
                <a:latin typeface="Times New Roman"/>
                <a:cs typeface="Times New Roman"/>
              </a:rPr>
              <a:t> go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Twitch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5">
                <a:latin typeface="Times New Roman"/>
                <a:cs typeface="Times New Roman"/>
              </a:rPr>
              <a:t> browser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watch</a:t>
            </a:r>
            <a:r>
              <a:rPr dirty="0" sz="1200">
                <a:latin typeface="Times New Roman"/>
                <a:cs typeface="Times New Roman"/>
              </a:rPr>
              <a:t> the live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stream.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form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https:/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/www.twit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h.tv/</a:t>
            </a:r>
            <a:r>
              <a:rPr dirty="0" sz="1200" spc="-5">
                <a:latin typeface="Times New Roman"/>
                <a:cs typeface="Times New Roman"/>
              </a:rPr>
              <a:t>[ChannelName]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6704" cy="42931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64990"/>
            <a:ext cx="4676140" cy="221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Twitch</a:t>
            </a:r>
            <a:r>
              <a:rPr dirty="0" sz="1200" spc="-2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live</a:t>
            </a:r>
            <a:r>
              <a:rPr dirty="0" sz="1200" spc="-2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stream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Step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9: </a:t>
            </a:r>
            <a:r>
              <a:rPr dirty="0" sz="1800" spc="-5">
                <a:latin typeface="Arial MT"/>
                <a:cs typeface="Arial MT"/>
              </a:rPr>
              <a:t>Stop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MediaLive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Channel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74200"/>
              </a:lnSpc>
              <a:spcBef>
                <a:spcPts val="265"/>
              </a:spcBef>
            </a:pP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end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 live</a:t>
            </a:r>
            <a:r>
              <a:rPr dirty="0" sz="1200" spc="-5">
                <a:latin typeface="Times New Roman"/>
                <a:cs typeface="Times New Roman"/>
              </a:rPr>
              <a:t> stream,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don’t </a:t>
            </a:r>
            <a:r>
              <a:rPr dirty="0" sz="1200" spc="-5">
                <a:latin typeface="Times New Roman"/>
                <a:cs typeface="Times New Roman"/>
              </a:rPr>
              <a:t>forget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stop</a:t>
            </a:r>
            <a:r>
              <a:rPr dirty="0" sz="1200">
                <a:latin typeface="Times New Roman"/>
                <a:cs typeface="Times New Roman"/>
              </a:rPr>
              <a:t> your</a:t>
            </a:r>
            <a:r>
              <a:rPr dirty="0" sz="1200" spc="-5">
                <a:latin typeface="Times New Roman"/>
                <a:cs typeface="Times New Roman"/>
              </a:rPr>
              <a:t> MediaLive</a:t>
            </a:r>
            <a:r>
              <a:rPr dirty="0" sz="1200">
                <a:latin typeface="Times New Roman"/>
                <a:cs typeface="Times New Roman"/>
              </a:rPr>
              <a:t> channel.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stop your </a:t>
            </a:r>
            <a:r>
              <a:rPr dirty="0" sz="1200" spc="-5">
                <a:latin typeface="Times New Roman"/>
                <a:cs typeface="Times New Roman"/>
              </a:rPr>
              <a:t>MediaLive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Open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</a:t>
            </a:r>
            <a:r>
              <a:rPr dirty="0" u="sng" sz="1200" spc="-2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Channels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channel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you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stop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Stop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597777"/>
            <a:ext cx="5884545" cy="1461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 b="1">
                <a:latin typeface="Times New Roman"/>
                <a:cs typeface="Times New Roman"/>
              </a:rPr>
              <a:t>Clean</a:t>
            </a:r>
            <a:r>
              <a:rPr dirty="0" sz="1350" spc="-3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up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avoid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incurring</a:t>
            </a:r>
            <a:r>
              <a:rPr dirty="0" sz="1200">
                <a:latin typeface="Times New Roman"/>
                <a:cs typeface="Times New Roman"/>
              </a:rPr>
              <a:t> future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charges,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delete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 created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blog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Amazon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S3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Bucket,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MediaLive </a:t>
            </a:r>
            <a:r>
              <a:rPr dirty="0" sz="1200" spc="-5">
                <a:latin typeface="Times New Roman"/>
                <a:cs typeface="Times New Roman"/>
              </a:rPr>
              <a:t>Channel,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MediaStore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container,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CloudFront</a:t>
            </a:r>
            <a:r>
              <a:rPr dirty="0" sz="1200">
                <a:latin typeface="Times New Roman"/>
                <a:cs typeface="Times New Roman"/>
              </a:rPr>
              <a:t> distribution.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MediaLive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running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incurring</a:t>
            </a:r>
            <a:r>
              <a:rPr dirty="0" sz="1200">
                <a:latin typeface="Times New Roman"/>
                <a:cs typeface="Times New Roman"/>
              </a:rPr>
              <a:t> $0,01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idle resource </a:t>
            </a:r>
            <a:r>
              <a:rPr dirty="0" sz="1200" spc="-5">
                <a:latin typeface="Times New Roman"/>
                <a:cs typeface="Times New Roman"/>
              </a:rPr>
              <a:t>cost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hour.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5">
                <a:latin typeface="Times New Roman"/>
                <a:cs typeface="Times New Roman"/>
              </a:rPr>
              <a:t> information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MediaLive </a:t>
            </a:r>
            <a:r>
              <a:rPr dirty="0" sz="1200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pricing</a:t>
            </a:r>
            <a:r>
              <a:rPr dirty="0" sz="1200" spc="5">
                <a:solidFill>
                  <a:srgbClr val="0971D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Please</a:t>
            </a:r>
            <a:r>
              <a:rPr dirty="0" sz="1200">
                <a:latin typeface="Times New Roman"/>
                <a:cs typeface="Times New Roman"/>
              </a:rPr>
              <a:t> note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tested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workflow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Ireland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Frankfurt Region.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914400"/>
            <a:ext cx="5931432" cy="29648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7150"/>
            <a:ext cx="5932170" cy="2023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1440"/>
              </a:spcBef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blog post,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demonstrated how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AWS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Elemental</a:t>
            </a:r>
            <a:r>
              <a:rPr dirty="0" sz="1200">
                <a:latin typeface="Times New Roman"/>
                <a:cs typeface="Times New Roman"/>
              </a:rPr>
              <a:t> MediaLive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live </a:t>
            </a:r>
            <a:r>
              <a:rPr dirty="0" sz="1200" spc="-5">
                <a:latin typeface="Times New Roman"/>
                <a:cs typeface="Times New Roman"/>
              </a:rPr>
              <a:t>stream</a:t>
            </a:r>
            <a:r>
              <a:rPr dirty="0" sz="1200">
                <a:latin typeface="Times New Roman"/>
                <a:cs typeface="Times New Roman"/>
              </a:rPr>
              <a:t> your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pre-recorded</a:t>
            </a:r>
            <a:r>
              <a:rPr dirty="0" sz="1200">
                <a:latin typeface="Times New Roman"/>
                <a:cs typeface="Times New Roman"/>
              </a:rPr>
              <a:t> videos.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 </a:t>
            </a:r>
            <a:r>
              <a:rPr dirty="0" sz="1200" spc="-5">
                <a:latin typeface="Times New Roman"/>
                <a:cs typeface="Times New Roman"/>
              </a:rPr>
              <a:t>streaming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workflow</a:t>
            </a:r>
            <a:r>
              <a:rPr dirty="0" sz="1200">
                <a:latin typeface="Times New Roman"/>
                <a:cs typeface="Times New Roman"/>
              </a:rPr>
              <a:t> using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pre-recorded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input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streamed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optionally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social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Twitch.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setup 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entire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workflow quickly,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MediaLive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workflow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wizard.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MediaLive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workflow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wizard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algn="just" marL="12700" marR="135890">
              <a:lnSpc>
                <a:spcPct val="95900"/>
              </a:lnSpc>
              <a:spcBef>
                <a:spcPts val="1125"/>
              </a:spcBef>
            </a:pPr>
            <a:r>
              <a:rPr dirty="0" sz="1200" spc="-5">
                <a:latin typeface="Times New Roman"/>
                <a:cs typeface="Times New Roman"/>
              </a:rPr>
              <a:t>AWS offers </a:t>
            </a:r>
            <a:r>
              <a:rPr dirty="0" sz="1200">
                <a:latin typeface="Times New Roman"/>
                <a:cs typeface="Times New Roman"/>
              </a:rPr>
              <a:t>the most </a:t>
            </a:r>
            <a:r>
              <a:rPr dirty="0" sz="1200" spc="-5">
                <a:latin typeface="Times New Roman"/>
                <a:cs typeface="Times New Roman"/>
              </a:rPr>
              <a:t>purpose-built services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direct-to-consumer </a:t>
            </a:r>
            <a:r>
              <a:rPr dirty="0" sz="1200">
                <a:latin typeface="Times New Roman"/>
                <a:cs typeface="Times New Roman"/>
              </a:rPr>
              <a:t>(D2C) &amp; </a:t>
            </a:r>
            <a:r>
              <a:rPr dirty="0" sz="1200" spc="-5">
                <a:latin typeface="Times New Roman"/>
                <a:cs typeface="Times New Roman"/>
              </a:rPr>
              <a:t>streaming </a:t>
            </a:r>
            <a:r>
              <a:rPr dirty="0" sz="1200">
                <a:latin typeface="Times New Roman"/>
                <a:cs typeface="Times New Roman"/>
              </a:rPr>
              <a:t>to help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companies reliably </a:t>
            </a:r>
            <a:r>
              <a:rPr dirty="0" sz="1200">
                <a:latin typeface="Times New Roman"/>
                <a:cs typeface="Times New Roman"/>
              </a:rPr>
              <a:t>deliver, </a:t>
            </a:r>
            <a:r>
              <a:rPr dirty="0" sz="1200" spc="-5">
                <a:latin typeface="Times New Roman"/>
                <a:cs typeface="Times New Roman"/>
              </a:rPr>
              <a:t>monetize, and </a:t>
            </a:r>
            <a:r>
              <a:rPr dirty="0" sz="1200">
                <a:latin typeface="Times New Roman"/>
                <a:cs typeface="Times New Roman"/>
              </a:rPr>
              <a:t>support live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on-demand media </a:t>
            </a:r>
            <a:r>
              <a:rPr dirty="0" sz="1200" spc="-5">
                <a:latin typeface="Times New Roman"/>
                <a:cs typeface="Times New Roman"/>
              </a:rPr>
              <a:t>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internet,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unparalleled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screens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everywhere.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9135" y="4120007"/>
            <a:ext cx="1491615" cy="3797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45"/>
              </a:lnSpc>
            </a:pP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-8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END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5953760" cy="365823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89584" marR="5080" indent="-228600">
              <a:lnSpc>
                <a:spcPts val="1380"/>
              </a:lnSpc>
              <a:spcBef>
                <a:spcPts val="195"/>
              </a:spcBef>
              <a:buClr>
                <a:srgbClr val="000000"/>
              </a:buClr>
              <a:buSzPct val="83333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Amazon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CloudFront</a:t>
            </a:r>
            <a:r>
              <a:rPr dirty="0" sz="1200" spc="5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(CDN)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securely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videos,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globally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latency,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speeds,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within a </a:t>
            </a:r>
            <a:r>
              <a:rPr dirty="0" sz="1200" spc="-5">
                <a:latin typeface="Times New Roman"/>
                <a:cs typeface="Times New Roman"/>
              </a:rPr>
              <a:t>developer-friendly</a:t>
            </a:r>
            <a:r>
              <a:rPr dirty="0" sz="1200">
                <a:latin typeface="Times New Roman"/>
                <a:cs typeface="Times New Roman"/>
              </a:rPr>
              <a:t> environment.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latin typeface="Times New Roman"/>
                <a:cs typeface="Times New Roman"/>
              </a:rPr>
              <a:t>Cost</a:t>
            </a:r>
            <a:r>
              <a:rPr dirty="0" sz="1350" spc="-35" b="1">
                <a:latin typeface="Times New Roman"/>
                <a:cs typeface="Times New Roman"/>
              </a:rPr>
              <a:t> </a:t>
            </a:r>
            <a:r>
              <a:rPr dirty="0" sz="1350" spc="-5" b="1">
                <a:latin typeface="Times New Roman"/>
                <a:cs typeface="Times New Roman"/>
              </a:rPr>
              <a:t>disclaimer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1755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needed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build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workflow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covered</a:t>
            </a:r>
            <a:r>
              <a:rPr dirty="0" sz="1200">
                <a:latin typeface="Times New Roman"/>
                <a:cs typeface="Times New Roman"/>
              </a:rPr>
              <a:t> 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Free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3"/>
              </a:rPr>
              <a:t> Tier</a:t>
            </a:r>
            <a:r>
              <a:rPr dirty="0" sz="1200">
                <a:latin typeface="Times New Roman"/>
                <a:cs typeface="Times New Roman"/>
                <a:hlinkClick r:id="rId3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>
                <a:latin typeface="Times New Roman"/>
                <a:cs typeface="Times New Roman"/>
              </a:rPr>
              <a:t> 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incur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 </a:t>
            </a:r>
            <a:r>
              <a:rPr dirty="0" sz="1200" spc="-5">
                <a:latin typeface="Times New Roman"/>
                <a:cs typeface="Times New Roman"/>
              </a:rPr>
              <a:t>running.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 are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responsible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cost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 </a:t>
            </a:r>
            <a:r>
              <a:rPr dirty="0" sz="1200" spc="-5">
                <a:latin typeface="Times New Roman"/>
                <a:cs typeface="Times New Roman"/>
              </a:rPr>
              <a:t>running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workflow.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Remember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clean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 your </a:t>
            </a:r>
            <a:r>
              <a:rPr dirty="0" sz="1200" spc="-5">
                <a:latin typeface="Times New Roman"/>
                <a:cs typeface="Times New Roman"/>
              </a:rPr>
              <a:t>resources</a:t>
            </a:r>
            <a:r>
              <a:rPr dirty="0" sz="1200">
                <a:latin typeface="Times New Roman"/>
                <a:cs typeface="Times New Roman"/>
              </a:rPr>
              <a:t> once finished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avoid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charges</a:t>
            </a:r>
            <a:r>
              <a:rPr dirty="0" sz="1200">
                <a:latin typeface="Times New Roman"/>
                <a:cs typeface="Times New Roman"/>
              </a:rPr>
              <a:t> due to long-running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example,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AWS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Ireland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workflow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costs</a:t>
            </a:r>
            <a:r>
              <a:rPr dirty="0" sz="1200">
                <a:latin typeface="Times New Roman"/>
                <a:cs typeface="Times New Roman"/>
              </a:rPr>
              <a:t> $1.63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Twitch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setup,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$2.05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Twitch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setup,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excluding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view-based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charges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CloudFront.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 see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CloudFront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4"/>
              </a:rPr>
              <a:t>pricing</a:t>
            </a:r>
            <a:r>
              <a:rPr dirty="0" sz="1200" spc="5">
                <a:solidFill>
                  <a:srgbClr val="0971D2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Times New Roman"/>
                <a:cs typeface="Times New Roman"/>
              </a:rPr>
              <a:t>Walkthrough</a:t>
            </a:r>
            <a:endParaRPr sz="1800">
              <a:latin typeface="Times New Roman"/>
              <a:cs typeface="Times New Roman"/>
            </a:endParaRPr>
          </a:p>
          <a:p>
            <a:pPr marL="12700" marR="147320">
              <a:lnSpc>
                <a:spcPts val="1380"/>
              </a:lnSpc>
              <a:spcBef>
                <a:spcPts val="1440"/>
              </a:spcBef>
            </a:pP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 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walk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 </a:t>
            </a:r>
            <a:r>
              <a:rPr dirty="0" sz="1200" spc="-5">
                <a:latin typeface="Times New Roman"/>
                <a:cs typeface="Times New Roman"/>
              </a:rPr>
              <a:t>through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deployment</a:t>
            </a:r>
            <a:r>
              <a:rPr dirty="0" sz="1200" spc="5">
                <a:latin typeface="Times New Roman"/>
                <a:cs typeface="Times New Roman"/>
              </a:rPr>
              <a:t> of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workflow</a:t>
            </a:r>
            <a:r>
              <a:rPr dirty="0" sz="1200">
                <a:latin typeface="Times New Roman"/>
                <a:cs typeface="Times New Roman"/>
              </a:rPr>
              <a:t> using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AWS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Management </a:t>
            </a:r>
            <a:r>
              <a:rPr dirty="0" sz="1200" spc="-285">
                <a:solidFill>
                  <a:srgbClr val="0971D2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5"/>
              </a:rPr>
              <a:t>Console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going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end-to-end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 </a:t>
            </a:r>
            <a:r>
              <a:rPr dirty="0" sz="1200" spc="-5">
                <a:latin typeface="Times New Roman"/>
                <a:cs typeface="Times New Roman"/>
              </a:rPr>
              <a:t>streaming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workflow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using</a:t>
            </a:r>
            <a:r>
              <a:rPr dirty="0" sz="1200">
                <a:latin typeface="Times New Roman"/>
                <a:cs typeface="Times New Roman"/>
              </a:rPr>
              <a:t> your </a:t>
            </a:r>
            <a:r>
              <a:rPr dirty="0" sz="1200" spc="-5">
                <a:latin typeface="Times New Roman"/>
                <a:cs typeface="Times New Roman"/>
              </a:rPr>
              <a:t>pre-recorded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MP4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multiple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 going to </a:t>
            </a:r>
            <a:r>
              <a:rPr dirty="0" sz="1200" spc="-5">
                <a:latin typeface="Times New Roman"/>
                <a:cs typeface="Times New Roman"/>
              </a:rPr>
              <a:t>watch</a:t>
            </a:r>
            <a:r>
              <a:rPr dirty="0" sz="1200">
                <a:latin typeface="Times New Roman"/>
                <a:cs typeface="Times New Roman"/>
              </a:rPr>
              <a:t> your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stream on your</a:t>
            </a:r>
            <a:r>
              <a:rPr dirty="0" sz="1200" spc="-5">
                <a:latin typeface="Times New Roman"/>
                <a:cs typeface="Times New Roman"/>
              </a:rPr>
              <a:t> player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your </a:t>
            </a:r>
            <a:r>
              <a:rPr dirty="0" sz="1200" spc="-5">
                <a:latin typeface="Times New Roman"/>
                <a:cs typeface="Times New Roman"/>
              </a:rPr>
              <a:t>Twitch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channel.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5000244"/>
            <a:ext cx="5943600" cy="15110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8535" y="6654165"/>
            <a:ext cx="5803837" cy="2065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41419"/>
            <a:ext cx="5900420" cy="2856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Step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1:</a:t>
            </a:r>
            <a:r>
              <a:rPr dirty="0" sz="1800" spc="-5">
                <a:latin typeface="Arial MT"/>
                <a:cs typeface="Arial MT"/>
              </a:rPr>
              <a:t> Create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Amazon </a:t>
            </a:r>
            <a:r>
              <a:rPr dirty="0" sz="1800" spc="-5">
                <a:latin typeface="Arial MT"/>
                <a:cs typeface="Arial MT"/>
              </a:rPr>
              <a:t>S3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Bucket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380"/>
              </a:lnSpc>
              <a:spcBef>
                <a:spcPts val="1440"/>
              </a:spcBef>
            </a:pPr>
            <a:r>
              <a:rPr dirty="0" sz="1200">
                <a:latin typeface="Times New Roman"/>
                <a:cs typeface="Times New Roman"/>
              </a:rPr>
              <a:t>To store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pre-recorded</a:t>
            </a:r>
            <a:r>
              <a:rPr dirty="0" sz="1200">
                <a:latin typeface="Times New Roman"/>
                <a:cs typeface="Times New Roman"/>
              </a:rPr>
              <a:t> MP4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video, you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create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an</a:t>
            </a:r>
            <a:r>
              <a:rPr dirty="0" u="sng" sz="1200" spc="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Amazon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S3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Bucket</a:t>
            </a:r>
            <a:r>
              <a:rPr dirty="0" sz="1200">
                <a:latin typeface="Times New Roman"/>
                <a:cs typeface="Times New Roman"/>
              </a:rPr>
              <a:t>.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video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going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</a:t>
            </a:r>
            <a:r>
              <a:rPr dirty="0" sz="1200" spc="-5">
                <a:latin typeface="Times New Roman"/>
                <a:cs typeface="Times New Roman"/>
              </a:rPr>
              <a:t> stream.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Amazon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S3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Bucket: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Sign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Amazon S3</a:t>
            </a:r>
            <a:r>
              <a:rPr dirty="0" sz="1200">
                <a:latin typeface="Times New Roman"/>
                <a:cs typeface="Times New Roman"/>
              </a:rPr>
              <a:t> console,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>
                <a:latin typeface="Arial MT"/>
                <a:cs typeface="Arial MT"/>
              </a:rPr>
              <a:t>Create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bucket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Bucket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configure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settings: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Arial MT"/>
                <a:cs typeface="Arial MT"/>
              </a:rPr>
              <a:t>Bucket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name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DNS-compliant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your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bucket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 </a:t>
            </a:r>
            <a:r>
              <a:rPr dirty="0" sz="1200">
                <a:latin typeface="Arial MT"/>
                <a:cs typeface="Arial MT"/>
              </a:rPr>
              <a:t>AWS </a:t>
            </a:r>
            <a:r>
              <a:rPr dirty="0" sz="1200" spc="-5">
                <a:latin typeface="Arial MT"/>
                <a:cs typeface="Arial MT"/>
              </a:rPr>
              <a:t>Region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 you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want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bucket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reside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Bucket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7283" cy="28113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677539"/>
            <a:ext cx="5872480" cy="5108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dirty="0" sz="1200" spc="1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an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Amazon S3 Bucket using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AWS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Management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Console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12700" marR="478155">
              <a:lnSpc>
                <a:spcPts val="2080"/>
              </a:lnSpc>
            </a:pPr>
            <a:r>
              <a:rPr dirty="0" sz="1800" spc="-5">
                <a:latin typeface="Arial MT"/>
                <a:cs typeface="Arial MT"/>
              </a:rPr>
              <a:t>Step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2: </a:t>
            </a:r>
            <a:r>
              <a:rPr dirty="0" sz="1800" spc="-5">
                <a:latin typeface="Arial MT"/>
                <a:cs typeface="Arial MT"/>
              </a:rPr>
              <a:t>Upload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pre-recorded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video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Amazon S3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Bucket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380"/>
              </a:lnSpc>
              <a:spcBef>
                <a:spcPts val="1370"/>
              </a:spcBef>
            </a:pPr>
            <a:r>
              <a:rPr dirty="0" sz="1200" spc="-5">
                <a:latin typeface="Times New Roman"/>
                <a:cs typeface="Times New Roman"/>
              </a:rPr>
              <a:t>Now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Amazon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S3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Bucket,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upload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pre-recorded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Amazon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S3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Bucket.</a:t>
            </a:r>
            <a:r>
              <a:rPr dirty="0" sz="1200">
                <a:latin typeface="Times New Roman"/>
                <a:cs typeface="Times New Roman"/>
              </a:rPr>
              <a:t> You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upload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 to the </a:t>
            </a:r>
            <a:r>
              <a:rPr dirty="0" sz="1200" spc="-5">
                <a:latin typeface="Times New Roman"/>
                <a:cs typeface="Times New Roman"/>
              </a:rPr>
              <a:t>Amazon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S3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Bucket</a:t>
            </a:r>
            <a:r>
              <a:rPr dirty="0" sz="1200">
                <a:latin typeface="Times New Roman"/>
                <a:cs typeface="Times New Roman"/>
              </a:rPr>
              <a:t> using </a:t>
            </a:r>
            <a:r>
              <a:rPr dirty="0" sz="1200" spc="-5">
                <a:latin typeface="Times New Roman"/>
                <a:cs typeface="Times New Roman"/>
              </a:rPr>
              <a:t>AWS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Console.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upload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AWS Console: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Amazon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S3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console,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Buckets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>
                <a:latin typeface="Times New Roman"/>
                <a:cs typeface="Times New Roman"/>
              </a:rPr>
              <a:t> your </a:t>
            </a:r>
            <a:r>
              <a:rPr dirty="0" sz="1200" spc="-5">
                <a:latin typeface="Times New Roman"/>
                <a:cs typeface="Times New Roman"/>
              </a:rPr>
              <a:t>newly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bucket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Objects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5">
                <a:latin typeface="Times New Roman"/>
                <a:cs typeface="Times New Roman"/>
              </a:rPr>
              <a:t> choose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Upload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Files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and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folder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Add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files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>
                <a:latin typeface="Times New Roman"/>
                <a:cs typeface="Times New Roman"/>
              </a:rPr>
              <a:t> your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pre-recorded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video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Upload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Step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3: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Create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MediaStore container</a:t>
            </a:r>
            <a:endParaRPr sz="1800">
              <a:latin typeface="Arial MT"/>
              <a:cs typeface="Arial MT"/>
            </a:endParaRPr>
          </a:p>
          <a:p>
            <a:pPr marL="12700" marR="22225">
              <a:lnSpc>
                <a:spcPts val="1380"/>
              </a:lnSpc>
              <a:spcBef>
                <a:spcPts val="1430"/>
              </a:spcBef>
            </a:pP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MediaStore container</a:t>
            </a:r>
            <a:r>
              <a:rPr dirty="0" sz="120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used as </a:t>
            </a:r>
            <a:r>
              <a:rPr dirty="0" sz="1200">
                <a:latin typeface="Times New Roman"/>
                <a:cs typeface="Times New Roman"/>
              </a:rPr>
              <a:t>a media </a:t>
            </a:r>
            <a:r>
              <a:rPr dirty="0" sz="1200" spc="-5">
                <a:latin typeface="Times New Roman"/>
                <a:cs typeface="Times New Roman"/>
              </a:rPr>
              <a:t>optimized </a:t>
            </a:r>
            <a:r>
              <a:rPr dirty="0" sz="1200">
                <a:latin typeface="Times New Roman"/>
                <a:cs typeface="Times New Roman"/>
              </a:rPr>
              <a:t>origin for Content </a:t>
            </a:r>
            <a:r>
              <a:rPr dirty="0" sz="1200" spc="-5">
                <a:latin typeface="Times New Roman"/>
                <a:cs typeface="Times New Roman"/>
              </a:rPr>
              <a:t>Delivery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</a:t>
            </a:r>
            <a:r>
              <a:rPr dirty="0" sz="1200">
                <a:latin typeface="Times New Roman"/>
                <a:cs typeface="Times New Roman"/>
              </a:rPr>
              <a:t> (CDN).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MediaLive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5">
                <a:latin typeface="Times New Roman"/>
                <a:cs typeface="Times New Roman"/>
              </a:rPr>
              <a:t> HLS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manifests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MediaStore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container: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MediaStore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console,</a:t>
            </a:r>
            <a:r>
              <a:rPr dirty="0" sz="1200" spc="-5">
                <a:latin typeface="Times New Roman"/>
                <a:cs typeface="Times New Roman"/>
              </a:rPr>
              <a:t> choose </a:t>
            </a:r>
            <a:r>
              <a:rPr dirty="0" sz="1200">
                <a:latin typeface="Arial MT"/>
                <a:cs typeface="Arial MT"/>
              </a:rPr>
              <a:t>Create </a:t>
            </a:r>
            <a:r>
              <a:rPr dirty="0" sz="1200" spc="-5">
                <a:latin typeface="Arial MT"/>
                <a:cs typeface="Arial MT"/>
              </a:rPr>
              <a:t>container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Container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name, enter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container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Create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14400"/>
            <a:ext cx="5931432" cy="27843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134739"/>
            <a:ext cx="2101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 MediaStore container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8284" y="7253604"/>
            <a:ext cx="5995670" cy="1515745"/>
          </a:xfrm>
          <a:custGeom>
            <a:avLst/>
            <a:gdLst/>
            <a:ahLst/>
            <a:cxnLst/>
            <a:rect l="l" t="t" r="r" b="b"/>
            <a:pathLst>
              <a:path w="5995670" h="1515745">
                <a:moveTo>
                  <a:pt x="9144" y="9220"/>
                </a:moveTo>
                <a:lnTo>
                  <a:pt x="0" y="9220"/>
                </a:lnTo>
                <a:lnTo>
                  <a:pt x="0" y="646557"/>
                </a:lnTo>
                <a:lnTo>
                  <a:pt x="0" y="1080897"/>
                </a:lnTo>
                <a:lnTo>
                  <a:pt x="0" y="1515237"/>
                </a:lnTo>
                <a:lnTo>
                  <a:pt x="9144" y="1515237"/>
                </a:lnTo>
                <a:lnTo>
                  <a:pt x="9144" y="1080897"/>
                </a:lnTo>
                <a:lnTo>
                  <a:pt x="9144" y="646557"/>
                </a:lnTo>
                <a:lnTo>
                  <a:pt x="9144" y="9220"/>
                </a:lnTo>
                <a:close/>
              </a:path>
              <a:path w="5995670" h="1515745">
                <a:moveTo>
                  <a:pt x="5995162" y="9220"/>
                </a:moveTo>
                <a:lnTo>
                  <a:pt x="5986018" y="9220"/>
                </a:lnTo>
                <a:lnTo>
                  <a:pt x="5986018" y="646557"/>
                </a:lnTo>
                <a:lnTo>
                  <a:pt x="5986018" y="1080897"/>
                </a:lnTo>
                <a:lnTo>
                  <a:pt x="5986018" y="1515237"/>
                </a:lnTo>
                <a:lnTo>
                  <a:pt x="5995162" y="1515237"/>
                </a:lnTo>
                <a:lnTo>
                  <a:pt x="5995162" y="1080897"/>
                </a:lnTo>
                <a:lnTo>
                  <a:pt x="5995162" y="646557"/>
                </a:lnTo>
                <a:lnTo>
                  <a:pt x="5995162" y="9220"/>
                </a:lnTo>
                <a:close/>
              </a:path>
              <a:path w="5995670" h="1515745">
                <a:moveTo>
                  <a:pt x="5995162" y="0"/>
                </a:moveTo>
                <a:lnTo>
                  <a:pt x="598601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9144" y="9144"/>
                </a:lnTo>
                <a:lnTo>
                  <a:pt x="5986018" y="9144"/>
                </a:lnTo>
                <a:lnTo>
                  <a:pt x="5995162" y="91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4803775"/>
            <a:ext cx="5659120" cy="4120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Once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successfully,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choose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1160"/>
              </a:spcBef>
            </a:pPr>
            <a:r>
              <a:rPr dirty="0" sz="1200" spc="-5">
                <a:latin typeface="Times New Roman"/>
                <a:cs typeface="Times New Roman"/>
              </a:rPr>
              <a:t>You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MediaStore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policy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read-only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accessible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CloudFront</a:t>
            </a:r>
            <a:r>
              <a:rPr dirty="0" sz="1200">
                <a:latin typeface="Times New Roman"/>
                <a:cs typeface="Times New Roman"/>
              </a:rPr>
              <a:t> distribution.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edit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MediaStore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policy: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4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Container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Container </a:t>
            </a:r>
            <a:r>
              <a:rPr dirty="0" sz="1200" spc="-5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Edit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Make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note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container,</a:t>
            </a:r>
            <a:r>
              <a:rPr dirty="0" sz="1200">
                <a:latin typeface="Times New Roman"/>
                <a:cs typeface="Times New Roman"/>
              </a:rPr>
              <a:t> then copy/paste the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>
                <a:latin typeface="Times New Roman"/>
                <a:cs typeface="Times New Roman"/>
              </a:rPr>
              <a:t> code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Replace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 </a:t>
            </a:r>
            <a:r>
              <a:rPr dirty="0" sz="1200">
                <a:latin typeface="Times New Roman"/>
                <a:cs typeface="Times New Roman"/>
              </a:rPr>
              <a:t>value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your noted </a:t>
            </a:r>
            <a:r>
              <a:rPr dirty="0" sz="1200" spc="-5">
                <a:latin typeface="Times New Roman"/>
                <a:cs typeface="Times New Roman"/>
              </a:rPr>
              <a:t>arn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5">
                <a:latin typeface="Times New Roman"/>
                <a:cs typeface="Times New Roman"/>
              </a:rPr>
              <a:t> container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695"/>
              </a:spcBef>
              <a:buAutoNum type="arabicPeriod" startAt="4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Save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"Version":</a:t>
            </a:r>
            <a:r>
              <a:rPr dirty="0" sz="1000" spc="-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"2012-10-17",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"Statement":</a:t>
            </a:r>
            <a:r>
              <a:rPr dirty="0" sz="1000" spc="-4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8284" y="8768791"/>
            <a:ext cx="5995670" cy="434340"/>
          </a:xfrm>
          <a:custGeom>
            <a:avLst/>
            <a:gdLst/>
            <a:ahLst/>
            <a:cxnLst/>
            <a:rect l="l" t="t" r="r" b="b"/>
            <a:pathLst>
              <a:path w="5995670" h="434340">
                <a:moveTo>
                  <a:pt x="9144" y="0"/>
                </a:moveTo>
                <a:lnTo>
                  <a:pt x="0" y="0"/>
                </a:lnTo>
                <a:lnTo>
                  <a:pt x="0" y="434340"/>
                </a:lnTo>
                <a:lnTo>
                  <a:pt x="9144" y="434340"/>
                </a:lnTo>
                <a:lnTo>
                  <a:pt x="9144" y="0"/>
                </a:lnTo>
                <a:close/>
              </a:path>
              <a:path w="5995670" h="434340">
                <a:moveTo>
                  <a:pt x="5995162" y="0"/>
                </a:moveTo>
                <a:lnTo>
                  <a:pt x="5986018" y="0"/>
                </a:lnTo>
                <a:lnTo>
                  <a:pt x="5986018" y="434340"/>
                </a:lnTo>
                <a:lnTo>
                  <a:pt x="5995162" y="434340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31432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914348"/>
            <a:ext cx="5995670" cy="5362575"/>
          </a:xfrm>
          <a:custGeom>
            <a:avLst/>
            <a:gdLst/>
            <a:ahLst/>
            <a:cxnLst/>
            <a:rect l="l" t="t" r="r" b="b"/>
            <a:pathLst>
              <a:path w="5995670" h="5362575">
                <a:moveTo>
                  <a:pt x="9144" y="4928044"/>
                </a:moveTo>
                <a:lnTo>
                  <a:pt x="0" y="4928044"/>
                </a:lnTo>
                <a:lnTo>
                  <a:pt x="0" y="5362372"/>
                </a:lnTo>
                <a:lnTo>
                  <a:pt x="9144" y="5362372"/>
                </a:lnTo>
                <a:lnTo>
                  <a:pt x="9144" y="4928044"/>
                </a:lnTo>
                <a:close/>
              </a:path>
              <a:path w="5995670" h="5362575">
                <a:moveTo>
                  <a:pt x="9144" y="3190430"/>
                </a:moveTo>
                <a:lnTo>
                  <a:pt x="0" y="3190430"/>
                </a:lnTo>
                <a:lnTo>
                  <a:pt x="0" y="3624757"/>
                </a:lnTo>
                <a:lnTo>
                  <a:pt x="0" y="4059047"/>
                </a:lnTo>
                <a:lnTo>
                  <a:pt x="0" y="4493692"/>
                </a:lnTo>
                <a:lnTo>
                  <a:pt x="0" y="4928032"/>
                </a:lnTo>
                <a:lnTo>
                  <a:pt x="9144" y="4928032"/>
                </a:lnTo>
                <a:lnTo>
                  <a:pt x="9144" y="4493692"/>
                </a:lnTo>
                <a:lnTo>
                  <a:pt x="9144" y="4059097"/>
                </a:lnTo>
                <a:lnTo>
                  <a:pt x="9144" y="3624757"/>
                </a:lnTo>
                <a:lnTo>
                  <a:pt x="9144" y="3190430"/>
                </a:lnTo>
                <a:close/>
              </a:path>
              <a:path w="5995670" h="5362575">
                <a:moveTo>
                  <a:pt x="9144" y="1887093"/>
                </a:moveTo>
                <a:lnTo>
                  <a:pt x="0" y="1887093"/>
                </a:lnTo>
                <a:lnTo>
                  <a:pt x="0" y="2321737"/>
                </a:lnTo>
                <a:lnTo>
                  <a:pt x="0" y="2756077"/>
                </a:lnTo>
                <a:lnTo>
                  <a:pt x="0" y="3190417"/>
                </a:lnTo>
                <a:lnTo>
                  <a:pt x="9144" y="3190417"/>
                </a:lnTo>
                <a:lnTo>
                  <a:pt x="9144" y="2756077"/>
                </a:lnTo>
                <a:lnTo>
                  <a:pt x="9144" y="2321737"/>
                </a:lnTo>
                <a:lnTo>
                  <a:pt x="9144" y="1887093"/>
                </a:lnTo>
                <a:close/>
              </a:path>
              <a:path w="5995670" h="5362575">
                <a:moveTo>
                  <a:pt x="9144" y="0"/>
                </a:moveTo>
                <a:lnTo>
                  <a:pt x="0" y="0"/>
                </a:lnTo>
                <a:lnTo>
                  <a:pt x="0" y="434644"/>
                </a:lnTo>
                <a:lnTo>
                  <a:pt x="0" y="868984"/>
                </a:lnTo>
                <a:lnTo>
                  <a:pt x="0" y="1303324"/>
                </a:lnTo>
                <a:lnTo>
                  <a:pt x="0" y="1737664"/>
                </a:lnTo>
                <a:lnTo>
                  <a:pt x="0" y="1887016"/>
                </a:lnTo>
                <a:lnTo>
                  <a:pt x="9144" y="1887016"/>
                </a:lnTo>
                <a:lnTo>
                  <a:pt x="9144" y="1737664"/>
                </a:lnTo>
                <a:lnTo>
                  <a:pt x="9144" y="1303324"/>
                </a:lnTo>
                <a:lnTo>
                  <a:pt x="9144" y="868984"/>
                </a:lnTo>
                <a:lnTo>
                  <a:pt x="9144" y="434644"/>
                </a:lnTo>
                <a:lnTo>
                  <a:pt x="9144" y="0"/>
                </a:lnTo>
                <a:close/>
              </a:path>
              <a:path w="5995670" h="5362575">
                <a:moveTo>
                  <a:pt x="5995162" y="4928044"/>
                </a:moveTo>
                <a:lnTo>
                  <a:pt x="5986018" y="4928044"/>
                </a:lnTo>
                <a:lnTo>
                  <a:pt x="5986018" y="5362372"/>
                </a:lnTo>
                <a:lnTo>
                  <a:pt x="5995162" y="5362372"/>
                </a:lnTo>
                <a:lnTo>
                  <a:pt x="5995162" y="4928044"/>
                </a:lnTo>
                <a:close/>
              </a:path>
              <a:path w="5995670" h="5362575">
                <a:moveTo>
                  <a:pt x="5995162" y="3190430"/>
                </a:moveTo>
                <a:lnTo>
                  <a:pt x="5986018" y="3190430"/>
                </a:lnTo>
                <a:lnTo>
                  <a:pt x="5986018" y="3624757"/>
                </a:lnTo>
                <a:lnTo>
                  <a:pt x="5986018" y="4059047"/>
                </a:lnTo>
                <a:lnTo>
                  <a:pt x="5986018" y="4493692"/>
                </a:lnTo>
                <a:lnTo>
                  <a:pt x="5986018" y="4928032"/>
                </a:lnTo>
                <a:lnTo>
                  <a:pt x="5995162" y="4928032"/>
                </a:lnTo>
                <a:lnTo>
                  <a:pt x="5995162" y="4493692"/>
                </a:lnTo>
                <a:lnTo>
                  <a:pt x="5995162" y="4059097"/>
                </a:lnTo>
                <a:lnTo>
                  <a:pt x="5995162" y="3624757"/>
                </a:lnTo>
                <a:lnTo>
                  <a:pt x="5995162" y="3190430"/>
                </a:lnTo>
                <a:close/>
              </a:path>
              <a:path w="5995670" h="5362575">
                <a:moveTo>
                  <a:pt x="5995162" y="1887093"/>
                </a:moveTo>
                <a:lnTo>
                  <a:pt x="5986018" y="1887093"/>
                </a:lnTo>
                <a:lnTo>
                  <a:pt x="5986018" y="2321737"/>
                </a:lnTo>
                <a:lnTo>
                  <a:pt x="5986018" y="2756077"/>
                </a:lnTo>
                <a:lnTo>
                  <a:pt x="5986018" y="3190417"/>
                </a:lnTo>
                <a:lnTo>
                  <a:pt x="5995162" y="3190417"/>
                </a:lnTo>
                <a:lnTo>
                  <a:pt x="5995162" y="2756077"/>
                </a:lnTo>
                <a:lnTo>
                  <a:pt x="5995162" y="2321737"/>
                </a:lnTo>
                <a:lnTo>
                  <a:pt x="5995162" y="1887093"/>
                </a:lnTo>
                <a:close/>
              </a:path>
              <a:path w="5995670" h="5362575">
                <a:moveTo>
                  <a:pt x="5995162" y="0"/>
                </a:moveTo>
                <a:lnTo>
                  <a:pt x="5986018" y="0"/>
                </a:lnTo>
                <a:lnTo>
                  <a:pt x="5986018" y="434644"/>
                </a:lnTo>
                <a:lnTo>
                  <a:pt x="5986018" y="868984"/>
                </a:lnTo>
                <a:lnTo>
                  <a:pt x="5986018" y="1303324"/>
                </a:lnTo>
                <a:lnTo>
                  <a:pt x="5986018" y="1737664"/>
                </a:lnTo>
                <a:lnTo>
                  <a:pt x="5986018" y="1887016"/>
                </a:lnTo>
                <a:lnTo>
                  <a:pt x="5995162" y="1887016"/>
                </a:lnTo>
                <a:lnTo>
                  <a:pt x="5995162" y="1737664"/>
                </a:lnTo>
                <a:lnTo>
                  <a:pt x="5995162" y="1303324"/>
                </a:lnTo>
                <a:lnTo>
                  <a:pt x="5995162" y="868984"/>
                </a:lnTo>
                <a:lnTo>
                  <a:pt x="5995162" y="4346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892555"/>
            <a:ext cx="4911090" cy="5539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307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"Sid":</a:t>
            </a:r>
            <a:r>
              <a:rPr dirty="0" sz="1000" spc="-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"PublicReadOverHttps",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"Effect":</a:t>
            </a:r>
            <a:r>
              <a:rPr dirty="0" sz="1000" spc="-5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"Allow",</a:t>
            </a:r>
            <a:endParaRPr sz="1000">
              <a:latin typeface="Consolas"/>
              <a:cs typeface="Consolas"/>
            </a:endParaRPr>
          </a:p>
          <a:p>
            <a:pPr marL="433070" marR="5080">
              <a:lnSpc>
                <a:spcPct val="285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"Action":</a:t>
            </a:r>
            <a:r>
              <a:rPr dirty="0" sz="1000" spc="-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["mediastore:GetObject",</a:t>
            </a:r>
            <a:r>
              <a:rPr dirty="0" sz="1000" spc="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"mediastore:DescribeObject"], </a:t>
            </a:r>
            <a:r>
              <a:rPr dirty="0" sz="1000" spc="-53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"Principal":</a:t>
            </a:r>
            <a:r>
              <a:rPr dirty="0" sz="100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"*",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nsolas"/>
              <a:cs typeface="Consolas"/>
            </a:endParaRPr>
          </a:p>
          <a:p>
            <a:pPr marL="12700" marR="839469" indent="420370">
              <a:lnSpc>
                <a:spcPts val="118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"Resource":</a:t>
            </a:r>
            <a:r>
              <a:rPr dirty="0" sz="10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"arn:aws:mediastore:&lt;region&gt;:&lt;owner</a:t>
            </a:r>
            <a:r>
              <a:rPr dirty="0" sz="1000" spc="2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acct </a:t>
            </a:r>
            <a:r>
              <a:rPr dirty="0" sz="1000" spc="-53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number&gt;:container/&lt;container</a:t>
            </a:r>
            <a:r>
              <a:rPr dirty="0" sz="100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name&gt;/*",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"Condition":</a:t>
            </a:r>
            <a:r>
              <a:rPr dirty="0" sz="1000" spc="-5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"Bool":</a:t>
            </a:r>
            <a:r>
              <a:rPr dirty="0" sz="1000" spc="-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852169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"aws:SecureTransport":</a:t>
            </a:r>
            <a:r>
              <a:rPr dirty="0" sz="10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"true"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6276720"/>
            <a:ext cx="5995670" cy="160020"/>
          </a:xfrm>
          <a:custGeom>
            <a:avLst/>
            <a:gdLst/>
            <a:ahLst/>
            <a:cxnLst/>
            <a:rect l="l" t="t" r="r" b="b"/>
            <a:pathLst>
              <a:path w="5995670" h="160020">
                <a:moveTo>
                  <a:pt x="5995162" y="0"/>
                </a:moveTo>
                <a:lnTo>
                  <a:pt x="5986018" y="0"/>
                </a:lnTo>
                <a:lnTo>
                  <a:pt x="5986018" y="150876"/>
                </a:lnTo>
                <a:lnTo>
                  <a:pt x="9144" y="150876"/>
                </a:lnTo>
                <a:lnTo>
                  <a:pt x="9144" y="0"/>
                </a:lnTo>
                <a:lnTo>
                  <a:pt x="0" y="0"/>
                </a:lnTo>
                <a:lnTo>
                  <a:pt x="0" y="150876"/>
                </a:lnTo>
                <a:lnTo>
                  <a:pt x="0" y="160020"/>
                </a:lnTo>
                <a:lnTo>
                  <a:pt x="9144" y="160020"/>
                </a:lnTo>
                <a:lnTo>
                  <a:pt x="5986018" y="160020"/>
                </a:lnTo>
                <a:lnTo>
                  <a:pt x="5995162" y="160020"/>
                </a:lnTo>
                <a:lnTo>
                  <a:pt x="5995162" y="150876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6416" y="6756781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45"/>
              </a:lnSpc>
            </a:pPr>
            <a:r>
              <a:rPr dirty="0" sz="1200" spc="-5">
                <a:solidFill>
                  <a:srgbClr val="333333"/>
                </a:solidFill>
                <a:latin typeface="Times New Roman"/>
                <a:cs typeface="Times New Roman"/>
              </a:rPr>
              <a:t>JSON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930085"/>
            <a:ext cx="5931432" cy="2115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3248278"/>
            <a:ext cx="5995670" cy="5424805"/>
          </a:xfrm>
          <a:custGeom>
            <a:avLst/>
            <a:gdLst/>
            <a:ahLst/>
            <a:cxnLst/>
            <a:rect l="l" t="t" r="r" b="b"/>
            <a:pathLst>
              <a:path w="5995670" h="5424805">
                <a:moveTo>
                  <a:pt x="9144" y="4121226"/>
                </a:moveTo>
                <a:lnTo>
                  <a:pt x="0" y="4121226"/>
                </a:lnTo>
                <a:lnTo>
                  <a:pt x="0" y="4555871"/>
                </a:lnTo>
                <a:lnTo>
                  <a:pt x="0" y="4990211"/>
                </a:lnTo>
                <a:lnTo>
                  <a:pt x="0" y="5424551"/>
                </a:lnTo>
                <a:lnTo>
                  <a:pt x="9144" y="5424551"/>
                </a:lnTo>
                <a:lnTo>
                  <a:pt x="9144" y="4990211"/>
                </a:lnTo>
                <a:lnTo>
                  <a:pt x="9144" y="4555871"/>
                </a:lnTo>
                <a:lnTo>
                  <a:pt x="9144" y="4121226"/>
                </a:lnTo>
                <a:close/>
              </a:path>
              <a:path w="5995670" h="5424805">
                <a:moveTo>
                  <a:pt x="9144" y="644664"/>
                </a:moveTo>
                <a:lnTo>
                  <a:pt x="0" y="644664"/>
                </a:lnTo>
                <a:lnTo>
                  <a:pt x="0" y="1078992"/>
                </a:lnTo>
                <a:lnTo>
                  <a:pt x="0" y="1513332"/>
                </a:lnTo>
                <a:lnTo>
                  <a:pt x="0" y="4121150"/>
                </a:lnTo>
                <a:lnTo>
                  <a:pt x="9144" y="4121150"/>
                </a:lnTo>
                <a:lnTo>
                  <a:pt x="9144" y="1078992"/>
                </a:lnTo>
                <a:lnTo>
                  <a:pt x="9144" y="644664"/>
                </a:lnTo>
                <a:close/>
              </a:path>
              <a:path w="5995670" h="5424805">
                <a:moveTo>
                  <a:pt x="5995162" y="4121226"/>
                </a:moveTo>
                <a:lnTo>
                  <a:pt x="5986018" y="4121226"/>
                </a:lnTo>
                <a:lnTo>
                  <a:pt x="5986018" y="4555871"/>
                </a:lnTo>
                <a:lnTo>
                  <a:pt x="5986018" y="4990211"/>
                </a:lnTo>
                <a:lnTo>
                  <a:pt x="5986018" y="5424551"/>
                </a:lnTo>
                <a:lnTo>
                  <a:pt x="5995162" y="5424551"/>
                </a:lnTo>
                <a:lnTo>
                  <a:pt x="5995162" y="4990211"/>
                </a:lnTo>
                <a:lnTo>
                  <a:pt x="5995162" y="4555871"/>
                </a:lnTo>
                <a:lnTo>
                  <a:pt x="5995162" y="4121226"/>
                </a:lnTo>
                <a:close/>
              </a:path>
              <a:path w="5995670" h="5424805">
                <a:moveTo>
                  <a:pt x="5995162" y="644664"/>
                </a:moveTo>
                <a:lnTo>
                  <a:pt x="5986018" y="644664"/>
                </a:lnTo>
                <a:lnTo>
                  <a:pt x="5986018" y="1078992"/>
                </a:lnTo>
                <a:lnTo>
                  <a:pt x="5986018" y="1513332"/>
                </a:lnTo>
                <a:lnTo>
                  <a:pt x="5986018" y="4121150"/>
                </a:lnTo>
                <a:lnTo>
                  <a:pt x="5995162" y="4121150"/>
                </a:lnTo>
                <a:lnTo>
                  <a:pt x="5995162" y="1078992"/>
                </a:lnTo>
                <a:lnTo>
                  <a:pt x="5995162" y="644664"/>
                </a:lnTo>
                <a:close/>
              </a:path>
              <a:path w="5995670" h="5424805">
                <a:moveTo>
                  <a:pt x="5995162" y="0"/>
                </a:moveTo>
                <a:lnTo>
                  <a:pt x="598601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644652"/>
                </a:lnTo>
                <a:lnTo>
                  <a:pt x="9144" y="644652"/>
                </a:lnTo>
                <a:lnTo>
                  <a:pt x="9144" y="9144"/>
                </a:lnTo>
                <a:lnTo>
                  <a:pt x="5986018" y="9144"/>
                </a:lnTo>
                <a:lnTo>
                  <a:pt x="5986018" y="644652"/>
                </a:lnTo>
                <a:lnTo>
                  <a:pt x="5995162" y="644652"/>
                </a:lnTo>
                <a:lnTo>
                  <a:pt x="5995162" y="91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892556"/>
            <a:ext cx="5902325" cy="793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Edit the MediaStore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Container policy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MediaStore </a:t>
            </a:r>
            <a:r>
              <a:rPr dirty="0" sz="1200" spc="-5">
                <a:latin typeface="Times New Roman"/>
                <a:cs typeface="Times New Roman"/>
              </a:rPr>
              <a:t>Container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policy: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9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Container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Container </a:t>
            </a:r>
            <a:r>
              <a:rPr dirty="0" sz="1200" spc="-5">
                <a:latin typeface="Arial MT"/>
                <a:cs typeface="Arial MT"/>
              </a:rPr>
              <a:t>CORS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9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new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policy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custom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80"/>
              </a:spcBef>
              <a:buAutoNum type="arabicPeriod" startAt="9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Copy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paste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5">
                <a:latin typeface="Times New Roman"/>
                <a:cs typeface="Times New Roman"/>
              </a:rPr>
              <a:t> policy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 startAt="9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Save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380"/>
              </a:lnSpc>
              <a:spcBef>
                <a:spcPts val="115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5">
                <a:latin typeface="Times New Roman"/>
                <a:cs typeface="Times New Roman"/>
              </a:rPr>
              <a:t> security,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MediaStore </a:t>
            </a:r>
            <a:r>
              <a:rPr dirty="0" sz="1200">
                <a:latin typeface="Times New Roman"/>
                <a:cs typeface="Times New Roman"/>
              </a:rPr>
              <a:t>Container</a:t>
            </a:r>
            <a:r>
              <a:rPr dirty="0" sz="1200" spc="-5">
                <a:latin typeface="Times New Roman"/>
                <a:cs typeface="Times New Roman"/>
              </a:rPr>
              <a:t> CORS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policy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restrict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 </a:t>
            </a:r>
            <a:r>
              <a:rPr dirty="0" sz="1200">
                <a:latin typeface="Times New Roman"/>
                <a:cs typeface="Times New Roman"/>
              </a:rPr>
              <a:t>domain.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>
                <a:latin typeface="Times New Roman"/>
                <a:cs typeface="Times New Roman"/>
              </a:rPr>
              <a:t> 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example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5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CORS</a:t>
            </a:r>
            <a:r>
              <a:rPr dirty="0" u="sng" sz="1200">
                <a:solidFill>
                  <a:srgbClr val="0971D2"/>
                </a:solidFill>
                <a:uFill>
                  <a:solidFill>
                    <a:srgbClr val="0971D2"/>
                  </a:solidFill>
                </a:uFill>
                <a:latin typeface="Times New Roman"/>
                <a:cs typeface="Times New Roman"/>
                <a:hlinkClick r:id="rId2"/>
              </a:rPr>
              <a:t> policy</a:t>
            </a:r>
            <a:r>
              <a:rPr dirty="0" sz="1200">
                <a:solidFill>
                  <a:srgbClr val="0971D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give </a:t>
            </a:r>
            <a:r>
              <a:rPr dirty="0" sz="1200" spc="-5">
                <a:latin typeface="Times New Roman"/>
                <a:cs typeface="Times New Roman"/>
              </a:rPr>
              <a:t>read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 domain.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 marL="433070" marR="4275455" indent="-140335">
              <a:lnSpc>
                <a:spcPct val="285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"AllowedOrigins":</a:t>
            </a:r>
            <a:r>
              <a:rPr dirty="0" sz="1000" spc="-6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[ </a:t>
            </a:r>
            <a:r>
              <a:rPr dirty="0" sz="1000" spc="-53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Consolas"/>
                <a:cs typeface="Consolas"/>
              </a:rPr>
              <a:t>"*"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],</a:t>
            </a:r>
            <a:endParaRPr sz="1000">
              <a:latin typeface="Consolas"/>
              <a:cs typeface="Consolas"/>
            </a:endParaRPr>
          </a:p>
          <a:p>
            <a:pPr marL="433070" marR="4275455" indent="-140335">
              <a:lnSpc>
                <a:spcPct val="285000"/>
              </a:lnSpc>
              <a:spcBef>
                <a:spcPts val="10"/>
              </a:spcBef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"AllowedMethods":</a:t>
            </a:r>
            <a:r>
              <a:rPr dirty="0" sz="1000" spc="-6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[ </a:t>
            </a:r>
            <a:r>
              <a:rPr dirty="0" sz="1000" spc="-53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"GET"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],</a:t>
            </a:r>
            <a:endParaRPr sz="1000">
              <a:latin typeface="Consolas"/>
              <a:cs typeface="Consolas"/>
            </a:endParaRPr>
          </a:p>
          <a:p>
            <a:pPr marL="433070" marR="4275455" indent="-140335">
              <a:lnSpc>
                <a:spcPts val="3420"/>
              </a:lnSpc>
              <a:spcBef>
                <a:spcPts val="484"/>
              </a:spcBef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"AllowedHeaders":</a:t>
            </a:r>
            <a:r>
              <a:rPr dirty="0" sz="1000" spc="-6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[ </a:t>
            </a:r>
            <a:r>
              <a:rPr dirty="0" sz="1000" spc="-53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Consolas"/>
                <a:cs typeface="Consolas"/>
              </a:rPr>
              <a:t>"*"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],</a:t>
            </a:r>
            <a:endParaRPr sz="1000">
              <a:latin typeface="Consolas"/>
              <a:cs typeface="Consolas"/>
            </a:endParaRPr>
          </a:p>
          <a:p>
            <a:pPr marL="292735" marR="4065270">
              <a:lnSpc>
                <a:spcPct val="285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"MaxAgeSeconds": 3000, </a:t>
            </a:r>
            <a:r>
              <a:rPr dirty="0" sz="1000" spc="-53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"ExposeHeaders":</a:t>
            </a:r>
            <a:r>
              <a:rPr dirty="0" sz="100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8672779"/>
            <a:ext cx="5995670" cy="434340"/>
          </a:xfrm>
          <a:custGeom>
            <a:avLst/>
            <a:gdLst/>
            <a:ahLst/>
            <a:cxnLst/>
            <a:rect l="l" t="t" r="r" b="b"/>
            <a:pathLst>
              <a:path w="5995670" h="434340">
                <a:moveTo>
                  <a:pt x="9144" y="0"/>
                </a:moveTo>
                <a:lnTo>
                  <a:pt x="0" y="0"/>
                </a:lnTo>
                <a:lnTo>
                  <a:pt x="0" y="434340"/>
                </a:lnTo>
                <a:lnTo>
                  <a:pt x="9144" y="434340"/>
                </a:lnTo>
                <a:lnTo>
                  <a:pt x="9144" y="0"/>
                </a:lnTo>
                <a:close/>
              </a:path>
              <a:path w="5995670" h="434340">
                <a:moveTo>
                  <a:pt x="5995162" y="0"/>
                </a:moveTo>
                <a:lnTo>
                  <a:pt x="5986018" y="0"/>
                </a:lnTo>
                <a:lnTo>
                  <a:pt x="5986018" y="434340"/>
                </a:lnTo>
                <a:lnTo>
                  <a:pt x="5995162" y="434340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914348"/>
            <a:ext cx="5995670" cy="1303655"/>
          </a:xfrm>
          <a:custGeom>
            <a:avLst/>
            <a:gdLst/>
            <a:ahLst/>
            <a:cxnLst/>
            <a:rect l="l" t="t" r="r" b="b"/>
            <a:pathLst>
              <a:path w="5995670" h="1303655">
                <a:moveTo>
                  <a:pt x="9144" y="0"/>
                </a:moveTo>
                <a:lnTo>
                  <a:pt x="0" y="0"/>
                </a:lnTo>
                <a:lnTo>
                  <a:pt x="0" y="434644"/>
                </a:lnTo>
                <a:lnTo>
                  <a:pt x="0" y="868984"/>
                </a:lnTo>
                <a:lnTo>
                  <a:pt x="0" y="1303324"/>
                </a:lnTo>
                <a:lnTo>
                  <a:pt x="9144" y="1303324"/>
                </a:lnTo>
                <a:lnTo>
                  <a:pt x="9144" y="868984"/>
                </a:lnTo>
                <a:lnTo>
                  <a:pt x="9144" y="434644"/>
                </a:lnTo>
                <a:lnTo>
                  <a:pt x="9144" y="0"/>
                </a:lnTo>
                <a:close/>
              </a:path>
              <a:path w="5995670" h="1303655">
                <a:moveTo>
                  <a:pt x="5995162" y="0"/>
                </a:moveTo>
                <a:lnTo>
                  <a:pt x="5986018" y="0"/>
                </a:lnTo>
                <a:lnTo>
                  <a:pt x="5986018" y="434644"/>
                </a:lnTo>
                <a:lnTo>
                  <a:pt x="5986018" y="868984"/>
                </a:lnTo>
                <a:lnTo>
                  <a:pt x="5986018" y="1303324"/>
                </a:lnTo>
                <a:lnTo>
                  <a:pt x="5995162" y="1303324"/>
                </a:lnTo>
                <a:lnTo>
                  <a:pt x="5995162" y="868984"/>
                </a:lnTo>
                <a:lnTo>
                  <a:pt x="5995162" y="434644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892555"/>
            <a:ext cx="654050" cy="1480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307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dirty="0" sz="1000" spc="-15">
                <a:solidFill>
                  <a:srgbClr val="333333"/>
                </a:solidFill>
                <a:latin typeface="Consolas"/>
                <a:cs typeface="Consolas"/>
              </a:rPr>
              <a:t>*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algn="ctr" marL="127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4" y="2217673"/>
            <a:ext cx="5995670" cy="160020"/>
          </a:xfrm>
          <a:custGeom>
            <a:avLst/>
            <a:gdLst/>
            <a:ahLst/>
            <a:cxnLst/>
            <a:rect l="l" t="t" r="r" b="b"/>
            <a:pathLst>
              <a:path w="5995670" h="160019">
                <a:moveTo>
                  <a:pt x="5995162" y="0"/>
                </a:moveTo>
                <a:lnTo>
                  <a:pt x="5986018" y="0"/>
                </a:lnTo>
                <a:lnTo>
                  <a:pt x="5986018" y="150876"/>
                </a:lnTo>
                <a:lnTo>
                  <a:pt x="9144" y="150876"/>
                </a:lnTo>
                <a:lnTo>
                  <a:pt x="9144" y="0"/>
                </a:lnTo>
                <a:lnTo>
                  <a:pt x="0" y="0"/>
                </a:lnTo>
                <a:lnTo>
                  <a:pt x="0" y="150876"/>
                </a:lnTo>
                <a:lnTo>
                  <a:pt x="0" y="160020"/>
                </a:lnTo>
                <a:lnTo>
                  <a:pt x="9144" y="160020"/>
                </a:lnTo>
                <a:lnTo>
                  <a:pt x="5986018" y="160020"/>
                </a:lnTo>
                <a:lnTo>
                  <a:pt x="5995162" y="160020"/>
                </a:lnTo>
                <a:lnTo>
                  <a:pt x="5995162" y="150876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6416" y="2697733"/>
            <a:ext cx="5981065" cy="173990"/>
          </a:xfrm>
          <a:prstGeom prst="rect">
            <a:avLst/>
          </a:prstGeom>
          <a:solidFill>
            <a:srgbClr val="D4DBDB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345"/>
              </a:lnSpc>
            </a:pPr>
            <a:r>
              <a:rPr dirty="0" sz="1200" spc="-5">
                <a:solidFill>
                  <a:srgbClr val="333333"/>
                </a:solidFill>
                <a:latin typeface="Times New Roman"/>
                <a:cs typeface="Times New Roman"/>
              </a:rPr>
              <a:t>JSON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5407533"/>
            <a:ext cx="3048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Create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a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MediaStore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Container</a:t>
            </a:r>
            <a:r>
              <a:rPr dirty="0" sz="1200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CORS</a:t>
            </a:r>
            <a:r>
              <a:rPr dirty="0" sz="1200" spc="5" i="1">
                <a:solidFill>
                  <a:srgbClr val="869195"/>
                </a:solidFill>
                <a:latin typeface="Arial"/>
                <a:cs typeface="Arial"/>
              </a:rPr>
              <a:t> </a:t>
            </a:r>
            <a:r>
              <a:rPr dirty="0" sz="1200" spc="-5" i="1">
                <a:solidFill>
                  <a:srgbClr val="869195"/>
                </a:solidFill>
                <a:latin typeface="Arial"/>
                <a:cs typeface="Arial"/>
              </a:rPr>
              <a:t>policy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8284" y="7442974"/>
            <a:ext cx="5995670" cy="1515110"/>
          </a:xfrm>
          <a:custGeom>
            <a:avLst/>
            <a:gdLst/>
            <a:ahLst/>
            <a:cxnLst/>
            <a:rect l="l" t="t" r="r" b="b"/>
            <a:pathLst>
              <a:path w="5995670" h="1515109">
                <a:moveTo>
                  <a:pt x="5995162" y="0"/>
                </a:moveTo>
                <a:lnTo>
                  <a:pt x="5986018" y="0"/>
                </a:lnTo>
                <a:lnTo>
                  <a:pt x="9144" y="0"/>
                </a:lnTo>
                <a:lnTo>
                  <a:pt x="0" y="0"/>
                </a:lnTo>
                <a:lnTo>
                  <a:pt x="0" y="9131"/>
                </a:lnTo>
                <a:lnTo>
                  <a:pt x="0" y="646163"/>
                </a:lnTo>
                <a:lnTo>
                  <a:pt x="0" y="1080452"/>
                </a:lnTo>
                <a:lnTo>
                  <a:pt x="0" y="1514792"/>
                </a:lnTo>
                <a:lnTo>
                  <a:pt x="9144" y="1514792"/>
                </a:lnTo>
                <a:lnTo>
                  <a:pt x="9144" y="1080503"/>
                </a:lnTo>
                <a:lnTo>
                  <a:pt x="9144" y="646163"/>
                </a:lnTo>
                <a:lnTo>
                  <a:pt x="9144" y="9131"/>
                </a:lnTo>
                <a:lnTo>
                  <a:pt x="5986018" y="9131"/>
                </a:lnTo>
                <a:lnTo>
                  <a:pt x="5986018" y="646163"/>
                </a:lnTo>
                <a:lnTo>
                  <a:pt x="5986018" y="1080452"/>
                </a:lnTo>
                <a:lnTo>
                  <a:pt x="5986018" y="1514792"/>
                </a:lnTo>
                <a:lnTo>
                  <a:pt x="5995162" y="1514792"/>
                </a:lnTo>
                <a:lnTo>
                  <a:pt x="5995162" y="1080503"/>
                </a:lnTo>
                <a:lnTo>
                  <a:pt x="5995162" y="646163"/>
                </a:lnTo>
                <a:lnTo>
                  <a:pt x="5995162" y="9131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004" y="6076569"/>
            <a:ext cx="4023995" cy="3036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create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MediaStore</a:t>
            </a:r>
            <a:r>
              <a:rPr dirty="0" sz="1200" spc="-5">
                <a:latin typeface="Times New Roman"/>
                <a:cs typeface="Times New Roman"/>
              </a:rPr>
              <a:t> Object lifecycle</a:t>
            </a:r>
            <a:r>
              <a:rPr dirty="0" sz="1200">
                <a:latin typeface="Times New Roman"/>
                <a:cs typeface="Times New Roman"/>
              </a:rPr>
              <a:t> policy: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buAutoNum type="arabicPeriod" startAt="13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>
                <a:latin typeface="Arial MT"/>
                <a:cs typeface="Arial MT"/>
              </a:rPr>
              <a:t>Container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page,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Arial MT"/>
                <a:cs typeface="Arial MT"/>
              </a:rPr>
              <a:t>Object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lifecycle 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700"/>
              </a:spcBef>
              <a:buAutoNum type="arabicPeriod" startAt="13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new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policy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choose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Create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custom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policy</a:t>
            </a:r>
            <a:endParaRPr sz="1200">
              <a:latin typeface="Arial MT"/>
              <a:cs typeface="Arial MT"/>
            </a:endParaRPr>
          </a:p>
          <a:p>
            <a:pPr marL="469265" indent="-208915">
              <a:lnSpc>
                <a:spcPct val="100000"/>
              </a:lnSpc>
              <a:spcBef>
                <a:spcPts val="670"/>
              </a:spcBef>
              <a:buAutoNum type="arabicPeriod" startAt="13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Copy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paste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5">
                <a:latin typeface="Times New Roman"/>
                <a:cs typeface="Times New Roman"/>
              </a:rPr>
              <a:t> policy</a:t>
            </a:r>
            <a:endParaRPr sz="1200">
              <a:latin typeface="Times New Roman"/>
              <a:cs typeface="Times New Roman"/>
            </a:endParaRPr>
          </a:p>
          <a:p>
            <a:pPr marL="469265" indent="-208915">
              <a:lnSpc>
                <a:spcPct val="100000"/>
              </a:lnSpc>
              <a:spcBef>
                <a:spcPts val="710"/>
              </a:spcBef>
              <a:buAutoNum type="arabicPeriod" startAt="13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Choose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 MT"/>
                <a:cs typeface="Arial MT"/>
              </a:rPr>
              <a:t>Save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152400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"rules":</a:t>
            </a:r>
            <a:r>
              <a:rPr dirty="0" sz="1000" spc="-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"definition":</a:t>
            </a:r>
            <a:r>
              <a:rPr dirty="0" sz="1000" spc="-5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000" spc="-5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8284" y="8957767"/>
            <a:ext cx="5995670" cy="434340"/>
          </a:xfrm>
          <a:custGeom>
            <a:avLst/>
            <a:gdLst/>
            <a:ahLst/>
            <a:cxnLst/>
            <a:rect l="l" t="t" r="r" b="b"/>
            <a:pathLst>
              <a:path w="5995670" h="434340">
                <a:moveTo>
                  <a:pt x="9144" y="0"/>
                </a:moveTo>
                <a:lnTo>
                  <a:pt x="0" y="0"/>
                </a:lnTo>
                <a:lnTo>
                  <a:pt x="0" y="434340"/>
                </a:lnTo>
                <a:lnTo>
                  <a:pt x="9144" y="434340"/>
                </a:lnTo>
                <a:lnTo>
                  <a:pt x="9144" y="0"/>
                </a:lnTo>
                <a:close/>
              </a:path>
              <a:path w="5995670" h="434340">
                <a:moveTo>
                  <a:pt x="5995162" y="0"/>
                </a:moveTo>
                <a:lnTo>
                  <a:pt x="5986018" y="0"/>
                </a:lnTo>
                <a:lnTo>
                  <a:pt x="5986018" y="434340"/>
                </a:lnTo>
                <a:lnTo>
                  <a:pt x="5995162" y="434340"/>
                </a:lnTo>
                <a:lnTo>
                  <a:pt x="5995162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332988"/>
            <a:ext cx="5931432" cy="20816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Arun kumar</dc:creator>
  <dcterms:created xsi:type="dcterms:W3CDTF">2023-04-05T13:05:45Z</dcterms:created>
  <dcterms:modified xsi:type="dcterms:W3CDTF">2023-04-05T13:05:45Z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2023-04-05T00:00:00Z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2023-04-05T00:00:00Z</vt:filetime>
  </property>
</Properties>
</file>