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imes New Roman" charset="1" panose="02030502070405020303"/>
      <p:regular r:id="rId10"/>
    </p:embeddedFont>
    <p:embeddedFont>
      <p:font typeface="Times New Roman Bold" charset="1" panose="02030802070405020303"/>
      <p:regular r:id="rId11"/>
    </p:embeddedFont>
    <p:embeddedFont>
      <p:font typeface="Times New Roman Italics" charset="1" panose="02030502070405090303"/>
      <p:regular r:id="rId12"/>
    </p:embeddedFont>
    <p:embeddedFont>
      <p:font typeface="Times New Roman Bold Italics" charset="1" panose="02030802070405090303"/>
      <p:regular r:id="rId13"/>
    </p:embeddedFont>
    <p:embeddedFont>
      <p:font typeface="Times New Roman Medium" charset="1" panose="02030502070405020303"/>
      <p:regular r:id="rId14"/>
    </p:embeddedFont>
    <p:embeddedFont>
      <p:font typeface="Times New Roman Medium Italics" charset="1" panose="02030502070405090303"/>
      <p:regular r:id="rId15"/>
    </p:embeddedFont>
    <p:embeddedFont>
      <p:font typeface="Times New Roman Semi-Bold" charset="1" panose="02030702070405020303"/>
      <p:regular r:id="rId16"/>
    </p:embeddedFont>
    <p:embeddedFont>
      <p:font typeface="Times New Roman Semi-Bold Italics" charset="1" panose="02030702070405090303"/>
      <p:regular r:id="rId17"/>
    </p:embeddedFont>
    <p:embeddedFont>
      <p:font typeface="Times New Roman Ultra-Bold" charset="1" panose="020309020704050203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slides/slide1.xml" Type="http://schemas.openxmlformats.org/officeDocument/2006/relationships/slide"/><Relationship Id="rId2" Target="presProps.xml" Type="http://schemas.openxmlformats.org/officeDocument/2006/relationships/presProps"/><Relationship Id="rId20" Target="slides/slide2.xml" Type="http://schemas.openxmlformats.org/officeDocument/2006/relationships/slide"/><Relationship Id="rId21" Target="slides/slide3.xml" Type="http://schemas.openxmlformats.org/officeDocument/2006/relationships/slide"/><Relationship Id="rId22" Target="slides/slide4.xml" Type="http://schemas.openxmlformats.org/officeDocument/2006/relationships/slide"/><Relationship Id="rId23" Target="slides/slide5.xml" Type="http://schemas.openxmlformats.org/officeDocument/2006/relationships/slide"/><Relationship Id="rId24" Target="slides/slide6.xml" Type="http://schemas.openxmlformats.org/officeDocument/2006/relationships/slide"/><Relationship Id="rId25" Target="slides/slide7.xml" Type="http://schemas.openxmlformats.org/officeDocument/2006/relationships/slide"/><Relationship Id="rId26" Target="slides/slide8.xml" Type="http://schemas.openxmlformats.org/officeDocument/2006/relationships/slide"/><Relationship Id="rId27" Target="slides/slide9.xml" Type="http://schemas.openxmlformats.org/officeDocument/2006/relationships/slide"/><Relationship Id="rId28" Target="slides/slide10.xml" Type="http://schemas.openxmlformats.org/officeDocument/2006/relationships/slide"/><Relationship Id="rId29" Target="slides/slide11.xml" Type="http://schemas.openxmlformats.org/officeDocument/2006/relationships/slide"/><Relationship Id="rId3" Target="viewProps.xml" Type="http://schemas.openxmlformats.org/officeDocument/2006/relationships/viewProps"/><Relationship Id="rId30" Target="slides/slide12.xml" Type="http://schemas.openxmlformats.org/officeDocument/2006/relationships/slide"/><Relationship Id="rId31" Target="slides/slide13.xml" Type="http://schemas.openxmlformats.org/officeDocument/2006/relationships/slide"/><Relationship Id="rId32" Target="slides/slide14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5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5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5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5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5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5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5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5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5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5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5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0779" y="380701"/>
            <a:ext cx="3015362" cy="1295998"/>
          </a:xfrm>
          <a:custGeom>
            <a:avLst/>
            <a:gdLst/>
            <a:ahLst/>
            <a:cxnLst/>
            <a:rect r="r" b="b" t="t" l="l"/>
            <a:pathLst>
              <a:path h="1295998" w="3015362">
                <a:moveTo>
                  <a:pt x="0" y="0"/>
                </a:moveTo>
                <a:lnTo>
                  <a:pt x="3015362" y="0"/>
                </a:lnTo>
                <a:lnTo>
                  <a:pt x="3015362" y="1295998"/>
                </a:lnTo>
                <a:lnTo>
                  <a:pt x="0" y="12959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" t="0" r="-12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62836" y="689546"/>
            <a:ext cx="2551843" cy="678308"/>
          </a:xfrm>
          <a:custGeom>
            <a:avLst/>
            <a:gdLst/>
            <a:ahLst/>
            <a:cxnLst/>
            <a:rect r="r" b="b" t="t" l="l"/>
            <a:pathLst>
              <a:path h="678308" w="2551843">
                <a:moveTo>
                  <a:pt x="0" y="0"/>
                </a:moveTo>
                <a:lnTo>
                  <a:pt x="2551843" y="0"/>
                </a:lnTo>
                <a:lnTo>
                  <a:pt x="2551843" y="678308"/>
                </a:lnTo>
                <a:lnTo>
                  <a:pt x="0" y="6783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786324"/>
            <a:ext cx="14012882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280"/>
              </a:lnSpc>
              <a:spcBef>
                <a:spcPct val="0"/>
              </a:spcBef>
            </a:pPr>
            <a:r>
              <a:rPr lang="en-US" sz="4400" strike="noStrike" u="none">
                <a:solidFill>
                  <a:srgbClr val="002060"/>
                </a:solidFill>
                <a:latin typeface="Times New Roman Bold"/>
              </a:rPr>
              <a:t>Department of Master of Computer Applications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142196" y="4754741"/>
            <a:ext cx="11164271" cy="903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63"/>
              </a:lnSpc>
            </a:pPr>
            <a:r>
              <a:rPr lang="en-US" sz="4399">
                <a:solidFill>
                  <a:srgbClr val="002060"/>
                </a:solidFill>
                <a:latin typeface="Times New Roman"/>
              </a:rPr>
              <a:t>Revolutionizing Email Marketing with </a:t>
            </a:r>
            <a:r>
              <a:rPr lang="en-US" sz="4399">
                <a:solidFill>
                  <a:srgbClr val="FF3131"/>
                </a:solidFill>
                <a:latin typeface="Times New Roman"/>
              </a:rPr>
              <a:t>AI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52488" y="3434024"/>
            <a:ext cx="15062191" cy="1490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04"/>
              </a:lnSpc>
            </a:pPr>
            <a:r>
              <a:rPr lang="en-US" sz="7200">
                <a:solidFill>
                  <a:srgbClr val="002060"/>
                </a:solidFill>
                <a:latin typeface="Times New Roman Bold"/>
              </a:rPr>
              <a:t>The Email Campaign Generator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90779" y="1884127"/>
            <a:ext cx="15588293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80"/>
              </a:lnSpc>
            </a:pPr>
            <a:r>
              <a:rPr lang="en-US" sz="4400">
                <a:solidFill>
                  <a:srgbClr val="002060"/>
                </a:solidFill>
                <a:latin typeface="Times New Roman Bold"/>
              </a:rPr>
              <a:t>Department of Artificial Intelligence &amp; Machine Learning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4416701" y="693354"/>
            <a:ext cx="4435148" cy="674500"/>
          </a:xfrm>
          <a:custGeom>
            <a:avLst/>
            <a:gdLst/>
            <a:ahLst/>
            <a:cxnLst/>
            <a:rect r="r" b="b" t="t" l="l"/>
            <a:pathLst>
              <a:path h="674500" w="4435148">
                <a:moveTo>
                  <a:pt x="0" y="0"/>
                </a:moveTo>
                <a:lnTo>
                  <a:pt x="4435148" y="0"/>
                </a:lnTo>
                <a:lnTo>
                  <a:pt x="4435148" y="674500"/>
                </a:lnTo>
                <a:lnTo>
                  <a:pt x="0" y="6745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" r="0" b="-1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483708" y="6453812"/>
            <a:ext cx="8001149" cy="418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3400">
                <a:solidFill>
                  <a:srgbClr val="002060"/>
                </a:solidFill>
                <a:latin typeface="Times New Roman"/>
              </a:rPr>
              <a:t>   Team Members</a:t>
            </a:r>
          </a:p>
          <a:p>
            <a:pPr algn="ctr">
              <a:lnSpc>
                <a:spcPts val="4080"/>
              </a:lnSpc>
            </a:pPr>
            <a:r>
              <a:rPr lang="en-US" sz="3400">
                <a:solidFill>
                  <a:srgbClr val="002060"/>
                </a:solidFill>
                <a:latin typeface="Times New Roman"/>
              </a:rPr>
              <a:t>1.Abhinav Anand           --     1RV21AI002</a:t>
            </a:r>
          </a:p>
          <a:p>
            <a:pPr algn="ctr">
              <a:lnSpc>
                <a:spcPts val="4080"/>
              </a:lnSpc>
            </a:pPr>
            <a:r>
              <a:rPr lang="en-US" sz="3400">
                <a:solidFill>
                  <a:srgbClr val="002060"/>
                </a:solidFill>
                <a:latin typeface="Times New Roman"/>
              </a:rPr>
              <a:t>2.Aman Tripathi             --     1RV21AI008</a:t>
            </a:r>
          </a:p>
          <a:p>
            <a:pPr algn="ctr">
              <a:lnSpc>
                <a:spcPts val="4080"/>
              </a:lnSpc>
            </a:pPr>
            <a:r>
              <a:rPr lang="en-US" sz="3400">
                <a:solidFill>
                  <a:srgbClr val="002060"/>
                </a:solidFill>
                <a:latin typeface="Times New Roman"/>
              </a:rPr>
              <a:t>3.Shubham Kumar         --     1RV21AI050</a:t>
            </a:r>
          </a:p>
          <a:p>
            <a:pPr algn="ctr">
              <a:lnSpc>
                <a:spcPts val="4080"/>
              </a:lnSpc>
            </a:pPr>
            <a:r>
              <a:rPr lang="en-US" sz="3400">
                <a:solidFill>
                  <a:srgbClr val="002060"/>
                </a:solidFill>
                <a:latin typeface="Times New Roman"/>
              </a:rPr>
              <a:t>4.Arun Kumar Arali      --     1RV23MC016</a:t>
            </a:r>
          </a:p>
          <a:p>
            <a:pPr algn="ctr">
              <a:lnSpc>
                <a:spcPts val="4080"/>
              </a:lnSpc>
            </a:pPr>
            <a:r>
              <a:rPr lang="en-US" sz="3400">
                <a:solidFill>
                  <a:srgbClr val="002060"/>
                </a:solidFill>
                <a:latin typeface="Times New Roman"/>
              </a:rPr>
              <a:t>5.Shashanka                    --     1RV23MC092</a:t>
            </a:r>
          </a:p>
          <a:p>
            <a:pPr algn="ctr">
              <a:lnSpc>
                <a:spcPts val="4080"/>
              </a:lnSpc>
            </a:pPr>
            <a:r>
              <a:rPr lang="en-US" sz="3400">
                <a:solidFill>
                  <a:srgbClr val="002060"/>
                </a:solidFill>
                <a:latin typeface="Times New Roman"/>
              </a:rPr>
              <a:t>6.Sindhu M Hegde          --    1RV23MC101</a:t>
            </a:r>
          </a:p>
          <a:p>
            <a:pPr algn="ctr">
              <a:lnSpc>
                <a:spcPts val="40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0779" y="380701"/>
            <a:ext cx="3015362" cy="1295998"/>
          </a:xfrm>
          <a:custGeom>
            <a:avLst/>
            <a:gdLst/>
            <a:ahLst/>
            <a:cxnLst/>
            <a:rect r="r" b="b" t="t" l="l"/>
            <a:pathLst>
              <a:path h="1295998" w="3015362">
                <a:moveTo>
                  <a:pt x="0" y="0"/>
                </a:moveTo>
                <a:lnTo>
                  <a:pt x="3015362" y="0"/>
                </a:lnTo>
                <a:lnTo>
                  <a:pt x="3015362" y="1295998"/>
                </a:lnTo>
                <a:lnTo>
                  <a:pt x="0" y="12959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" t="0" r="-12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416701" y="693354"/>
            <a:ext cx="4435148" cy="674500"/>
          </a:xfrm>
          <a:custGeom>
            <a:avLst/>
            <a:gdLst/>
            <a:ahLst/>
            <a:cxnLst/>
            <a:rect r="r" b="b" t="t" l="l"/>
            <a:pathLst>
              <a:path h="674500" w="4435148">
                <a:moveTo>
                  <a:pt x="0" y="0"/>
                </a:moveTo>
                <a:lnTo>
                  <a:pt x="4435148" y="0"/>
                </a:lnTo>
                <a:lnTo>
                  <a:pt x="4435148" y="674500"/>
                </a:lnTo>
                <a:lnTo>
                  <a:pt x="0" y="674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" r="0" b="-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62836" y="689546"/>
            <a:ext cx="2551843" cy="678308"/>
          </a:xfrm>
          <a:custGeom>
            <a:avLst/>
            <a:gdLst/>
            <a:ahLst/>
            <a:cxnLst/>
            <a:rect r="r" b="b" t="t" l="l"/>
            <a:pathLst>
              <a:path h="678308" w="2551843">
                <a:moveTo>
                  <a:pt x="0" y="0"/>
                </a:moveTo>
                <a:lnTo>
                  <a:pt x="2551843" y="0"/>
                </a:lnTo>
                <a:lnTo>
                  <a:pt x="2551843" y="678308"/>
                </a:lnTo>
                <a:lnTo>
                  <a:pt x="0" y="6783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496298" y="1889970"/>
          <a:ext cx="16180057" cy="8150258"/>
        </p:xfrm>
        <a:graphic>
          <a:graphicData uri="http://schemas.openxmlformats.org/drawingml/2006/table">
            <a:tbl>
              <a:tblPr/>
              <a:tblGrid>
                <a:gridCol w="8090029"/>
                <a:gridCol w="8090029"/>
              </a:tblGrid>
              <a:tr h="146885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760"/>
                        </a:lnSpc>
                        <a:defRPr/>
                      </a:pPr>
                      <a:r>
                        <a:rPr lang="en-US" sz="3400">
                          <a:solidFill>
                            <a:srgbClr val="002060"/>
                          </a:solidFill>
                          <a:latin typeface="Times New Roman"/>
                        </a:rPr>
                        <a:t>Pros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760"/>
                        </a:lnSpc>
                        <a:defRPr/>
                      </a:pPr>
                      <a:r>
                        <a:rPr lang="en-US" sz="3400">
                          <a:solidFill>
                            <a:srgbClr val="002060"/>
                          </a:solidFill>
                          <a:latin typeface="Times New Roman"/>
                        </a:rPr>
                        <a:t>Cons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229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760"/>
                        </a:lnSpc>
                        <a:defRPr/>
                      </a:pPr>
                      <a:r>
                        <a:rPr lang="en-US" sz="3400">
                          <a:solidFill>
                            <a:srgbClr val="002060"/>
                          </a:solidFill>
                          <a:latin typeface="Times New Roman"/>
                        </a:rPr>
                        <a:t>- Suitable for sequential data modeling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760"/>
                        </a:lnSpc>
                        <a:defRPr/>
                      </a:pPr>
                      <a:r>
                        <a:rPr lang="en-US" sz="3400">
                          <a:solidFill>
                            <a:srgbClr val="002060"/>
                          </a:solidFill>
                          <a:latin typeface="Times New Roman"/>
                        </a:rPr>
                        <a:t>- Difficulty capturing long-range dependencies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450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620"/>
                        </a:lnSpc>
                        <a:defRPr/>
                      </a:pPr>
                      <a:r>
                        <a:rPr lang="en-US" sz="3300">
                          <a:solidFill>
                            <a:srgbClr val="002060"/>
                          </a:solidFill>
                          <a:latin typeface="Times New Roman"/>
                        </a:rPr>
                        <a:t>- Intuitive architecture for text generation tasks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760"/>
                        </a:lnSpc>
                        <a:defRPr/>
                      </a:pPr>
                      <a:r>
                        <a:rPr lang="en-US" sz="3400">
                          <a:solidFill>
                            <a:srgbClr val="002060"/>
                          </a:solidFill>
                          <a:latin typeface="Times New Roman"/>
                        </a:rPr>
                        <a:t>- Prone to vanishing/exploding gradients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229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760"/>
                        </a:lnSpc>
                        <a:defRPr/>
                      </a:pPr>
                      <a:r>
                        <a:rPr lang="en-US" sz="3400">
                          <a:solidFill>
                            <a:srgbClr val="002060"/>
                          </a:solidFill>
                          <a:latin typeface="Times New Roman"/>
                        </a:rPr>
                        <a:t>- Memory efficient for processing sequences of varying lengths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760"/>
                        </a:lnSpc>
                        <a:defRPr/>
                      </a:pPr>
                      <a:r>
                        <a:rPr lang="en-US" sz="3400">
                          <a:solidFill>
                            <a:srgbClr val="002060"/>
                          </a:solidFill>
                          <a:latin typeface="Times New Roman"/>
                        </a:rPr>
                        <a:t>- Limited parallelization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229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760"/>
                        </a:lnSpc>
                        <a:defRPr/>
                      </a:pPr>
                      <a:r>
                        <a:rPr lang="en-US" sz="3400">
                          <a:solidFill>
                            <a:srgbClr val="002060"/>
                          </a:solidFill>
                          <a:latin typeface="Times New Roman"/>
                        </a:rPr>
                        <a:t>- Interpretable and easier to visualize sequence generation process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760"/>
                        </a:lnSpc>
                        <a:defRPr/>
                      </a:pPr>
                      <a:r>
                        <a:rPr lang="en-US" sz="3400">
                          <a:solidFill>
                            <a:srgbClr val="002060"/>
                          </a:solidFill>
                          <a:latin typeface="Times New Roman"/>
                        </a:rPr>
                        <a:t>- Limited context window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0779" y="380701"/>
            <a:ext cx="3015362" cy="1295998"/>
          </a:xfrm>
          <a:custGeom>
            <a:avLst/>
            <a:gdLst/>
            <a:ahLst/>
            <a:cxnLst/>
            <a:rect r="r" b="b" t="t" l="l"/>
            <a:pathLst>
              <a:path h="1295998" w="3015362">
                <a:moveTo>
                  <a:pt x="0" y="0"/>
                </a:moveTo>
                <a:lnTo>
                  <a:pt x="3015362" y="0"/>
                </a:lnTo>
                <a:lnTo>
                  <a:pt x="3015362" y="1295998"/>
                </a:lnTo>
                <a:lnTo>
                  <a:pt x="0" y="12959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" t="0" r="-12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416701" y="693354"/>
            <a:ext cx="4435148" cy="674500"/>
          </a:xfrm>
          <a:custGeom>
            <a:avLst/>
            <a:gdLst/>
            <a:ahLst/>
            <a:cxnLst/>
            <a:rect r="r" b="b" t="t" l="l"/>
            <a:pathLst>
              <a:path h="674500" w="4435148">
                <a:moveTo>
                  <a:pt x="0" y="0"/>
                </a:moveTo>
                <a:lnTo>
                  <a:pt x="4435148" y="0"/>
                </a:lnTo>
                <a:lnTo>
                  <a:pt x="4435148" y="674500"/>
                </a:lnTo>
                <a:lnTo>
                  <a:pt x="0" y="674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" r="0" b="-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62836" y="689546"/>
            <a:ext cx="2551843" cy="678308"/>
          </a:xfrm>
          <a:custGeom>
            <a:avLst/>
            <a:gdLst/>
            <a:ahLst/>
            <a:cxnLst/>
            <a:rect r="r" b="b" t="t" l="l"/>
            <a:pathLst>
              <a:path h="678308" w="2551843">
                <a:moveTo>
                  <a:pt x="0" y="0"/>
                </a:moveTo>
                <a:lnTo>
                  <a:pt x="2551843" y="0"/>
                </a:lnTo>
                <a:lnTo>
                  <a:pt x="2551843" y="678308"/>
                </a:lnTo>
                <a:lnTo>
                  <a:pt x="0" y="6783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497332" y="2353901"/>
            <a:ext cx="9618361" cy="7438937"/>
          </a:xfrm>
          <a:custGeom>
            <a:avLst/>
            <a:gdLst/>
            <a:ahLst/>
            <a:cxnLst/>
            <a:rect r="r" b="b" t="t" l="l"/>
            <a:pathLst>
              <a:path h="7438937" w="9618361">
                <a:moveTo>
                  <a:pt x="0" y="0"/>
                </a:moveTo>
                <a:lnTo>
                  <a:pt x="9618360" y="0"/>
                </a:lnTo>
                <a:lnTo>
                  <a:pt x="9618360" y="7438937"/>
                </a:lnTo>
                <a:lnTo>
                  <a:pt x="0" y="743893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560" t="0" r="-156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30154" y="2038412"/>
            <a:ext cx="8313846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80"/>
              </a:lnSpc>
              <a:spcBef>
                <a:spcPct val="0"/>
              </a:spcBef>
            </a:pPr>
            <a:r>
              <a:rPr lang="en-US" sz="4400" strike="noStrike" u="none">
                <a:solidFill>
                  <a:srgbClr val="002060"/>
                </a:solidFill>
                <a:latin typeface="Times New Roman"/>
              </a:rPr>
              <a:t>2.Transformers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3461445"/>
            <a:ext cx="8497332" cy="6086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49961" indent="-474980" lvl="1">
              <a:lnSpc>
                <a:spcPts val="5280"/>
              </a:lnSpc>
              <a:buFont typeface="Arial"/>
              <a:buChar char="•"/>
            </a:pPr>
            <a:r>
              <a:rPr lang="en-US" sz="4400">
                <a:solidFill>
                  <a:srgbClr val="002060"/>
                </a:solidFill>
                <a:latin typeface="Times New Roman"/>
              </a:rPr>
              <a:t>Transformers are a type of neural network architecture that transforms or changes an input sequence into an output sequence.</a:t>
            </a:r>
          </a:p>
          <a:p>
            <a:pPr algn="l" marL="949961" indent="-474980" lvl="1">
              <a:lnSpc>
                <a:spcPts val="5280"/>
              </a:lnSpc>
              <a:buFont typeface="Arial"/>
              <a:buChar char="•"/>
            </a:pPr>
            <a:r>
              <a:rPr lang="en-US" sz="4400">
                <a:solidFill>
                  <a:srgbClr val="002060"/>
                </a:solidFill>
                <a:latin typeface="Times New Roman"/>
              </a:rPr>
              <a:t> They do this by learning context and tracking relationships between sequence components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0779" y="380701"/>
            <a:ext cx="3015362" cy="1295998"/>
          </a:xfrm>
          <a:custGeom>
            <a:avLst/>
            <a:gdLst/>
            <a:ahLst/>
            <a:cxnLst/>
            <a:rect r="r" b="b" t="t" l="l"/>
            <a:pathLst>
              <a:path h="1295998" w="3015362">
                <a:moveTo>
                  <a:pt x="0" y="0"/>
                </a:moveTo>
                <a:lnTo>
                  <a:pt x="3015362" y="0"/>
                </a:lnTo>
                <a:lnTo>
                  <a:pt x="3015362" y="1295998"/>
                </a:lnTo>
                <a:lnTo>
                  <a:pt x="0" y="12959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" t="0" r="-12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416701" y="693354"/>
            <a:ext cx="4435148" cy="674500"/>
          </a:xfrm>
          <a:custGeom>
            <a:avLst/>
            <a:gdLst/>
            <a:ahLst/>
            <a:cxnLst/>
            <a:rect r="r" b="b" t="t" l="l"/>
            <a:pathLst>
              <a:path h="674500" w="4435148">
                <a:moveTo>
                  <a:pt x="0" y="0"/>
                </a:moveTo>
                <a:lnTo>
                  <a:pt x="4435148" y="0"/>
                </a:lnTo>
                <a:lnTo>
                  <a:pt x="4435148" y="674500"/>
                </a:lnTo>
                <a:lnTo>
                  <a:pt x="0" y="674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" r="0" b="-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62836" y="689546"/>
            <a:ext cx="2551843" cy="678308"/>
          </a:xfrm>
          <a:custGeom>
            <a:avLst/>
            <a:gdLst/>
            <a:ahLst/>
            <a:cxnLst/>
            <a:rect r="r" b="b" t="t" l="l"/>
            <a:pathLst>
              <a:path h="678308" w="2551843">
                <a:moveTo>
                  <a:pt x="0" y="0"/>
                </a:moveTo>
                <a:lnTo>
                  <a:pt x="2551843" y="0"/>
                </a:lnTo>
                <a:lnTo>
                  <a:pt x="2551843" y="678308"/>
                </a:lnTo>
                <a:lnTo>
                  <a:pt x="0" y="6783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590779" y="1940476"/>
          <a:ext cx="17333002" cy="7679573"/>
        </p:xfrm>
        <a:graphic>
          <a:graphicData uri="http://schemas.openxmlformats.org/drawingml/2006/table">
            <a:tbl>
              <a:tblPr/>
              <a:tblGrid>
                <a:gridCol w="8175971"/>
                <a:gridCol w="9157031"/>
              </a:tblGrid>
              <a:tr h="9833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759"/>
                        </a:lnSpc>
                        <a:defRPr/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Times New Roman"/>
                        </a:rPr>
                        <a:t>Pros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759"/>
                        </a:lnSpc>
                        <a:defRPr/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Times New Roman"/>
                        </a:rPr>
                        <a:t>Cons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591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759"/>
                        </a:lnSpc>
                        <a:defRPr/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Times New Roman"/>
                        </a:rPr>
                        <a:t>- Highly effective at capturing long-range dependencies in text data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759"/>
                        </a:lnSpc>
                        <a:defRPr/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Times New Roman"/>
                        </a:rPr>
                        <a:t>- Require large amounts of computational resources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591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759"/>
                        </a:lnSpc>
                        <a:defRPr/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Times New Roman"/>
                        </a:rPr>
                        <a:t>- Parallel processing enables faster training times and better scalability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759"/>
                        </a:lnSpc>
                        <a:defRPr/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Times New Roman"/>
                        </a:rPr>
                        <a:t>- Higher computational cost compared to RNNs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591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759"/>
                        </a:lnSpc>
                        <a:defRPr/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Times New Roman"/>
                        </a:rPr>
                        <a:t>- Large context window allows for more comprehensive understanding of text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759"/>
                        </a:lnSpc>
                        <a:defRPr/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Times New Roman"/>
                        </a:rPr>
                        <a:t>- May require extensive hyperparameter tuning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846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759"/>
                        </a:lnSpc>
                        <a:defRPr/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Times New Roman"/>
                        </a:rPr>
                        <a:t>- Transfer learning from pre-trained models can boost performance and reduce training time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759"/>
                        </a:lnSpc>
                        <a:defRPr/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Times New Roman"/>
                        </a:rPr>
                        <a:t>- Lack of interpretability and explainability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0779" y="380701"/>
            <a:ext cx="3015362" cy="1295998"/>
          </a:xfrm>
          <a:custGeom>
            <a:avLst/>
            <a:gdLst/>
            <a:ahLst/>
            <a:cxnLst/>
            <a:rect r="r" b="b" t="t" l="l"/>
            <a:pathLst>
              <a:path h="1295998" w="3015362">
                <a:moveTo>
                  <a:pt x="0" y="0"/>
                </a:moveTo>
                <a:lnTo>
                  <a:pt x="3015362" y="0"/>
                </a:lnTo>
                <a:lnTo>
                  <a:pt x="3015362" y="1295998"/>
                </a:lnTo>
                <a:lnTo>
                  <a:pt x="0" y="12959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" t="0" r="-12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416701" y="693354"/>
            <a:ext cx="4435148" cy="674500"/>
          </a:xfrm>
          <a:custGeom>
            <a:avLst/>
            <a:gdLst/>
            <a:ahLst/>
            <a:cxnLst/>
            <a:rect r="r" b="b" t="t" l="l"/>
            <a:pathLst>
              <a:path h="674500" w="4435148">
                <a:moveTo>
                  <a:pt x="0" y="0"/>
                </a:moveTo>
                <a:lnTo>
                  <a:pt x="4435148" y="0"/>
                </a:lnTo>
                <a:lnTo>
                  <a:pt x="4435148" y="674500"/>
                </a:lnTo>
                <a:lnTo>
                  <a:pt x="0" y="674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" r="0" b="-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62836" y="689546"/>
            <a:ext cx="2551843" cy="678308"/>
          </a:xfrm>
          <a:custGeom>
            <a:avLst/>
            <a:gdLst/>
            <a:ahLst/>
            <a:cxnLst/>
            <a:rect r="r" b="b" t="t" l="l"/>
            <a:pathLst>
              <a:path h="678308" w="2551843">
                <a:moveTo>
                  <a:pt x="0" y="0"/>
                </a:moveTo>
                <a:lnTo>
                  <a:pt x="2551843" y="0"/>
                </a:lnTo>
                <a:lnTo>
                  <a:pt x="2551843" y="678308"/>
                </a:lnTo>
                <a:lnTo>
                  <a:pt x="0" y="6783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56232" y="2075188"/>
            <a:ext cx="14991235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002060"/>
                </a:solidFill>
                <a:latin typeface="Times New Roman Bold"/>
              </a:rPr>
              <a:t>Reason for Choosing Transformers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923038"/>
            <a:ext cx="9728449" cy="347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49961" indent="-474980" lvl="1">
              <a:lnSpc>
                <a:spcPts val="6820"/>
              </a:lnSpc>
              <a:buFont typeface="Arial"/>
              <a:buChar char="•"/>
            </a:pPr>
            <a:r>
              <a:rPr lang="en-US" sz="4400">
                <a:solidFill>
                  <a:srgbClr val="002060"/>
                </a:solidFill>
                <a:latin typeface="Times New Roman"/>
              </a:rPr>
              <a:t>Attention Mechanism</a:t>
            </a:r>
          </a:p>
          <a:p>
            <a:pPr algn="just" marL="949961" indent="-474980" lvl="1">
              <a:lnSpc>
                <a:spcPts val="6820"/>
              </a:lnSpc>
              <a:buFont typeface="Arial"/>
              <a:buChar char="•"/>
            </a:pPr>
            <a:r>
              <a:rPr lang="en-US" sz="4400">
                <a:solidFill>
                  <a:srgbClr val="002060"/>
                </a:solidFill>
                <a:latin typeface="Times New Roman"/>
              </a:rPr>
              <a:t>Parallelization</a:t>
            </a:r>
          </a:p>
          <a:p>
            <a:pPr algn="just" marL="949961" indent="-474980" lvl="1">
              <a:lnSpc>
                <a:spcPts val="6820"/>
              </a:lnSpc>
              <a:buFont typeface="Arial"/>
              <a:buChar char="•"/>
            </a:pPr>
            <a:r>
              <a:rPr lang="en-US" sz="4400">
                <a:solidFill>
                  <a:srgbClr val="002060"/>
                </a:solidFill>
                <a:latin typeface="Times New Roman"/>
              </a:rPr>
              <a:t>Large Context Window</a:t>
            </a:r>
          </a:p>
          <a:p>
            <a:pPr algn="just" marL="949961" indent="-474980" lvl="1">
              <a:lnSpc>
                <a:spcPts val="6820"/>
              </a:lnSpc>
              <a:buFont typeface="Arial"/>
              <a:buChar char="•"/>
            </a:pPr>
            <a:r>
              <a:rPr lang="en-US" sz="4400">
                <a:solidFill>
                  <a:srgbClr val="002060"/>
                </a:solidFill>
                <a:latin typeface="Times New Roman"/>
              </a:rPr>
              <a:t>Transfer Learning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0779" y="380701"/>
            <a:ext cx="3015362" cy="1295998"/>
          </a:xfrm>
          <a:custGeom>
            <a:avLst/>
            <a:gdLst/>
            <a:ahLst/>
            <a:cxnLst/>
            <a:rect r="r" b="b" t="t" l="l"/>
            <a:pathLst>
              <a:path h="1295998" w="3015362">
                <a:moveTo>
                  <a:pt x="0" y="0"/>
                </a:moveTo>
                <a:lnTo>
                  <a:pt x="3015362" y="0"/>
                </a:lnTo>
                <a:lnTo>
                  <a:pt x="3015362" y="1295998"/>
                </a:lnTo>
                <a:lnTo>
                  <a:pt x="0" y="12959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" t="0" r="-12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416701" y="693354"/>
            <a:ext cx="4435148" cy="674500"/>
          </a:xfrm>
          <a:custGeom>
            <a:avLst/>
            <a:gdLst/>
            <a:ahLst/>
            <a:cxnLst/>
            <a:rect r="r" b="b" t="t" l="l"/>
            <a:pathLst>
              <a:path h="674500" w="4435148">
                <a:moveTo>
                  <a:pt x="0" y="0"/>
                </a:moveTo>
                <a:lnTo>
                  <a:pt x="4435148" y="0"/>
                </a:lnTo>
                <a:lnTo>
                  <a:pt x="4435148" y="674500"/>
                </a:lnTo>
                <a:lnTo>
                  <a:pt x="0" y="674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" r="0" b="-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62836" y="689546"/>
            <a:ext cx="2551843" cy="678308"/>
          </a:xfrm>
          <a:custGeom>
            <a:avLst/>
            <a:gdLst/>
            <a:ahLst/>
            <a:cxnLst/>
            <a:rect r="r" b="b" t="t" l="l"/>
            <a:pathLst>
              <a:path h="678308" w="2551843">
                <a:moveTo>
                  <a:pt x="0" y="0"/>
                </a:moveTo>
                <a:lnTo>
                  <a:pt x="2551843" y="0"/>
                </a:lnTo>
                <a:lnTo>
                  <a:pt x="2551843" y="678308"/>
                </a:lnTo>
                <a:lnTo>
                  <a:pt x="0" y="6783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257971" y="3868172"/>
            <a:ext cx="13772057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002060"/>
                </a:solidFill>
                <a:latin typeface="Times New Roman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0779" y="380701"/>
            <a:ext cx="3015362" cy="1295998"/>
          </a:xfrm>
          <a:custGeom>
            <a:avLst/>
            <a:gdLst/>
            <a:ahLst/>
            <a:cxnLst/>
            <a:rect r="r" b="b" t="t" l="l"/>
            <a:pathLst>
              <a:path h="1295998" w="3015362">
                <a:moveTo>
                  <a:pt x="0" y="0"/>
                </a:moveTo>
                <a:lnTo>
                  <a:pt x="3015362" y="0"/>
                </a:lnTo>
                <a:lnTo>
                  <a:pt x="3015362" y="1295998"/>
                </a:lnTo>
                <a:lnTo>
                  <a:pt x="0" y="12959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" t="0" r="-12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416701" y="693354"/>
            <a:ext cx="4435148" cy="674500"/>
          </a:xfrm>
          <a:custGeom>
            <a:avLst/>
            <a:gdLst/>
            <a:ahLst/>
            <a:cxnLst/>
            <a:rect r="r" b="b" t="t" l="l"/>
            <a:pathLst>
              <a:path h="674500" w="4435148">
                <a:moveTo>
                  <a:pt x="0" y="0"/>
                </a:moveTo>
                <a:lnTo>
                  <a:pt x="4435148" y="0"/>
                </a:lnTo>
                <a:lnTo>
                  <a:pt x="4435148" y="674500"/>
                </a:lnTo>
                <a:lnTo>
                  <a:pt x="0" y="674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" r="0" b="-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62836" y="689546"/>
            <a:ext cx="2551843" cy="678308"/>
          </a:xfrm>
          <a:custGeom>
            <a:avLst/>
            <a:gdLst/>
            <a:ahLst/>
            <a:cxnLst/>
            <a:rect r="r" b="b" t="t" l="l"/>
            <a:pathLst>
              <a:path h="678308" w="2551843">
                <a:moveTo>
                  <a:pt x="0" y="0"/>
                </a:moveTo>
                <a:lnTo>
                  <a:pt x="2551843" y="0"/>
                </a:lnTo>
                <a:lnTo>
                  <a:pt x="2551843" y="678308"/>
                </a:lnTo>
                <a:lnTo>
                  <a:pt x="0" y="6783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54001" y="2231740"/>
            <a:ext cx="4110513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640"/>
              </a:lnSpc>
            </a:pPr>
            <a:r>
              <a:rPr lang="en-US" sz="7200">
                <a:solidFill>
                  <a:srgbClr val="002060"/>
                </a:solidFill>
                <a:latin typeface="Times New Roman Bold"/>
              </a:rPr>
              <a:t>Objective: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60642" y="3756175"/>
            <a:ext cx="15054037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78"/>
              </a:lnSpc>
              <a:spcBef>
                <a:spcPct val="0"/>
              </a:spcBef>
            </a:pPr>
            <a:r>
              <a:rPr lang="en-US" sz="4399" strike="noStrike" u="none">
                <a:solidFill>
                  <a:srgbClr val="002060"/>
                </a:solidFill>
                <a:latin typeface="Times New Roman"/>
              </a:rPr>
              <a:t>Creating an Email Campaign Generator  Using AI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794290" y="4794400"/>
            <a:ext cx="6196990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278"/>
              </a:lnSpc>
              <a:spcBef>
                <a:spcPct val="0"/>
              </a:spcBef>
            </a:pPr>
            <a:r>
              <a:rPr lang="en-US" sz="4399">
                <a:solidFill>
                  <a:srgbClr val="002060"/>
                </a:solidFill>
                <a:latin typeface="Times New Roman"/>
              </a:rPr>
              <a:t>C</a:t>
            </a:r>
            <a:r>
              <a:rPr lang="en-US" sz="4399" strike="noStrike" u="none">
                <a:solidFill>
                  <a:srgbClr val="002060"/>
                </a:solidFill>
                <a:latin typeface="Times New Roman"/>
              </a:rPr>
              <a:t>ombining </a:t>
            </a:r>
            <a:r>
              <a:rPr lang="en-US" sz="4399" strike="noStrike" u="none">
                <a:solidFill>
                  <a:srgbClr val="FF5757"/>
                </a:solidFill>
                <a:latin typeface="Times New Roman"/>
              </a:rPr>
              <a:t>NLP</a:t>
            </a:r>
            <a:r>
              <a:rPr lang="en-US" sz="4399" strike="noStrike" u="none">
                <a:solidFill>
                  <a:srgbClr val="002060"/>
                </a:solidFill>
                <a:latin typeface="Times New Roman"/>
              </a:rPr>
              <a:t> and </a:t>
            </a:r>
            <a:r>
              <a:rPr lang="en-US" sz="4399" strike="noStrike" u="none">
                <a:solidFill>
                  <a:srgbClr val="FF5757"/>
                </a:solidFill>
                <a:latin typeface="Times New Roman"/>
              </a:rPr>
              <a:t>ML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0779" y="380701"/>
            <a:ext cx="3015362" cy="1295998"/>
          </a:xfrm>
          <a:custGeom>
            <a:avLst/>
            <a:gdLst/>
            <a:ahLst/>
            <a:cxnLst/>
            <a:rect r="r" b="b" t="t" l="l"/>
            <a:pathLst>
              <a:path h="1295998" w="3015362">
                <a:moveTo>
                  <a:pt x="0" y="0"/>
                </a:moveTo>
                <a:lnTo>
                  <a:pt x="3015362" y="0"/>
                </a:lnTo>
                <a:lnTo>
                  <a:pt x="3015362" y="1295998"/>
                </a:lnTo>
                <a:lnTo>
                  <a:pt x="0" y="12959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" t="0" r="-12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766915" y="109475"/>
            <a:ext cx="4435148" cy="674500"/>
          </a:xfrm>
          <a:custGeom>
            <a:avLst/>
            <a:gdLst/>
            <a:ahLst/>
            <a:cxnLst/>
            <a:rect r="r" b="b" t="t" l="l"/>
            <a:pathLst>
              <a:path h="674500" w="4435148">
                <a:moveTo>
                  <a:pt x="0" y="0"/>
                </a:moveTo>
                <a:lnTo>
                  <a:pt x="4435148" y="0"/>
                </a:lnTo>
                <a:lnTo>
                  <a:pt x="4435148" y="674500"/>
                </a:lnTo>
                <a:lnTo>
                  <a:pt x="0" y="674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" r="0" b="-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62836" y="689546"/>
            <a:ext cx="2551843" cy="678308"/>
          </a:xfrm>
          <a:custGeom>
            <a:avLst/>
            <a:gdLst/>
            <a:ahLst/>
            <a:cxnLst/>
            <a:rect r="r" b="b" t="t" l="l"/>
            <a:pathLst>
              <a:path h="678308" w="2551843">
                <a:moveTo>
                  <a:pt x="0" y="0"/>
                </a:moveTo>
                <a:lnTo>
                  <a:pt x="2551843" y="0"/>
                </a:lnTo>
                <a:lnTo>
                  <a:pt x="2551843" y="678308"/>
                </a:lnTo>
                <a:lnTo>
                  <a:pt x="0" y="6783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94660" y="1688850"/>
            <a:ext cx="1646464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640"/>
              </a:lnSpc>
            </a:pPr>
            <a:r>
              <a:rPr lang="en-US" sz="7200">
                <a:solidFill>
                  <a:srgbClr val="002060"/>
                </a:solidFill>
                <a:latin typeface="Times New Roman Bold"/>
              </a:rPr>
              <a:t>Why AI for Email Campaign Generators: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02778" y="4003425"/>
            <a:ext cx="9755383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80"/>
              </a:lnSpc>
              <a:spcBef>
                <a:spcPct val="0"/>
              </a:spcBef>
            </a:pPr>
            <a:r>
              <a:rPr lang="en-US" sz="4400" strike="noStrike" u="none">
                <a:solidFill>
                  <a:srgbClr val="002060"/>
                </a:solidFill>
                <a:latin typeface="Times New Roman"/>
              </a:rPr>
              <a:t>2.Personalization at Scale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02778" y="4860675"/>
            <a:ext cx="11550150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80"/>
              </a:lnSpc>
              <a:spcBef>
                <a:spcPct val="0"/>
              </a:spcBef>
            </a:pPr>
            <a:r>
              <a:rPr lang="en-US" sz="4400" strike="noStrike" u="none">
                <a:solidFill>
                  <a:srgbClr val="002060"/>
                </a:solidFill>
                <a:latin typeface="Times New Roman"/>
              </a:rPr>
              <a:t>3.Dynamic Content Generation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02778" y="3146175"/>
            <a:ext cx="9191333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80"/>
              </a:lnSpc>
            </a:pPr>
            <a:r>
              <a:rPr lang="en-US" sz="4400">
                <a:solidFill>
                  <a:srgbClr val="002060"/>
                </a:solidFill>
                <a:latin typeface="Times New Roman"/>
              </a:rPr>
              <a:t>1.Optimized Content and Timing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2778" y="5832225"/>
            <a:ext cx="10364141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280"/>
              </a:lnSpc>
              <a:spcBef>
                <a:spcPct val="0"/>
              </a:spcBef>
            </a:pPr>
            <a:r>
              <a:rPr lang="en-US" sz="4400" strike="noStrike" u="none">
                <a:solidFill>
                  <a:srgbClr val="002060"/>
                </a:solidFill>
                <a:latin typeface="Times New Roman"/>
              </a:rPr>
              <a:t>4.Scalability and Efficiency: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2778" y="6756150"/>
            <a:ext cx="8298686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80"/>
              </a:lnSpc>
              <a:spcBef>
                <a:spcPct val="0"/>
              </a:spcBef>
            </a:pPr>
            <a:r>
              <a:rPr lang="en-US" sz="4400" strike="noStrike" u="none">
                <a:solidFill>
                  <a:srgbClr val="002060"/>
                </a:solidFill>
                <a:latin typeface="Times New Roman"/>
              </a:rPr>
              <a:t>5.Data-driven Insights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02778" y="7680075"/>
            <a:ext cx="11602277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280"/>
              </a:lnSpc>
              <a:spcBef>
                <a:spcPct val="0"/>
              </a:spcBef>
            </a:pPr>
            <a:r>
              <a:rPr lang="en-US" sz="4400">
                <a:solidFill>
                  <a:srgbClr val="002060"/>
                </a:solidFill>
                <a:latin typeface="Times New Roman"/>
              </a:rPr>
              <a:t>6.Ability to learn complex patterns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02778" y="8677576"/>
            <a:ext cx="8298686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80"/>
              </a:lnSpc>
              <a:spcBef>
                <a:spcPct val="0"/>
              </a:spcBef>
            </a:pPr>
            <a:r>
              <a:rPr lang="en-US" sz="4400">
                <a:solidFill>
                  <a:srgbClr val="002060"/>
                </a:solidFill>
                <a:latin typeface="Times New Roman"/>
              </a:rPr>
              <a:t>7.Continuous Improvement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0779" y="380701"/>
            <a:ext cx="3015362" cy="1295998"/>
          </a:xfrm>
          <a:custGeom>
            <a:avLst/>
            <a:gdLst/>
            <a:ahLst/>
            <a:cxnLst/>
            <a:rect r="r" b="b" t="t" l="l"/>
            <a:pathLst>
              <a:path h="1295998" w="3015362">
                <a:moveTo>
                  <a:pt x="0" y="0"/>
                </a:moveTo>
                <a:lnTo>
                  <a:pt x="3015362" y="0"/>
                </a:lnTo>
                <a:lnTo>
                  <a:pt x="3015362" y="1295998"/>
                </a:lnTo>
                <a:lnTo>
                  <a:pt x="0" y="12959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" t="0" r="-12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416701" y="693354"/>
            <a:ext cx="4435148" cy="674500"/>
          </a:xfrm>
          <a:custGeom>
            <a:avLst/>
            <a:gdLst/>
            <a:ahLst/>
            <a:cxnLst/>
            <a:rect r="r" b="b" t="t" l="l"/>
            <a:pathLst>
              <a:path h="674500" w="4435148">
                <a:moveTo>
                  <a:pt x="0" y="0"/>
                </a:moveTo>
                <a:lnTo>
                  <a:pt x="4435148" y="0"/>
                </a:lnTo>
                <a:lnTo>
                  <a:pt x="4435148" y="674500"/>
                </a:lnTo>
                <a:lnTo>
                  <a:pt x="0" y="674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" r="0" b="-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62836" y="689546"/>
            <a:ext cx="2551843" cy="678308"/>
          </a:xfrm>
          <a:custGeom>
            <a:avLst/>
            <a:gdLst/>
            <a:ahLst/>
            <a:cxnLst/>
            <a:rect r="r" b="b" t="t" l="l"/>
            <a:pathLst>
              <a:path h="678308" w="2551843">
                <a:moveTo>
                  <a:pt x="0" y="0"/>
                </a:moveTo>
                <a:lnTo>
                  <a:pt x="2551843" y="0"/>
                </a:lnTo>
                <a:lnTo>
                  <a:pt x="2551843" y="678308"/>
                </a:lnTo>
                <a:lnTo>
                  <a:pt x="0" y="6783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61881" y="1885508"/>
            <a:ext cx="4754391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7200" strike="noStrike" u="none">
                <a:solidFill>
                  <a:srgbClr val="002060"/>
                </a:solidFill>
                <a:latin typeface="Times New Roman Bold"/>
              </a:rPr>
              <a:t>Challenges: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2167961" y="5302869"/>
            <a:ext cx="10394488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80"/>
              </a:lnSpc>
            </a:pPr>
            <a:r>
              <a:rPr lang="en-US" sz="4400">
                <a:solidFill>
                  <a:srgbClr val="002060"/>
                </a:solidFill>
                <a:latin typeface="Times New Roman"/>
              </a:rPr>
              <a:t>2.Data Collection &amp; Validation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1250488" y="6767606"/>
            <a:ext cx="10394488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80"/>
              </a:lnSpc>
            </a:pPr>
            <a:r>
              <a:rPr lang="en-US" sz="4400">
                <a:solidFill>
                  <a:srgbClr val="002060"/>
                </a:solidFill>
                <a:latin typeface="Times New Roman"/>
              </a:rPr>
              <a:t>3.Producing Demographic Content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2921755" y="3836019"/>
            <a:ext cx="18171380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80"/>
              </a:lnSpc>
            </a:pPr>
            <a:r>
              <a:rPr lang="en-US" sz="4400">
                <a:solidFill>
                  <a:srgbClr val="002060"/>
                </a:solidFill>
                <a:latin typeface="Times New Roman"/>
              </a:rPr>
              <a:t>1.Selecting An Appropriate Model Depending On Parameter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0779" y="380701"/>
            <a:ext cx="3015362" cy="1295998"/>
          </a:xfrm>
          <a:custGeom>
            <a:avLst/>
            <a:gdLst/>
            <a:ahLst/>
            <a:cxnLst/>
            <a:rect r="r" b="b" t="t" l="l"/>
            <a:pathLst>
              <a:path h="1295998" w="3015362">
                <a:moveTo>
                  <a:pt x="0" y="0"/>
                </a:moveTo>
                <a:lnTo>
                  <a:pt x="3015362" y="0"/>
                </a:lnTo>
                <a:lnTo>
                  <a:pt x="3015362" y="1295998"/>
                </a:lnTo>
                <a:lnTo>
                  <a:pt x="0" y="12959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" t="0" r="-12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416701" y="693354"/>
            <a:ext cx="4435148" cy="674500"/>
          </a:xfrm>
          <a:custGeom>
            <a:avLst/>
            <a:gdLst/>
            <a:ahLst/>
            <a:cxnLst/>
            <a:rect r="r" b="b" t="t" l="l"/>
            <a:pathLst>
              <a:path h="674500" w="4435148">
                <a:moveTo>
                  <a:pt x="0" y="0"/>
                </a:moveTo>
                <a:lnTo>
                  <a:pt x="4435148" y="0"/>
                </a:lnTo>
                <a:lnTo>
                  <a:pt x="4435148" y="674500"/>
                </a:lnTo>
                <a:lnTo>
                  <a:pt x="0" y="674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" r="0" b="-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62836" y="689546"/>
            <a:ext cx="2551843" cy="678308"/>
          </a:xfrm>
          <a:custGeom>
            <a:avLst/>
            <a:gdLst/>
            <a:ahLst/>
            <a:cxnLst/>
            <a:rect r="r" b="b" t="t" l="l"/>
            <a:pathLst>
              <a:path h="678308" w="2551843">
                <a:moveTo>
                  <a:pt x="0" y="0"/>
                </a:moveTo>
                <a:lnTo>
                  <a:pt x="2551843" y="0"/>
                </a:lnTo>
                <a:lnTo>
                  <a:pt x="2551843" y="678308"/>
                </a:lnTo>
                <a:lnTo>
                  <a:pt x="0" y="6783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86463" y="4940361"/>
            <a:ext cx="16519392" cy="985277"/>
            <a:chOff x="0" y="0"/>
            <a:chExt cx="4350786" cy="2594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50786" cy="259497"/>
            </a:xfrm>
            <a:custGeom>
              <a:avLst/>
              <a:gdLst/>
              <a:ahLst/>
              <a:cxnLst/>
              <a:rect r="r" b="b" t="t" l="l"/>
              <a:pathLst>
                <a:path h="259497" w="4350786">
                  <a:moveTo>
                    <a:pt x="46866" y="0"/>
                  </a:moveTo>
                  <a:lnTo>
                    <a:pt x="4303921" y="0"/>
                  </a:lnTo>
                  <a:cubicBezTo>
                    <a:pt x="4329804" y="0"/>
                    <a:pt x="4350786" y="20982"/>
                    <a:pt x="4350786" y="46866"/>
                  </a:cubicBezTo>
                  <a:lnTo>
                    <a:pt x="4350786" y="212631"/>
                  </a:lnTo>
                  <a:cubicBezTo>
                    <a:pt x="4350786" y="225061"/>
                    <a:pt x="4345849" y="236981"/>
                    <a:pt x="4337060" y="245770"/>
                  </a:cubicBezTo>
                  <a:cubicBezTo>
                    <a:pt x="4328271" y="254559"/>
                    <a:pt x="4316350" y="259497"/>
                    <a:pt x="4303921" y="259497"/>
                  </a:cubicBezTo>
                  <a:lnTo>
                    <a:pt x="46866" y="259497"/>
                  </a:lnTo>
                  <a:cubicBezTo>
                    <a:pt x="34436" y="259497"/>
                    <a:pt x="22516" y="254559"/>
                    <a:pt x="13727" y="245770"/>
                  </a:cubicBezTo>
                  <a:cubicBezTo>
                    <a:pt x="4938" y="236981"/>
                    <a:pt x="0" y="225061"/>
                    <a:pt x="0" y="212631"/>
                  </a:cubicBezTo>
                  <a:lnTo>
                    <a:pt x="0" y="46866"/>
                  </a:lnTo>
                  <a:cubicBezTo>
                    <a:pt x="0" y="34436"/>
                    <a:pt x="4938" y="22516"/>
                    <a:pt x="13727" y="13727"/>
                  </a:cubicBezTo>
                  <a:cubicBezTo>
                    <a:pt x="22516" y="4938"/>
                    <a:pt x="34436" y="0"/>
                    <a:pt x="46866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52400"/>
              <a:ext cx="4350786" cy="4118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Times New Roman"/>
                </a:rPr>
                <a:t>2.Develop An AI Model Capable Of Generating Email Content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665052" y="1664270"/>
            <a:ext cx="5362432" cy="1450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0944"/>
              </a:lnSpc>
            </a:pPr>
            <a:r>
              <a:rPr lang="en-US" sz="7200">
                <a:solidFill>
                  <a:srgbClr val="002060"/>
                </a:solidFill>
                <a:latin typeface="Times New Roman Bold"/>
              </a:rPr>
              <a:t>Methodology</a:t>
            </a:r>
            <a:r>
              <a:rPr lang="en-US" sz="7200" strike="noStrike" u="none">
                <a:solidFill>
                  <a:srgbClr val="002060"/>
                </a:solidFill>
                <a:latin typeface="Times New Roman Bold"/>
              </a:rPr>
              <a:t>: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786463" y="3467162"/>
            <a:ext cx="16519392" cy="849629"/>
            <a:chOff x="0" y="0"/>
            <a:chExt cx="4350786" cy="22377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350786" cy="223771"/>
            </a:xfrm>
            <a:custGeom>
              <a:avLst/>
              <a:gdLst/>
              <a:ahLst/>
              <a:cxnLst/>
              <a:rect r="r" b="b" t="t" l="l"/>
              <a:pathLst>
                <a:path h="223771" w="4350786">
                  <a:moveTo>
                    <a:pt x="46866" y="0"/>
                  </a:moveTo>
                  <a:lnTo>
                    <a:pt x="4303921" y="0"/>
                  </a:lnTo>
                  <a:cubicBezTo>
                    <a:pt x="4329804" y="0"/>
                    <a:pt x="4350786" y="20982"/>
                    <a:pt x="4350786" y="46866"/>
                  </a:cubicBezTo>
                  <a:lnTo>
                    <a:pt x="4350786" y="176905"/>
                  </a:lnTo>
                  <a:cubicBezTo>
                    <a:pt x="4350786" y="189335"/>
                    <a:pt x="4345849" y="201255"/>
                    <a:pt x="4337060" y="210044"/>
                  </a:cubicBezTo>
                  <a:cubicBezTo>
                    <a:pt x="4328271" y="218833"/>
                    <a:pt x="4316350" y="223771"/>
                    <a:pt x="4303921" y="223771"/>
                  </a:cubicBezTo>
                  <a:lnTo>
                    <a:pt x="46866" y="223771"/>
                  </a:lnTo>
                  <a:cubicBezTo>
                    <a:pt x="34436" y="223771"/>
                    <a:pt x="22516" y="218833"/>
                    <a:pt x="13727" y="210044"/>
                  </a:cubicBezTo>
                  <a:cubicBezTo>
                    <a:pt x="4938" y="201255"/>
                    <a:pt x="0" y="189335"/>
                    <a:pt x="0" y="176905"/>
                  </a:cubicBezTo>
                  <a:lnTo>
                    <a:pt x="0" y="46866"/>
                  </a:lnTo>
                  <a:cubicBezTo>
                    <a:pt x="0" y="34436"/>
                    <a:pt x="4938" y="22516"/>
                    <a:pt x="13727" y="13727"/>
                  </a:cubicBezTo>
                  <a:cubicBezTo>
                    <a:pt x="22516" y="4938"/>
                    <a:pt x="34436" y="0"/>
                    <a:pt x="46866" y="0"/>
                  </a:cubicBezTo>
                  <a:close/>
                </a:path>
              </a:pathLst>
            </a:custGeom>
            <a:solidFill>
              <a:srgbClr val="D9D9D9"/>
            </a:solidFill>
            <a:ln cap="rnd">
              <a:noFill/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152400"/>
              <a:ext cx="4350786" cy="3761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99"/>
                </a:lnSpc>
                <a:spcBef>
                  <a:spcPct val="0"/>
                </a:spcBef>
              </a:pPr>
              <a:r>
                <a:rPr lang="en-US" sz="3999" strike="noStrike" u="none">
                  <a:solidFill>
                    <a:srgbClr val="000000"/>
                  </a:solidFill>
                  <a:latin typeface="Times New Roman"/>
                </a:rPr>
                <a:t>1.Collect A Dataset Suitable For Training The Model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86463" y="6554288"/>
            <a:ext cx="16519392" cy="849691"/>
            <a:chOff x="0" y="0"/>
            <a:chExt cx="4350786" cy="22378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350786" cy="223787"/>
            </a:xfrm>
            <a:custGeom>
              <a:avLst/>
              <a:gdLst/>
              <a:ahLst/>
              <a:cxnLst/>
              <a:rect r="r" b="b" t="t" l="l"/>
              <a:pathLst>
                <a:path h="223787" w="4350786">
                  <a:moveTo>
                    <a:pt x="46866" y="0"/>
                  </a:moveTo>
                  <a:lnTo>
                    <a:pt x="4303921" y="0"/>
                  </a:lnTo>
                  <a:cubicBezTo>
                    <a:pt x="4329804" y="0"/>
                    <a:pt x="4350786" y="20982"/>
                    <a:pt x="4350786" y="46866"/>
                  </a:cubicBezTo>
                  <a:lnTo>
                    <a:pt x="4350786" y="176921"/>
                  </a:lnTo>
                  <a:cubicBezTo>
                    <a:pt x="4350786" y="189351"/>
                    <a:pt x="4345849" y="201271"/>
                    <a:pt x="4337060" y="210060"/>
                  </a:cubicBezTo>
                  <a:cubicBezTo>
                    <a:pt x="4328271" y="218849"/>
                    <a:pt x="4316350" y="223787"/>
                    <a:pt x="4303921" y="223787"/>
                  </a:cubicBezTo>
                  <a:lnTo>
                    <a:pt x="46866" y="223787"/>
                  </a:lnTo>
                  <a:cubicBezTo>
                    <a:pt x="34436" y="223787"/>
                    <a:pt x="22516" y="218849"/>
                    <a:pt x="13727" y="210060"/>
                  </a:cubicBezTo>
                  <a:cubicBezTo>
                    <a:pt x="4938" y="201271"/>
                    <a:pt x="0" y="189351"/>
                    <a:pt x="0" y="176921"/>
                  </a:cubicBezTo>
                  <a:lnTo>
                    <a:pt x="0" y="46866"/>
                  </a:lnTo>
                  <a:cubicBezTo>
                    <a:pt x="0" y="34436"/>
                    <a:pt x="4938" y="22516"/>
                    <a:pt x="13727" y="13727"/>
                  </a:cubicBezTo>
                  <a:cubicBezTo>
                    <a:pt x="22516" y="4938"/>
                    <a:pt x="34436" y="0"/>
                    <a:pt x="46866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52400"/>
              <a:ext cx="4350786" cy="3761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Times New Roman"/>
                </a:rPr>
                <a:t>3.Train And Validate The Model To Generate Content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86463" y="8047946"/>
            <a:ext cx="16519392" cy="849691"/>
            <a:chOff x="0" y="0"/>
            <a:chExt cx="4350786" cy="22378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350786" cy="223787"/>
            </a:xfrm>
            <a:custGeom>
              <a:avLst/>
              <a:gdLst/>
              <a:ahLst/>
              <a:cxnLst/>
              <a:rect r="r" b="b" t="t" l="l"/>
              <a:pathLst>
                <a:path h="223787" w="4350786">
                  <a:moveTo>
                    <a:pt x="46866" y="0"/>
                  </a:moveTo>
                  <a:lnTo>
                    <a:pt x="4303921" y="0"/>
                  </a:lnTo>
                  <a:cubicBezTo>
                    <a:pt x="4329804" y="0"/>
                    <a:pt x="4350786" y="20982"/>
                    <a:pt x="4350786" y="46866"/>
                  </a:cubicBezTo>
                  <a:lnTo>
                    <a:pt x="4350786" y="176921"/>
                  </a:lnTo>
                  <a:cubicBezTo>
                    <a:pt x="4350786" y="189351"/>
                    <a:pt x="4345849" y="201271"/>
                    <a:pt x="4337060" y="210060"/>
                  </a:cubicBezTo>
                  <a:cubicBezTo>
                    <a:pt x="4328271" y="218849"/>
                    <a:pt x="4316350" y="223787"/>
                    <a:pt x="4303921" y="223787"/>
                  </a:cubicBezTo>
                  <a:lnTo>
                    <a:pt x="46866" y="223787"/>
                  </a:lnTo>
                  <a:cubicBezTo>
                    <a:pt x="34436" y="223787"/>
                    <a:pt x="22516" y="218849"/>
                    <a:pt x="13727" y="210060"/>
                  </a:cubicBezTo>
                  <a:cubicBezTo>
                    <a:pt x="4938" y="201271"/>
                    <a:pt x="0" y="189351"/>
                    <a:pt x="0" y="176921"/>
                  </a:cubicBezTo>
                  <a:lnTo>
                    <a:pt x="0" y="46866"/>
                  </a:lnTo>
                  <a:cubicBezTo>
                    <a:pt x="0" y="34436"/>
                    <a:pt x="4938" y="22516"/>
                    <a:pt x="13727" y="13727"/>
                  </a:cubicBezTo>
                  <a:cubicBezTo>
                    <a:pt x="22516" y="4938"/>
                    <a:pt x="34436" y="0"/>
                    <a:pt x="46866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52400"/>
              <a:ext cx="4350786" cy="3761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Times New Roman"/>
                </a:rPr>
                <a:t>4.Deploy The Model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267" y="66675"/>
            <a:ext cx="18169467" cy="10220325"/>
          </a:xfrm>
          <a:custGeom>
            <a:avLst/>
            <a:gdLst/>
            <a:ahLst/>
            <a:cxnLst/>
            <a:rect r="r" b="b" t="t" l="l"/>
            <a:pathLst>
              <a:path h="10220325" w="18169467">
                <a:moveTo>
                  <a:pt x="0" y="0"/>
                </a:moveTo>
                <a:lnTo>
                  <a:pt x="18169466" y="0"/>
                </a:lnTo>
                <a:lnTo>
                  <a:pt x="18169466" y="10220325"/>
                </a:lnTo>
                <a:lnTo>
                  <a:pt x="0" y="10220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707457" y="350392"/>
            <a:ext cx="2551843" cy="678308"/>
          </a:xfrm>
          <a:custGeom>
            <a:avLst/>
            <a:gdLst/>
            <a:ahLst/>
            <a:cxnLst/>
            <a:rect r="r" b="b" t="t" l="l"/>
            <a:pathLst>
              <a:path h="678308" w="2551843">
                <a:moveTo>
                  <a:pt x="0" y="0"/>
                </a:moveTo>
                <a:lnTo>
                  <a:pt x="2551843" y="0"/>
                </a:lnTo>
                <a:lnTo>
                  <a:pt x="2551843" y="678308"/>
                </a:lnTo>
                <a:lnTo>
                  <a:pt x="0" y="6783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0779" y="380701"/>
            <a:ext cx="3015362" cy="1295998"/>
          </a:xfrm>
          <a:custGeom>
            <a:avLst/>
            <a:gdLst/>
            <a:ahLst/>
            <a:cxnLst/>
            <a:rect r="r" b="b" t="t" l="l"/>
            <a:pathLst>
              <a:path h="1295998" w="3015362">
                <a:moveTo>
                  <a:pt x="0" y="0"/>
                </a:moveTo>
                <a:lnTo>
                  <a:pt x="3015362" y="0"/>
                </a:lnTo>
                <a:lnTo>
                  <a:pt x="3015362" y="1295998"/>
                </a:lnTo>
                <a:lnTo>
                  <a:pt x="0" y="12959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" t="0" r="-12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416701" y="693354"/>
            <a:ext cx="4435148" cy="674500"/>
          </a:xfrm>
          <a:custGeom>
            <a:avLst/>
            <a:gdLst/>
            <a:ahLst/>
            <a:cxnLst/>
            <a:rect r="r" b="b" t="t" l="l"/>
            <a:pathLst>
              <a:path h="674500" w="4435148">
                <a:moveTo>
                  <a:pt x="0" y="0"/>
                </a:moveTo>
                <a:lnTo>
                  <a:pt x="4435148" y="0"/>
                </a:lnTo>
                <a:lnTo>
                  <a:pt x="4435148" y="674500"/>
                </a:lnTo>
                <a:lnTo>
                  <a:pt x="0" y="674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" r="0" b="-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62836" y="689546"/>
            <a:ext cx="2551843" cy="678308"/>
          </a:xfrm>
          <a:custGeom>
            <a:avLst/>
            <a:gdLst/>
            <a:ahLst/>
            <a:cxnLst/>
            <a:rect r="r" b="b" t="t" l="l"/>
            <a:pathLst>
              <a:path h="678308" w="2551843">
                <a:moveTo>
                  <a:pt x="0" y="0"/>
                </a:moveTo>
                <a:lnTo>
                  <a:pt x="2551843" y="0"/>
                </a:lnTo>
                <a:lnTo>
                  <a:pt x="2551843" y="678308"/>
                </a:lnTo>
                <a:lnTo>
                  <a:pt x="0" y="6783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851849" y="3753785"/>
            <a:ext cx="9144000" cy="6027539"/>
          </a:xfrm>
          <a:custGeom>
            <a:avLst/>
            <a:gdLst/>
            <a:ahLst/>
            <a:cxnLst/>
            <a:rect r="r" b="b" t="t" l="l"/>
            <a:pathLst>
              <a:path h="6027539" w="9144000">
                <a:moveTo>
                  <a:pt x="0" y="0"/>
                </a:moveTo>
                <a:lnTo>
                  <a:pt x="9144000" y="0"/>
                </a:lnTo>
                <a:lnTo>
                  <a:pt x="9144000" y="6027539"/>
                </a:lnTo>
                <a:lnTo>
                  <a:pt x="0" y="602753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94640" y="3478321"/>
            <a:ext cx="7549587" cy="5429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9"/>
              </a:lnSpc>
            </a:pPr>
          </a:p>
          <a:p>
            <a:pPr algn="l">
              <a:lnSpc>
                <a:spcPts val="6567"/>
              </a:lnSpc>
            </a:pPr>
            <a:r>
              <a:rPr lang="en-US" sz="4349">
                <a:solidFill>
                  <a:srgbClr val="002060"/>
                </a:solidFill>
                <a:latin typeface="Times New Roman"/>
              </a:rPr>
              <a:t>The data in email campaigning can be both structured and unstructured, depending on the specific type of data being considered.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83731" y="2792521"/>
            <a:ext cx="8440936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0"/>
              </a:lnSpc>
              <a:spcBef>
                <a:spcPct val="0"/>
              </a:spcBef>
            </a:pPr>
            <a:r>
              <a:rPr lang="en-US" sz="4400">
                <a:solidFill>
                  <a:srgbClr val="002060"/>
                </a:solidFill>
                <a:latin typeface="Times New Roman Bold"/>
              </a:rPr>
              <a:t>1.Collecting And Validating Dataset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83731" y="1820272"/>
            <a:ext cx="4310348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  <a:spcBef>
                <a:spcPct val="0"/>
              </a:spcBef>
            </a:pPr>
            <a:r>
              <a:rPr lang="en-US" sz="4799">
                <a:solidFill>
                  <a:srgbClr val="002060"/>
                </a:solidFill>
                <a:latin typeface="Times New Roman Bold"/>
              </a:rPr>
              <a:t>Approaches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0779" y="380701"/>
            <a:ext cx="3015362" cy="1295998"/>
          </a:xfrm>
          <a:custGeom>
            <a:avLst/>
            <a:gdLst/>
            <a:ahLst/>
            <a:cxnLst/>
            <a:rect r="r" b="b" t="t" l="l"/>
            <a:pathLst>
              <a:path h="1295998" w="3015362">
                <a:moveTo>
                  <a:pt x="0" y="0"/>
                </a:moveTo>
                <a:lnTo>
                  <a:pt x="3015362" y="0"/>
                </a:lnTo>
                <a:lnTo>
                  <a:pt x="3015362" y="1295998"/>
                </a:lnTo>
                <a:lnTo>
                  <a:pt x="0" y="12959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" t="0" r="-12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105793" y="380701"/>
            <a:ext cx="4435148" cy="674500"/>
          </a:xfrm>
          <a:custGeom>
            <a:avLst/>
            <a:gdLst/>
            <a:ahLst/>
            <a:cxnLst/>
            <a:rect r="r" b="b" t="t" l="l"/>
            <a:pathLst>
              <a:path h="674500" w="4435148">
                <a:moveTo>
                  <a:pt x="0" y="0"/>
                </a:moveTo>
                <a:lnTo>
                  <a:pt x="4435148" y="0"/>
                </a:lnTo>
                <a:lnTo>
                  <a:pt x="4435148" y="674500"/>
                </a:lnTo>
                <a:lnTo>
                  <a:pt x="0" y="674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" r="0" b="-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62836" y="689546"/>
            <a:ext cx="2551843" cy="678308"/>
          </a:xfrm>
          <a:custGeom>
            <a:avLst/>
            <a:gdLst/>
            <a:ahLst/>
            <a:cxnLst/>
            <a:rect r="r" b="b" t="t" l="l"/>
            <a:pathLst>
              <a:path h="678308" w="2551843">
                <a:moveTo>
                  <a:pt x="0" y="0"/>
                </a:moveTo>
                <a:lnTo>
                  <a:pt x="2551843" y="0"/>
                </a:lnTo>
                <a:lnTo>
                  <a:pt x="2551843" y="678308"/>
                </a:lnTo>
                <a:lnTo>
                  <a:pt x="0" y="6783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90779" y="3155441"/>
            <a:ext cx="9328014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0"/>
              </a:lnSpc>
              <a:spcBef>
                <a:spcPct val="0"/>
              </a:spcBef>
            </a:pPr>
            <a:r>
              <a:rPr lang="en-US" sz="4400">
                <a:solidFill>
                  <a:srgbClr val="002060"/>
                </a:solidFill>
                <a:latin typeface="Times New Roman Bold"/>
              </a:rPr>
              <a:t>Why Python for creating AI Model?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88195" y="6867525"/>
            <a:ext cx="11868987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0"/>
              </a:lnSpc>
              <a:spcBef>
                <a:spcPct val="0"/>
              </a:spcBef>
            </a:pPr>
            <a:r>
              <a:rPr lang="en-US" sz="4400">
                <a:solidFill>
                  <a:srgbClr val="002060"/>
                </a:solidFill>
                <a:latin typeface="Times New Roman"/>
              </a:rPr>
              <a:t>4.Integration With Email APIs And Services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98132" y="2100002"/>
            <a:ext cx="6637139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0"/>
              </a:lnSpc>
              <a:spcBef>
                <a:spcPct val="0"/>
              </a:spcBef>
            </a:pPr>
            <a:r>
              <a:rPr lang="en-US" sz="4400">
                <a:solidFill>
                  <a:srgbClr val="002060"/>
                </a:solidFill>
                <a:latin typeface="Times New Roman Bold"/>
              </a:rPr>
              <a:t>2.Development Of AI Model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1269503" y="4154528"/>
            <a:ext cx="11868987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0"/>
              </a:lnSpc>
              <a:spcBef>
                <a:spcPct val="0"/>
              </a:spcBef>
            </a:pPr>
            <a:r>
              <a:rPr lang="en-US" sz="4400">
                <a:solidFill>
                  <a:srgbClr val="002060"/>
                </a:solidFill>
                <a:latin typeface="Times New Roman"/>
              </a:rPr>
              <a:t> </a:t>
            </a:r>
            <a:r>
              <a:rPr lang="en-US" sz="4400">
                <a:solidFill>
                  <a:srgbClr val="002060"/>
                </a:solidFill>
                <a:latin typeface="Times New Roman"/>
              </a:rPr>
              <a:t>1.Rich Ecosystem Of Libraries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2566489" y="5059403"/>
            <a:ext cx="11868987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0"/>
              </a:lnSpc>
              <a:spcBef>
                <a:spcPct val="0"/>
              </a:spcBef>
            </a:pPr>
            <a:r>
              <a:rPr lang="en-US" sz="4400">
                <a:solidFill>
                  <a:srgbClr val="002060"/>
                </a:solidFill>
                <a:latin typeface="Times New Roman"/>
              </a:rPr>
              <a:t>2.NLP Capabilities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1121840" y="5962650"/>
            <a:ext cx="11868987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0"/>
              </a:lnSpc>
              <a:spcBef>
                <a:spcPct val="0"/>
              </a:spcBef>
            </a:pPr>
            <a:r>
              <a:rPr lang="en-US" sz="4400">
                <a:solidFill>
                  <a:srgbClr val="002060"/>
                </a:solidFill>
                <a:latin typeface="Times New Roman"/>
              </a:rPr>
              <a:t>3.Ease Of Use And Readability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-505491" y="7772400"/>
            <a:ext cx="11868987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0"/>
              </a:lnSpc>
              <a:spcBef>
                <a:spcPct val="0"/>
              </a:spcBef>
            </a:pPr>
            <a:r>
              <a:rPr lang="en-US" sz="4400">
                <a:solidFill>
                  <a:srgbClr val="002060"/>
                </a:solidFill>
                <a:latin typeface="Times New Roman"/>
              </a:rPr>
              <a:t>5.Availability Of Pre-trained Models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-1269503" y="8677275"/>
            <a:ext cx="11868987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0"/>
              </a:lnSpc>
              <a:spcBef>
                <a:spcPct val="0"/>
              </a:spcBef>
            </a:pPr>
            <a:r>
              <a:rPr lang="en-US" sz="4400">
                <a:solidFill>
                  <a:srgbClr val="002060"/>
                </a:solidFill>
                <a:latin typeface="Times New Roman"/>
              </a:rPr>
              <a:t>6.Scalability And Performance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0779" y="380701"/>
            <a:ext cx="3015362" cy="1295998"/>
          </a:xfrm>
          <a:custGeom>
            <a:avLst/>
            <a:gdLst/>
            <a:ahLst/>
            <a:cxnLst/>
            <a:rect r="r" b="b" t="t" l="l"/>
            <a:pathLst>
              <a:path h="1295998" w="3015362">
                <a:moveTo>
                  <a:pt x="0" y="0"/>
                </a:moveTo>
                <a:lnTo>
                  <a:pt x="3015362" y="0"/>
                </a:lnTo>
                <a:lnTo>
                  <a:pt x="3015362" y="1295998"/>
                </a:lnTo>
                <a:lnTo>
                  <a:pt x="0" y="12959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" t="0" r="-1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416701" y="693354"/>
            <a:ext cx="4435148" cy="674500"/>
          </a:xfrm>
          <a:custGeom>
            <a:avLst/>
            <a:gdLst/>
            <a:ahLst/>
            <a:cxnLst/>
            <a:rect r="r" b="b" t="t" l="l"/>
            <a:pathLst>
              <a:path h="674500" w="4435148">
                <a:moveTo>
                  <a:pt x="0" y="0"/>
                </a:moveTo>
                <a:lnTo>
                  <a:pt x="4435148" y="0"/>
                </a:lnTo>
                <a:lnTo>
                  <a:pt x="4435148" y="674500"/>
                </a:lnTo>
                <a:lnTo>
                  <a:pt x="0" y="6745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" r="0" b="-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62836" y="689546"/>
            <a:ext cx="2551843" cy="678308"/>
          </a:xfrm>
          <a:custGeom>
            <a:avLst/>
            <a:gdLst/>
            <a:ahLst/>
            <a:cxnLst/>
            <a:rect r="r" b="b" t="t" l="l"/>
            <a:pathLst>
              <a:path h="678308" w="2551843">
                <a:moveTo>
                  <a:pt x="0" y="0"/>
                </a:moveTo>
                <a:lnTo>
                  <a:pt x="2551843" y="0"/>
                </a:lnTo>
                <a:lnTo>
                  <a:pt x="2551843" y="678308"/>
                </a:lnTo>
                <a:lnTo>
                  <a:pt x="0" y="6783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254730" y="4079661"/>
            <a:ext cx="8825311" cy="5982509"/>
          </a:xfrm>
          <a:custGeom>
            <a:avLst/>
            <a:gdLst/>
            <a:ahLst/>
            <a:cxnLst/>
            <a:rect r="r" b="b" t="t" l="l"/>
            <a:pathLst>
              <a:path h="5982509" w="8825311">
                <a:moveTo>
                  <a:pt x="0" y="0"/>
                </a:moveTo>
                <a:lnTo>
                  <a:pt x="8825312" y="0"/>
                </a:lnTo>
                <a:lnTo>
                  <a:pt x="8825312" y="5982509"/>
                </a:lnTo>
                <a:lnTo>
                  <a:pt x="0" y="598250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987" r="-2508" b="-987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57393" y="2958330"/>
            <a:ext cx="11553766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80"/>
              </a:lnSpc>
              <a:spcBef>
                <a:spcPct val="0"/>
              </a:spcBef>
            </a:pPr>
            <a:r>
              <a:rPr lang="en-US" sz="4400">
                <a:solidFill>
                  <a:srgbClr val="002060"/>
                </a:solidFill>
                <a:latin typeface="Times New Roman"/>
              </a:rPr>
              <a:t>1.Recurrent Neural Networks(RNNs)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57393" y="3993936"/>
            <a:ext cx="8286607" cy="341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80"/>
              </a:lnSpc>
              <a:spcBef>
                <a:spcPct val="0"/>
              </a:spcBef>
            </a:pPr>
            <a:r>
              <a:rPr lang="en-US" sz="4400">
                <a:solidFill>
                  <a:srgbClr val="002060"/>
                </a:solidFill>
                <a:latin typeface="Times New Roman"/>
              </a:rPr>
              <a:t>RNNs are a type of neural network that is well-suited for sequence modeling tasks, making them suitable for generating text-based content.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941277"/>
            <a:ext cx="4983718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80"/>
              </a:lnSpc>
              <a:spcBef>
                <a:spcPct val="0"/>
              </a:spcBef>
            </a:pPr>
            <a:r>
              <a:rPr lang="en-US" sz="4400">
                <a:solidFill>
                  <a:srgbClr val="002060"/>
                </a:solidFill>
                <a:latin typeface="Times New Roman Bold"/>
              </a:rPr>
              <a:t>3.Selection Of Model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DAGD5-VPm0o</dc:identifier>
  <dcterms:modified xsi:type="dcterms:W3CDTF">2011-08-01T06:04:30Z</dcterms:modified>
  <cp:revision>1</cp:revision>
  <dc:title>The Email Campaign Generator</dc:title>
</cp:coreProperties>
</file>