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633A0-744F-4320-B0B7-12661488F7DC}" v="27" dt="2021-02-04T13:54:25.872"/>
    <p1510:client id="{758FEFCA-885C-46A7-856A-46BFA3C0ACD2}" v="2496" dt="2021-02-04T15:59:15.90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69CD5BF-BD1A-4895-9EA5-D0E4A8B502BE}" type="datetimeFigureOut">
              <a:rPr lang="en-IN" smtClean="0"/>
              <a:t>04-02-2021</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1C3718-E7DB-4DD2-AC3B-84DCC14D5E9B}" type="slidenum">
              <a:rPr lang="en-IN" smtClean="0"/>
              <a:t>‹#›</a:t>
            </a:fld>
            <a:endParaRPr lang="en-IN"/>
          </a:p>
        </p:txBody>
      </p:sp>
    </p:spTree>
    <p:extLst>
      <p:ext uri="{BB962C8B-B14F-4D97-AF65-F5344CB8AC3E}">
        <p14:creationId xmlns:p14="http://schemas.microsoft.com/office/powerpoint/2010/main" val="18689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600" y="616332"/>
            <a:ext cx="8072799"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1CE5A03C-47A8-4608-B739-DCD2BAFFBFB9}" type="datetime1">
              <a:rPr lang="en-US" spc="-5" smtClean="0"/>
              <a:t>2/4/2021</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B586D8C9-6937-4ABF-AB6D-4D436A16A364}" type="datetime1">
              <a:rPr lang="en-US" spc="-5" smtClean="0"/>
              <a:t>2/4/2021</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6" name="Holder 6"/>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A90E90D-3E19-4099-B618-06C9DD9E2B8F}" type="datetime1">
              <a:rPr lang="en-US" spc="-5" smtClean="0"/>
              <a:t>2/4/2021</a:t>
            </a:fld>
            <a:endParaRPr spc="-5"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4" name="Holder 4"/>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89EE49AB-8AC0-4452-B5AF-F369F05D3A30}" type="datetime1">
              <a:rPr lang="en-US" spc="-5" smtClean="0"/>
              <a:t>2/4/2021</a:t>
            </a:fld>
            <a:endParaRPr spc="-5"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0" y="539495"/>
            <a:ext cx="4392166" cy="86258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3" name="Holder 3"/>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24F81F3-3315-4D2C-972E-96C6B1D4473B}" type="datetime1">
              <a:rPr lang="en-US" spc="-5" smtClean="0"/>
              <a:t>2/4/2021</a:t>
            </a:fld>
            <a:endParaRPr spc="-5"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0624" y="2528847"/>
            <a:ext cx="5422750" cy="1031239"/>
          </a:xfrm>
          <a:prstGeom prst="rect">
            <a:avLst/>
          </a:prstGeom>
        </p:spPr>
        <p:txBody>
          <a:bodyPr wrap="square" lIns="0" tIns="0" rIns="0" bIns="0">
            <a:spAutoFit/>
          </a:bodyPr>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51009" y="1664462"/>
            <a:ext cx="8441981" cy="2327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28642" y="6475983"/>
            <a:ext cx="720089"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a:xfrm>
            <a:off x="535635" y="6475983"/>
            <a:ext cx="735965"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fld id="{EA723EAD-84B2-42F9-8388-F22D80B5654E}" type="datetime1">
              <a:rPr lang="en-US" spc="-5" smtClean="0"/>
              <a:t>2/4/2021</a:t>
            </a:fld>
            <a:endParaRPr spc="-5" dirty="0"/>
          </a:p>
        </p:txBody>
      </p:sp>
      <p:sp>
        <p:nvSpPr>
          <p:cNvPr id="6" name="Holder 6"/>
          <p:cNvSpPr>
            <a:spLocks noGrp="1"/>
          </p:cNvSpPr>
          <p:nvPr>
            <p:ph type="sldNum" sz="quarter" idx="7"/>
          </p:nvPr>
        </p:nvSpPr>
        <p:spPr>
          <a:xfrm>
            <a:off x="8496554" y="6475983"/>
            <a:ext cx="12827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8131" y="1707896"/>
            <a:ext cx="6506894" cy="2190856"/>
          </a:xfrm>
          <a:prstGeom prst="rect">
            <a:avLst/>
          </a:prstGeom>
        </p:spPr>
        <p:txBody>
          <a:bodyPr vert="horz" wrap="square" lIns="0" tIns="8890" rIns="0" bIns="0" rtlCol="0" anchor="t">
            <a:spAutoFit/>
          </a:bodyPr>
          <a:lstStyle/>
          <a:p>
            <a:pPr marL="12065" marR="5080" algn="ctr">
              <a:lnSpc>
                <a:spcPct val="101600"/>
              </a:lnSpc>
              <a:spcBef>
                <a:spcPts val="70"/>
              </a:spcBef>
            </a:pPr>
            <a:r>
              <a:rPr sz="1600" b="1" spc="-25" dirty="0">
                <a:latin typeface="Times New Roman"/>
                <a:cs typeface="Times New Roman"/>
              </a:rPr>
              <a:t>DEPARTMENT </a:t>
            </a:r>
            <a:r>
              <a:rPr sz="1600" b="1" spc="-5" dirty="0">
                <a:latin typeface="Times New Roman"/>
                <a:cs typeface="Times New Roman"/>
              </a:rPr>
              <a:t>OF COMPUTER SCIENCE</a:t>
            </a:r>
            <a:r>
              <a:rPr sz="1600" b="1" spc="-125" dirty="0">
                <a:latin typeface="Times New Roman"/>
                <a:cs typeface="Times New Roman"/>
              </a:rPr>
              <a:t> </a:t>
            </a:r>
            <a:r>
              <a:rPr sz="1600" b="1" dirty="0">
                <a:latin typeface="Times New Roman"/>
                <a:cs typeface="Times New Roman"/>
              </a:rPr>
              <a:t>&amp;  </a:t>
            </a:r>
            <a:r>
              <a:rPr sz="1600" b="1" spc="-5" dirty="0">
                <a:latin typeface="Times New Roman"/>
                <a:cs typeface="Times New Roman"/>
              </a:rPr>
              <a:t>ENGINEERING </a:t>
            </a:r>
            <a:endParaRPr lang="en-IN" sz="1600" b="1" spc="-5" dirty="0">
              <a:latin typeface="Times New Roman"/>
              <a:cs typeface="Times New Roman"/>
            </a:endParaRPr>
          </a:p>
          <a:p>
            <a:pPr marL="12065" marR="5080" algn="ctr">
              <a:lnSpc>
                <a:spcPct val="101600"/>
              </a:lnSpc>
              <a:spcBef>
                <a:spcPts val="70"/>
              </a:spcBef>
            </a:pPr>
            <a:r>
              <a:rPr sz="1600" b="1" spc="-5" dirty="0">
                <a:latin typeface="Times New Roman"/>
                <a:cs typeface="Times New Roman"/>
              </a:rPr>
              <a:t>SCHOOL OF COMPUTING  </a:t>
            </a:r>
            <a:endParaRPr lang="en-IN" sz="1600" b="1" spc="-5" dirty="0">
              <a:latin typeface="Times New Roman"/>
              <a:cs typeface="Times New Roman"/>
            </a:endParaRPr>
          </a:p>
          <a:p>
            <a:pPr marL="12065" marR="5080" algn="ctr">
              <a:lnSpc>
                <a:spcPct val="101600"/>
              </a:lnSpc>
              <a:spcBef>
                <a:spcPts val="70"/>
              </a:spcBef>
            </a:pPr>
            <a:r>
              <a:rPr sz="1600" b="1" spc="-10" dirty="0">
                <a:latin typeface="Times New Roman"/>
                <a:cs typeface="Times New Roman"/>
              </a:rPr>
              <a:t>1156CS601-</a:t>
            </a:r>
            <a:r>
              <a:rPr sz="1600" b="1" spc="-5" dirty="0">
                <a:latin typeface="Times New Roman"/>
                <a:cs typeface="Times New Roman"/>
              </a:rPr>
              <a:t> MINOR</a:t>
            </a:r>
            <a:r>
              <a:rPr lang="en-IN" sz="1600" b="1" spc="-5" dirty="0">
                <a:latin typeface="Times New Roman"/>
                <a:cs typeface="Times New Roman"/>
              </a:rPr>
              <a:t> </a:t>
            </a:r>
            <a:r>
              <a:rPr sz="1600" b="1" spc="-5" dirty="0">
                <a:latin typeface="Times New Roman"/>
                <a:cs typeface="Times New Roman"/>
              </a:rPr>
              <a:t>PROJECT </a:t>
            </a:r>
            <a:endParaRPr lang="en-IN" sz="1600" b="1" spc="-5" dirty="0">
              <a:latin typeface="Times New Roman"/>
              <a:cs typeface="Times New Roman"/>
            </a:endParaRPr>
          </a:p>
          <a:p>
            <a:pPr marL="12065" marR="5080" algn="ctr">
              <a:lnSpc>
                <a:spcPct val="101600"/>
              </a:lnSpc>
              <a:spcBef>
                <a:spcPts val="70"/>
              </a:spcBef>
            </a:pPr>
            <a:r>
              <a:rPr lang="en-IN" sz="1600" b="1" spc="-5" dirty="0">
                <a:latin typeface="Times New Roman"/>
                <a:cs typeface="Times New Roman"/>
              </a:rPr>
              <a:t>WINTER</a:t>
            </a:r>
            <a:r>
              <a:rPr sz="1600" b="1" spc="-5" dirty="0">
                <a:latin typeface="Times New Roman"/>
                <a:cs typeface="Times New Roman"/>
              </a:rPr>
              <a:t> SEMESTER(</a:t>
            </a:r>
            <a:r>
              <a:rPr lang="en-IN" sz="1600" b="1" spc="-5" dirty="0">
                <a:latin typeface="Times New Roman"/>
                <a:cs typeface="Times New Roman"/>
              </a:rPr>
              <a:t>20</a:t>
            </a:r>
            <a:r>
              <a:rPr sz="1600" b="1" spc="-5" dirty="0">
                <a:latin typeface="Times New Roman"/>
                <a:cs typeface="Times New Roman"/>
              </a:rPr>
              <a:t>-2</a:t>
            </a:r>
            <a:r>
              <a:rPr lang="en-IN" sz="1600" b="1" spc="-5" dirty="0">
                <a:latin typeface="Times New Roman"/>
                <a:cs typeface="Times New Roman"/>
              </a:rPr>
              <a:t>1</a:t>
            </a:r>
            <a:r>
              <a:rPr sz="1600" b="1" spc="-5" dirty="0">
                <a:latin typeface="Times New Roman"/>
                <a:cs typeface="Times New Roman"/>
              </a:rPr>
              <a:t>)  INITIALREVIEW</a:t>
            </a:r>
            <a:endParaRPr sz="1600" dirty="0">
              <a:latin typeface="Times New Roman"/>
              <a:cs typeface="Times New Roman"/>
            </a:endParaRPr>
          </a:p>
          <a:p>
            <a:pPr>
              <a:lnSpc>
                <a:spcPct val="100000"/>
              </a:lnSpc>
            </a:pPr>
            <a:endParaRPr sz="1700" dirty="0">
              <a:latin typeface="Times New Roman"/>
              <a:cs typeface="Times New Roman"/>
            </a:endParaRPr>
          </a:p>
          <a:p>
            <a:endParaRPr lang="en-US" sz="1700" dirty="0">
              <a:latin typeface="Times New Roman"/>
              <a:cs typeface="Times New Roman"/>
            </a:endParaRPr>
          </a:p>
          <a:p>
            <a:pPr algn="ctr">
              <a:spcBef>
                <a:spcPts val="45"/>
              </a:spcBef>
            </a:pPr>
            <a:r>
              <a:rPr sz="2000" b="1" dirty="0">
                <a:latin typeface="Times New Roman"/>
                <a:cs typeface="Times New Roman"/>
              </a:rPr>
              <a:t>“</a:t>
            </a:r>
            <a:r>
              <a:rPr lang="en-US" sz="2000" b="1" dirty="0">
                <a:latin typeface="Times New Roman"/>
                <a:ea typeface="+mn-lt"/>
                <a:cs typeface="+mn-lt"/>
              </a:rPr>
              <a:t>AI BASED TRACKING SYSTEM FROM REAL TIME CCTV CAPTURES</a:t>
            </a:r>
            <a:r>
              <a:rPr sz="2000" b="1" spc="-5" dirty="0">
                <a:latin typeface="Times New Roman"/>
                <a:cs typeface="Times New Roman"/>
              </a:rPr>
              <a:t>”</a:t>
            </a:r>
            <a:endParaRPr sz="2000">
              <a:latin typeface="Times New Roman"/>
              <a:cs typeface="Times New Roman"/>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a:t>
            </a:fld>
            <a:endParaRPr dirty="0"/>
          </a:p>
        </p:txBody>
      </p:sp>
      <p:sp>
        <p:nvSpPr>
          <p:cNvPr id="3" name="object 3"/>
          <p:cNvSpPr txBox="1"/>
          <p:nvPr/>
        </p:nvSpPr>
        <p:spPr>
          <a:xfrm>
            <a:off x="4254246" y="4883022"/>
            <a:ext cx="13811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PRESENTED</a:t>
            </a:r>
            <a:r>
              <a:rPr sz="1400" b="1" spc="-75" dirty="0">
                <a:latin typeface="Times New Roman"/>
                <a:cs typeface="Times New Roman"/>
              </a:rPr>
              <a:t> </a:t>
            </a:r>
            <a:r>
              <a:rPr sz="1400" b="1" spc="-5" dirty="0">
                <a:latin typeface="Times New Roman"/>
                <a:cs typeface="Times New Roman"/>
              </a:rPr>
              <a:t>BY</a:t>
            </a:r>
            <a:endParaRPr sz="1400">
              <a:latin typeface="Times New Roman"/>
              <a:cs typeface="Times New Roman"/>
            </a:endParaRPr>
          </a:p>
        </p:txBody>
      </p:sp>
      <p:sp>
        <p:nvSpPr>
          <p:cNvPr id="4" name="object 4"/>
          <p:cNvSpPr txBox="1"/>
          <p:nvPr/>
        </p:nvSpPr>
        <p:spPr>
          <a:xfrm>
            <a:off x="4179326" y="5303920"/>
            <a:ext cx="4327713" cy="770724"/>
          </a:xfrm>
          <a:prstGeom prst="rect">
            <a:avLst/>
          </a:prstGeom>
        </p:spPr>
        <p:txBody>
          <a:bodyPr vert="horz" wrap="square" lIns="0" tIns="46990" rIns="0" bIns="0" rtlCol="0" anchor="t">
            <a:spAutoFit/>
          </a:bodyPr>
          <a:lstStyle/>
          <a:p>
            <a:pPr marL="190500" indent="-177800">
              <a:spcBef>
                <a:spcPts val="370"/>
              </a:spcBef>
              <a:buAutoNum type="arabicPeriod"/>
              <a:tabLst>
                <a:tab pos="190500" algn="l"/>
              </a:tabLst>
            </a:pPr>
            <a:r>
              <a:rPr lang="en-US" sz="1400" b="1" spc="-5" dirty="0">
                <a:latin typeface="Times New Roman"/>
                <a:ea typeface="+mn-lt"/>
                <a:cs typeface="+mn-lt"/>
              </a:rPr>
              <a:t>Arun Kumar Dash</a:t>
            </a:r>
            <a:r>
              <a:rPr lang="en-US" sz="1400" b="1" spc="-5" dirty="0">
                <a:latin typeface="Times New Roman"/>
                <a:cs typeface="Times New Roman"/>
              </a:rPr>
              <a:t> </a:t>
            </a:r>
            <a:r>
              <a:rPr sz="1400" b="1" dirty="0">
                <a:latin typeface="Times New Roman"/>
                <a:cs typeface="Times New Roman"/>
              </a:rPr>
              <a:t>(VTU</a:t>
            </a:r>
            <a:r>
              <a:rPr sz="1400" b="1" spc="-114" dirty="0">
                <a:latin typeface="Times New Roman"/>
                <a:cs typeface="Times New Roman"/>
              </a:rPr>
              <a:t> </a:t>
            </a:r>
            <a:r>
              <a:rPr lang="en-US" sz="1400" b="1" spc="-5" dirty="0">
                <a:latin typeface="Times New Roman"/>
                <a:cs typeface="Times New Roman"/>
              </a:rPr>
              <a:t>11182</a:t>
            </a:r>
            <a:r>
              <a:rPr sz="1400" b="1" spc="-5" dirty="0">
                <a:latin typeface="Times New Roman"/>
                <a:cs typeface="Times New Roman"/>
              </a:rPr>
              <a:t>)(</a:t>
            </a:r>
            <a:r>
              <a:rPr lang="en-US" sz="1400" b="1" spc="-5" dirty="0">
                <a:latin typeface="Times New Roman"/>
                <a:ea typeface="+mn-lt"/>
                <a:cs typeface="+mn-lt"/>
              </a:rPr>
              <a:t>18UECS0974</a:t>
            </a:r>
            <a:r>
              <a:rPr sz="1400" b="1" spc="-5" dirty="0">
                <a:latin typeface="Times New Roman"/>
                <a:cs typeface="Times New Roman"/>
              </a:rPr>
              <a:t>)</a:t>
            </a:r>
            <a:endParaRPr lang="en-US" sz="1400" b="1">
              <a:latin typeface="Times New Roman"/>
              <a:cs typeface="Times New Roman"/>
            </a:endParaRPr>
          </a:p>
          <a:p>
            <a:pPr marL="190500" indent="-177800">
              <a:spcBef>
                <a:spcPts val="270"/>
              </a:spcBef>
              <a:buAutoNum type="arabicPeriod"/>
              <a:tabLst>
                <a:tab pos="190500" algn="l"/>
              </a:tabLst>
            </a:pPr>
            <a:r>
              <a:rPr lang="en-US" sz="1400" b="1" spc="-5" dirty="0">
                <a:latin typeface="Times New Roman"/>
                <a:ea typeface="+mn-lt"/>
                <a:cs typeface="+mn-lt"/>
              </a:rPr>
              <a:t>Dhanush Hegde</a:t>
            </a:r>
            <a:r>
              <a:rPr lang="en-US" sz="1400" b="1" spc="-5" dirty="0">
                <a:latin typeface="Times New Roman"/>
                <a:cs typeface="Times New Roman"/>
              </a:rPr>
              <a:t> </a:t>
            </a:r>
            <a:r>
              <a:rPr sz="1400" b="1" dirty="0">
                <a:latin typeface="Times New Roman"/>
                <a:cs typeface="Times New Roman"/>
              </a:rPr>
              <a:t>(VTU</a:t>
            </a:r>
            <a:r>
              <a:rPr sz="1400" b="1" spc="-114" dirty="0">
                <a:latin typeface="Times New Roman"/>
                <a:cs typeface="Times New Roman"/>
              </a:rPr>
              <a:t> </a:t>
            </a:r>
            <a:r>
              <a:rPr lang="en-US" sz="1400" b="1" spc="-5" dirty="0">
                <a:latin typeface="Times New Roman"/>
                <a:cs typeface="Times New Roman"/>
              </a:rPr>
              <a:t>11158</a:t>
            </a:r>
            <a:r>
              <a:rPr sz="1400" b="1" spc="-5" dirty="0">
                <a:latin typeface="Times New Roman"/>
                <a:cs typeface="Times New Roman"/>
              </a:rPr>
              <a:t>)(</a:t>
            </a:r>
            <a:r>
              <a:rPr lang="en-US" sz="1400" b="1" spc="-5" dirty="0">
                <a:latin typeface="Times New Roman"/>
                <a:ea typeface="+mn-lt"/>
                <a:cs typeface="+mn-lt"/>
              </a:rPr>
              <a:t>18UECS0226</a:t>
            </a:r>
            <a:r>
              <a:rPr sz="1400" b="1" spc="-5" dirty="0">
                <a:latin typeface="Times New Roman"/>
                <a:cs typeface="Times New Roman"/>
              </a:rPr>
              <a:t>)</a:t>
            </a:r>
            <a:endParaRPr sz="1400" b="1">
              <a:latin typeface="Times New Roman"/>
              <a:cs typeface="Times New Roman"/>
            </a:endParaRPr>
          </a:p>
          <a:p>
            <a:pPr marL="190500" indent="-177800">
              <a:spcBef>
                <a:spcPts val="270"/>
              </a:spcBef>
              <a:buAutoNum type="arabicPeriod"/>
              <a:tabLst>
                <a:tab pos="190500" algn="l"/>
              </a:tabLst>
            </a:pPr>
            <a:r>
              <a:rPr lang="en-US" sz="1400" b="1" dirty="0">
                <a:latin typeface="Times New Roman"/>
                <a:ea typeface="+mn-lt"/>
                <a:cs typeface="+mn-lt"/>
              </a:rPr>
              <a:t>R. J. Naveen Kumar </a:t>
            </a:r>
            <a:r>
              <a:rPr sz="1400" b="1" dirty="0">
                <a:latin typeface="Times New Roman"/>
                <a:cs typeface="Times New Roman"/>
              </a:rPr>
              <a:t>(VTU</a:t>
            </a:r>
            <a:r>
              <a:rPr lang="en-US" sz="1400" b="1" spc="-114" dirty="0">
                <a:latin typeface="Times New Roman"/>
                <a:cs typeface="Times New Roman"/>
              </a:rPr>
              <a:t> 11247</a:t>
            </a:r>
            <a:r>
              <a:rPr lang="en-US" sz="1400" b="1" spc="-5" dirty="0">
                <a:latin typeface="Times New Roman"/>
                <a:cs typeface="Times New Roman"/>
              </a:rPr>
              <a:t>)(</a:t>
            </a:r>
            <a:r>
              <a:rPr lang="en-US" sz="1400" b="1" spc="-5" dirty="0">
                <a:latin typeface="Times New Roman"/>
                <a:ea typeface="+mn-lt"/>
                <a:cs typeface="+mn-lt"/>
              </a:rPr>
              <a:t>18UECN0011</a:t>
            </a:r>
            <a:r>
              <a:rPr lang="en-US" sz="1400" b="1" spc="-5" dirty="0">
                <a:latin typeface="Times New Roman"/>
                <a:cs typeface="Times New Roman"/>
              </a:rPr>
              <a:t>)</a:t>
            </a:r>
            <a:endParaRPr sz="1400" dirty="0">
              <a:latin typeface="Times"/>
              <a:cs typeface="Times New Roman"/>
            </a:endParaRPr>
          </a:p>
        </p:txBody>
      </p:sp>
      <p:sp>
        <p:nvSpPr>
          <p:cNvPr id="5" name="object 5"/>
          <p:cNvSpPr txBox="1"/>
          <p:nvPr/>
        </p:nvSpPr>
        <p:spPr>
          <a:xfrm>
            <a:off x="636227" y="4845263"/>
            <a:ext cx="1436370"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SUPERVISED</a:t>
            </a:r>
            <a:r>
              <a:rPr sz="1400" b="1" spc="-70" dirty="0">
                <a:latin typeface="Times New Roman"/>
                <a:cs typeface="Times New Roman"/>
              </a:rPr>
              <a:t> </a:t>
            </a:r>
            <a:r>
              <a:rPr sz="1400" b="1" spc="-5" dirty="0">
                <a:latin typeface="Times New Roman"/>
                <a:cs typeface="Times New Roman"/>
              </a:rPr>
              <a:t>BY</a:t>
            </a:r>
            <a:endParaRPr sz="1400">
              <a:latin typeface="Times New Roman"/>
              <a:cs typeface="Times New Roman"/>
            </a:endParaRPr>
          </a:p>
        </p:txBody>
      </p:sp>
      <p:sp>
        <p:nvSpPr>
          <p:cNvPr id="6" name="object 6"/>
          <p:cNvSpPr txBox="1"/>
          <p:nvPr/>
        </p:nvSpPr>
        <p:spPr>
          <a:xfrm>
            <a:off x="636226" y="5308363"/>
            <a:ext cx="2371090" cy="228268"/>
          </a:xfrm>
          <a:prstGeom prst="rect">
            <a:avLst/>
          </a:prstGeom>
        </p:spPr>
        <p:txBody>
          <a:bodyPr vert="horz" wrap="square" lIns="0" tIns="12700" rIns="0" bIns="0" rtlCol="0" anchor="t">
            <a:spAutoFit/>
          </a:bodyPr>
          <a:lstStyle/>
          <a:p>
            <a:pPr marL="12700">
              <a:spcBef>
                <a:spcPts val="100"/>
              </a:spcBef>
            </a:pPr>
            <a:r>
              <a:rPr sz="1400" b="1" spc="-25" dirty="0">
                <a:latin typeface="Times New Roman"/>
                <a:cs typeface="Times New Roman"/>
              </a:rPr>
              <a:t>Dr.</a:t>
            </a:r>
            <a:r>
              <a:rPr lang="en-US" sz="1400" b="1" spc="-25" dirty="0">
                <a:latin typeface="Times New Roman"/>
                <a:cs typeface="Times New Roman"/>
              </a:rPr>
              <a:t> N. Malarvizhi</a:t>
            </a:r>
            <a:endParaRPr lang="en-US" sz="1400" b="1" spc="-5" dirty="0">
              <a:latin typeface="Times New Roman"/>
              <a:cs typeface="Times New Roman"/>
            </a:endParaRPr>
          </a:p>
        </p:txBody>
      </p:sp>
      <p:sp>
        <p:nvSpPr>
          <p:cNvPr id="10" name="Date Placeholder 9">
            <a:extLst>
              <a:ext uri="{FF2B5EF4-FFF2-40B4-BE49-F238E27FC236}">
                <a16:creationId xmlns:a16="http://schemas.microsoft.com/office/drawing/2014/main" id="{AE92E23E-1ED9-4881-B055-7436DD4C9741}"/>
              </a:ext>
            </a:extLst>
          </p:cNvPr>
          <p:cNvSpPr>
            <a:spLocks noGrp="1"/>
          </p:cNvSpPr>
          <p:nvPr>
            <p:ph type="dt" sz="half" idx="6"/>
          </p:nvPr>
        </p:nvSpPr>
        <p:spPr/>
        <p:txBody>
          <a:bodyPr/>
          <a:lstStyle/>
          <a:p>
            <a:pPr marL="12700">
              <a:lnSpc>
                <a:spcPts val="1240"/>
              </a:lnSpc>
            </a:pPr>
            <a:fld id="{C4EC10C3-7543-45B1-B257-8C3B3E23DDE0}" type="datetime1">
              <a:rPr lang="en-US" spc="-5" smtClean="0"/>
              <a:t>2/4/2021</a:t>
            </a:fld>
            <a:endParaRPr lang="en-US"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2F565878-8DEF-4C04-AC09-D586033F9EB1}" type="datetime1">
              <a:rPr lang="en-US" spc="-5" smtClean="0"/>
              <a:t>2/4/2021</a:t>
            </a:fld>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a:t>
            </a:fld>
            <a:endParaRPr dirty="0"/>
          </a:p>
        </p:txBody>
      </p:sp>
      <p:sp>
        <p:nvSpPr>
          <p:cNvPr id="2" name="object 2"/>
          <p:cNvSpPr txBox="1">
            <a:spLocks noGrp="1"/>
          </p:cNvSpPr>
          <p:nvPr>
            <p:ph type="title"/>
          </p:nvPr>
        </p:nvSpPr>
        <p:spPr>
          <a:xfrm>
            <a:off x="535598" y="616332"/>
            <a:ext cx="4881245" cy="391160"/>
          </a:xfrm>
          <a:prstGeom prst="rect">
            <a:avLst/>
          </a:prstGeom>
        </p:spPr>
        <p:txBody>
          <a:bodyPr vert="horz" wrap="square" lIns="0" tIns="12700" rIns="0" bIns="0" rtlCol="0" anchor="t">
            <a:spAutoFit/>
          </a:bodyPr>
          <a:lstStyle/>
          <a:p>
            <a:pPr marL="12700">
              <a:spcBef>
                <a:spcPts val="100"/>
              </a:spcBef>
            </a:pPr>
            <a:r>
              <a:rPr lang="en-US" sz="2400" spc="-5" dirty="0"/>
              <a:t>PROJECT TITLE</a:t>
            </a:r>
            <a:r>
              <a:rPr lang="en-US" sz="2400" spc="-120" dirty="0"/>
              <a:t> </a:t>
            </a:r>
            <a:r>
              <a:rPr lang="en-US" sz="2400" spc="-20" dirty="0"/>
              <a:t>JUSTIFICATION</a:t>
            </a:r>
            <a:endParaRPr lang="en-US" sz="2400"/>
          </a:p>
        </p:txBody>
      </p:sp>
      <p:sp>
        <p:nvSpPr>
          <p:cNvPr id="6" name="TextBox 5">
            <a:extLst>
              <a:ext uri="{FF2B5EF4-FFF2-40B4-BE49-F238E27FC236}">
                <a16:creationId xmlns:a16="http://schemas.microsoft.com/office/drawing/2014/main" id="{AE2047B9-77B1-40DD-B480-6D4EB4FE636A}"/>
              </a:ext>
            </a:extLst>
          </p:cNvPr>
          <p:cNvSpPr txBox="1"/>
          <p:nvPr/>
        </p:nvSpPr>
        <p:spPr>
          <a:xfrm>
            <a:off x="531034" y="1013792"/>
            <a:ext cx="80677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ea typeface="+mn-lt"/>
                <a:cs typeface="+mn-lt"/>
              </a:rPr>
              <a:t>An average of 200 Children go missing in India every day. Girls made up 52,049 missing cases in 2019 while boys accounted for 21,074 cases. It has also been reported that 15 transgender children went missing in 2019. Every day, there are a minimum of 50 suspects and numerous identified criminals who are roaming freely in the public. The objective of this project is to help Police and higher authorities to track down missing people and wanted criminals quickly. The usual process to track a person is using investigation which requires time and experience (to ask right questions). Most of the time, investigation method works pretty well but it is time consuming and can be unsuccessful if the person (missing) has been shifted/moved to different location (city/country). In such cases, the ideal approach is to go through CCTV footages and evidences. Again, this can be very time consuming and given the number of people that go missing every day, it can be a challenge to keep up with it. Also, the wanted criminals can be tracked real-time along with the missing people and will alert the police with the location wherever they are located.</a:t>
            </a:r>
            <a:endParaRPr lang="en-US"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9D0F0D0-850C-41F4-A9E3-74C6B86CBB58}" type="datetime1">
              <a:rPr lang="en-US" spc="-5" smtClean="0"/>
              <a:t>2/4/2021</a:t>
            </a:fld>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a:t>
            </a:fld>
            <a:endParaRPr dirty="0"/>
          </a:p>
        </p:txBody>
      </p:sp>
      <p:sp>
        <p:nvSpPr>
          <p:cNvPr id="2" name="object 2"/>
          <p:cNvSpPr txBox="1">
            <a:spLocks noGrp="1"/>
          </p:cNvSpPr>
          <p:nvPr>
            <p:ph type="title"/>
          </p:nvPr>
        </p:nvSpPr>
        <p:spPr>
          <a:xfrm>
            <a:off x="535600" y="616332"/>
            <a:ext cx="5901690" cy="391160"/>
          </a:xfrm>
          <a:prstGeom prst="rect">
            <a:avLst/>
          </a:prstGeom>
        </p:spPr>
        <p:txBody>
          <a:bodyPr vert="horz" wrap="square" lIns="0" tIns="12700" rIns="0" bIns="0" rtlCol="0">
            <a:spAutoFit/>
          </a:bodyPr>
          <a:lstStyle/>
          <a:p>
            <a:pPr marL="12700">
              <a:lnSpc>
                <a:spcPct val="100000"/>
              </a:lnSpc>
              <a:spcBef>
                <a:spcPts val="100"/>
              </a:spcBef>
            </a:pPr>
            <a:r>
              <a:rPr sz="2400" spc="-5" dirty="0"/>
              <a:t>OBJECTIVE </a:t>
            </a:r>
            <a:r>
              <a:rPr sz="2400" dirty="0"/>
              <a:t>&amp; </a:t>
            </a:r>
            <a:r>
              <a:rPr sz="2400" spc="-5" dirty="0"/>
              <a:t>SCOPE OF THE</a:t>
            </a:r>
            <a:r>
              <a:rPr sz="2400" spc="-215" dirty="0"/>
              <a:t> </a:t>
            </a:r>
            <a:r>
              <a:rPr sz="2400" spc="-5" dirty="0"/>
              <a:t>PROJECT</a:t>
            </a:r>
            <a:endParaRPr sz="2400"/>
          </a:p>
        </p:txBody>
      </p:sp>
      <p:sp>
        <p:nvSpPr>
          <p:cNvPr id="6" name="TextBox 5">
            <a:extLst>
              <a:ext uri="{FF2B5EF4-FFF2-40B4-BE49-F238E27FC236}">
                <a16:creationId xmlns:a16="http://schemas.microsoft.com/office/drawing/2014/main" id="{574692D9-1A7A-48DE-B4DB-2B31FC66F24B}"/>
              </a:ext>
            </a:extLst>
          </p:cNvPr>
          <p:cNvSpPr txBox="1"/>
          <p:nvPr/>
        </p:nvSpPr>
        <p:spPr>
          <a:xfrm>
            <a:off x="531034" y="1013792"/>
            <a:ext cx="795414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u="sng">
                <a:latin typeface="Times New Roman"/>
                <a:cs typeface="Calibri"/>
              </a:rPr>
              <a:t>Objective:</a:t>
            </a:r>
            <a:endParaRPr lang="en-US"/>
          </a:p>
          <a:p>
            <a:pPr algn="just"/>
            <a:r>
              <a:rPr lang="en-US">
                <a:latin typeface="Times New Roman"/>
                <a:cs typeface="Calibri"/>
              </a:rPr>
              <a:t>To build a system which identifies missing people/wanted criminals over the real-time </a:t>
            </a:r>
            <a:r>
              <a:rPr lang="en-US" dirty="0">
                <a:latin typeface="Times New Roman"/>
                <a:cs typeface="Calibri"/>
              </a:rPr>
              <a:t>CCTV data.</a:t>
            </a:r>
          </a:p>
          <a:p>
            <a:pPr algn="just"/>
            <a:endParaRPr lang="en-US" b="1" u="sng" dirty="0">
              <a:latin typeface="Times New Roman"/>
              <a:cs typeface="Calibri"/>
            </a:endParaRPr>
          </a:p>
          <a:p>
            <a:pPr algn="just"/>
            <a:r>
              <a:rPr lang="en-US" b="1" u="sng">
                <a:latin typeface="Times New Roman"/>
                <a:cs typeface="Calibri"/>
              </a:rPr>
              <a:t>Scope:</a:t>
            </a:r>
          </a:p>
          <a:p>
            <a:pPr algn="just"/>
            <a:r>
              <a:rPr lang="en-US">
                <a:latin typeface="Times New Roman"/>
                <a:cs typeface="Times New Roman"/>
              </a:rPr>
              <a:t>The project will be able to detect the location of:</a:t>
            </a:r>
            <a:endParaRPr lang="en-US" dirty="0">
              <a:ea typeface="+mn-lt"/>
              <a:cs typeface="+mn-lt"/>
            </a:endParaRPr>
          </a:p>
          <a:p>
            <a:pPr marL="285750" indent="-285750" algn="just">
              <a:buFont typeface="Arial,Sans-Serif"/>
              <a:buChar char="•"/>
            </a:pPr>
            <a:r>
              <a:rPr lang="en-US">
                <a:latin typeface="Times New Roman"/>
                <a:cs typeface="Times New Roman"/>
              </a:rPr>
              <a:t>Missing people</a:t>
            </a:r>
            <a:endParaRPr lang="en-US" dirty="0">
              <a:ea typeface="+mn-lt"/>
              <a:cs typeface="+mn-lt"/>
            </a:endParaRPr>
          </a:p>
          <a:p>
            <a:pPr marL="285750" indent="-285750" algn="just">
              <a:buFont typeface="Arial,Sans-Serif"/>
              <a:buChar char="•"/>
            </a:pPr>
            <a:r>
              <a:rPr lang="en-US">
                <a:latin typeface="Times New Roman"/>
                <a:cs typeface="Times New Roman"/>
              </a:rPr>
              <a:t>Wanted criminals</a:t>
            </a:r>
            <a:endParaRPr lang="en-US" dirty="0">
              <a:ea typeface="+mn-lt"/>
              <a:cs typeface="+mn-lt"/>
            </a:endParaRPr>
          </a:p>
          <a:p>
            <a:pPr algn="just"/>
            <a:r>
              <a:rPr lang="en-US">
                <a:latin typeface="Times New Roman"/>
                <a:cs typeface="Times New Roman"/>
              </a:rPr>
              <a:t>from the real-time data available via CCTV cameras using multiple images of the target.</a:t>
            </a:r>
            <a:endParaRPr lang="en-US" dirty="0">
              <a:ea typeface="+mn-lt"/>
              <a:cs typeface="+mn-lt"/>
            </a:endParaRPr>
          </a:p>
          <a:p>
            <a:pPr algn="just"/>
            <a:r>
              <a:rPr lang="en-US" dirty="0">
                <a:latin typeface="Times New Roman"/>
                <a:ea typeface="+mn-lt"/>
                <a:cs typeface="Times New Roman"/>
              </a:rPr>
              <a:t>The project can be further used to construct an alerting system to identify any illegal </a:t>
            </a:r>
            <a:r>
              <a:rPr lang="en-US">
                <a:latin typeface="Times New Roman"/>
                <a:ea typeface="+mn-lt"/>
                <a:cs typeface="Times New Roman"/>
              </a:rPr>
              <a:t>items are publicly carried by people(such as weapons).</a:t>
            </a:r>
          </a:p>
          <a:p>
            <a:endParaRPr lang="en-US" dirty="0">
              <a:latin typeface="Times New Roman"/>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91C4A43C-7C4F-4EF7-956F-F358244AFE34}" type="datetime1">
              <a:rPr lang="en-US" spc="-5" smtClean="0"/>
              <a:t>2/4/2021</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a:t>
            </a:fld>
            <a:endParaRPr dirty="0"/>
          </a:p>
        </p:txBody>
      </p:sp>
      <p:sp>
        <p:nvSpPr>
          <p:cNvPr id="2" name="object 2"/>
          <p:cNvSpPr txBox="1">
            <a:spLocks noGrp="1"/>
          </p:cNvSpPr>
          <p:nvPr>
            <p:ph type="title"/>
          </p:nvPr>
        </p:nvSpPr>
        <p:spPr>
          <a:xfrm>
            <a:off x="535600" y="616332"/>
            <a:ext cx="4437380" cy="391160"/>
          </a:xfrm>
          <a:prstGeom prst="rect">
            <a:avLst/>
          </a:prstGeom>
        </p:spPr>
        <p:txBody>
          <a:bodyPr vert="horz" wrap="square" lIns="0" tIns="12700" rIns="0" bIns="0" rtlCol="0">
            <a:spAutoFit/>
          </a:bodyPr>
          <a:lstStyle/>
          <a:p>
            <a:pPr marL="12700">
              <a:lnSpc>
                <a:spcPct val="100000"/>
              </a:lnSpc>
              <a:spcBef>
                <a:spcPts val="100"/>
              </a:spcBef>
            </a:pPr>
            <a:r>
              <a:rPr sz="2400" spc="-5" dirty="0"/>
              <a:t>TIME PLAN OF THE</a:t>
            </a:r>
            <a:r>
              <a:rPr sz="2400" spc="-215" dirty="0"/>
              <a:t> </a:t>
            </a:r>
            <a:r>
              <a:rPr sz="2400" spc="-5" dirty="0"/>
              <a:t>PROJECT</a:t>
            </a:r>
            <a:endParaRPr sz="2400"/>
          </a:p>
        </p:txBody>
      </p:sp>
      <p:graphicFrame>
        <p:nvGraphicFramePr>
          <p:cNvPr id="3" name="object 3"/>
          <p:cNvGraphicFramePr>
            <a:graphicFrameLocks noGrp="1"/>
          </p:cNvGraphicFramePr>
          <p:nvPr>
            <p:extLst>
              <p:ext uri="{D42A27DB-BD31-4B8C-83A1-F6EECF244321}">
                <p14:modId xmlns:p14="http://schemas.microsoft.com/office/powerpoint/2010/main" val="3564488003"/>
              </p:ext>
            </p:extLst>
          </p:nvPr>
        </p:nvGraphicFramePr>
        <p:xfrm>
          <a:off x="612715" y="1621866"/>
          <a:ext cx="7995283" cy="2172409"/>
        </p:xfrm>
        <a:graphic>
          <a:graphicData uri="http://schemas.openxmlformats.org/drawingml/2006/table">
            <a:tbl>
              <a:tblPr firstRow="1" bandRow="1">
                <a:tableStyleId>{2D5ABB26-0587-4C30-8999-92F81FD0307C}</a:tableStyleId>
              </a:tblPr>
              <a:tblGrid>
                <a:gridCol w="2129813">
                  <a:extLst>
                    <a:ext uri="{9D8B030D-6E8A-4147-A177-3AD203B41FA5}">
                      <a16:colId xmlns:a16="http://schemas.microsoft.com/office/drawing/2014/main" val="20000"/>
                    </a:ext>
                  </a:extLst>
                </a:gridCol>
                <a:gridCol w="1868146">
                  <a:extLst>
                    <a:ext uri="{9D8B030D-6E8A-4147-A177-3AD203B41FA5}">
                      <a16:colId xmlns:a16="http://schemas.microsoft.com/office/drawing/2014/main" val="20001"/>
                    </a:ext>
                  </a:extLst>
                </a:gridCol>
                <a:gridCol w="2087217">
                  <a:extLst>
                    <a:ext uri="{9D8B030D-6E8A-4147-A177-3AD203B41FA5}">
                      <a16:colId xmlns:a16="http://schemas.microsoft.com/office/drawing/2014/main" val="20002"/>
                    </a:ext>
                  </a:extLst>
                </a:gridCol>
                <a:gridCol w="1910107">
                  <a:extLst>
                    <a:ext uri="{9D8B030D-6E8A-4147-A177-3AD203B41FA5}">
                      <a16:colId xmlns:a16="http://schemas.microsoft.com/office/drawing/2014/main" val="20003"/>
                    </a:ext>
                  </a:extLst>
                </a:gridCol>
              </a:tblGrid>
              <a:tr h="440559">
                <a:tc>
                  <a:txBody>
                    <a:bodyPr/>
                    <a:lstStyle/>
                    <a:p>
                      <a:pPr marL="85090">
                        <a:lnSpc>
                          <a:spcPct val="100000"/>
                        </a:lnSpc>
                        <a:spcBef>
                          <a:spcPts val="595"/>
                        </a:spcBef>
                      </a:pPr>
                      <a:r>
                        <a:rPr lang="en-US" sz="2000" b="1" spc="-5">
                          <a:latin typeface="Times New Roman"/>
                          <a:cs typeface="Times New Roman"/>
                        </a:rPr>
                        <a:t>FEBRUARY</a:t>
                      </a:r>
                      <a:endParaRPr sz="200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lvl="0">
                        <a:lnSpc>
                          <a:spcPct val="100000"/>
                        </a:lnSpc>
                        <a:spcBef>
                          <a:spcPts val="595"/>
                        </a:spcBef>
                        <a:buNone/>
                      </a:pPr>
                      <a:r>
                        <a:rPr lang="en-US" sz="2000" b="1" spc="-5">
                          <a:latin typeface="Times New Roman"/>
                          <a:cs typeface="Times New Roman"/>
                        </a:rPr>
                        <a:t>MARCH</a:t>
                      </a:r>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lvl="0">
                        <a:lnSpc>
                          <a:spcPct val="100000"/>
                        </a:lnSpc>
                        <a:spcBef>
                          <a:spcPts val="595"/>
                        </a:spcBef>
                        <a:buNone/>
                      </a:pPr>
                      <a:r>
                        <a:rPr lang="en-US" sz="2000" b="1" spc="-10">
                          <a:latin typeface="Times New Roman"/>
                          <a:cs typeface="Times New Roman"/>
                        </a:rPr>
                        <a:t>APRIL</a:t>
                      </a:r>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090" lvl="0">
                        <a:lnSpc>
                          <a:spcPct val="100000"/>
                        </a:lnSpc>
                        <a:spcBef>
                          <a:spcPts val="595"/>
                        </a:spcBef>
                        <a:buNone/>
                      </a:pPr>
                      <a:r>
                        <a:rPr lang="en-US" sz="2000" b="1" spc="-5">
                          <a:latin typeface="Times New Roman"/>
                          <a:cs typeface="Times New Roman"/>
                        </a:rPr>
                        <a:t>MAY</a:t>
                      </a:r>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extLst>
                  <a:ext uri="{0D108BD9-81ED-4DB2-BD59-A6C34878D82A}">
                    <a16:rowId xmlns:a16="http://schemas.microsoft.com/office/drawing/2014/main" val="10000"/>
                  </a:ext>
                </a:extLst>
              </a:tr>
              <a:tr h="1731850">
                <a:tc>
                  <a:txBody>
                    <a:bodyPr/>
                    <a:lstStyle/>
                    <a:p>
                      <a:pPr marL="285750" indent="-285750">
                        <a:lnSpc>
                          <a:spcPct val="100000"/>
                        </a:lnSpc>
                        <a:buFont typeface="Arial"/>
                        <a:buChar char="•"/>
                      </a:pPr>
                      <a:r>
                        <a:rPr lang="en-US" sz="1800">
                          <a:latin typeface="Times New Roman"/>
                          <a:cs typeface="Times New Roman"/>
                        </a:rPr>
                        <a:t>Collection &amp; analysis of dataset.</a:t>
                      </a:r>
                    </a:p>
                    <a:p>
                      <a:pPr marL="285750" lvl="0" indent="-285750">
                        <a:lnSpc>
                          <a:spcPct val="100000"/>
                        </a:lnSpc>
                        <a:buFont typeface="Arial"/>
                        <a:buChar char="•"/>
                      </a:pPr>
                      <a:r>
                        <a:rPr lang="en-US" sz="1800">
                          <a:latin typeface="Times New Roman"/>
                          <a:cs typeface="Times New Roman"/>
                        </a:rPr>
                        <a:t>Training of machine learning model.</a:t>
                      </a:r>
                    </a:p>
                    <a:p>
                      <a:pPr marL="285750" lvl="0" indent="-285750">
                        <a:lnSpc>
                          <a:spcPct val="100000"/>
                        </a:lnSpc>
                        <a:buFont typeface="Arial"/>
                        <a:buChar char="•"/>
                      </a:pPr>
                      <a:endParaRPr lang="en-US"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1800" dirty="0">
                          <a:latin typeface="Times New Roman"/>
                          <a:cs typeface="Times New Roman"/>
                        </a:rPr>
                        <a:t>Deployment of </a:t>
                      </a:r>
                      <a:r>
                        <a:rPr lang="en-US" sz="1800">
                          <a:latin typeface="Times New Roman"/>
                          <a:cs typeface="Times New Roman"/>
                        </a:rPr>
                        <a:t>machine learning model.</a:t>
                      </a: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1800" dirty="0">
                          <a:latin typeface="Times New Roman"/>
                          <a:cs typeface="Times New Roman"/>
                        </a:rPr>
                        <a:t>Project Submission </a:t>
                      </a:r>
                      <a:r>
                        <a:rPr lang="en-US" sz="1800">
                          <a:latin typeface="Times New Roman"/>
                          <a:cs typeface="Times New Roman"/>
                        </a:rPr>
                        <a:t>and testing.</a:t>
                      </a: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1800">
                          <a:latin typeface="Times New Roman"/>
                          <a:cs typeface="Times New Roman"/>
                        </a:rPr>
                        <a:t>Project and Report submission.</a:t>
                      </a: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9BA0D0B-8E63-42C4-ACAD-E112FCFA465E}" type="datetime1">
              <a:rPr lang="en-US" spc="-5" smtClean="0"/>
              <a:t>2/4/2021</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a:t>
            </a:fld>
            <a:endParaRPr dirty="0"/>
          </a:p>
        </p:txBody>
      </p:sp>
      <p:sp>
        <p:nvSpPr>
          <p:cNvPr id="2" name="object 2"/>
          <p:cNvSpPr txBox="1"/>
          <p:nvPr/>
        </p:nvSpPr>
        <p:spPr>
          <a:xfrm>
            <a:off x="535600" y="616332"/>
            <a:ext cx="5567680"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a:cs typeface="Times New Roman"/>
              </a:rPr>
              <a:t>TOOLS </a:t>
            </a:r>
            <a:r>
              <a:rPr sz="2400" b="1" spc="-25" dirty="0">
                <a:latin typeface="Times New Roman"/>
                <a:cs typeface="Times New Roman"/>
              </a:rPr>
              <a:t>TO </a:t>
            </a:r>
            <a:r>
              <a:rPr sz="2400" b="1" spc="-5" dirty="0">
                <a:latin typeface="Times New Roman"/>
                <a:cs typeface="Times New Roman"/>
              </a:rPr>
              <a:t>BE USED IN THE</a:t>
            </a:r>
            <a:r>
              <a:rPr sz="2400" b="1" spc="-130" dirty="0">
                <a:latin typeface="Times New Roman"/>
                <a:cs typeface="Times New Roman"/>
              </a:rPr>
              <a:t> </a:t>
            </a:r>
            <a:r>
              <a:rPr sz="2400" b="1" spc="-5" dirty="0">
                <a:latin typeface="Times New Roman"/>
                <a:cs typeface="Times New Roman"/>
              </a:rPr>
              <a:t>PROJECT</a:t>
            </a:r>
            <a:endParaRPr sz="2400">
              <a:latin typeface="Times New Roman"/>
              <a:cs typeface="Times New Roman"/>
            </a:endParaRPr>
          </a:p>
        </p:txBody>
      </p:sp>
      <p:sp>
        <p:nvSpPr>
          <p:cNvPr id="3" name="object 3"/>
          <p:cNvSpPr txBox="1"/>
          <p:nvPr/>
        </p:nvSpPr>
        <p:spPr>
          <a:xfrm>
            <a:off x="669999" y="1834539"/>
            <a:ext cx="889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t>
            </a:r>
            <a:endParaRPr sz="2000">
              <a:latin typeface="Times New Roman"/>
              <a:cs typeface="Times New Roman"/>
            </a:endParaRPr>
          </a:p>
        </p:txBody>
      </p:sp>
      <p:sp>
        <p:nvSpPr>
          <p:cNvPr id="7" name="TextBox 6">
            <a:extLst>
              <a:ext uri="{FF2B5EF4-FFF2-40B4-BE49-F238E27FC236}">
                <a16:creationId xmlns:a16="http://schemas.microsoft.com/office/drawing/2014/main" id="{0F5FE020-BD62-460E-8CE5-1188D956F9ED}"/>
              </a:ext>
            </a:extLst>
          </p:cNvPr>
          <p:cNvSpPr txBox="1"/>
          <p:nvPr/>
        </p:nvSpPr>
        <p:spPr>
          <a:xfrm>
            <a:off x="531034" y="1013792"/>
            <a:ext cx="806773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latin typeface="Times New Roman"/>
                <a:cs typeface="Calibri"/>
              </a:rPr>
              <a:t>Front end:</a:t>
            </a:r>
            <a:endParaRPr lang="en-US" b="1" u="sng" dirty="0">
              <a:latin typeface="Calibri"/>
              <a:cs typeface="Calibri"/>
            </a:endParaRPr>
          </a:p>
          <a:p>
            <a:pPr marL="285750" indent="-285750">
              <a:buFont typeface="Arial"/>
              <a:buChar char="•"/>
            </a:pPr>
            <a:r>
              <a:rPr lang="en-US">
                <a:latin typeface="Times New Roman"/>
                <a:cs typeface="Calibri"/>
              </a:rPr>
              <a:t>HTML5</a:t>
            </a:r>
            <a:endParaRPr lang="en-US" dirty="0">
              <a:latin typeface="Times New Roman"/>
              <a:cs typeface="Calibri"/>
            </a:endParaRPr>
          </a:p>
          <a:p>
            <a:pPr marL="285750" indent="-285750">
              <a:buFont typeface="Arial"/>
              <a:buChar char="•"/>
            </a:pPr>
            <a:r>
              <a:rPr lang="en-US">
                <a:latin typeface="Times New Roman"/>
                <a:cs typeface="Calibri"/>
              </a:rPr>
              <a:t>CSS3</a:t>
            </a:r>
          </a:p>
          <a:p>
            <a:pPr marL="285750" indent="-285750">
              <a:buFont typeface="Arial"/>
              <a:buChar char="•"/>
            </a:pPr>
            <a:endParaRPr lang="en-US" dirty="0">
              <a:latin typeface="Times New Roman"/>
              <a:cs typeface="Calibri"/>
            </a:endParaRPr>
          </a:p>
          <a:p>
            <a:r>
              <a:rPr lang="en-US" b="1" u="sng">
                <a:latin typeface="Times New Roman"/>
                <a:cs typeface="Calibri"/>
              </a:rPr>
              <a:t>Back end:</a:t>
            </a:r>
          </a:p>
          <a:p>
            <a:pPr marL="285750" indent="-285750">
              <a:buFont typeface="Arial"/>
              <a:buChar char="•"/>
            </a:pPr>
            <a:r>
              <a:rPr lang="en-US">
                <a:latin typeface="Times New Roman"/>
                <a:cs typeface="Calibri"/>
              </a:rPr>
              <a:t>Python</a:t>
            </a:r>
          </a:p>
          <a:p>
            <a:pPr marL="285750" indent="-285750">
              <a:buFont typeface="Arial"/>
              <a:buChar char="•"/>
            </a:pPr>
            <a:r>
              <a:rPr lang="en-US">
                <a:latin typeface="Times New Roman"/>
                <a:cs typeface="Calibri"/>
              </a:rPr>
              <a:t>OpenCV</a:t>
            </a:r>
          </a:p>
          <a:p>
            <a:pPr marL="285750" indent="-285750">
              <a:buFont typeface="Arial"/>
              <a:buChar char="•"/>
            </a:pPr>
            <a:r>
              <a:rPr lang="en-US">
                <a:latin typeface="Times New Roman"/>
                <a:cs typeface="Calibri"/>
              </a:rPr>
              <a:t>Flask</a:t>
            </a:r>
          </a:p>
          <a:p>
            <a:pPr marL="285750" indent="-285750">
              <a:buFont typeface="Arial"/>
              <a:buChar char="•"/>
            </a:pPr>
            <a:r>
              <a:rPr lang="en-US">
                <a:latin typeface="Times New Roman"/>
                <a:cs typeface="Calibri"/>
              </a:rPr>
              <a:t>TensorFlow</a:t>
            </a:r>
          </a:p>
          <a:p>
            <a:pPr marL="285750" indent="-285750">
              <a:buFont typeface="Arial"/>
              <a:buChar char="•"/>
            </a:pPr>
            <a:r>
              <a:rPr lang="en-US">
                <a:latin typeface="Times New Roman"/>
                <a:cs typeface="Calibri"/>
              </a:rPr>
              <a:t>Keras</a:t>
            </a:r>
            <a:endParaRPr lang="en-US" dirty="0">
              <a:latin typeface="Times New Roman"/>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6535CBDD-3573-4178-92CC-8BF20A47E8EE}" type="datetime1">
              <a:rPr lang="en-US" spc="-5" smtClean="0"/>
              <a:t>2/4/2021</a:t>
            </a:fld>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6</a:t>
            </a:fld>
            <a:endParaRPr dirty="0"/>
          </a:p>
        </p:txBody>
      </p:sp>
      <p:sp>
        <p:nvSpPr>
          <p:cNvPr id="2" name="object 2"/>
          <p:cNvSpPr txBox="1">
            <a:spLocks noGrp="1"/>
          </p:cNvSpPr>
          <p:nvPr>
            <p:ph type="title"/>
          </p:nvPr>
        </p:nvSpPr>
        <p:spPr>
          <a:xfrm>
            <a:off x="535600" y="616332"/>
            <a:ext cx="6417310" cy="391160"/>
          </a:xfrm>
          <a:prstGeom prst="rect">
            <a:avLst/>
          </a:prstGeom>
        </p:spPr>
        <p:txBody>
          <a:bodyPr vert="horz" wrap="square" lIns="0" tIns="12700" rIns="0" bIns="0" rtlCol="0">
            <a:spAutoFit/>
          </a:bodyPr>
          <a:lstStyle/>
          <a:p>
            <a:pPr marL="12700">
              <a:lnSpc>
                <a:spcPct val="100000"/>
              </a:lnSpc>
              <a:spcBef>
                <a:spcPts val="100"/>
              </a:spcBef>
            </a:pPr>
            <a:r>
              <a:rPr sz="2400" spc="-30" dirty="0"/>
              <a:t>SOCIETAL IMPORTANCE </a:t>
            </a:r>
            <a:r>
              <a:rPr sz="2400" spc="-5" dirty="0"/>
              <a:t>OF THE</a:t>
            </a:r>
            <a:r>
              <a:rPr sz="2400" spc="-270" dirty="0"/>
              <a:t> </a:t>
            </a:r>
            <a:r>
              <a:rPr sz="2400" spc="-5" dirty="0"/>
              <a:t>PROJECT</a:t>
            </a:r>
            <a:endParaRPr sz="2400"/>
          </a:p>
        </p:txBody>
      </p:sp>
      <p:sp>
        <p:nvSpPr>
          <p:cNvPr id="6" name="TextBox 5">
            <a:extLst>
              <a:ext uri="{FF2B5EF4-FFF2-40B4-BE49-F238E27FC236}">
                <a16:creationId xmlns:a16="http://schemas.microsoft.com/office/drawing/2014/main" id="{100F81C3-0F67-4374-927C-5D61F65278A2}"/>
              </a:ext>
            </a:extLst>
          </p:cNvPr>
          <p:cNvSpPr txBox="1"/>
          <p:nvPr/>
        </p:nvSpPr>
        <p:spPr>
          <a:xfrm>
            <a:off x="531034" y="1013792"/>
            <a:ext cx="79541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cs typeface="Calibri"/>
              </a:rPr>
              <a:t>The project will be beneficial to the society as it would help in prevention of a terrorist attack by detecting terrorist's face over the CCTV cameras. It will help connecting people by identifying their loved ones who have gone missing. This will </a:t>
            </a:r>
            <a:r>
              <a:rPr lang="en-US">
                <a:latin typeface="Times New Roman"/>
                <a:cs typeface="Calibri"/>
              </a:rPr>
              <a:t>help the police to complete their work at the earliest.</a:t>
            </a:r>
            <a:endParaRPr lang="en-US" dirty="0">
              <a:latin typeface="Times New Roman"/>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B146837-2E41-4E74-A7AA-E97641C5DAC4}" type="datetime1">
              <a:rPr lang="en-US" spc="-5" smtClean="0"/>
              <a:t>2/4/2021</a:t>
            </a:fld>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
        <p:nvSpPr>
          <p:cNvPr id="2" name="object 2"/>
          <p:cNvSpPr txBox="1">
            <a:spLocks noGrp="1"/>
          </p:cNvSpPr>
          <p:nvPr>
            <p:ph type="title"/>
          </p:nvPr>
        </p:nvSpPr>
        <p:spPr>
          <a:xfrm>
            <a:off x="1860624" y="2528847"/>
            <a:ext cx="5132070" cy="1031240"/>
          </a:xfrm>
          <a:prstGeom prst="rect">
            <a:avLst/>
          </a:prstGeom>
        </p:spPr>
        <p:txBody>
          <a:bodyPr vert="horz" wrap="square" lIns="0" tIns="12700" rIns="0" bIns="0" rtlCol="0">
            <a:spAutoFit/>
          </a:bodyPr>
          <a:lstStyle/>
          <a:p>
            <a:pPr marL="12700">
              <a:lnSpc>
                <a:spcPct val="100000"/>
              </a:lnSpc>
              <a:spcBef>
                <a:spcPts val="100"/>
              </a:spcBef>
            </a:pPr>
            <a:r>
              <a:rPr spc="-15" dirty="0"/>
              <a:t>THANK</a:t>
            </a:r>
            <a:r>
              <a:rPr spc="-340" dirty="0"/>
              <a:t> </a:t>
            </a:r>
            <a:r>
              <a:rPr spc="-5"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134</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PROJECT TITLE JUSTIFICATION</vt:lpstr>
      <vt:lpstr>OBJECTIVE &amp; SCOPE OF THE PROJECT</vt:lpstr>
      <vt:lpstr>TIME PLAN OF THE PROJECT</vt:lpstr>
      <vt:lpstr>PowerPoint Presentation</vt:lpstr>
      <vt:lpstr>SOCIETAL IMPORTANCE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Ashok Vijay</cp:lastModifiedBy>
  <cp:revision>263</cp:revision>
  <dcterms:created xsi:type="dcterms:W3CDTF">2021-02-04T08:47:24Z</dcterms:created>
  <dcterms:modified xsi:type="dcterms:W3CDTF">2021-02-04T15:59:30Z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