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75" r:id="rId8"/>
    <p:sldId id="276" r:id="rId9"/>
    <p:sldId id="283" r:id="rId10"/>
    <p:sldId id="284" r:id="rId11"/>
    <p:sldId id="263" r:id="rId12"/>
    <p:sldId id="264" r:id="rId13"/>
    <p:sldId id="265" r:id="rId14"/>
    <p:sldId id="266" r:id="rId15"/>
    <p:sldId id="277" r:id="rId16"/>
    <p:sldId id="278" r:id="rId17"/>
    <p:sldId id="267" r:id="rId18"/>
    <p:sldId id="268" r:id="rId19"/>
    <p:sldId id="279" r:id="rId20"/>
    <p:sldId id="271" r:id="rId21"/>
    <p:sldId id="280" r:id="rId22"/>
    <p:sldId id="281" r:id="rId23"/>
    <p:sldId id="282" r:id="rId24"/>
    <p:sldId id="274"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CFD6D4AF-8D03-47A7-B165-837A676E247D}" type="datetimeFigureOut">
              <a:rPr lang="en-US" smtClean="0"/>
              <a:pPr/>
              <a:t>3/9/2021</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r>
              <a:rPr lang="en-US" smtClean="0"/>
              <a:t>BATCH NO: 19      DEPARTMENT OF COMPUTER SCIENCE &amp; ENGINEERING</a:t>
            </a: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80ABC45B-91B9-45FA-9369-F0BE218B91AC}" type="slidenum">
              <a:rPr lang="en-US" smtClean="0"/>
              <a:pPr/>
              <a:t>‹#›</a:t>
            </a:fld>
            <a:endParaRPr lang="en-US"/>
          </a:p>
        </p:txBody>
      </p:sp>
    </p:spTree>
    <p:extLst>
      <p:ext uri="{BB962C8B-B14F-4D97-AF65-F5344CB8AC3E}">
        <p14:creationId xmlns:p14="http://schemas.microsoft.com/office/powerpoint/2010/main" xmlns="" val="2225250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4A3E285-FEA8-4A54-B60D-1A47D951E776}" type="datetimeFigureOut">
              <a:rPr lang="en-US" smtClean="0"/>
              <a:pPr/>
              <a:t>3/9/2021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r>
              <a:rPr lang="en-US" smtClean="0"/>
              <a:t>BATCH NO: 19      DEPARTMENT OF COMPUTER SCIENCE &amp; ENGINEERING</a:t>
            </a: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9E6A8989-6AA2-483E-A8EF-D7A1042CC663}" type="slidenum">
              <a:rPr lang="en-US" smtClean="0"/>
              <a:pPr/>
              <a:t>‹#›</a:t>
            </a:fld>
            <a:endParaRPr lang="en-US"/>
          </a:p>
        </p:txBody>
      </p:sp>
    </p:spTree>
    <p:extLst>
      <p:ext uri="{BB962C8B-B14F-4D97-AF65-F5344CB8AC3E}">
        <p14:creationId xmlns:p14="http://schemas.microsoft.com/office/powerpoint/2010/main" xmlns="" val="90185491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69230C"/>
                </a:solidFill>
                <a:latin typeface="Rockwell"/>
                <a:cs typeface="Rockwell"/>
              </a:defRPr>
            </a:lvl1pPr>
          </a:lstStyle>
          <a:p>
            <a:pPr marL="12700">
              <a:lnSpc>
                <a:spcPct val="100000"/>
              </a:lnSpc>
              <a:spcBef>
                <a:spcPts val="40"/>
              </a:spcBef>
            </a:pPr>
            <a:r>
              <a:rPr lang="en-US" spc="-5" smtClean="0"/>
              <a:t>BATCH NO:19</a:t>
            </a:r>
            <a:endParaRPr spc="-5" dirty="0"/>
          </a:p>
        </p:txBody>
      </p:sp>
      <p:sp>
        <p:nvSpPr>
          <p:cNvPr id="5" name="Holder 5"/>
          <p:cNvSpPr>
            <a:spLocks noGrp="1"/>
          </p:cNvSpPr>
          <p:nvPr>
            <p:ph type="dt" sz="half" idx="6"/>
          </p:nvPr>
        </p:nvSpPr>
        <p:spPr/>
        <p:txBody>
          <a:bodyPr lIns="0" tIns="0" rIns="0" bIns="0"/>
          <a:lstStyle>
            <a:lvl1pPr>
              <a:defRPr sz="1000" b="0" i="0">
                <a:solidFill>
                  <a:srgbClr val="69230C"/>
                </a:solidFill>
                <a:latin typeface="Rockwell"/>
                <a:cs typeface="Rockwell"/>
              </a:defRPr>
            </a:lvl1pPr>
          </a:lstStyle>
          <a:p>
            <a:pPr marL="12700">
              <a:lnSpc>
                <a:spcPct val="100000"/>
              </a:lnSpc>
              <a:spcBef>
                <a:spcPts val="40"/>
              </a:spcBef>
            </a:pPr>
            <a:r>
              <a:rPr lang="en-US" spc="-5" smtClean="0"/>
              <a:t>DEPARTMENT OF COMPUTER SCIENCE &amp; ENGINEERING</a:t>
            </a:r>
            <a:endParaRPr spc="-5" dirty="0"/>
          </a:p>
        </p:txBody>
      </p:sp>
      <p:sp>
        <p:nvSpPr>
          <p:cNvPr id="6" name="Holder 6"/>
          <p:cNvSpPr>
            <a:spLocks noGrp="1"/>
          </p:cNvSpPr>
          <p:nvPr>
            <p:ph type="sldNum" sz="quarter" idx="7"/>
          </p:nvPr>
        </p:nvSpPr>
        <p:spPr/>
        <p:txBody>
          <a:bodyPr lIns="0" tIns="0" rIns="0" bIns="0"/>
          <a:lstStyle>
            <a:lvl1pPr>
              <a:defRPr sz="1000" b="0" i="0">
                <a:solidFill>
                  <a:srgbClr val="69230C"/>
                </a:solidFill>
                <a:latin typeface="Rockwell"/>
                <a:cs typeface="Rockwell"/>
              </a:defRPr>
            </a:lvl1pPr>
          </a:lstStyle>
          <a:p>
            <a:pPr marL="12700">
              <a:lnSpc>
                <a:spcPct val="100000"/>
              </a:lnSpc>
              <a:spcBef>
                <a:spcPts val="45"/>
              </a:spcBef>
              <a:tabLst>
                <a:tab pos="947419" algn="l"/>
              </a:tabLst>
            </a:pPr>
            <a:r>
              <a:rPr sz="1500" spc="-7" baseline="2777" dirty="0"/>
              <a:t>03-03-2021	</a:t>
            </a:r>
            <a:fld id="{81D60167-4931-47E6-BA6A-407CBD079E47}" type="slidenum">
              <a:rPr sz="1100" b="1" dirty="0">
                <a:solidFill>
                  <a:srgbClr val="FFFFFF"/>
                </a:solidFill>
                <a:latin typeface="Rockwell"/>
                <a:cs typeface="Rockwell"/>
              </a:rPr>
              <a:pPr marL="12700">
                <a:lnSpc>
                  <a:spcPct val="100000"/>
                </a:lnSpc>
                <a:spcBef>
                  <a:spcPts val="45"/>
                </a:spcBef>
                <a:tabLst>
                  <a:tab pos="947419" algn="l"/>
                </a:tabLst>
              </a:pPr>
              <a:t>‹#›</a:t>
            </a:fld>
            <a:endParaRPr sz="1100">
              <a:latin typeface="Rockwell"/>
              <a:cs typeface="Rockwe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69230C"/>
                </a:solidFill>
                <a:latin typeface="Rockwell"/>
                <a:cs typeface="Rockwell"/>
              </a:defRPr>
            </a:lvl1pPr>
          </a:lstStyle>
          <a:p>
            <a:pPr marL="12700">
              <a:lnSpc>
                <a:spcPct val="100000"/>
              </a:lnSpc>
              <a:spcBef>
                <a:spcPts val="40"/>
              </a:spcBef>
            </a:pPr>
            <a:r>
              <a:rPr lang="en-US" spc="-5" smtClean="0"/>
              <a:t>BATCH NO:19</a:t>
            </a:r>
            <a:endParaRPr spc="-5" dirty="0"/>
          </a:p>
        </p:txBody>
      </p:sp>
      <p:sp>
        <p:nvSpPr>
          <p:cNvPr id="5" name="Holder 5"/>
          <p:cNvSpPr>
            <a:spLocks noGrp="1"/>
          </p:cNvSpPr>
          <p:nvPr>
            <p:ph type="dt" sz="half" idx="6"/>
          </p:nvPr>
        </p:nvSpPr>
        <p:spPr/>
        <p:txBody>
          <a:bodyPr lIns="0" tIns="0" rIns="0" bIns="0"/>
          <a:lstStyle>
            <a:lvl1pPr>
              <a:defRPr sz="1000" b="0" i="0">
                <a:solidFill>
                  <a:srgbClr val="69230C"/>
                </a:solidFill>
                <a:latin typeface="Rockwell"/>
                <a:cs typeface="Rockwell"/>
              </a:defRPr>
            </a:lvl1pPr>
          </a:lstStyle>
          <a:p>
            <a:pPr marL="12700">
              <a:lnSpc>
                <a:spcPct val="100000"/>
              </a:lnSpc>
              <a:spcBef>
                <a:spcPts val="40"/>
              </a:spcBef>
            </a:pPr>
            <a:r>
              <a:rPr lang="en-US" spc="-5" smtClean="0"/>
              <a:t>DEPARTMENT OF COMPUTER SCIENCE &amp; ENGINEERING</a:t>
            </a:r>
            <a:endParaRPr spc="-5" dirty="0"/>
          </a:p>
        </p:txBody>
      </p:sp>
      <p:sp>
        <p:nvSpPr>
          <p:cNvPr id="6" name="Holder 6"/>
          <p:cNvSpPr>
            <a:spLocks noGrp="1"/>
          </p:cNvSpPr>
          <p:nvPr>
            <p:ph type="sldNum" sz="quarter" idx="7"/>
          </p:nvPr>
        </p:nvSpPr>
        <p:spPr/>
        <p:txBody>
          <a:bodyPr lIns="0" tIns="0" rIns="0" bIns="0"/>
          <a:lstStyle>
            <a:lvl1pPr>
              <a:defRPr sz="1000" b="0" i="0">
                <a:solidFill>
                  <a:srgbClr val="69230C"/>
                </a:solidFill>
                <a:latin typeface="Rockwell"/>
                <a:cs typeface="Rockwell"/>
              </a:defRPr>
            </a:lvl1pPr>
          </a:lstStyle>
          <a:p>
            <a:pPr marL="12700">
              <a:lnSpc>
                <a:spcPct val="100000"/>
              </a:lnSpc>
              <a:spcBef>
                <a:spcPts val="45"/>
              </a:spcBef>
              <a:tabLst>
                <a:tab pos="947419" algn="l"/>
              </a:tabLst>
            </a:pPr>
            <a:r>
              <a:rPr sz="1500" spc="-7" baseline="2777" dirty="0"/>
              <a:t>03-03-2021	</a:t>
            </a:r>
            <a:fld id="{81D60167-4931-47E6-BA6A-407CBD079E47}" type="slidenum">
              <a:rPr sz="1100" b="1" dirty="0">
                <a:solidFill>
                  <a:srgbClr val="FFFFFF"/>
                </a:solidFill>
                <a:latin typeface="Rockwell"/>
                <a:cs typeface="Rockwell"/>
              </a:rPr>
              <a:pPr marL="12700">
                <a:lnSpc>
                  <a:spcPct val="100000"/>
                </a:lnSpc>
                <a:spcBef>
                  <a:spcPts val="45"/>
                </a:spcBef>
                <a:tabLst>
                  <a:tab pos="947419" algn="l"/>
                </a:tabLst>
              </a:pPr>
              <a:t>‹#›</a:t>
            </a:fld>
            <a:endParaRPr sz="1100">
              <a:latin typeface="Rockwell"/>
              <a:cs typeface="Rockwe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522207" y="6256020"/>
            <a:ext cx="393192" cy="393191"/>
          </a:xfrm>
          <a:prstGeom prst="rect">
            <a:avLst/>
          </a:prstGeom>
        </p:spPr>
      </p:pic>
      <p:sp>
        <p:nvSpPr>
          <p:cNvPr id="17" name="bg object 17"/>
          <p:cNvSpPr/>
          <p:nvPr/>
        </p:nvSpPr>
        <p:spPr>
          <a:xfrm>
            <a:off x="8558783" y="6292596"/>
            <a:ext cx="320040" cy="320040"/>
          </a:xfrm>
          <a:custGeom>
            <a:avLst/>
            <a:gdLst/>
            <a:ahLst/>
            <a:cxnLst/>
            <a:rect l="l" t="t" r="r" b="b"/>
            <a:pathLst>
              <a:path w="320040" h="320040">
                <a:moveTo>
                  <a:pt x="0" y="160019"/>
                </a:moveTo>
                <a:lnTo>
                  <a:pt x="8156" y="109440"/>
                </a:lnTo>
                <a:lnTo>
                  <a:pt x="30870" y="65513"/>
                </a:lnTo>
                <a:lnTo>
                  <a:pt x="65507" y="30873"/>
                </a:lnTo>
                <a:lnTo>
                  <a:pt x="109435" y="8157"/>
                </a:lnTo>
                <a:lnTo>
                  <a:pt x="160020" y="0"/>
                </a:lnTo>
                <a:lnTo>
                  <a:pt x="210604" y="8157"/>
                </a:lnTo>
                <a:lnTo>
                  <a:pt x="254532" y="30873"/>
                </a:lnTo>
                <a:lnTo>
                  <a:pt x="289169" y="65513"/>
                </a:lnTo>
                <a:lnTo>
                  <a:pt x="311883" y="109440"/>
                </a:lnTo>
                <a:lnTo>
                  <a:pt x="320040" y="160019"/>
                </a:lnTo>
                <a:lnTo>
                  <a:pt x="311883" y="210599"/>
                </a:lnTo>
                <a:lnTo>
                  <a:pt x="289169" y="254526"/>
                </a:lnTo>
                <a:lnTo>
                  <a:pt x="254532" y="289166"/>
                </a:lnTo>
                <a:lnTo>
                  <a:pt x="210604" y="311882"/>
                </a:lnTo>
                <a:lnTo>
                  <a:pt x="160020" y="320039"/>
                </a:lnTo>
                <a:lnTo>
                  <a:pt x="109435" y="311882"/>
                </a:lnTo>
                <a:lnTo>
                  <a:pt x="65507" y="289166"/>
                </a:lnTo>
                <a:lnTo>
                  <a:pt x="30870" y="254526"/>
                </a:lnTo>
                <a:lnTo>
                  <a:pt x="8156" y="210599"/>
                </a:lnTo>
                <a:lnTo>
                  <a:pt x="0" y="160019"/>
                </a:lnTo>
                <a:close/>
              </a:path>
            </a:pathLst>
          </a:custGeom>
          <a:ln w="12700">
            <a:solidFill>
              <a:srgbClr val="FFFFFF"/>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7307580" y="467868"/>
            <a:ext cx="1120140" cy="1120139"/>
          </a:xfrm>
          <a:prstGeom prst="rect">
            <a:avLst/>
          </a:prstGeom>
        </p:spPr>
      </p:pic>
      <p:pic>
        <p:nvPicPr>
          <p:cNvPr id="19" name="bg object 19"/>
          <p:cNvPicPr/>
          <p:nvPr/>
        </p:nvPicPr>
        <p:blipFill>
          <a:blip r:embed="rId4" cstate="print"/>
          <a:stretch>
            <a:fillRect/>
          </a:stretch>
        </p:blipFill>
        <p:spPr>
          <a:xfrm>
            <a:off x="554736" y="309499"/>
            <a:ext cx="510260" cy="201802"/>
          </a:xfrm>
          <a:prstGeom prst="rect">
            <a:avLst/>
          </a:prstGeom>
        </p:spPr>
      </p:pic>
      <p:pic>
        <p:nvPicPr>
          <p:cNvPr id="20" name="bg object 20"/>
          <p:cNvPicPr/>
          <p:nvPr/>
        </p:nvPicPr>
        <p:blipFill>
          <a:blip r:embed="rId5" cstate="print"/>
          <a:stretch>
            <a:fillRect/>
          </a:stretch>
        </p:blipFill>
        <p:spPr>
          <a:xfrm>
            <a:off x="1154633" y="304800"/>
            <a:ext cx="1512620" cy="211327"/>
          </a:xfrm>
          <a:prstGeom prst="rect">
            <a:avLst/>
          </a:prstGeom>
        </p:spPr>
      </p:pic>
      <p:pic>
        <p:nvPicPr>
          <p:cNvPr id="21" name="bg object 21"/>
          <p:cNvPicPr/>
          <p:nvPr/>
        </p:nvPicPr>
        <p:blipFill>
          <a:blip r:embed="rId6" cstate="print"/>
          <a:stretch>
            <a:fillRect/>
          </a:stretch>
        </p:blipFill>
        <p:spPr>
          <a:xfrm>
            <a:off x="966491" y="678059"/>
            <a:ext cx="3994382" cy="3542150"/>
          </a:xfrm>
          <a:prstGeom prst="rect">
            <a:avLst/>
          </a:prstGeom>
        </p:spPr>
      </p:pic>
      <p:sp>
        <p:nvSpPr>
          <p:cNvPr id="2" name="Holder 2"/>
          <p:cNvSpPr>
            <a:spLocks noGrp="1"/>
          </p:cNvSpPr>
          <p:nvPr>
            <p:ph type="title"/>
          </p:nvPr>
        </p:nvSpPr>
        <p:spPr/>
        <p:txBody>
          <a:bodyPr lIns="0" tIns="0" rIns="0" bIns="0"/>
          <a:lstStyle>
            <a:lvl1pPr>
              <a:defRPr sz="88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rgbClr val="69230C"/>
                </a:solidFill>
                <a:latin typeface="Rockwell"/>
                <a:cs typeface="Rockwell"/>
              </a:defRPr>
            </a:lvl1pPr>
          </a:lstStyle>
          <a:p>
            <a:pPr marL="12700">
              <a:lnSpc>
                <a:spcPct val="100000"/>
              </a:lnSpc>
              <a:spcBef>
                <a:spcPts val="40"/>
              </a:spcBef>
            </a:pPr>
            <a:r>
              <a:rPr lang="en-US" spc="-5" smtClean="0"/>
              <a:t>BATCH NO:19</a:t>
            </a:r>
            <a:endParaRPr spc="-5" dirty="0"/>
          </a:p>
        </p:txBody>
      </p:sp>
      <p:sp>
        <p:nvSpPr>
          <p:cNvPr id="6" name="Holder 6"/>
          <p:cNvSpPr>
            <a:spLocks noGrp="1"/>
          </p:cNvSpPr>
          <p:nvPr>
            <p:ph type="dt" sz="half" idx="6"/>
          </p:nvPr>
        </p:nvSpPr>
        <p:spPr/>
        <p:txBody>
          <a:bodyPr lIns="0" tIns="0" rIns="0" bIns="0"/>
          <a:lstStyle>
            <a:lvl1pPr>
              <a:defRPr sz="1000" b="0" i="0">
                <a:solidFill>
                  <a:srgbClr val="69230C"/>
                </a:solidFill>
                <a:latin typeface="Rockwell"/>
                <a:cs typeface="Rockwell"/>
              </a:defRPr>
            </a:lvl1pPr>
          </a:lstStyle>
          <a:p>
            <a:pPr marL="12700">
              <a:lnSpc>
                <a:spcPct val="100000"/>
              </a:lnSpc>
              <a:spcBef>
                <a:spcPts val="40"/>
              </a:spcBef>
            </a:pPr>
            <a:r>
              <a:rPr lang="en-US" spc="-5" smtClean="0"/>
              <a:t>DEPARTMENT OF COMPUTER SCIENCE &amp; ENGINEERING</a:t>
            </a:r>
            <a:endParaRPr spc="-5" dirty="0"/>
          </a:p>
        </p:txBody>
      </p:sp>
      <p:sp>
        <p:nvSpPr>
          <p:cNvPr id="7" name="Holder 7"/>
          <p:cNvSpPr>
            <a:spLocks noGrp="1"/>
          </p:cNvSpPr>
          <p:nvPr>
            <p:ph type="sldNum" sz="quarter" idx="7"/>
          </p:nvPr>
        </p:nvSpPr>
        <p:spPr/>
        <p:txBody>
          <a:bodyPr lIns="0" tIns="0" rIns="0" bIns="0"/>
          <a:lstStyle>
            <a:lvl1pPr>
              <a:defRPr sz="1000" b="0" i="0">
                <a:solidFill>
                  <a:srgbClr val="69230C"/>
                </a:solidFill>
                <a:latin typeface="Rockwell"/>
                <a:cs typeface="Rockwell"/>
              </a:defRPr>
            </a:lvl1pPr>
          </a:lstStyle>
          <a:p>
            <a:pPr marL="12700">
              <a:lnSpc>
                <a:spcPct val="100000"/>
              </a:lnSpc>
              <a:spcBef>
                <a:spcPts val="45"/>
              </a:spcBef>
              <a:tabLst>
                <a:tab pos="947419" algn="l"/>
              </a:tabLst>
            </a:pPr>
            <a:r>
              <a:rPr sz="1500" spc="-7" baseline="2777" dirty="0"/>
              <a:t>03-03-2021	</a:t>
            </a:r>
            <a:fld id="{81D60167-4931-47E6-BA6A-407CBD079E47}" type="slidenum">
              <a:rPr sz="1100" b="1" dirty="0">
                <a:solidFill>
                  <a:srgbClr val="FFFFFF"/>
                </a:solidFill>
                <a:latin typeface="Rockwell"/>
                <a:cs typeface="Rockwell"/>
              </a:rPr>
              <a:pPr marL="12700">
                <a:lnSpc>
                  <a:spcPct val="100000"/>
                </a:lnSpc>
                <a:spcBef>
                  <a:spcPts val="45"/>
                </a:spcBef>
                <a:tabLst>
                  <a:tab pos="947419" algn="l"/>
                </a:tabLst>
              </a:pPr>
              <a:t>‹#›</a:t>
            </a:fld>
            <a:endParaRPr sz="1100">
              <a:latin typeface="Rockwell"/>
              <a:cs typeface="Rockwe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8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000" b="0" i="0">
                <a:solidFill>
                  <a:srgbClr val="69230C"/>
                </a:solidFill>
                <a:latin typeface="Rockwell"/>
                <a:cs typeface="Rockwell"/>
              </a:defRPr>
            </a:lvl1pPr>
          </a:lstStyle>
          <a:p>
            <a:pPr marL="12700">
              <a:lnSpc>
                <a:spcPct val="100000"/>
              </a:lnSpc>
              <a:spcBef>
                <a:spcPts val="40"/>
              </a:spcBef>
            </a:pPr>
            <a:r>
              <a:rPr lang="en-US" spc="-5" smtClean="0"/>
              <a:t>BATCH NO:19</a:t>
            </a:r>
            <a:endParaRPr spc="-5" dirty="0"/>
          </a:p>
        </p:txBody>
      </p:sp>
      <p:sp>
        <p:nvSpPr>
          <p:cNvPr id="4" name="Holder 4"/>
          <p:cNvSpPr>
            <a:spLocks noGrp="1"/>
          </p:cNvSpPr>
          <p:nvPr>
            <p:ph type="dt" sz="half" idx="6"/>
          </p:nvPr>
        </p:nvSpPr>
        <p:spPr/>
        <p:txBody>
          <a:bodyPr lIns="0" tIns="0" rIns="0" bIns="0"/>
          <a:lstStyle>
            <a:lvl1pPr>
              <a:defRPr sz="1000" b="0" i="0">
                <a:solidFill>
                  <a:srgbClr val="69230C"/>
                </a:solidFill>
                <a:latin typeface="Rockwell"/>
                <a:cs typeface="Rockwell"/>
              </a:defRPr>
            </a:lvl1pPr>
          </a:lstStyle>
          <a:p>
            <a:pPr marL="12700">
              <a:lnSpc>
                <a:spcPct val="100000"/>
              </a:lnSpc>
              <a:spcBef>
                <a:spcPts val="40"/>
              </a:spcBef>
            </a:pPr>
            <a:r>
              <a:rPr lang="en-US" spc="-5" smtClean="0"/>
              <a:t>DEPARTMENT OF COMPUTER SCIENCE &amp; ENGINEERING</a:t>
            </a:r>
            <a:endParaRPr spc="-5" dirty="0"/>
          </a:p>
        </p:txBody>
      </p:sp>
      <p:sp>
        <p:nvSpPr>
          <p:cNvPr id="5" name="Holder 5"/>
          <p:cNvSpPr>
            <a:spLocks noGrp="1"/>
          </p:cNvSpPr>
          <p:nvPr>
            <p:ph type="sldNum" sz="quarter" idx="7"/>
          </p:nvPr>
        </p:nvSpPr>
        <p:spPr/>
        <p:txBody>
          <a:bodyPr lIns="0" tIns="0" rIns="0" bIns="0"/>
          <a:lstStyle>
            <a:lvl1pPr>
              <a:defRPr sz="1000" b="0" i="0">
                <a:solidFill>
                  <a:srgbClr val="69230C"/>
                </a:solidFill>
                <a:latin typeface="Rockwell"/>
                <a:cs typeface="Rockwell"/>
              </a:defRPr>
            </a:lvl1pPr>
          </a:lstStyle>
          <a:p>
            <a:pPr marL="12700">
              <a:lnSpc>
                <a:spcPct val="100000"/>
              </a:lnSpc>
              <a:spcBef>
                <a:spcPts val="45"/>
              </a:spcBef>
              <a:tabLst>
                <a:tab pos="947419" algn="l"/>
              </a:tabLst>
            </a:pPr>
            <a:r>
              <a:rPr sz="1500" spc="-7" baseline="2777" dirty="0"/>
              <a:t>03-03-2021	</a:t>
            </a:r>
            <a:fld id="{81D60167-4931-47E6-BA6A-407CBD079E47}" type="slidenum">
              <a:rPr sz="1100" b="1" dirty="0">
                <a:solidFill>
                  <a:srgbClr val="FFFFFF"/>
                </a:solidFill>
                <a:latin typeface="Rockwell"/>
                <a:cs typeface="Rockwell"/>
              </a:rPr>
              <a:pPr marL="12700">
                <a:lnSpc>
                  <a:spcPct val="100000"/>
                </a:lnSpc>
                <a:spcBef>
                  <a:spcPts val="45"/>
                </a:spcBef>
                <a:tabLst>
                  <a:tab pos="947419" algn="l"/>
                </a:tabLst>
              </a:pPr>
              <a:t>‹#›</a:t>
            </a:fld>
            <a:endParaRPr sz="1100">
              <a:latin typeface="Rockwell"/>
              <a:cs typeface="Rockwe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rgbClr val="69230C"/>
                </a:solidFill>
                <a:latin typeface="Rockwell"/>
                <a:cs typeface="Rockwell"/>
              </a:defRPr>
            </a:lvl1pPr>
          </a:lstStyle>
          <a:p>
            <a:pPr marL="12700">
              <a:lnSpc>
                <a:spcPct val="100000"/>
              </a:lnSpc>
              <a:spcBef>
                <a:spcPts val="40"/>
              </a:spcBef>
            </a:pPr>
            <a:r>
              <a:rPr lang="en-US" spc="-5" smtClean="0"/>
              <a:t>BATCH NO:19</a:t>
            </a:r>
            <a:endParaRPr spc="-5" dirty="0"/>
          </a:p>
        </p:txBody>
      </p:sp>
      <p:sp>
        <p:nvSpPr>
          <p:cNvPr id="3" name="Holder 3"/>
          <p:cNvSpPr>
            <a:spLocks noGrp="1"/>
          </p:cNvSpPr>
          <p:nvPr>
            <p:ph type="dt" sz="half" idx="6"/>
          </p:nvPr>
        </p:nvSpPr>
        <p:spPr/>
        <p:txBody>
          <a:bodyPr lIns="0" tIns="0" rIns="0" bIns="0"/>
          <a:lstStyle>
            <a:lvl1pPr>
              <a:defRPr sz="1000" b="0" i="0">
                <a:solidFill>
                  <a:srgbClr val="69230C"/>
                </a:solidFill>
                <a:latin typeface="Rockwell"/>
                <a:cs typeface="Rockwell"/>
              </a:defRPr>
            </a:lvl1pPr>
          </a:lstStyle>
          <a:p>
            <a:pPr marL="12700">
              <a:lnSpc>
                <a:spcPct val="100000"/>
              </a:lnSpc>
              <a:spcBef>
                <a:spcPts val="40"/>
              </a:spcBef>
            </a:pPr>
            <a:r>
              <a:rPr lang="en-US" spc="-5" smtClean="0"/>
              <a:t>DEPARTMENT OF COMPUTER SCIENCE &amp; ENGINEERING</a:t>
            </a:r>
            <a:endParaRPr spc="-5" dirty="0"/>
          </a:p>
        </p:txBody>
      </p:sp>
      <p:sp>
        <p:nvSpPr>
          <p:cNvPr id="4" name="Holder 4"/>
          <p:cNvSpPr>
            <a:spLocks noGrp="1"/>
          </p:cNvSpPr>
          <p:nvPr>
            <p:ph type="sldNum" sz="quarter" idx="7"/>
          </p:nvPr>
        </p:nvSpPr>
        <p:spPr/>
        <p:txBody>
          <a:bodyPr lIns="0" tIns="0" rIns="0" bIns="0"/>
          <a:lstStyle>
            <a:lvl1pPr>
              <a:defRPr sz="1000" b="0" i="0">
                <a:solidFill>
                  <a:srgbClr val="69230C"/>
                </a:solidFill>
                <a:latin typeface="Rockwell"/>
                <a:cs typeface="Rockwell"/>
              </a:defRPr>
            </a:lvl1pPr>
          </a:lstStyle>
          <a:p>
            <a:pPr marL="12700">
              <a:lnSpc>
                <a:spcPct val="100000"/>
              </a:lnSpc>
              <a:spcBef>
                <a:spcPts val="45"/>
              </a:spcBef>
              <a:tabLst>
                <a:tab pos="947419" algn="l"/>
              </a:tabLst>
            </a:pPr>
            <a:r>
              <a:rPr sz="1500" spc="-7" baseline="2777" dirty="0"/>
              <a:t>03-03-2021	</a:t>
            </a:r>
            <a:fld id="{81D60167-4931-47E6-BA6A-407CBD079E47}" type="slidenum">
              <a:rPr sz="1100" b="1" dirty="0">
                <a:solidFill>
                  <a:srgbClr val="FFFFFF"/>
                </a:solidFill>
                <a:latin typeface="Rockwell"/>
                <a:cs typeface="Rockwell"/>
              </a:rPr>
              <a:pPr marL="12700">
                <a:lnSpc>
                  <a:spcPct val="100000"/>
                </a:lnSpc>
                <a:spcBef>
                  <a:spcPts val="45"/>
                </a:spcBef>
                <a:tabLst>
                  <a:tab pos="947419" algn="l"/>
                </a:tabLst>
              </a:pPr>
              <a:t>‹#›</a:t>
            </a:fld>
            <a:endParaRPr sz="1100">
              <a:latin typeface="Rockwell"/>
              <a:cs typeface="Rockwe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522207" y="6256020"/>
            <a:ext cx="393192" cy="393191"/>
          </a:xfrm>
          <a:prstGeom prst="rect">
            <a:avLst/>
          </a:prstGeom>
        </p:spPr>
      </p:pic>
      <p:sp>
        <p:nvSpPr>
          <p:cNvPr id="17" name="bg object 17"/>
          <p:cNvSpPr/>
          <p:nvPr/>
        </p:nvSpPr>
        <p:spPr>
          <a:xfrm>
            <a:off x="8558783" y="6292596"/>
            <a:ext cx="320040" cy="320040"/>
          </a:xfrm>
          <a:custGeom>
            <a:avLst/>
            <a:gdLst/>
            <a:ahLst/>
            <a:cxnLst/>
            <a:rect l="l" t="t" r="r" b="b"/>
            <a:pathLst>
              <a:path w="320040" h="320040">
                <a:moveTo>
                  <a:pt x="0" y="160019"/>
                </a:moveTo>
                <a:lnTo>
                  <a:pt x="8156" y="109440"/>
                </a:lnTo>
                <a:lnTo>
                  <a:pt x="30870" y="65513"/>
                </a:lnTo>
                <a:lnTo>
                  <a:pt x="65507" y="30873"/>
                </a:lnTo>
                <a:lnTo>
                  <a:pt x="109435" y="8157"/>
                </a:lnTo>
                <a:lnTo>
                  <a:pt x="160020" y="0"/>
                </a:lnTo>
                <a:lnTo>
                  <a:pt x="210604" y="8157"/>
                </a:lnTo>
                <a:lnTo>
                  <a:pt x="254532" y="30873"/>
                </a:lnTo>
                <a:lnTo>
                  <a:pt x="289169" y="65513"/>
                </a:lnTo>
                <a:lnTo>
                  <a:pt x="311883" y="109440"/>
                </a:lnTo>
                <a:lnTo>
                  <a:pt x="320040" y="160019"/>
                </a:lnTo>
                <a:lnTo>
                  <a:pt x="311883" y="210599"/>
                </a:lnTo>
                <a:lnTo>
                  <a:pt x="289169" y="254526"/>
                </a:lnTo>
                <a:lnTo>
                  <a:pt x="254532" y="289166"/>
                </a:lnTo>
                <a:lnTo>
                  <a:pt x="210604" y="311882"/>
                </a:lnTo>
                <a:lnTo>
                  <a:pt x="160020" y="320039"/>
                </a:lnTo>
                <a:lnTo>
                  <a:pt x="109435" y="311882"/>
                </a:lnTo>
                <a:lnTo>
                  <a:pt x="65507" y="289166"/>
                </a:lnTo>
                <a:lnTo>
                  <a:pt x="30870" y="254526"/>
                </a:lnTo>
                <a:lnTo>
                  <a:pt x="8156" y="210599"/>
                </a:lnTo>
                <a:lnTo>
                  <a:pt x="0" y="160019"/>
                </a:lnTo>
                <a:close/>
              </a:path>
            </a:pathLst>
          </a:custGeom>
          <a:ln w="12700">
            <a:solidFill>
              <a:srgbClr val="FFFFFF"/>
            </a:solidFill>
          </a:ln>
        </p:spPr>
        <p:txBody>
          <a:bodyPr wrap="square" lIns="0" tIns="0" rIns="0" bIns="0" rtlCol="0"/>
          <a:lstStyle/>
          <a:p>
            <a:endParaRPr/>
          </a:p>
        </p:txBody>
      </p:sp>
      <p:pic>
        <p:nvPicPr>
          <p:cNvPr id="18" name="bg object 18"/>
          <p:cNvPicPr/>
          <p:nvPr/>
        </p:nvPicPr>
        <p:blipFill>
          <a:blip r:embed="rId8" cstate="print"/>
          <a:stretch>
            <a:fillRect/>
          </a:stretch>
        </p:blipFill>
        <p:spPr>
          <a:xfrm>
            <a:off x="7307580" y="467868"/>
            <a:ext cx="1120140" cy="1120139"/>
          </a:xfrm>
          <a:prstGeom prst="rect">
            <a:avLst/>
          </a:prstGeom>
        </p:spPr>
      </p:pic>
      <p:sp>
        <p:nvSpPr>
          <p:cNvPr id="2" name="Holder 2"/>
          <p:cNvSpPr>
            <a:spLocks noGrp="1"/>
          </p:cNvSpPr>
          <p:nvPr>
            <p:ph type="title"/>
          </p:nvPr>
        </p:nvSpPr>
        <p:spPr>
          <a:xfrm>
            <a:off x="1274825" y="1982546"/>
            <a:ext cx="6594348" cy="1366520"/>
          </a:xfrm>
          <a:prstGeom prst="rect">
            <a:avLst/>
          </a:prstGeom>
        </p:spPr>
        <p:txBody>
          <a:bodyPr wrap="square" lIns="0" tIns="0" rIns="0" bIns="0">
            <a:spAutoFit/>
          </a:bodyPr>
          <a:lstStyle>
            <a:lvl1pPr>
              <a:defRPr sz="8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5940" y="1447292"/>
            <a:ext cx="8072119" cy="41160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64540" y="6371486"/>
            <a:ext cx="711200" cy="173990"/>
          </a:xfrm>
          <a:prstGeom prst="rect">
            <a:avLst/>
          </a:prstGeom>
        </p:spPr>
        <p:txBody>
          <a:bodyPr wrap="square" lIns="0" tIns="0" rIns="0" bIns="0">
            <a:spAutoFit/>
          </a:bodyPr>
          <a:lstStyle>
            <a:lvl1pPr>
              <a:defRPr sz="1000" b="0" i="0">
                <a:solidFill>
                  <a:srgbClr val="69230C"/>
                </a:solidFill>
                <a:latin typeface="Rockwell"/>
                <a:cs typeface="Rockwell"/>
              </a:defRPr>
            </a:lvl1pPr>
          </a:lstStyle>
          <a:p>
            <a:pPr marL="12700">
              <a:lnSpc>
                <a:spcPct val="100000"/>
              </a:lnSpc>
              <a:spcBef>
                <a:spcPts val="40"/>
              </a:spcBef>
            </a:pPr>
            <a:r>
              <a:rPr lang="en-US" spc="-5" smtClean="0"/>
              <a:t>BATCH NO:19</a:t>
            </a:r>
            <a:endParaRPr spc="-5" dirty="0"/>
          </a:p>
        </p:txBody>
      </p:sp>
      <p:sp>
        <p:nvSpPr>
          <p:cNvPr id="5" name="Holder 5"/>
          <p:cNvSpPr>
            <a:spLocks noGrp="1"/>
          </p:cNvSpPr>
          <p:nvPr>
            <p:ph type="dt" sz="half" idx="6"/>
          </p:nvPr>
        </p:nvSpPr>
        <p:spPr>
          <a:xfrm>
            <a:off x="1703581" y="6371486"/>
            <a:ext cx="3395345" cy="173990"/>
          </a:xfrm>
          <a:prstGeom prst="rect">
            <a:avLst/>
          </a:prstGeom>
        </p:spPr>
        <p:txBody>
          <a:bodyPr wrap="square" lIns="0" tIns="0" rIns="0" bIns="0">
            <a:spAutoFit/>
          </a:bodyPr>
          <a:lstStyle>
            <a:lvl1pPr>
              <a:defRPr sz="1000" b="0" i="0">
                <a:solidFill>
                  <a:srgbClr val="69230C"/>
                </a:solidFill>
                <a:latin typeface="Rockwell"/>
                <a:cs typeface="Rockwell"/>
              </a:defRPr>
            </a:lvl1pPr>
          </a:lstStyle>
          <a:p>
            <a:pPr marL="12700">
              <a:lnSpc>
                <a:spcPct val="100000"/>
              </a:lnSpc>
              <a:spcBef>
                <a:spcPts val="40"/>
              </a:spcBef>
            </a:pPr>
            <a:r>
              <a:rPr lang="en-US" spc="-5" smtClean="0"/>
              <a:t>DEPARTMENT OF COMPUTER SCIENCE &amp; ENGINEERING</a:t>
            </a:r>
            <a:endParaRPr spc="-5" dirty="0"/>
          </a:p>
        </p:txBody>
      </p:sp>
      <p:sp>
        <p:nvSpPr>
          <p:cNvPr id="6" name="Holder 6"/>
          <p:cNvSpPr>
            <a:spLocks noGrp="1"/>
          </p:cNvSpPr>
          <p:nvPr>
            <p:ph type="sldNum" sz="quarter" idx="7"/>
          </p:nvPr>
        </p:nvSpPr>
        <p:spPr>
          <a:xfrm>
            <a:off x="7707630" y="6363085"/>
            <a:ext cx="1123950" cy="190500"/>
          </a:xfrm>
          <a:prstGeom prst="rect">
            <a:avLst/>
          </a:prstGeom>
        </p:spPr>
        <p:txBody>
          <a:bodyPr wrap="square" lIns="0" tIns="0" rIns="0" bIns="0">
            <a:spAutoFit/>
          </a:bodyPr>
          <a:lstStyle>
            <a:lvl1pPr>
              <a:defRPr sz="1000" b="0" i="0">
                <a:solidFill>
                  <a:srgbClr val="69230C"/>
                </a:solidFill>
                <a:latin typeface="Rockwell"/>
                <a:cs typeface="Rockwell"/>
              </a:defRPr>
            </a:lvl1pPr>
          </a:lstStyle>
          <a:p>
            <a:pPr marL="12700">
              <a:lnSpc>
                <a:spcPct val="100000"/>
              </a:lnSpc>
              <a:spcBef>
                <a:spcPts val="45"/>
              </a:spcBef>
              <a:tabLst>
                <a:tab pos="947419" algn="l"/>
              </a:tabLst>
            </a:pPr>
            <a:r>
              <a:rPr sz="1500" spc="-7" baseline="2777" dirty="0"/>
              <a:t>03-03-2021	</a:t>
            </a:r>
            <a:fld id="{81D60167-4931-47E6-BA6A-407CBD079E47}" type="slidenum">
              <a:rPr sz="1100" b="1" dirty="0">
                <a:solidFill>
                  <a:srgbClr val="FFFFFF"/>
                </a:solidFill>
                <a:latin typeface="Rockwell"/>
                <a:cs typeface="Rockwell"/>
              </a:rPr>
              <a:pPr marL="12700">
                <a:lnSpc>
                  <a:spcPct val="100000"/>
                </a:lnSpc>
                <a:spcBef>
                  <a:spcPts val="45"/>
                </a:spcBef>
                <a:tabLst>
                  <a:tab pos="947419" algn="l"/>
                </a:tabLst>
              </a:pPr>
              <a:t>‹#›</a:t>
            </a:fld>
            <a:endParaRPr sz="1100">
              <a:latin typeface="Rockwell"/>
              <a:cs typeface="Rockwe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jpe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2915411" y="839724"/>
            <a:ext cx="3096767" cy="710184"/>
          </a:xfrm>
          <a:prstGeom prst="rect">
            <a:avLst/>
          </a:prstGeom>
        </p:spPr>
      </p:pic>
      <p:sp>
        <p:nvSpPr>
          <p:cNvPr id="3" name="object 3"/>
          <p:cNvSpPr txBox="1"/>
          <p:nvPr/>
        </p:nvSpPr>
        <p:spPr>
          <a:xfrm>
            <a:off x="381000" y="1752600"/>
            <a:ext cx="8391957" cy="1512594"/>
          </a:xfrm>
          <a:prstGeom prst="rect">
            <a:avLst/>
          </a:prstGeom>
        </p:spPr>
        <p:txBody>
          <a:bodyPr vert="horz" wrap="square" lIns="0" tIns="12065" rIns="0" bIns="0" rtlCol="0">
            <a:spAutoFit/>
          </a:bodyPr>
          <a:lstStyle/>
          <a:p>
            <a:pPr marL="12700" marR="5080" algn="ctr">
              <a:lnSpc>
                <a:spcPct val="100000"/>
              </a:lnSpc>
              <a:spcBef>
                <a:spcPts val="95"/>
              </a:spcBef>
            </a:pPr>
            <a:r>
              <a:rPr sz="1600" b="1" spc="-25" dirty="0">
                <a:latin typeface="Times New Roman"/>
                <a:cs typeface="Times New Roman"/>
              </a:rPr>
              <a:t>DEPARTMENT</a:t>
            </a:r>
            <a:r>
              <a:rPr sz="1600" b="1" spc="-55" dirty="0">
                <a:latin typeface="Times New Roman"/>
                <a:cs typeface="Times New Roman"/>
              </a:rPr>
              <a:t> </a:t>
            </a:r>
            <a:r>
              <a:rPr sz="1600" b="1" spc="-10" dirty="0">
                <a:latin typeface="Times New Roman"/>
                <a:cs typeface="Times New Roman"/>
              </a:rPr>
              <a:t>OF</a:t>
            </a:r>
            <a:r>
              <a:rPr sz="1600" b="1" spc="-50" dirty="0">
                <a:latin typeface="Times New Roman"/>
                <a:cs typeface="Times New Roman"/>
              </a:rPr>
              <a:t> </a:t>
            </a:r>
            <a:r>
              <a:rPr sz="1600" b="1" spc="-5" dirty="0">
                <a:latin typeface="Times New Roman"/>
                <a:cs typeface="Times New Roman"/>
              </a:rPr>
              <a:t>COMPUTER SCIENCE</a:t>
            </a:r>
            <a:r>
              <a:rPr sz="1600" b="1" spc="-15" dirty="0">
                <a:latin typeface="Times New Roman"/>
                <a:cs typeface="Times New Roman"/>
              </a:rPr>
              <a:t> </a:t>
            </a:r>
            <a:r>
              <a:rPr sz="1600" b="1" spc="-5" dirty="0">
                <a:latin typeface="Times New Roman"/>
                <a:cs typeface="Times New Roman"/>
              </a:rPr>
              <a:t>&amp;</a:t>
            </a:r>
            <a:r>
              <a:rPr sz="1600" b="1" spc="5" dirty="0">
                <a:latin typeface="Times New Roman"/>
                <a:cs typeface="Times New Roman"/>
              </a:rPr>
              <a:t> </a:t>
            </a:r>
            <a:r>
              <a:rPr sz="1600" b="1" spc="-5" dirty="0">
                <a:latin typeface="Times New Roman"/>
                <a:cs typeface="Times New Roman"/>
              </a:rPr>
              <a:t>ENGINEERING </a:t>
            </a:r>
            <a:r>
              <a:rPr sz="1600" b="1" spc="-385" dirty="0">
                <a:latin typeface="Times New Roman"/>
                <a:cs typeface="Times New Roman"/>
              </a:rPr>
              <a:t> </a:t>
            </a:r>
            <a:r>
              <a:rPr sz="1600" b="1" spc="-10" dirty="0">
                <a:latin typeface="Times New Roman"/>
                <a:cs typeface="Times New Roman"/>
              </a:rPr>
              <a:t>SCHOOL</a:t>
            </a:r>
            <a:r>
              <a:rPr sz="1600" b="1" spc="-55" dirty="0">
                <a:latin typeface="Times New Roman"/>
                <a:cs typeface="Times New Roman"/>
              </a:rPr>
              <a:t> </a:t>
            </a:r>
            <a:r>
              <a:rPr sz="1600" b="1" spc="-10" dirty="0">
                <a:latin typeface="Times New Roman"/>
                <a:cs typeface="Times New Roman"/>
              </a:rPr>
              <a:t>OF</a:t>
            </a:r>
            <a:r>
              <a:rPr sz="1600" b="1" spc="-50" dirty="0">
                <a:latin typeface="Times New Roman"/>
                <a:cs typeface="Times New Roman"/>
              </a:rPr>
              <a:t> </a:t>
            </a:r>
            <a:r>
              <a:rPr sz="1600" b="1" spc="-5" dirty="0">
                <a:latin typeface="Times New Roman"/>
                <a:cs typeface="Times New Roman"/>
              </a:rPr>
              <a:t>COMPUTING</a:t>
            </a:r>
            <a:endParaRPr sz="1600" dirty="0">
              <a:latin typeface="Times New Roman"/>
              <a:cs typeface="Times New Roman"/>
            </a:endParaRPr>
          </a:p>
          <a:p>
            <a:pPr marL="1443355" marR="1435735" algn="ctr">
              <a:lnSpc>
                <a:spcPct val="100000"/>
              </a:lnSpc>
              <a:spcBef>
                <a:spcPts val="5"/>
              </a:spcBef>
            </a:pPr>
            <a:r>
              <a:rPr sz="1600" b="1" spc="-10" dirty="0">
                <a:latin typeface="Times New Roman"/>
                <a:cs typeface="Times New Roman"/>
              </a:rPr>
              <a:t>1156CS601-</a:t>
            </a:r>
            <a:r>
              <a:rPr sz="1600" b="1" spc="-70" dirty="0">
                <a:latin typeface="Times New Roman"/>
                <a:cs typeface="Times New Roman"/>
              </a:rPr>
              <a:t> </a:t>
            </a:r>
            <a:r>
              <a:rPr sz="1600" b="1" spc="-5" dirty="0">
                <a:latin typeface="Times New Roman"/>
                <a:cs typeface="Times New Roman"/>
              </a:rPr>
              <a:t>MINOR</a:t>
            </a:r>
            <a:r>
              <a:rPr sz="1600" b="1" spc="-20" dirty="0">
                <a:latin typeface="Times New Roman"/>
                <a:cs typeface="Times New Roman"/>
              </a:rPr>
              <a:t> </a:t>
            </a:r>
            <a:r>
              <a:rPr sz="1600" b="1" spc="-5" dirty="0">
                <a:latin typeface="Times New Roman"/>
                <a:cs typeface="Times New Roman"/>
              </a:rPr>
              <a:t>PROJECT </a:t>
            </a:r>
            <a:r>
              <a:rPr sz="1600" b="1" spc="-385" dirty="0">
                <a:latin typeface="Times New Roman"/>
                <a:cs typeface="Times New Roman"/>
              </a:rPr>
              <a:t> </a:t>
            </a:r>
            <a:r>
              <a:rPr sz="1600" b="1" spc="-5" dirty="0">
                <a:latin typeface="Times New Roman"/>
                <a:cs typeface="Times New Roman"/>
              </a:rPr>
              <a:t>WINTER</a:t>
            </a:r>
            <a:r>
              <a:rPr sz="1600" b="1" spc="-25" dirty="0">
                <a:latin typeface="Times New Roman"/>
                <a:cs typeface="Times New Roman"/>
              </a:rPr>
              <a:t> </a:t>
            </a:r>
            <a:r>
              <a:rPr sz="1600" b="1" spc="-5" dirty="0" smtClean="0">
                <a:latin typeface="Times New Roman"/>
                <a:cs typeface="Times New Roman"/>
              </a:rPr>
              <a:t>SEMESTER(20</a:t>
            </a:r>
            <a:r>
              <a:rPr lang="en-US" sz="1600" b="1" spc="-5" dirty="0" smtClean="0">
                <a:latin typeface="Times New Roman"/>
                <a:cs typeface="Times New Roman"/>
              </a:rPr>
              <a:t>-</a:t>
            </a:r>
            <a:r>
              <a:rPr sz="1600" b="1" spc="-5" dirty="0" smtClean="0">
                <a:latin typeface="Times New Roman"/>
                <a:cs typeface="Times New Roman"/>
              </a:rPr>
              <a:t>21</a:t>
            </a:r>
            <a:r>
              <a:rPr sz="1600" b="1" spc="-5" dirty="0">
                <a:latin typeface="Times New Roman"/>
                <a:cs typeface="Times New Roman"/>
              </a:rPr>
              <a:t>)</a:t>
            </a:r>
            <a:endParaRPr sz="1600" dirty="0">
              <a:latin typeface="Times New Roman"/>
              <a:cs typeface="Times New Roman"/>
            </a:endParaRPr>
          </a:p>
          <a:p>
            <a:pPr marL="2540" algn="ctr">
              <a:lnSpc>
                <a:spcPct val="100000"/>
              </a:lnSpc>
            </a:pPr>
            <a:r>
              <a:rPr sz="1600" b="1" spc="-5" dirty="0">
                <a:latin typeface="Times New Roman"/>
                <a:cs typeface="Times New Roman"/>
              </a:rPr>
              <a:t>REVIEW</a:t>
            </a:r>
            <a:r>
              <a:rPr sz="1600" b="1" spc="-65" dirty="0">
                <a:latin typeface="Times New Roman"/>
                <a:cs typeface="Times New Roman"/>
              </a:rPr>
              <a:t> </a:t>
            </a:r>
            <a:r>
              <a:rPr sz="1600" b="1" spc="-5" dirty="0">
                <a:latin typeface="Times New Roman"/>
                <a:cs typeface="Times New Roman"/>
              </a:rPr>
              <a:t>-</a:t>
            </a:r>
            <a:r>
              <a:rPr sz="1600" b="1" spc="-25" dirty="0">
                <a:latin typeface="Times New Roman"/>
                <a:cs typeface="Times New Roman"/>
              </a:rPr>
              <a:t> </a:t>
            </a:r>
            <a:r>
              <a:rPr sz="1600" b="1" spc="-5" dirty="0">
                <a:latin typeface="Times New Roman"/>
                <a:cs typeface="Times New Roman"/>
              </a:rPr>
              <a:t>I</a:t>
            </a:r>
            <a:endParaRPr sz="1600" dirty="0">
              <a:latin typeface="Times New Roman"/>
              <a:cs typeface="Times New Roman"/>
            </a:endParaRPr>
          </a:p>
          <a:p>
            <a:pPr>
              <a:lnSpc>
                <a:spcPct val="100000"/>
              </a:lnSpc>
            </a:pPr>
            <a:endParaRPr sz="1700" dirty="0">
              <a:latin typeface="Times New Roman"/>
              <a:cs typeface="Times New Roman"/>
            </a:endParaRPr>
          </a:p>
          <a:p>
            <a:pPr marR="385445" algn="ctr">
              <a:lnSpc>
                <a:spcPct val="100000"/>
              </a:lnSpc>
              <a:spcBef>
                <a:spcPts val="1515"/>
              </a:spcBef>
            </a:pPr>
            <a:r>
              <a:rPr sz="2000" b="1" dirty="0" smtClean="0">
                <a:latin typeface="Times New Roman"/>
                <a:cs typeface="Times New Roman"/>
              </a:rPr>
              <a:t>“</a:t>
            </a:r>
            <a:r>
              <a:rPr lang="en-US" sz="2000" b="1" dirty="0" smtClean="0">
                <a:latin typeface="Times New Roman"/>
                <a:cs typeface="Times New Roman"/>
              </a:rPr>
              <a:t>AI based tracking system from real time CCTV captures</a:t>
            </a:r>
            <a:r>
              <a:rPr sz="2000" b="1" dirty="0" smtClean="0">
                <a:latin typeface="Times New Roman"/>
                <a:cs typeface="Times New Roman"/>
              </a:rPr>
              <a:t>”</a:t>
            </a:r>
            <a:endParaRPr sz="2000" dirty="0">
              <a:latin typeface="Times New Roman"/>
              <a:cs typeface="Times New Roman"/>
            </a:endParaRPr>
          </a:p>
        </p:txBody>
      </p:sp>
      <p:sp>
        <p:nvSpPr>
          <p:cNvPr id="7" name="object 7"/>
          <p:cNvSpPr txBox="1"/>
          <p:nvPr/>
        </p:nvSpPr>
        <p:spPr>
          <a:xfrm>
            <a:off x="771957" y="4847717"/>
            <a:ext cx="1686357" cy="228268"/>
          </a:xfrm>
          <a:prstGeom prst="rect">
            <a:avLst/>
          </a:prstGeom>
        </p:spPr>
        <p:txBody>
          <a:bodyPr vert="horz" wrap="square" lIns="0" tIns="12700" rIns="0" bIns="0" rtlCol="0">
            <a:spAutoFit/>
          </a:bodyPr>
          <a:lstStyle/>
          <a:p>
            <a:pPr marL="12700">
              <a:lnSpc>
                <a:spcPct val="100000"/>
              </a:lnSpc>
              <a:spcBef>
                <a:spcPts val="100"/>
              </a:spcBef>
            </a:pPr>
            <a:r>
              <a:rPr sz="1400" b="1" spc="-10" dirty="0" smtClean="0">
                <a:latin typeface="Times New Roman"/>
                <a:cs typeface="Times New Roman"/>
              </a:rPr>
              <a:t>SUPERVISED</a:t>
            </a:r>
            <a:r>
              <a:rPr sz="1400" b="1" spc="-45" dirty="0" smtClean="0">
                <a:latin typeface="Times New Roman"/>
                <a:cs typeface="Times New Roman"/>
              </a:rPr>
              <a:t> </a:t>
            </a:r>
            <a:r>
              <a:rPr sz="1400" b="1" dirty="0">
                <a:latin typeface="Times New Roman"/>
                <a:cs typeface="Times New Roman"/>
              </a:rPr>
              <a:t>BY</a:t>
            </a:r>
            <a:endParaRPr sz="1400" dirty="0">
              <a:latin typeface="Times New Roman"/>
              <a:cs typeface="Times New Roman"/>
            </a:endParaRPr>
          </a:p>
        </p:txBody>
      </p:sp>
      <p:sp>
        <p:nvSpPr>
          <p:cNvPr id="8" name="object 8"/>
          <p:cNvSpPr txBox="1"/>
          <p:nvPr/>
        </p:nvSpPr>
        <p:spPr>
          <a:xfrm>
            <a:off x="685800" y="5257800"/>
            <a:ext cx="2143557" cy="456535"/>
          </a:xfrm>
          <a:prstGeom prst="rect">
            <a:avLst/>
          </a:prstGeom>
        </p:spPr>
        <p:txBody>
          <a:bodyPr vert="horz" wrap="square" lIns="0" tIns="12700" rIns="0" bIns="0" rtlCol="0">
            <a:spAutoFit/>
          </a:bodyPr>
          <a:lstStyle/>
          <a:p>
            <a:pPr marL="12700" marR="5080">
              <a:spcBef>
                <a:spcPts val="100"/>
              </a:spcBef>
            </a:pPr>
            <a:r>
              <a:rPr sz="1400" b="1" dirty="0" smtClean="0">
                <a:latin typeface="Times New Roman"/>
                <a:cs typeface="Times New Roman"/>
              </a:rPr>
              <a:t>  </a:t>
            </a:r>
            <a:r>
              <a:rPr lang="en-US" sz="1400" b="1" spc="-25" dirty="0" smtClean="0">
                <a:latin typeface="Times New Roman"/>
                <a:cs typeface="Times New Roman"/>
              </a:rPr>
              <a:t>Dr. N. MALARVIZHI</a:t>
            </a:r>
            <a:endParaRPr lang="en-US" sz="1400" dirty="0" smtClean="0">
              <a:latin typeface="Times New Roman"/>
              <a:cs typeface="Times New Roman"/>
            </a:endParaRPr>
          </a:p>
          <a:p>
            <a:pPr marL="12700" marR="5080">
              <a:lnSpc>
                <a:spcPct val="100000"/>
              </a:lnSpc>
              <a:spcBef>
                <a:spcPts val="100"/>
              </a:spcBef>
            </a:pPr>
            <a:r>
              <a:rPr lang="en-US" sz="1400" b="1" dirty="0" smtClean="0">
                <a:latin typeface="Times New Roman"/>
                <a:cs typeface="Times New Roman"/>
              </a:rPr>
              <a:t>  Professor</a:t>
            </a:r>
            <a:endParaRPr sz="1400" dirty="0">
              <a:latin typeface="Times New Roman"/>
              <a:cs typeface="Times New Roman"/>
            </a:endParaRPr>
          </a:p>
        </p:txBody>
      </p:sp>
      <p:sp>
        <p:nvSpPr>
          <p:cNvPr id="12" name="object 12"/>
          <p:cNvSpPr txBox="1"/>
          <p:nvPr/>
        </p:nvSpPr>
        <p:spPr>
          <a:xfrm>
            <a:off x="4385564" y="6439001"/>
            <a:ext cx="102870" cy="193675"/>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FFFFFF"/>
                </a:solidFill>
                <a:latin typeface="Rockwell"/>
                <a:cs typeface="Rockwell"/>
              </a:rPr>
              <a:t>1</a:t>
            </a:r>
            <a:endParaRPr sz="1100">
              <a:latin typeface="Rockwell"/>
              <a:cs typeface="Rockwell"/>
            </a:endParaRPr>
          </a:p>
        </p:txBody>
      </p:sp>
      <p:sp>
        <p:nvSpPr>
          <p:cNvPr id="18" name="Date Placeholder 17"/>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9" name="Footer Placeholder 18"/>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24" name="object 3"/>
          <p:cNvSpPr txBox="1"/>
          <p:nvPr/>
        </p:nvSpPr>
        <p:spPr>
          <a:xfrm>
            <a:off x="4254500" y="4883150"/>
            <a:ext cx="1381125" cy="238125"/>
          </a:xfrm>
          <a:prstGeom prst="rect">
            <a:avLst/>
          </a:prstGeom>
        </p:spPr>
        <p:txBody>
          <a:bodyPr lIns="0" tIns="12700" rIns="0" bIns="0">
            <a:spAutoFit/>
          </a:bodyPr>
          <a:lstStyle/>
          <a:p>
            <a:pPr marL="12700" fontAlgn="auto">
              <a:spcBef>
                <a:spcPts val="100"/>
              </a:spcBef>
              <a:spcAft>
                <a:spcPts val="0"/>
              </a:spcAft>
              <a:defRPr/>
            </a:pPr>
            <a:r>
              <a:rPr sz="1400" b="1" spc="-5" dirty="0">
                <a:latin typeface="Times New Roman"/>
                <a:cs typeface="Times New Roman"/>
              </a:rPr>
              <a:t>PRESENTED</a:t>
            </a:r>
            <a:r>
              <a:rPr sz="1400" b="1" spc="-75" dirty="0">
                <a:latin typeface="Times New Roman"/>
                <a:cs typeface="Times New Roman"/>
              </a:rPr>
              <a:t> </a:t>
            </a:r>
            <a:r>
              <a:rPr sz="1400" b="1" spc="-5" dirty="0">
                <a:latin typeface="Times New Roman"/>
                <a:cs typeface="Times New Roman"/>
              </a:rPr>
              <a:t>BY</a:t>
            </a:r>
            <a:endParaRPr sz="1400">
              <a:latin typeface="Times New Roman"/>
              <a:cs typeface="Times New Roman"/>
            </a:endParaRPr>
          </a:p>
        </p:txBody>
      </p:sp>
      <p:sp>
        <p:nvSpPr>
          <p:cNvPr id="25" name="object 4"/>
          <p:cNvSpPr txBox="1"/>
          <p:nvPr/>
        </p:nvSpPr>
        <p:spPr>
          <a:xfrm>
            <a:off x="4179888" y="5303838"/>
            <a:ext cx="4327525" cy="771525"/>
          </a:xfrm>
          <a:prstGeom prst="rect">
            <a:avLst/>
          </a:prstGeom>
        </p:spPr>
        <p:txBody>
          <a:bodyPr lIns="0" tIns="46990" rIns="0" bIns="0">
            <a:spAutoFit/>
          </a:bodyPr>
          <a:lstStyle/>
          <a:p>
            <a:pPr marL="190500" indent="-177800" fontAlgn="auto">
              <a:spcBef>
                <a:spcPts val="370"/>
              </a:spcBef>
              <a:spcAft>
                <a:spcPts val="0"/>
              </a:spcAft>
              <a:buFontTx/>
              <a:buAutoNum type="arabicPeriod"/>
              <a:tabLst>
                <a:tab pos="190500" algn="l"/>
              </a:tabLst>
              <a:defRPr/>
            </a:pPr>
            <a:r>
              <a:rPr lang="en-US" sz="1400" b="1" spc="-5" dirty="0">
                <a:latin typeface="Times New Roman"/>
                <a:ea typeface="+mn-lt"/>
                <a:cs typeface="+mn-lt"/>
              </a:rPr>
              <a:t>Arun Kumar Dash</a:t>
            </a:r>
            <a:r>
              <a:rPr lang="en-US" sz="1400" b="1" spc="-5" dirty="0">
                <a:latin typeface="Times New Roman"/>
                <a:cs typeface="Times New Roman"/>
              </a:rPr>
              <a:t> </a:t>
            </a:r>
            <a:r>
              <a:rPr sz="1400" b="1" dirty="0">
                <a:latin typeface="Times New Roman"/>
                <a:cs typeface="Times New Roman"/>
              </a:rPr>
              <a:t>(VTU</a:t>
            </a:r>
            <a:r>
              <a:rPr sz="1400" b="1" spc="-114" dirty="0">
                <a:latin typeface="Times New Roman"/>
                <a:cs typeface="Times New Roman"/>
              </a:rPr>
              <a:t> </a:t>
            </a:r>
            <a:r>
              <a:rPr lang="en-US" sz="1400" b="1" spc="-5" dirty="0">
                <a:latin typeface="Times New Roman"/>
                <a:cs typeface="Times New Roman"/>
              </a:rPr>
              <a:t>11182</a:t>
            </a:r>
            <a:r>
              <a:rPr sz="1400" b="1" spc="-5" dirty="0">
                <a:latin typeface="Times New Roman"/>
                <a:cs typeface="Times New Roman"/>
              </a:rPr>
              <a:t>)(</a:t>
            </a:r>
            <a:r>
              <a:rPr lang="en-US" sz="1400" b="1" spc="-5" dirty="0">
                <a:latin typeface="Times New Roman"/>
                <a:ea typeface="+mn-lt"/>
                <a:cs typeface="+mn-lt"/>
              </a:rPr>
              <a:t>18UECS0974</a:t>
            </a:r>
            <a:r>
              <a:rPr sz="1400" b="1" spc="-5" dirty="0">
                <a:latin typeface="Times New Roman"/>
                <a:cs typeface="Times New Roman"/>
              </a:rPr>
              <a:t>)</a:t>
            </a:r>
            <a:endParaRPr lang="en-US" sz="1400" b="1">
              <a:latin typeface="Times New Roman"/>
              <a:cs typeface="Times New Roman"/>
            </a:endParaRPr>
          </a:p>
          <a:p>
            <a:pPr marL="190500" indent="-177800" fontAlgn="auto">
              <a:spcBef>
                <a:spcPts val="270"/>
              </a:spcBef>
              <a:spcAft>
                <a:spcPts val="0"/>
              </a:spcAft>
              <a:buFontTx/>
              <a:buAutoNum type="arabicPeriod"/>
              <a:tabLst>
                <a:tab pos="190500" algn="l"/>
              </a:tabLst>
              <a:defRPr/>
            </a:pPr>
            <a:r>
              <a:rPr lang="en-US" sz="1400" b="1" spc="-5" dirty="0">
                <a:latin typeface="Times New Roman"/>
                <a:ea typeface="+mn-lt"/>
                <a:cs typeface="+mn-lt"/>
              </a:rPr>
              <a:t>Dhanush Hegde</a:t>
            </a:r>
            <a:r>
              <a:rPr lang="en-US" sz="1400" b="1" spc="-5" dirty="0">
                <a:latin typeface="Times New Roman"/>
                <a:cs typeface="Times New Roman"/>
              </a:rPr>
              <a:t> </a:t>
            </a:r>
            <a:r>
              <a:rPr sz="1400" b="1" dirty="0">
                <a:latin typeface="Times New Roman"/>
                <a:cs typeface="Times New Roman"/>
              </a:rPr>
              <a:t>(VTU</a:t>
            </a:r>
            <a:r>
              <a:rPr sz="1400" b="1" spc="-114" dirty="0">
                <a:latin typeface="Times New Roman"/>
                <a:cs typeface="Times New Roman"/>
              </a:rPr>
              <a:t> </a:t>
            </a:r>
            <a:r>
              <a:rPr lang="en-US" sz="1400" b="1" spc="-5" dirty="0">
                <a:latin typeface="Times New Roman"/>
                <a:cs typeface="Times New Roman"/>
              </a:rPr>
              <a:t>11158</a:t>
            </a:r>
            <a:r>
              <a:rPr sz="1400" b="1" spc="-5" dirty="0">
                <a:latin typeface="Times New Roman"/>
                <a:cs typeface="Times New Roman"/>
              </a:rPr>
              <a:t>)(</a:t>
            </a:r>
            <a:r>
              <a:rPr lang="en-US" sz="1400" b="1" spc="-5" dirty="0">
                <a:latin typeface="Times New Roman"/>
                <a:ea typeface="+mn-lt"/>
                <a:cs typeface="+mn-lt"/>
              </a:rPr>
              <a:t>18UECS0226</a:t>
            </a:r>
            <a:r>
              <a:rPr sz="1400" b="1" spc="-5" dirty="0">
                <a:latin typeface="Times New Roman"/>
                <a:cs typeface="Times New Roman"/>
              </a:rPr>
              <a:t>)</a:t>
            </a:r>
            <a:endParaRPr sz="1400" b="1">
              <a:latin typeface="Times New Roman"/>
              <a:cs typeface="Times New Roman"/>
            </a:endParaRPr>
          </a:p>
          <a:p>
            <a:pPr marL="190500" indent="-177800" fontAlgn="auto">
              <a:spcBef>
                <a:spcPts val="270"/>
              </a:spcBef>
              <a:spcAft>
                <a:spcPts val="0"/>
              </a:spcAft>
              <a:buFontTx/>
              <a:buAutoNum type="arabicPeriod"/>
              <a:tabLst>
                <a:tab pos="190500" algn="l"/>
              </a:tabLst>
              <a:defRPr/>
            </a:pPr>
            <a:r>
              <a:rPr lang="en-US" sz="1400" b="1" dirty="0">
                <a:latin typeface="Times New Roman"/>
                <a:ea typeface="+mn-lt"/>
                <a:cs typeface="+mn-lt"/>
              </a:rPr>
              <a:t>R. J. Naveen Kumar </a:t>
            </a:r>
            <a:r>
              <a:rPr sz="1400" b="1" dirty="0">
                <a:latin typeface="Times New Roman"/>
                <a:cs typeface="Times New Roman"/>
              </a:rPr>
              <a:t>(VTU</a:t>
            </a:r>
            <a:r>
              <a:rPr lang="en-US" sz="1400" b="1" spc="-114" dirty="0">
                <a:latin typeface="Times New Roman"/>
                <a:cs typeface="Times New Roman"/>
              </a:rPr>
              <a:t> 11247</a:t>
            </a:r>
            <a:r>
              <a:rPr lang="en-US" sz="1400" b="1" spc="-5" dirty="0">
                <a:latin typeface="Times New Roman"/>
                <a:cs typeface="Times New Roman"/>
              </a:rPr>
              <a:t>)(</a:t>
            </a:r>
            <a:r>
              <a:rPr lang="en-US" sz="1400" b="1" spc="-5" dirty="0">
                <a:latin typeface="Times New Roman"/>
                <a:ea typeface="+mn-lt"/>
                <a:cs typeface="+mn-lt"/>
              </a:rPr>
              <a:t>18UECN0011</a:t>
            </a:r>
            <a:r>
              <a:rPr lang="en-US" sz="1400" b="1" spc="-5" dirty="0">
                <a:latin typeface="Times New Roman"/>
                <a:cs typeface="Times New Roman"/>
              </a:rPr>
              <a:t>)</a:t>
            </a:r>
            <a:endParaRPr sz="1400" dirty="0">
              <a:latin typeface="Times"/>
              <a:cs typeface="Times New Roman"/>
            </a:endParaRPr>
          </a:p>
        </p:txBody>
      </p:sp>
      <p:sp>
        <p:nvSpPr>
          <p:cNvPr id="27" name="Slide Number Placeholder 26"/>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1</a:t>
            </a:fld>
            <a:endParaRPr lang="en-US" sz="1100">
              <a:latin typeface="Rockwell"/>
              <a:cs typeface="Rockwe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4291" y="902208"/>
            <a:ext cx="3330765" cy="210692"/>
          </a:xfrm>
          <a:prstGeom prst="rect">
            <a:avLst/>
          </a:prstGeom>
        </p:spPr>
      </p:pic>
      <p:sp>
        <p:nvSpPr>
          <p:cNvPr id="3" name="object 3"/>
          <p:cNvSpPr txBox="1"/>
          <p:nvPr/>
        </p:nvSpPr>
        <p:spPr>
          <a:xfrm>
            <a:off x="535940" y="1831085"/>
            <a:ext cx="7848600" cy="4163319"/>
          </a:xfrm>
          <a:prstGeom prst="rect">
            <a:avLst/>
          </a:prstGeom>
        </p:spPr>
        <p:txBody>
          <a:bodyPr vert="horz" wrap="square" lIns="0" tIns="48895" rIns="0" bIns="0" rtlCol="0">
            <a:spAutoFit/>
          </a:bodyPr>
          <a:lstStyle/>
          <a:p>
            <a:pPr marL="194945" marR="261620" indent="-182880" algn="just">
              <a:spcBef>
                <a:spcPts val="385"/>
              </a:spcBef>
              <a:buClr>
                <a:srgbClr val="9E3611"/>
              </a:buClr>
              <a:buSzPct val="85416"/>
              <a:buFont typeface="Wingdings"/>
              <a:buChar char=""/>
              <a:tabLst>
                <a:tab pos="195580" algn="l"/>
              </a:tabLst>
            </a:pPr>
            <a:r>
              <a:rPr lang="en-US" dirty="0" smtClean="0">
                <a:latin typeface="Times New Roman" pitchFamily="18" charset="0"/>
                <a:cs typeface="Times New Roman" pitchFamily="18" charset="0"/>
              </a:rPr>
              <a:t>Jain, Anil K., Brendan </a:t>
            </a:r>
            <a:r>
              <a:rPr lang="en-US" dirty="0" err="1" smtClean="0">
                <a:latin typeface="Times New Roman" pitchFamily="18" charset="0"/>
                <a:cs typeface="Times New Roman" pitchFamily="18" charset="0"/>
              </a:rPr>
              <a:t>Klare</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Unsang</a:t>
            </a:r>
            <a:r>
              <a:rPr lang="en-US" dirty="0" smtClean="0">
                <a:latin typeface="Times New Roman" pitchFamily="18" charset="0"/>
                <a:cs typeface="Times New Roman" pitchFamily="18" charset="0"/>
              </a:rPr>
              <a:t> Park. "Face recognition: Some challenges in forensics." In </a:t>
            </a:r>
            <a:r>
              <a:rPr lang="en-US" i="1" dirty="0" smtClean="0">
                <a:latin typeface="Times New Roman" pitchFamily="18" charset="0"/>
                <a:cs typeface="Times New Roman" pitchFamily="18" charset="0"/>
              </a:rPr>
              <a:t>2011 IEEE International Conference on Automatic Face &amp; Gesture Recognition (FG)</a:t>
            </a:r>
            <a:r>
              <a:rPr lang="en-US" dirty="0" smtClean="0">
                <a:latin typeface="Times New Roman" pitchFamily="18" charset="0"/>
                <a:cs typeface="Times New Roman" pitchFamily="18" charset="0"/>
              </a:rPr>
              <a:t>, pp. 726-733. IEEE, 2011.</a:t>
            </a:r>
          </a:p>
          <a:p>
            <a:pPr marL="12065" marR="261620" algn="just">
              <a:spcBef>
                <a:spcPts val="385"/>
              </a:spcBef>
              <a:buClr>
                <a:srgbClr val="9E3611"/>
              </a:buClr>
              <a:buSzPct val="85416"/>
              <a:tabLst>
                <a:tab pos="195580" algn="l"/>
              </a:tabLst>
            </a:pPr>
            <a:r>
              <a:rPr lang="en-US" sz="1500" dirty="0">
                <a:latin typeface="Times New Roman" pitchFamily="18" charset="0"/>
                <a:cs typeface="Times New Roman" pitchFamily="18" charset="0"/>
              </a:rPr>
              <a:t>This paper discusses recent developments in automated face recognition that impact the forensic face recognition community. Improvements in forensic face recognition through research in facial aging, facial marks, forensic sketch recognition, face recognition in video, </a:t>
            </a:r>
            <a:r>
              <a:rPr lang="en-US" sz="1500" dirty="0" smtClean="0">
                <a:latin typeface="Times New Roman" pitchFamily="18" charset="0"/>
                <a:cs typeface="Times New Roman" pitchFamily="18" charset="0"/>
              </a:rPr>
              <a:t>near infrared </a:t>
            </a:r>
            <a:r>
              <a:rPr lang="en-US" sz="1500" dirty="0">
                <a:latin typeface="Times New Roman" pitchFamily="18" charset="0"/>
                <a:cs typeface="Times New Roman" pitchFamily="18" charset="0"/>
              </a:rPr>
              <a:t>face recognition, and use of soft biometrics </a:t>
            </a:r>
            <a:r>
              <a:rPr lang="en-US" sz="1500" dirty="0" smtClean="0">
                <a:latin typeface="Times New Roman" pitchFamily="18" charset="0"/>
                <a:cs typeface="Times New Roman" pitchFamily="18" charset="0"/>
              </a:rPr>
              <a:t>are </a:t>
            </a:r>
            <a:r>
              <a:rPr lang="en-US" sz="1500" dirty="0">
                <a:latin typeface="Times New Roman" pitchFamily="18" charset="0"/>
                <a:cs typeface="Times New Roman" pitchFamily="18" charset="0"/>
              </a:rPr>
              <a:t>discussed</a:t>
            </a:r>
            <a:r>
              <a:rPr lang="en-US" sz="15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194945" marR="261620" indent="-182880" algn="just">
              <a:spcBef>
                <a:spcPts val="385"/>
              </a:spcBef>
              <a:buClr>
                <a:srgbClr val="9E3611"/>
              </a:buClr>
              <a:buSzPct val="85416"/>
              <a:buFont typeface="Wingdings"/>
              <a:buChar char=""/>
              <a:tabLst>
                <a:tab pos="195580" algn="l"/>
              </a:tabLst>
            </a:pPr>
            <a:r>
              <a:rPr lang="en-US" dirty="0" smtClean="0">
                <a:latin typeface="Times New Roman" pitchFamily="18" charset="0"/>
                <a:cs typeface="Times New Roman" pitchFamily="18" charset="0"/>
              </a:rPr>
              <a:t>Han, Mei, </a:t>
            </a:r>
            <a:r>
              <a:rPr lang="en-US" dirty="0" err="1" smtClean="0">
                <a:latin typeface="Times New Roman" pitchFamily="18" charset="0"/>
                <a:cs typeface="Times New Roman" pitchFamily="18" charset="0"/>
              </a:rPr>
              <a:t>Amit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Sethi</a:t>
            </a:r>
            <a:r>
              <a:rPr lang="en-US" dirty="0" smtClean="0">
                <a:latin typeface="Times New Roman" pitchFamily="18" charset="0"/>
                <a:cs typeface="Times New Roman" pitchFamily="18" charset="0"/>
              </a:rPr>
              <a:t>, Wei </a:t>
            </a:r>
            <a:r>
              <a:rPr lang="en-US" dirty="0" err="1" smtClean="0">
                <a:latin typeface="Times New Roman" pitchFamily="18" charset="0"/>
                <a:cs typeface="Times New Roman" pitchFamily="18" charset="0"/>
              </a:rPr>
              <a:t>Hua</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Yihong</a:t>
            </a:r>
            <a:r>
              <a:rPr lang="en-US" dirty="0" smtClean="0">
                <a:latin typeface="Times New Roman" pitchFamily="18" charset="0"/>
                <a:cs typeface="Times New Roman" pitchFamily="18" charset="0"/>
              </a:rPr>
              <a:t> Gong. "A detection-based multiple object tracking method." In </a:t>
            </a:r>
            <a:r>
              <a:rPr lang="en-US" i="1" dirty="0" smtClean="0">
                <a:latin typeface="Times New Roman" pitchFamily="18" charset="0"/>
                <a:cs typeface="Times New Roman" pitchFamily="18" charset="0"/>
              </a:rPr>
              <a:t>2004 International Conference on Image Processing, 2004. ICIP'04.</a:t>
            </a:r>
            <a:r>
              <a:rPr lang="en-US" dirty="0" smtClean="0">
                <a:latin typeface="Times New Roman" pitchFamily="18" charset="0"/>
                <a:cs typeface="Times New Roman" pitchFamily="18" charset="0"/>
              </a:rPr>
              <a:t>, vol. 5, pp. 3065-3068. IEEE, 2004.</a:t>
            </a:r>
          </a:p>
          <a:p>
            <a:pPr marL="12065" marR="261620" algn="just">
              <a:spcBef>
                <a:spcPts val="385"/>
              </a:spcBef>
              <a:buClr>
                <a:srgbClr val="9E3611"/>
              </a:buClr>
              <a:buSzPct val="85416"/>
              <a:tabLst>
                <a:tab pos="195580" algn="l"/>
              </a:tabLst>
            </a:pPr>
            <a:r>
              <a:rPr lang="en-US" sz="1500" dirty="0">
                <a:latin typeface="Times New Roman" pitchFamily="18" charset="0"/>
                <a:cs typeface="Times New Roman" pitchFamily="18" charset="0"/>
              </a:rPr>
              <a:t>T</a:t>
            </a:r>
            <a:r>
              <a:rPr lang="en-US" sz="1500" dirty="0" smtClean="0">
                <a:latin typeface="Times New Roman" pitchFamily="18" charset="0"/>
                <a:cs typeface="Times New Roman" pitchFamily="18" charset="0"/>
              </a:rPr>
              <a:t>his paper describes a method for tracking multiple objects whose number is unknown and varies during tracking. While the image-based object detection makes a local decision, the tracking process confirms and validates the detection through time, thus it can be regarded as temporal  detection which makes a global decision across time.</a:t>
            </a:r>
            <a:endParaRPr lang="en-US" sz="2000" dirty="0" smtClean="0">
              <a:latin typeface="Times New Roman" pitchFamily="18" charset="0"/>
              <a:cs typeface="Times New Roman" pitchFamily="18" charset="0"/>
            </a:endParaRPr>
          </a:p>
          <a:p>
            <a:pPr marL="194945" marR="261620" indent="-182880" algn="just">
              <a:spcBef>
                <a:spcPts val="385"/>
              </a:spcBef>
              <a:buClr>
                <a:srgbClr val="9E3611"/>
              </a:buClr>
              <a:buSzPct val="85416"/>
              <a:buFont typeface="Wingdings"/>
              <a:buChar char=""/>
              <a:tabLst>
                <a:tab pos="195580" algn="l"/>
              </a:tabLst>
            </a:pPr>
            <a:endParaRPr lang="en-US" sz="2000" dirty="0" smtClean="0">
              <a:latin typeface="Times New Roman" pitchFamily="18" charset="0"/>
              <a:cs typeface="Times New Roman" pitchFamily="18" charset="0"/>
            </a:endParaRPr>
          </a:p>
        </p:txBody>
      </p:sp>
      <p:sp>
        <p:nvSpPr>
          <p:cNvPr id="10" name="Date Placeholder 9"/>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1" name="Footer Placeholder 10"/>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3" name="Slide Number Placeholder 12"/>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10</a:t>
            </a:fld>
            <a:endParaRPr lang="en-US" sz="1100">
              <a:latin typeface="Rockwell"/>
              <a:cs typeface="Rockwe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522207" y="6256020"/>
            <a:ext cx="393700" cy="393700"/>
            <a:chOff x="8522207" y="6256020"/>
            <a:chExt cx="393700" cy="393700"/>
          </a:xfrm>
        </p:grpSpPr>
        <p:pic>
          <p:nvPicPr>
            <p:cNvPr id="3" name="object 3"/>
            <p:cNvPicPr/>
            <p:nvPr/>
          </p:nvPicPr>
          <p:blipFill>
            <a:blip r:embed="rId2" cstate="print"/>
            <a:stretch>
              <a:fillRect/>
            </a:stretch>
          </p:blipFill>
          <p:spPr>
            <a:xfrm>
              <a:off x="8522207" y="6256020"/>
              <a:ext cx="393192" cy="393191"/>
            </a:xfrm>
            <a:prstGeom prst="rect">
              <a:avLst/>
            </a:prstGeom>
          </p:spPr>
        </p:pic>
        <p:sp>
          <p:nvSpPr>
            <p:cNvPr id="4" name="object 4"/>
            <p:cNvSpPr/>
            <p:nvPr/>
          </p:nvSpPr>
          <p:spPr>
            <a:xfrm>
              <a:off x="8558783" y="6292596"/>
              <a:ext cx="320040" cy="320040"/>
            </a:xfrm>
            <a:custGeom>
              <a:avLst/>
              <a:gdLst/>
              <a:ahLst/>
              <a:cxnLst/>
              <a:rect l="l" t="t" r="r" b="b"/>
              <a:pathLst>
                <a:path w="320040" h="320040">
                  <a:moveTo>
                    <a:pt x="0" y="160019"/>
                  </a:moveTo>
                  <a:lnTo>
                    <a:pt x="8156" y="109440"/>
                  </a:lnTo>
                  <a:lnTo>
                    <a:pt x="30870" y="65513"/>
                  </a:lnTo>
                  <a:lnTo>
                    <a:pt x="65507" y="30873"/>
                  </a:lnTo>
                  <a:lnTo>
                    <a:pt x="109435" y="8157"/>
                  </a:lnTo>
                  <a:lnTo>
                    <a:pt x="160020" y="0"/>
                  </a:lnTo>
                  <a:lnTo>
                    <a:pt x="210604" y="8157"/>
                  </a:lnTo>
                  <a:lnTo>
                    <a:pt x="254532" y="30873"/>
                  </a:lnTo>
                  <a:lnTo>
                    <a:pt x="289169" y="65513"/>
                  </a:lnTo>
                  <a:lnTo>
                    <a:pt x="311883" y="109440"/>
                  </a:lnTo>
                  <a:lnTo>
                    <a:pt x="320040" y="160019"/>
                  </a:lnTo>
                  <a:lnTo>
                    <a:pt x="311883" y="210599"/>
                  </a:lnTo>
                  <a:lnTo>
                    <a:pt x="289169" y="254526"/>
                  </a:lnTo>
                  <a:lnTo>
                    <a:pt x="254532" y="289166"/>
                  </a:lnTo>
                  <a:lnTo>
                    <a:pt x="210604" y="311882"/>
                  </a:lnTo>
                  <a:lnTo>
                    <a:pt x="160020" y="320039"/>
                  </a:lnTo>
                  <a:lnTo>
                    <a:pt x="109435" y="311882"/>
                  </a:lnTo>
                  <a:lnTo>
                    <a:pt x="65507" y="289166"/>
                  </a:lnTo>
                  <a:lnTo>
                    <a:pt x="30870" y="254526"/>
                  </a:lnTo>
                  <a:lnTo>
                    <a:pt x="8156" y="210599"/>
                  </a:lnTo>
                  <a:lnTo>
                    <a:pt x="0" y="160019"/>
                  </a:lnTo>
                  <a:close/>
                </a:path>
              </a:pathLst>
            </a:custGeom>
            <a:ln w="12700">
              <a:solidFill>
                <a:srgbClr val="FFFFFF"/>
              </a:solidFill>
            </a:ln>
          </p:spPr>
          <p:txBody>
            <a:bodyPr wrap="square" lIns="0" tIns="0" rIns="0" bIns="0" rtlCol="0"/>
            <a:lstStyle/>
            <a:p>
              <a:endParaRPr/>
            </a:p>
          </p:txBody>
        </p:sp>
      </p:grpSp>
      <p:pic>
        <p:nvPicPr>
          <p:cNvPr id="5" name="object 5"/>
          <p:cNvPicPr/>
          <p:nvPr/>
        </p:nvPicPr>
        <p:blipFill>
          <a:blip r:embed="rId3" cstate="print"/>
          <a:stretch>
            <a:fillRect/>
          </a:stretch>
        </p:blipFill>
        <p:spPr>
          <a:xfrm>
            <a:off x="7307580" y="467868"/>
            <a:ext cx="1120140" cy="1120139"/>
          </a:xfrm>
          <a:prstGeom prst="rect">
            <a:avLst/>
          </a:prstGeom>
        </p:spPr>
      </p:pic>
      <p:pic>
        <p:nvPicPr>
          <p:cNvPr id="6" name="object 6"/>
          <p:cNvPicPr/>
          <p:nvPr/>
        </p:nvPicPr>
        <p:blipFill>
          <a:blip r:embed="rId4" cstate="print"/>
          <a:stretch>
            <a:fillRect/>
          </a:stretch>
        </p:blipFill>
        <p:spPr>
          <a:xfrm>
            <a:off x="781253" y="1175638"/>
            <a:ext cx="4289421" cy="211327"/>
          </a:xfrm>
          <a:prstGeom prst="rect">
            <a:avLst/>
          </a:prstGeom>
        </p:spPr>
      </p:pic>
      <p:sp>
        <p:nvSpPr>
          <p:cNvPr id="7" name="object 7"/>
          <p:cNvSpPr txBox="1"/>
          <p:nvPr/>
        </p:nvSpPr>
        <p:spPr>
          <a:xfrm>
            <a:off x="764540" y="1949323"/>
            <a:ext cx="7112634" cy="4378763"/>
          </a:xfrm>
          <a:prstGeom prst="rect">
            <a:avLst/>
          </a:prstGeom>
        </p:spPr>
        <p:txBody>
          <a:bodyPr vert="horz" wrap="square" lIns="0" tIns="170815" rIns="0" bIns="0" rtlCol="0">
            <a:spAutoFit/>
          </a:bodyPr>
          <a:lstStyle/>
          <a:p>
            <a:pPr marL="219075" indent="-207010">
              <a:lnSpc>
                <a:spcPct val="100000"/>
              </a:lnSpc>
              <a:spcBef>
                <a:spcPts val="1345"/>
              </a:spcBef>
              <a:buClr>
                <a:srgbClr val="9E3611"/>
              </a:buClr>
              <a:buSzPct val="81250"/>
              <a:buFont typeface="Wingdings"/>
              <a:buChar char=""/>
              <a:tabLst>
                <a:tab pos="219710" algn="l"/>
              </a:tabLst>
            </a:pPr>
            <a:r>
              <a:rPr spc="-5" dirty="0">
                <a:latin typeface="Times New Roman"/>
                <a:cs typeface="Times New Roman"/>
              </a:rPr>
              <a:t>MODULE</a:t>
            </a:r>
            <a:r>
              <a:rPr spc="-25" dirty="0">
                <a:latin typeface="Times New Roman"/>
                <a:cs typeface="Times New Roman"/>
              </a:rPr>
              <a:t> </a:t>
            </a:r>
            <a:r>
              <a:rPr dirty="0" smtClean="0">
                <a:latin typeface="Times New Roman"/>
                <a:cs typeface="Times New Roman"/>
              </a:rPr>
              <a:t>1:</a:t>
            </a:r>
            <a:endParaRPr lang="en-US" dirty="0" smtClean="0">
              <a:latin typeface="Times New Roman"/>
              <a:cs typeface="Times New Roman"/>
            </a:endParaRPr>
          </a:p>
          <a:p>
            <a:pPr marL="219075" indent="-207010">
              <a:lnSpc>
                <a:spcPct val="100000"/>
              </a:lnSpc>
              <a:spcBef>
                <a:spcPts val="1345"/>
              </a:spcBef>
              <a:buClr>
                <a:srgbClr val="9E3611"/>
              </a:buClr>
              <a:buSzPct val="81250"/>
              <a:tabLst>
                <a:tab pos="219710" algn="l"/>
              </a:tabLst>
            </a:pPr>
            <a:r>
              <a:rPr lang="en-US" dirty="0" smtClean="0">
                <a:latin typeface="Times New Roman"/>
                <a:cs typeface="Times New Roman"/>
              </a:rPr>
              <a:t>			Setting up a new environment, collection and installation of packages.</a:t>
            </a:r>
          </a:p>
          <a:p>
            <a:pPr marL="219075" indent="-207010">
              <a:lnSpc>
                <a:spcPct val="100000"/>
              </a:lnSpc>
              <a:spcBef>
                <a:spcPts val="1345"/>
              </a:spcBef>
              <a:buClr>
                <a:srgbClr val="9E3611"/>
              </a:buClr>
              <a:buSzPct val="81250"/>
              <a:buFont typeface="Wingdings"/>
              <a:buChar char=""/>
              <a:tabLst>
                <a:tab pos="219710" algn="l"/>
              </a:tabLst>
            </a:pPr>
            <a:r>
              <a:rPr spc="-5" dirty="0" smtClean="0">
                <a:latin typeface="Times New Roman"/>
                <a:cs typeface="Times New Roman"/>
              </a:rPr>
              <a:t>MODULE</a:t>
            </a:r>
            <a:r>
              <a:rPr spc="-25" dirty="0" smtClean="0">
                <a:latin typeface="Times New Roman"/>
                <a:cs typeface="Times New Roman"/>
              </a:rPr>
              <a:t> </a:t>
            </a:r>
            <a:r>
              <a:rPr dirty="0" smtClean="0">
                <a:latin typeface="Times New Roman"/>
                <a:cs typeface="Times New Roman"/>
              </a:rPr>
              <a:t>2:</a:t>
            </a:r>
            <a:endParaRPr lang="en-US" dirty="0" smtClean="0">
              <a:latin typeface="Times New Roman"/>
              <a:cs typeface="Times New Roman"/>
            </a:endParaRPr>
          </a:p>
          <a:p>
            <a:pPr marL="219075" indent="-207010">
              <a:lnSpc>
                <a:spcPct val="100000"/>
              </a:lnSpc>
              <a:spcBef>
                <a:spcPts val="855"/>
              </a:spcBef>
              <a:buClr>
                <a:srgbClr val="9E3611"/>
              </a:buClr>
              <a:buSzPct val="81250"/>
              <a:tabLst>
                <a:tab pos="219710" algn="l"/>
              </a:tabLst>
            </a:pPr>
            <a:r>
              <a:rPr lang="en-US" dirty="0" smtClean="0">
                <a:latin typeface="Times New Roman"/>
                <a:cs typeface="Times New Roman"/>
              </a:rPr>
              <a:t>			Face Recognition of criminals and missing people using webcam.</a:t>
            </a:r>
          </a:p>
          <a:p>
            <a:pPr marL="219075" indent="-207010">
              <a:lnSpc>
                <a:spcPct val="100000"/>
              </a:lnSpc>
              <a:spcBef>
                <a:spcPts val="1345"/>
              </a:spcBef>
              <a:buClr>
                <a:srgbClr val="9E3611"/>
              </a:buClr>
              <a:buSzPct val="81250"/>
              <a:buFont typeface="Wingdings"/>
              <a:buChar char=""/>
              <a:tabLst>
                <a:tab pos="219710" algn="l"/>
              </a:tabLst>
            </a:pPr>
            <a:r>
              <a:rPr lang="en-US" spc="-5" dirty="0">
                <a:latin typeface="Times New Roman"/>
                <a:cs typeface="Times New Roman"/>
              </a:rPr>
              <a:t>MODULE</a:t>
            </a:r>
            <a:r>
              <a:rPr lang="en-US" spc="-25" dirty="0">
                <a:latin typeface="Times New Roman"/>
                <a:cs typeface="Times New Roman"/>
              </a:rPr>
              <a:t> </a:t>
            </a:r>
            <a:r>
              <a:rPr lang="en-US" dirty="0" smtClean="0">
                <a:latin typeface="Times New Roman"/>
                <a:cs typeface="Times New Roman"/>
              </a:rPr>
              <a:t>3:</a:t>
            </a:r>
            <a:endParaRPr lang="en-US" dirty="0">
              <a:latin typeface="Times New Roman"/>
              <a:cs typeface="Times New Roman"/>
            </a:endParaRPr>
          </a:p>
          <a:p>
            <a:pPr marL="219075" indent="-207010">
              <a:lnSpc>
                <a:spcPct val="100000"/>
              </a:lnSpc>
              <a:spcBef>
                <a:spcPts val="855"/>
              </a:spcBef>
              <a:buClr>
                <a:srgbClr val="9E3611"/>
              </a:buClr>
              <a:buSzPct val="81250"/>
              <a:tabLst>
                <a:tab pos="219710" algn="l"/>
              </a:tabLst>
            </a:pPr>
            <a:r>
              <a:rPr lang="en-US" dirty="0">
                <a:latin typeface="Times New Roman"/>
                <a:cs typeface="Times New Roman"/>
              </a:rPr>
              <a:t>			</a:t>
            </a:r>
            <a:r>
              <a:rPr lang="en-US" dirty="0" smtClean="0">
                <a:latin typeface="Times New Roman"/>
                <a:cs typeface="Times New Roman"/>
              </a:rPr>
              <a:t>Web application for accepting images of accused/missing people and sending it to Module 2. </a:t>
            </a:r>
            <a:endParaRPr lang="en-US" dirty="0">
              <a:latin typeface="Times New Roman"/>
              <a:cs typeface="Times New Roman"/>
            </a:endParaRPr>
          </a:p>
          <a:p>
            <a:pPr marL="219075" indent="-207010">
              <a:lnSpc>
                <a:spcPct val="100000"/>
              </a:lnSpc>
              <a:spcBef>
                <a:spcPts val="1345"/>
              </a:spcBef>
              <a:buClr>
                <a:srgbClr val="9E3611"/>
              </a:buClr>
              <a:buSzPct val="81250"/>
              <a:buFont typeface="Wingdings"/>
              <a:buChar char=""/>
              <a:tabLst>
                <a:tab pos="219710" algn="l"/>
              </a:tabLst>
            </a:pPr>
            <a:r>
              <a:rPr lang="en-US" spc="-5" dirty="0">
                <a:latin typeface="Times New Roman"/>
                <a:cs typeface="Times New Roman"/>
              </a:rPr>
              <a:t>MODULE</a:t>
            </a:r>
            <a:r>
              <a:rPr lang="en-US" spc="-25" dirty="0">
                <a:latin typeface="Times New Roman"/>
                <a:cs typeface="Times New Roman"/>
              </a:rPr>
              <a:t> </a:t>
            </a:r>
            <a:r>
              <a:rPr lang="en-US" dirty="0" smtClean="0">
                <a:latin typeface="Times New Roman"/>
                <a:cs typeface="Times New Roman"/>
              </a:rPr>
              <a:t>4:</a:t>
            </a:r>
            <a:endParaRPr lang="en-US" dirty="0">
              <a:latin typeface="Times New Roman"/>
              <a:cs typeface="Times New Roman"/>
            </a:endParaRPr>
          </a:p>
          <a:p>
            <a:pPr marL="219075" indent="-207010">
              <a:lnSpc>
                <a:spcPct val="100000"/>
              </a:lnSpc>
              <a:spcBef>
                <a:spcPts val="855"/>
              </a:spcBef>
              <a:buClr>
                <a:srgbClr val="9E3611"/>
              </a:buClr>
              <a:buSzPct val="81250"/>
              <a:tabLst>
                <a:tab pos="219710" algn="l"/>
              </a:tabLst>
            </a:pPr>
            <a:r>
              <a:rPr lang="en-US" dirty="0">
                <a:latin typeface="Times New Roman"/>
                <a:cs typeface="Times New Roman"/>
              </a:rPr>
              <a:t>			</a:t>
            </a:r>
            <a:r>
              <a:rPr lang="en-US" dirty="0" smtClean="0">
                <a:latin typeface="Times New Roman"/>
                <a:cs typeface="Times New Roman"/>
              </a:rPr>
              <a:t>Web application linked with all modules.</a:t>
            </a:r>
            <a:endParaRPr lang="en-US" dirty="0">
              <a:latin typeface="Times New Roman"/>
              <a:cs typeface="Times New Roman"/>
            </a:endParaRPr>
          </a:p>
          <a:p>
            <a:pPr marL="219075" indent="-207010">
              <a:lnSpc>
                <a:spcPct val="100000"/>
              </a:lnSpc>
              <a:spcBef>
                <a:spcPts val="855"/>
              </a:spcBef>
              <a:buClr>
                <a:srgbClr val="9E3611"/>
              </a:buClr>
              <a:buSzPct val="81250"/>
              <a:tabLst>
                <a:tab pos="219710" algn="l"/>
              </a:tabLst>
            </a:pPr>
            <a:endParaRPr sz="2000" dirty="0">
              <a:latin typeface="Times New Roman"/>
              <a:cs typeface="Times New Roman"/>
            </a:endParaRPr>
          </a:p>
        </p:txBody>
      </p:sp>
      <p:sp>
        <p:nvSpPr>
          <p:cNvPr id="14" name="Date Placeholder 13"/>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5" name="Footer Placeholder 14"/>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7" name="Slide Number Placeholder 16"/>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11</a:t>
            </a:fld>
            <a:endParaRPr lang="en-US" sz="1100">
              <a:latin typeface="Rockwell"/>
              <a:cs typeface="Rockwe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522207" y="6256020"/>
            <a:ext cx="393700" cy="393700"/>
            <a:chOff x="8522207" y="6256020"/>
            <a:chExt cx="393700" cy="393700"/>
          </a:xfrm>
        </p:grpSpPr>
        <p:pic>
          <p:nvPicPr>
            <p:cNvPr id="3" name="object 3"/>
            <p:cNvPicPr/>
            <p:nvPr/>
          </p:nvPicPr>
          <p:blipFill>
            <a:blip r:embed="rId2" cstate="print"/>
            <a:stretch>
              <a:fillRect/>
            </a:stretch>
          </p:blipFill>
          <p:spPr>
            <a:xfrm>
              <a:off x="8522207" y="6256020"/>
              <a:ext cx="393192" cy="393191"/>
            </a:xfrm>
            <a:prstGeom prst="rect">
              <a:avLst/>
            </a:prstGeom>
          </p:spPr>
        </p:pic>
        <p:sp>
          <p:nvSpPr>
            <p:cNvPr id="4" name="object 4"/>
            <p:cNvSpPr/>
            <p:nvPr/>
          </p:nvSpPr>
          <p:spPr>
            <a:xfrm>
              <a:off x="8558783" y="6292596"/>
              <a:ext cx="320040" cy="320040"/>
            </a:xfrm>
            <a:custGeom>
              <a:avLst/>
              <a:gdLst/>
              <a:ahLst/>
              <a:cxnLst/>
              <a:rect l="l" t="t" r="r" b="b"/>
              <a:pathLst>
                <a:path w="320040" h="320040">
                  <a:moveTo>
                    <a:pt x="0" y="160019"/>
                  </a:moveTo>
                  <a:lnTo>
                    <a:pt x="8156" y="109440"/>
                  </a:lnTo>
                  <a:lnTo>
                    <a:pt x="30870" y="65513"/>
                  </a:lnTo>
                  <a:lnTo>
                    <a:pt x="65507" y="30873"/>
                  </a:lnTo>
                  <a:lnTo>
                    <a:pt x="109435" y="8157"/>
                  </a:lnTo>
                  <a:lnTo>
                    <a:pt x="160020" y="0"/>
                  </a:lnTo>
                  <a:lnTo>
                    <a:pt x="210604" y="8157"/>
                  </a:lnTo>
                  <a:lnTo>
                    <a:pt x="254532" y="30873"/>
                  </a:lnTo>
                  <a:lnTo>
                    <a:pt x="289169" y="65513"/>
                  </a:lnTo>
                  <a:lnTo>
                    <a:pt x="311883" y="109440"/>
                  </a:lnTo>
                  <a:lnTo>
                    <a:pt x="320040" y="160019"/>
                  </a:lnTo>
                  <a:lnTo>
                    <a:pt x="311883" y="210599"/>
                  </a:lnTo>
                  <a:lnTo>
                    <a:pt x="289169" y="254526"/>
                  </a:lnTo>
                  <a:lnTo>
                    <a:pt x="254532" y="289166"/>
                  </a:lnTo>
                  <a:lnTo>
                    <a:pt x="210604" y="311882"/>
                  </a:lnTo>
                  <a:lnTo>
                    <a:pt x="160020" y="320039"/>
                  </a:lnTo>
                  <a:lnTo>
                    <a:pt x="109435" y="311882"/>
                  </a:lnTo>
                  <a:lnTo>
                    <a:pt x="65507" y="289166"/>
                  </a:lnTo>
                  <a:lnTo>
                    <a:pt x="30870" y="254526"/>
                  </a:lnTo>
                  <a:lnTo>
                    <a:pt x="8156" y="210599"/>
                  </a:lnTo>
                  <a:lnTo>
                    <a:pt x="0" y="160019"/>
                  </a:lnTo>
                  <a:close/>
                </a:path>
              </a:pathLst>
            </a:custGeom>
            <a:ln w="12700">
              <a:solidFill>
                <a:srgbClr val="FFFFFF"/>
              </a:solidFill>
            </a:ln>
          </p:spPr>
          <p:txBody>
            <a:bodyPr wrap="square" lIns="0" tIns="0" rIns="0" bIns="0" rtlCol="0"/>
            <a:lstStyle/>
            <a:p>
              <a:endParaRPr/>
            </a:p>
          </p:txBody>
        </p:sp>
      </p:grpSp>
      <p:pic>
        <p:nvPicPr>
          <p:cNvPr id="5" name="object 5"/>
          <p:cNvPicPr/>
          <p:nvPr/>
        </p:nvPicPr>
        <p:blipFill>
          <a:blip r:embed="rId3" cstate="print"/>
          <a:stretch>
            <a:fillRect/>
          </a:stretch>
        </p:blipFill>
        <p:spPr>
          <a:xfrm>
            <a:off x="7307580" y="467868"/>
            <a:ext cx="1120140" cy="1120139"/>
          </a:xfrm>
          <a:prstGeom prst="rect">
            <a:avLst/>
          </a:prstGeom>
        </p:spPr>
      </p:pic>
      <p:pic>
        <p:nvPicPr>
          <p:cNvPr id="6" name="object 6"/>
          <p:cNvPicPr/>
          <p:nvPr/>
        </p:nvPicPr>
        <p:blipFill>
          <a:blip r:embed="rId4" cstate="print"/>
          <a:stretch>
            <a:fillRect/>
          </a:stretch>
        </p:blipFill>
        <p:spPr>
          <a:xfrm>
            <a:off x="783336" y="1176274"/>
            <a:ext cx="1595120" cy="210692"/>
          </a:xfrm>
          <a:prstGeom prst="rect">
            <a:avLst/>
          </a:prstGeom>
        </p:spPr>
      </p:pic>
      <p:sp>
        <p:nvSpPr>
          <p:cNvPr id="7" name="object 7"/>
          <p:cNvSpPr txBox="1"/>
          <p:nvPr/>
        </p:nvSpPr>
        <p:spPr>
          <a:xfrm>
            <a:off x="764540" y="2150490"/>
            <a:ext cx="6862445" cy="1121461"/>
          </a:xfrm>
          <a:prstGeom prst="rect">
            <a:avLst/>
          </a:prstGeom>
        </p:spPr>
        <p:txBody>
          <a:bodyPr vert="horz" wrap="square" lIns="0" tIns="43815" rIns="0" bIns="0" rtlCol="0">
            <a:spAutoFit/>
          </a:bodyPr>
          <a:lstStyle/>
          <a:p>
            <a:pPr marL="195580" marR="5080" indent="-183515">
              <a:lnSpc>
                <a:spcPts val="2690"/>
              </a:lnSpc>
              <a:spcBef>
                <a:spcPts val="345"/>
              </a:spcBef>
              <a:buClr>
                <a:srgbClr val="9E3611"/>
              </a:buClr>
              <a:buSzPct val="97916"/>
              <a:buFont typeface="Wingdings"/>
              <a:buChar char=""/>
              <a:tabLst>
                <a:tab pos="340995" algn="l"/>
              </a:tabLst>
            </a:pPr>
            <a:r>
              <a:rPr lang="en-US" sz="2400" dirty="0" smtClean="0">
                <a:latin typeface="Times New Roman"/>
                <a:cs typeface="Times New Roman"/>
              </a:rPr>
              <a:t>Setting up a new environment, collection and installation of packages. </a:t>
            </a:r>
          </a:p>
          <a:p>
            <a:pPr marL="195580" marR="5080" indent="-183515">
              <a:lnSpc>
                <a:spcPts val="2690"/>
              </a:lnSpc>
              <a:spcBef>
                <a:spcPts val="345"/>
              </a:spcBef>
              <a:buClr>
                <a:srgbClr val="9E3611"/>
              </a:buClr>
              <a:buSzPct val="97916"/>
              <a:buFont typeface="Wingdings"/>
              <a:buChar char=""/>
              <a:tabLst>
                <a:tab pos="340995" algn="l"/>
              </a:tabLst>
            </a:pPr>
            <a:r>
              <a:rPr sz="2400" dirty="0" smtClean="0">
                <a:latin typeface="Times New Roman"/>
                <a:cs typeface="Times New Roman"/>
              </a:rPr>
              <a:t>Step:1</a:t>
            </a:r>
            <a:r>
              <a:rPr sz="2400" spc="-40" dirty="0" smtClean="0">
                <a:latin typeface="Times New Roman"/>
                <a:cs typeface="Times New Roman"/>
              </a:rPr>
              <a:t> </a:t>
            </a:r>
            <a:r>
              <a:rPr lang="en-US" sz="2400" dirty="0" smtClean="0">
                <a:latin typeface="Times New Roman"/>
                <a:cs typeface="Times New Roman"/>
              </a:rPr>
              <a:t>Create a new virtual environment in anaconda</a:t>
            </a:r>
            <a:endParaRPr sz="2400" dirty="0">
              <a:latin typeface="Times New Roman"/>
              <a:cs typeface="Times New Roman"/>
            </a:endParaRPr>
          </a:p>
        </p:txBody>
      </p:sp>
      <p:pic>
        <p:nvPicPr>
          <p:cNvPr id="8" name="object 8"/>
          <p:cNvPicPr/>
          <p:nvPr/>
        </p:nvPicPr>
        <p:blipFill>
          <a:blip r:embed="rId5" cstate="print"/>
          <a:stretch>
            <a:fillRect/>
          </a:stretch>
        </p:blipFill>
        <p:spPr>
          <a:xfrm>
            <a:off x="1819655" y="3418670"/>
            <a:ext cx="5401056" cy="2856822"/>
          </a:xfrm>
          <a:prstGeom prst="rect">
            <a:avLst/>
          </a:prstGeom>
        </p:spPr>
      </p:pic>
      <p:sp>
        <p:nvSpPr>
          <p:cNvPr id="15" name="Date Placeholder 14"/>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6" name="Footer Placeholder 15"/>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8" name="Slide Number Placeholder 17"/>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12</a:t>
            </a:fld>
            <a:endParaRPr lang="en-US" sz="1100">
              <a:latin typeface="Rockwell"/>
              <a:cs typeface="Rockwe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522207" y="6256020"/>
            <a:ext cx="393700" cy="393700"/>
            <a:chOff x="8522207" y="6256020"/>
            <a:chExt cx="393700" cy="393700"/>
          </a:xfrm>
        </p:grpSpPr>
        <p:pic>
          <p:nvPicPr>
            <p:cNvPr id="3" name="object 3"/>
            <p:cNvPicPr/>
            <p:nvPr/>
          </p:nvPicPr>
          <p:blipFill>
            <a:blip r:embed="rId2" cstate="print"/>
            <a:stretch>
              <a:fillRect/>
            </a:stretch>
          </p:blipFill>
          <p:spPr>
            <a:xfrm>
              <a:off x="8522207" y="6256020"/>
              <a:ext cx="393192" cy="393191"/>
            </a:xfrm>
            <a:prstGeom prst="rect">
              <a:avLst/>
            </a:prstGeom>
          </p:spPr>
        </p:pic>
        <p:sp>
          <p:nvSpPr>
            <p:cNvPr id="4" name="object 4"/>
            <p:cNvSpPr/>
            <p:nvPr/>
          </p:nvSpPr>
          <p:spPr>
            <a:xfrm>
              <a:off x="8558783" y="6292596"/>
              <a:ext cx="320040" cy="320040"/>
            </a:xfrm>
            <a:custGeom>
              <a:avLst/>
              <a:gdLst/>
              <a:ahLst/>
              <a:cxnLst/>
              <a:rect l="l" t="t" r="r" b="b"/>
              <a:pathLst>
                <a:path w="320040" h="320040">
                  <a:moveTo>
                    <a:pt x="0" y="160019"/>
                  </a:moveTo>
                  <a:lnTo>
                    <a:pt x="8156" y="109440"/>
                  </a:lnTo>
                  <a:lnTo>
                    <a:pt x="30870" y="65513"/>
                  </a:lnTo>
                  <a:lnTo>
                    <a:pt x="65507" y="30873"/>
                  </a:lnTo>
                  <a:lnTo>
                    <a:pt x="109435" y="8157"/>
                  </a:lnTo>
                  <a:lnTo>
                    <a:pt x="160020" y="0"/>
                  </a:lnTo>
                  <a:lnTo>
                    <a:pt x="210604" y="8157"/>
                  </a:lnTo>
                  <a:lnTo>
                    <a:pt x="254532" y="30873"/>
                  </a:lnTo>
                  <a:lnTo>
                    <a:pt x="289169" y="65513"/>
                  </a:lnTo>
                  <a:lnTo>
                    <a:pt x="311883" y="109440"/>
                  </a:lnTo>
                  <a:lnTo>
                    <a:pt x="320040" y="160019"/>
                  </a:lnTo>
                  <a:lnTo>
                    <a:pt x="311883" y="210599"/>
                  </a:lnTo>
                  <a:lnTo>
                    <a:pt x="289169" y="254526"/>
                  </a:lnTo>
                  <a:lnTo>
                    <a:pt x="254532" y="289166"/>
                  </a:lnTo>
                  <a:lnTo>
                    <a:pt x="210604" y="311882"/>
                  </a:lnTo>
                  <a:lnTo>
                    <a:pt x="160020" y="320039"/>
                  </a:lnTo>
                  <a:lnTo>
                    <a:pt x="109435" y="311882"/>
                  </a:lnTo>
                  <a:lnTo>
                    <a:pt x="65507" y="289166"/>
                  </a:lnTo>
                  <a:lnTo>
                    <a:pt x="30870" y="254526"/>
                  </a:lnTo>
                  <a:lnTo>
                    <a:pt x="8156" y="210599"/>
                  </a:lnTo>
                  <a:lnTo>
                    <a:pt x="0" y="160019"/>
                  </a:lnTo>
                  <a:close/>
                </a:path>
              </a:pathLst>
            </a:custGeom>
            <a:ln w="12700">
              <a:solidFill>
                <a:srgbClr val="FFFFFF"/>
              </a:solidFill>
            </a:ln>
          </p:spPr>
          <p:txBody>
            <a:bodyPr wrap="square" lIns="0" tIns="0" rIns="0" bIns="0" rtlCol="0"/>
            <a:lstStyle/>
            <a:p>
              <a:endParaRPr/>
            </a:p>
          </p:txBody>
        </p:sp>
      </p:grpSp>
      <p:pic>
        <p:nvPicPr>
          <p:cNvPr id="5" name="object 5"/>
          <p:cNvPicPr/>
          <p:nvPr/>
        </p:nvPicPr>
        <p:blipFill>
          <a:blip r:embed="rId3" cstate="print"/>
          <a:stretch>
            <a:fillRect/>
          </a:stretch>
        </p:blipFill>
        <p:spPr>
          <a:xfrm>
            <a:off x="7307580" y="467868"/>
            <a:ext cx="1120140" cy="1120139"/>
          </a:xfrm>
          <a:prstGeom prst="rect">
            <a:avLst/>
          </a:prstGeom>
        </p:spPr>
      </p:pic>
      <p:sp>
        <p:nvSpPr>
          <p:cNvPr id="6" name="object 6"/>
          <p:cNvSpPr txBox="1">
            <a:spLocks noGrp="1"/>
          </p:cNvSpPr>
          <p:nvPr>
            <p:ph type="title"/>
          </p:nvPr>
        </p:nvSpPr>
        <p:spPr>
          <a:xfrm>
            <a:off x="914400" y="1828800"/>
            <a:ext cx="6705600" cy="750847"/>
          </a:xfrm>
          <a:prstGeom prst="rect">
            <a:avLst/>
          </a:prstGeom>
        </p:spPr>
        <p:txBody>
          <a:bodyPr vert="horz" wrap="square" lIns="0" tIns="12065" rIns="0" bIns="0" rtlCol="0">
            <a:spAutoFit/>
          </a:bodyPr>
          <a:lstStyle/>
          <a:p>
            <a:pPr marL="12700">
              <a:lnSpc>
                <a:spcPct val="100000"/>
              </a:lnSpc>
              <a:spcBef>
                <a:spcPts val="95"/>
              </a:spcBef>
              <a:buFont typeface="Wingdings" pitchFamily="2" charset="2"/>
              <a:buChar char="Ø"/>
            </a:pPr>
            <a:r>
              <a:rPr sz="2400" spc="-5" dirty="0"/>
              <a:t>Step</a:t>
            </a:r>
            <a:r>
              <a:rPr sz="2400" spc="-10" dirty="0"/>
              <a:t> </a:t>
            </a:r>
            <a:r>
              <a:rPr sz="2400" spc="-5" dirty="0"/>
              <a:t>2: </a:t>
            </a:r>
            <a:r>
              <a:rPr lang="en-US" sz="2400" spc="-5" dirty="0" smtClean="0"/>
              <a:t>Install the packages (cv2, </a:t>
            </a:r>
            <a:r>
              <a:rPr lang="en-US" sz="2400" spc="-5" dirty="0" err="1" smtClean="0"/>
              <a:t>dlib</a:t>
            </a:r>
            <a:r>
              <a:rPr lang="en-US" sz="2400" spc="-5" dirty="0" smtClean="0"/>
              <a:t>, </a:t>
            </a:r>
            <a:r>
              <a:rPr lang="en-US" sz="2400" spc="-5" dirty="0" err="1" smtClean="0"/>
              <a:t>face_recognition</a:t>
            </a:r>
            <a:r>
              <a:rPr lang="en-US" sz="2400" spc="-5" dirty="0" smtClean="0"/>
              <a:t>)</a:t>
            </a:r>
            <a:endParaRPr sz="2400" dirty="0"/>
          </a:p>
        </p:txBody>
      </p:sp>
      <p:sp>
        <p:nvSpPr>
          <p:cNvPr id="16" name="Date Placeholder 15"/>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7" name="Footer Placeholder 16"/>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9" name="Slide Number Placeholder 18"/>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13</a:t>
            </a:fld>
            <a:endParaRPr lang="en-US" sz="1100">
              <a:latin typeface="Rockwell"/>
              <a:cs typeface="Rockwell"/>
            </a:endParaRPr>
          </a:p>
        </p:txBody>
      </p:sp>
      <p:pic>
        <p:nvPicPr>
          <p:cNvPr id="20" name="Picture 19" descr="about_to_execute_in_cmd.png"/>
          <p:cNvPicPr>
            <a:picLocks noChangeAspect="1"/>
          </p:cNvPicPr>
          <p:nvPr/>
        </p:nvPicPr>
        <p:blipFill>
          <a:blip r:embed="rId4" cstate="print"/>
          <a:stretch>
            <a:fillRect/>
          </a:stretch>
        </p:blipFill>
        <p:spPr>
          <a:xfrm>
            <a:off x="1752600" y="2667000"/>
            <a:ext cx="5638800" cy="31718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057400"/>
            <a:ext cx="7696200" cy="320601"/>
          </a:xfrm>
          <a:prstGeom prst="rect">
            <a:avLst/>
          </a:prstGeom>
        </p:spPr>
        <p:txBody>
          <a:bodyPr vert="horz" wrap="square" lIns="0" tIns="12700" rIns="0" bIns="0" rtlCol="0">
            <a:spAutoFit/>
          </a:bodyPr>
          <a:lstStyle/>
          <a:p>
            <a:pPr marL="12700">
              <a:lnSpc>
                <a:spcPct val="100000"/>
              </a:lnSpc>
              <a:spcBef>
                <a:spcPts val="100"/>
              </a:spcBef>
              <a:buFont typeface="Wingdings" pitchFamily="2" charset="2"/>
              <a:buChar char="Ø"/>
            </a:pPr>
            <a:r>
              <a:rPr lang="en-US" sz="2000" dirty="0" smtClean="0"/>
              <a:t>Step 1: Collection and setup of target images(criminals, missing people)</a:t>
            </a:r>
            <a:endParaRPr sz="2000" dirty="0"/>
          </a:p>
        </p:txBody>
      </p:sp>
      <p:sp>
        <p:nvSpPr>
          <p:cNvPr id="10" name="Date Placeholder 9"/>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1" name="Footer Placeholder 10"/>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3" name="Slide Number Placeholder 12"/>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14</a:t>
            </a:fld>
            <a:endParaRPr lang="en-US" sz="1100">
              <a:latin typeface="Rockwell"/>
              <a:cs typeface="Rockwell"/>
            </a:endParaRPr>
          </a:p>
        </p:txBody>
      </p:sp>
      <p:sp>
        <p:nvSpPr>
          <p:cNvPr id="15" name="TextBox 14"/>
          <p:cNvSpPr txBox="1"/>
          <p:nvPr/>
        </p:nvSpPr>
        <p:spPr>
          <a:xfrm>
            <a:off x="685800" y="1219200"/>
            <a:ext cx="1826141"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MODULE:2</a:t>
            </a:r>
            <a:endParaRPr lang="en-US" sz="2400" b="1" dirty="0">
              <a:latin typeface="Times New Roman" pitchFamily="18" charset="0"/>
              <a:cs typeface="Times New Roman" pitchFamily="18" charset="0"/>
            </a:endParaRPr>
          </a:p>
        </p:txBody>
      </p:sp>
      <p:pic>
        <p:nvPicPr>
          <p:cNvPr id="16" name="Picture 15" descr="directory_ordered.png"/>
          <p:cNvPicPr>
            <a:picLocks noChangeAspect="1"/>
          </p:cNvPicPr>
          <p:nvPr/>
        </p:nvPicPr>
        <p:blipFill>
          <a:blip r:embed="rId2" cstate="print"/>
          <a:stretch>
            <a:fillRect/>
          </a:stretch>
        </p:blipFill>
        <p:spPr>
          <a:xfrm>
            <a:off x="1981200" y="2895600"/>
            <a:ext cx="5105400" cy="287178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09600"/>
            <a:ext cx="6858000" cy="2475037"/>
          </a:xfrm>
          <a:prstGeom prst="rect">
            <a:avLst/>
          </a:prstGeom>
        </p:spPr>
        <p:txBody>
          <a:bodyPr vert="horz" wrap="square" lIns="0" tIns="12700" rIns="0" bIns="0" rtlCol="0">
            <a:spAutoFit/>
          </a:bodyPr>
          <a:lstStyle/>
          <a:p>
            <a:pPr marL="12700">
              <a:lnSpc>
                <a:spcPct val="100000"/>
              </a:lnSpc>
              <a:spcBef>
                <a:spcPts val="100"/>
              </a:spcBef>
              <a:buFont typeface="Wingdings" pitchFamily="2" charset="2"/>
              <a:buChar char="Ø"/>
            </a:pPr>
            <a:r>
              <a:rPr lang="en-US" sz="2000" dirty="0" smtClean="0"/>
              <a:t>Step 2: Code to collect the frames from web cam </a:t>
            </a:r>
            <a:r>
              <a:rPr lang="en-US" sz="2000" dirty="0" smtClean="0"/>
              <a:t>using </a:t>
            </a:r>
            <a:r>
              <a:rPr lang="en-US" sz="2000" dirty="0" smtClean="0"/>
              <a:t>cv2 </a:t>
            </a:r>
            <a:r>
              <a:rPr lang="en-US" sz="2000" dirty="0" smtClean="0"/>
              <a:t>and </a:t>
            </a:r>
            <a:r>
              <a:rPr lang="en-US" sz="2000" dirty="0" smtClean="0"/>
              <a:t>send to </a:t>
            </a:r>
            <a:r>
              <a:rPr lang="en-US" sz="2000" dirty="0" err="1" smtClean="0"/>
              <a:t>face_recognition</a:t>
            </a:r>
            <a:r>
              <a:rPr lang="en-US" sz="2000" dirty="0" smtClean="0"/>
              <a:t> module to </a:t>
            </a:r>
            <a:r>
              <a:rPr lang="en-US" sz="2000" dirty="0" smtClean="0"/>
              <a:t>recognize </a:t>
            </a:r>
            <a:r>
              <a:rPr lang="en-US" sz="2000" dirty="0" smtClean="0"/>
              <a:t>target </a:t>
            </a:r>
            <a:r>
              <a:rPr lang="en-US" sz="2000" dirty="0" smtClean="0"/>
              <a:t>.</a:t>
            </a:r>
            <a:br>
              <a:rPr lang="en-US" sz="2000" dirty="0" smtClean="0"/>
            </a:br>
            <a:r>
              <a:rPr lang="en-US" sz="2000" dirty="0" err="1" smtClean="0"/>
              <a:t>i</a:t>
            </a:r>
            <a:r>
              <a:rPr lang="en-US" sz="2000" dirty="0" smtClean="0"/>
              <a:t>. The target faces are loaded and encoded using </a:t>
            </a:r>
            <a:r>
              <a:rPr lang="en-US" sz="2000" dirty="0" err="1" smtClean="0"/>
              <a:t>face_recognition</a:t>
            </a:r>
            <a:r>
              <a:rPr lang="en-US" sz="2000" dirty="0" smtClean="0"/>
              <a:t> which uses MTCNN to compare faces using its default dataset.</a:t>
            </a:r>
            <a:br>
              <a:rPr lang="en-US" sz="2000" dirty="0" smtClean="0"/>
            </a:br>
            <a:r>
              <a:rPr lang="en-US" sz="2000" dirty="0" smtClean="0"/>
              <a:t>ii. Start webcam using cv2</a:t>
            </a:r>
            <a:br>
              <a:rPr lang="en-US" sz="2000" dirty="0" smtClean="0"/>
            </a:br>
            <a:r>
              <a:rPr lang="en-US" sz="2000" dirty="0" smtClean="0"/>
              <a:t>iii. Now, for each frame from the webcam, it compares with the known target face. If match score is more than 50%, the known target name is placed under the face using cv2</a:t>
            </a:r>
            <a:endParaRPr sz="2000" dirty="0"/>
          </a:p>
        </p:txBody>
      </p:sp>
      <p:sp>
        <p:nvSpPr>
          <p:cNvPr id="10" name="Date Placeholder 9"/>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1" name="Footer Placeholder 10"/>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3" name="Slide Number Placeholder 12"/>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15</a:t>
            </a:fld>
            <a:endParaRPr lang="en-US" sz="1100">
              <a:latin typeface="Rockwell"/>
              <a:cs typeface="Rockwell"/>
            </a:endParaRPr>
          </a:p>
        </p:txBody>
      </p:sp>
      <p:pic>
        <p:nvPicPr>
          <p:cNvPr id="16" name="Picture 15" descr="directory_ordered.png"/>
          <p:cNvPicPr>
            <a:picLocks noChangeAspect="1"/>
          </p:cNvPicPr>
          <p:nvPr/>
        </p:nvPicPr>
        <p:blipFill>
          <a:blip r:embed="rId2" cstate="print"/>
          <a:stretch>
            <a:fillRect/>
          </a:stretch>
        </p:blipFill>
        <p:spPr>
          <a:xfrm>
            <a:off x="1981200" y="3352800"/>
            <a:ext cx="5105400" cy="287178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14400"/>
            <a:ext cx="6477000" cy="936154"/>
          </a:xfrm>
          <a:prstGeom prst="rect">
            <a:avLst/>
          </a:prstGeom>
        </p:spPr>
        <p:txBody>
          <a:bodyPr vert="horz" wrap="square" lIns="0" tIns="12700" rIns="0" bIns="0" rtlCol="0">
            <a:spAutoFit/>
          </a:bodyPr>
          <a:lstStyle/>
          <a:p>
            <a:pPr marL="12700">
              <a:lnSpc>
                <a:spcPct val="100000"/>
              </a:lnSpc>
              <a:spcBef>
                <a:spcPts val="100"/>
              </a:spcBef>
              <a:buFont typeface="Wingdings" pitchFamily="2" charset="2"/>
              <a:buChar char="Ø"/>
            </a:pPr>
            <a:r>
              <a:rPr lang="en-US" sz="2000" dirty="0" smtClean="0"/>
              <a:t>Step 3: Execution and </a:t>
            </a:r>
            <a:r>
              <a:rPr lang="en-US" sz="2000" dirty="0" smtClean="0"/>
              <a:t>output</a:t>
            </a:r>
            <a:br>
              <a:rPr lang="en-US" sz="2000" dirty="0" smtClean="0"/>
            </a:br>
            <a:r>
              <a:rPr lang="en-US" sz="2000" dirty="0" smtClean="0"/>
              <a:t>python face_recognition.py command is used to run the python code in the environment</a:t>
            </a:r>
            <a:endParaRPr sz="2000" dirty="0"/>
          </a:p>
        </p:txBody>
      </p:sp>
      <p:sp>
        <p:nvSpPr>
          <p:cNvPr id="10" name="Date Placeholder 9"/>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1" name="Footer Placeholder 10"/>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3" name="Slide Number Placeholder 12"/>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16</a:t>
            </a:fld>
            <a:endParaRPr lang="en-US" sz="1100">
              <a:latin typeface="Rockwell"/>
              <a:cs typeface="Rockwell"/>
            </a:endParaRPr>
          </a:p>
        </p:txBody>
      </p:sp>
      <p:pic>
        <p:nvPicPr>
          <p:cNvPr id="16" name="Picture 15" descr="directory_ordered.png"/>
          <p:cNvPicPr>
            <a:picLocks noChangeAspect="1"/>
          </p:cNvPicPr>
          <p:nvPr/>
        </p:nvPicPr>
        <p:blipFill>
          <a:blip r:embed="rId2" cstate="print"/>
          <a:stretch>
            <a:fillRect/>
          </a:stretch>
        </p:blipFill>
        <p:spPr>
          <a:xfrm>
            <a:off x="1981201" y="2895600"/>
            <a:ext cx="5105398" cy="287178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3336" y="1176274"/>
            <a:ext cx="2851023" cy="210565"/>
          </a:xfrm>
          <a:prstGeom prst="rect">
            <a:avLst/>
          </a:prstGeom>
        </p:spPr>
      </p:pic>
      <p:sp>
        <p:nvSpPr>
          <p:cNvPr id="3" name="object 3"/>
          <p:cNvSpPr txBox="1"/>
          <p:nvPr/>
        </p:nvSpPr>
        <p:spPr>
          <a:xfrm>
            <a:off x="764540" y="1991994"/>
            <a:ext cx="2894965" cy="983603"/>
          </a:xfrm>
          <a:prstGeom prst="rect">
            <a:avLst/>
          </a:prstGeom>
        </p:spPr>
        <p:txBody>
          <a:bodyPr vert="horz" wrap="square" lIns="0" tIns="128270" rIns="0" bIns="0" rtlCol="0">
            <a:spAutoFit/>
          </a:bodyPr>
          <a:lstStyle/>
          <a:p>
            <a:pPr marL="219075" indent="-207010">
              <a:lnSpc>
                <a:spcPct val="100000"/>
              </a:lnSpc>
              <a:spcBef>
                <a:spcPts val="1010"/>
              </a:spcBef>
              <a:buClr>
                <a:srgbClr val="9E3611"/>
              </a:buClr>
              <a:buSzPct val="81250"/>
              <a:buFont typeface="Wingdings"/>
              <a:buChar char=""/>
              <a:tabLst>
                <a:tab pos="219710" algn="l"/>
              </a:tabLst>
            </a:pPr>
            <a:r>
              <a:rPr sz="2400" dirty="0">
                <a:latin typeface="Times New Roman"/>
                <a:cs typeface="Times New Roman"/>
              </a:rPr>
              <a:t>Architecture</a:t>
            </a:r>
            <a:r>
              <a:rPr sz="2400" spc="-105" dirty="0">
                <a:latin typeface="Times New Roman"/>
                <a:cs typeface="Times New Roman"/>
              </a:rPr>
              <a:t> </a:t>
            </a:r>
            <a:r>
              <a:rPr sz="2400" spc="-5" dirty="0">
                <a:latin typeface="Times New Roman"/>
                <a:cs typeface="Times New Roman"/>
              </a:rPr>
              <a:t>Diagram</a:t>
            </a:r>
            <a:endParaRPr sz="2400" dirty="0">
              <a:latin typeface="Times New Roman"/>
              <a:cs typeface="Times New Roman"/>
            </a:endParaRPr>
          </a:p>
          <a:p>
            <a:pPr marL="219075" indent="-207010">
              <a:lnSpc>
                <a:spcPct val="100000"/>
              </a:lnSpc>
              <a:spcBef>
                <a:spcPts val="915"/>
              </a:spcBef>
              <a:buClr>
                <a:srgbClr val="9E3611"/>
              </a:buClr>
              <a:buSzPct val="81250"/>
              <a:buFont typeface="Wingdings"/>
              <a:buChar char=""/>
              <a:tabLst>
                <a:tab pos="219710" algn="l"/>
              </a:tabLst>
            </a:pPr>
            <a:r>
              <a:rPr sz="2400" spc="-5" dirty="0">
                <a:latin typeface="Times New Roman"/>
                <a:cs typeface="Times New Roman"/>
              </a:rPr>
              <a:t>Data</a:t>
            </a:r>
            <a:r>
              <a:rPr sz="2400" spc="-25" dirty="0">
                <a:latin typeface="Times New Roman"/>
                <a:cs typeface="Times New Roman"/>
              </a:rPr>
              <a:t> </a:t>
            </a:r>
            <a:r>
              <a:rPr sz="2400" spc="-5" dirty="0">
                <a:latin typeface="Times New Roman"/>
                <a:cs typeface="Times New Roman"/>
              </a:rPr>
              <a:t>–Flow </a:t>
            </a:r>
            <a:r>
              <a:rPr sz="2400" spc="-5" dirty="0" smtClean="0">
                <a:latin typeface="Times New Roman"/>
                <a:cs typeface="Times New Roman"/>
              </a:rPr>
              <a:t>Diagra</a:t>
            </a:r>
            <a:r>
              <a:rPr lang="en-US" sz="2400" spc="-5" dirty="0" smtClean="0">
                <a:latin typeface="Times New Roman"/>
                <a:cs typeface="Times New Roman"/>
              </a:rPr>
              <a:t>m</a:t>
            </a:r>
          </a:p>
        </p:txBody>
      </p:sp>
      <p:sp>
        <p:nvSpPr>
          <p:cNvPr id="10" name="Date Placeholder 9"/>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1" name="Footer Placeholder 10"/>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3" name="Slide Number Placeholder 12"/>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17</a:t>
            </a:fld>
            <a:endParaRPr lang="en-US" sz="1100">
              <a:latin typeface="Rockwell"/>
              <a:cs typeface="Rockwe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79627" y="1175638"/>
            <a:ext cx="4082186" cy="211327"/>
          </a:xfrm>
          <a:prstGeom prst="rect">
            <a:avLst/>
          </a:prstGeom>
        </p:spPr>
      </p:pic>
      <p:sp>
        <p:nvSpPr>
          <p:cNvPr id="36" name="object 36"/>
          <p:cNvSpPr txBox="1"/>
          <p:nvPr/>
        </p:nvSpPr>
        <p:spPr>
          <a:xfrm>
            <a:off x="7816977" y="4028313"/>
            <a:ext cx="781050" cy="1123315"/>
          </a:xfrm>
          <a:prstGeom prst="rect">
            <a:avLst/>
          </a:prstGeom>
        </p:spPr>
        <p:txBody>
          <a:bodyPr vert="horz" wrap="square" lIns="0" tIns="12700" rIns="0" bIns="0" rtlCol="0">
            <a:spAutoFit/>
          </a:bodyPr>
          <a:lstStyle/>
          <a:p>
            <a:pPr marL="12700" marR="5080" algn="ctr">
              <a:lnSpc>
                <a:spcPct val="100000"/>
              </a:lnSpc>
              <a:spcBef>
                <a:spcPts val="100"/>
              </a:spcBef>
            </a:pPr>
            <a:r>
              <a:rPr sz="1800" spc="-5" dirty="0">
                <a:solidFill>
                  <a:srgbClr val="FFFFFF"/>
                </a:solidFill>
                <a:latin typeface="Rockwell"/>
                <a:cs typeface="Rockwell"/>
              </a:rPr>
              <a:t>TEST </a:t>
            </a:r>
            <a:r>
              <a:rPr sz="1800" dirty="0">
                <a:solidFill>
                  <a:srgbClr val="FFFFFF"/>
                </a:solidFill>
                <a:latin typeface="Rockwell"/>
                <a:cs typeface="Rockwell"/>
              </a:rPr>
              <a:t> </a:t>
            </a:r>
            <a:r>
              <a:rPr sz="1800" spc="-5" dirty="0">
                <a:solidFill>
                  <a:srgbClr val="FFFFFF"/>
                </a:solidFill>
                <a:latin typeface="Rockwell"/>
                <a:cs typeface="Rockwell"/>
              </a:rPr>
              <a:t>THE </a:t>
            </a:r>
            <a:r>
              <a:rPr sz="1800" dirty="0">
                <a:solidFill>
                  <a:srgbClr val="FFFFFF"/>
                </a:solidFill>
                <a:latin typeface="Rockwell"/>
                <a:cs typeface="Rockwell"/>
              </a:rPr>
              <a:t> </a:t>
            </a:r>
            <a:r>
              <a:rPr sz="1800" spc="-5" dirty="0">
                <a:solidFill>
                  <a:srgbClr val="FFFFFF"/>
                </a:solidFill>
                <a:latin typeface="Rockwell"/>
                <a:cs typeface="Rockwell"/>
              </a:rPr>
              <a:t>O</a:t>
            </a:r>
            <a:r>
              <a:rPr sz="1800" dirty="0">
                <a:solidFill>
                  <a:srgbClr val="FFFFFF"/>
                </a:solidFill>
                <a:latin typeface="Rockwell"/>
                <a:cs typeface="Rockwell"/>
              </a:rPr>
              <a:t>UTPU  T</a:t>
            </a:r>
            <a:endParaRPr sz="1800">
              <a:latin typeface="Rockwell"/>
              <a:cs typeface="Rockwell"/>
            </a:endParaRPr>
          </a:p>
        </p:txBody>
      </p:sp>
      <p:sp>
        <p:nvSpPr>
          <p:cNvPr id="40" name="object 40"/>
          <p:cNvSpPr txBox="1"/>
          <p:nvPr/>
        </p:nvSpPr>
        <p:spPr>
          <a:xfrm>
            <a:off x="7707630" y="6371486"/>
            <a:ext cx="662940" cy="173990"/>
          </a:xfrm>
          <a:prstGeom prst="rect">
            <a:avLst/>
          </a:prstGeom>
        </p:spPr>
        <p:txBody>
          <a:bodyPr vert="horz" wrap="square" lIns="0" tIns="5080" rIns="0" bIns="0" rtlCol="0">
            <a:spAutoFit/>
          </a:bodyPr>
          <a:lstStyle/>
          <a:p>
            <a:pPr marL="12700">
              <a:lnSpc>
                <a:spcPct val="100000"/>
              </a:lnSpc>
              <a:spcBef>
                <a:spcPts val="40"/>
              </a:spcBef>
            </a:pPr>
            <a:r>
              <a:rPr sz="1000" spc="-5" dirty="0">
                <a:solidFill>
                  <a:srgbClr val="69230C"/>
                </a:solidFill>
                <a:latin typeface="Rockwell"/>
                <a:cs typeface="Rockwell"/>
              </a:rPr>
              <a:t>03</a:t>
            </a:r>
            <a:r>
              <a:rPr sz="1000" spc="-10" dirty="0">
                <a:solidFill>
                  <a:srgbClr val="69230C"/>
                </a:solidFill>
                <a:latin typeface="Rockwell"/>
                <a:cs typeface="Rockwell"/>
              </a:rPr>
              <a:t>-</a:t>
            </a:r>
            <a:r>
              <a:rPr sz="1000" spc="-5" dirty="0">
                <a:solidFill>
                  <a:srgbClr val="69230C"/>
                </a:solidFill>
                <a:latin typeface="Rockwell"/>
                <a:cs typeface="Rockwell"/>
              </a:rPr>
              <a:t>03</a:t>
            </a:r>
            <a:r>
              <a:rPr sz="1000" spc="-10" dirty="0">
                <a:solidFill>
                  <a:srgbClr val="69230C"/>
                </a:solidFill>
                <a:latin typeface="Rockwell"/>
                <a:cs typeface="Rockwell"/>
              </a:rPr>
              <a:t>-</a:t>
            </a:r>
            <a:r>
              <a:rPr sz="1000" spc="-5" dirty="0">
                <a:solidFill>
                  <a:srgbClr val="69230C"/>
                </a:solidFill>
                <a:latin typeface="Rockwell"/>
                <a:cs typeface="Rockwell"/>
              </a:rPr>
              <a:t>2021</a:t>
            </a:r>
            <a:endParaRPr sz="1000">
              <a:latin typeface="Rockwell"/>
              <a:cs typeface="Rockwell"/>
            </a:endParaRPr>
          </a:p>
        </p:txBody>
      </p:sp>
      <p:sp>
        <p:nvSpPr>
          <p:cNvPr id="44" name="Date Placeholder 43"/>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45" name="Footer Placeholder 44"/>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47" name="Slide Number Placeholder 46"/>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18</a:t>
            </a:fld>
            <a:endParaRPr lang="en-US" sz="1100">
              <a:latin typeface="Rockwell"/>
              <a:cs typeface="Rockwell"/>
            </a:endParaRPr>
          </a:p>
        </p:txBody>
      </p:sp>
      <p:pic>
        <p:nvPicPr>
          <p:cNvPr id="48" name="Picture 47" descr="face_recognition flow.png"/>
          <p:cNvPicPr>
            <a:picLocks noChangeAspect="1"/>
          </p:cNvPicPr>
          <p:nvPr/>
        </p:nvPicPr>
        <p:blipFill>
          <a:blip r:embed="rId3" cstate="print"/>
          <a:stretch>
            <a:fillRect/>
          </a:stretch>
        </p:blipFill>
        <p:spPr>
          <a:xfrm>
            <a:off x="3465394" y="1676401"/>
            <a:ext cx="5297606" cy="2438400"/>
          </a:xfrm>
          <a:prstGeom prst="rect">
            <a:avLst/>
          </a:prstGeom>
        </p:spPr>
      </p:pic>
      <p:sp>
        <p:nvSpPr>
          <p:cNvPr id="9" name="Right Arrow 8"/>
          <p:cNvSpPr/>
          <p:nvPr/>
        </p:nvSpPr>
        <p:spPr>
          <a:xfrm>
            <a:off x="152400" y="228600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19200" y="2057400"/>
            <a:ext cx="1371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Web-App</a:t>
            </a:r>
          </a:p>
          <a:p>
            <a:pPr algn="ctr"/>
            <a:r>
              <a:rPr lang="en-US" dirty="0" smtClean="0"/>
              <a:t>Front End</a:t>
            </a:r>
            <a:endParaRPr lang="en-US" dirty="0"/>
          </a:p>
        </p:txBody>
      </p:sp>
      <p:sp>
        <p:nvSpPr>
          <p:cNvPr id="11" name="TextBox 10"/>
          <p:cNvSpPr txBox="1"/>
          <p:nvPr/>
        </p:nvSpPr>
        <p:spPr>
          <a:xfrm>
            <a:off x="0" y="1828800"/>
            <a:ext cx="1214183" cy="738664"/>
          </a:xfrm>
          <a:prstGeom prst="rect">
            <a:avLst/>
          </a:prstGeom>
          <a:noFill/>
        </p:spPr>
        <p:txBody>
          <a:bodyPr wrap="square" rtlCol="0">
            <a:spAutoFit/>
          </a:bodyPr>
          <a:lstStyle/>
          <a:p>
            <a:pPr algn="ctr"/>
            <a:r>
              <a:rPr lang="en-US" sz="1400" dirty="0" smtClean="0"/>
              <a:t>Input: Target image</a:t>
            </a:r>
          </a:p>
          <a:p>
            <a:pPr algn="ctr"/>
            <a:endParaRPr lang="en-US" sz="1400" dirty="0"/>
          </a:p>
        </p:txBody>
      </p:sp>
      <p:sp>
        <p:nvSpPr>
          <p:cNvPr id="12" name="Can 11"/>
          <p:cNvSpPr/>
          <p:nvPr/>
        </p:nvSpPr>
        <p:spPr>
          <a:xfrm>
            <a:off x="1219200" y="4191000"/>
            <a:ext cx="1295400" cy="1600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Cloud Storage</a:t>
            </a:r>
            <a:endParaRPr lang="en-US" dirty="0"/>
          </a:p>
        </p:txBody>
      </p:sp>
      <p:sp>
        <p:nvSpPr>
          <p:cNvPr id="13" name="Up-Down Arrow 12"/>
          <p:cNvSpPr/>
          <p:nvPr/>
        </p:nvSpPr>
        <p:spPr>
          <a:xfrm>
            <a:off x="1600200" y="3124200"/>
            <a:ext cx="457200" cy="1219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33400" y="3352800"/>
            <a:ext cx="1114408" cy="646331"/>
          </a:xfrm>
          <a:prstGeom prst="rect">
            <a:avLst/>
          </a:prstGeom>
          <a:noFill/>
        </p:spPr>
        <p:txBody>
          <a:bodyPr wrap="none" rtlCol="0">
            <a:spAutoFit/>
          </a:bodyPr>
          <a:lstStyle/>
          <a:p>
            <a:pPr algn="ctr"/>
            <a:r>
              <a:rPr lang="en-US" sz="1200" dirty="0" smtClean="0"/>
              <a:t>Collection and </a:t>
            </a:r>
          </a:p>
          <a:p>
            <a:pPr algn="ctr"/>
            <a:r>
              <a:rPr lang="en-US" sz="1200" dirty="0" smtClean="0"/>
              <a:t>Retrieval of </a:t>
            </a:r>
          </a:p>
          <a:p>
            <a:pPr algn="ctr"/>
            <a:r>
              <a:rPr lang="en-US" sz="1200" dirty="0" smtClean="0"/>
              <a:t>Target Images</a:t>
            </a:r>
            <a:endParaRPr lang="en-US" sz="1200" dirty="0"/>
          </a:p>
        </p:txBody>
      </p:sp>
      <p:sp>
        <p:nvSpPr>
          <p:cNvPr id="15" name="Right Arrow 14"/>
          <p:cNvSpPr/>
          <p:nvPr/>
        </p:nvSpPr>
        <p:spPr>
          <a:xfrm>
            <a:off x="2667000" y="2514600"/>
            <a:ext cx="914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514600" y="2133600"/>
            <a:ext cx="1214183" cy="523220"/>
          </a:xfrm>
          <a:prstGeom prst="rect">
            <a:avLst/>
          </a:prstGeom>
          <a:noFill/>
        </p:spPr>
        <p:txBody>
          <a:bodyPr wrap="square" rtlCol="0">
            <a:spAutoFit/>
          </a:bodyPr>
          <a:lstStyle/>
          <a:p>
            <a:pPr algn="ctr"/>
            <a:r>
              <a:rPr lang="en-US" sz="1400" dirty="0" smtClean="0"/>
              <a:t>Target </a:t>
            </a:r>
            <a:r>
              <a:rPr lang="en-US" sz="1400" dirty="0" smtClean="0"/>
              <a:t>image</a:t>
            </a:r>
          </a:p>
          <a:p>
            <a:pPr algn="ctr"/>
            <a:endParaRPr lang="en-US" sz="1400" dirty="0"/>
          </a:p>
        </p:txBody>
      </p:sp>
      <p:sp>
        <p:nvSpPr>
          <p:cNvPr id="17" name="TextBox 16"/>
          <p:cNvSpPr txBox="1"/>
          <p:nvPr/>
        </p:nvSpPr>
        <p:spPr>
          <a:xfrm>
            <a:off x="7924800" y="1524000"/>
            <a:ext cx="938077" cy="261610"/>
          </a:xfrm>
          <a:prstGeom prst="rect">
            <a:avLst/>
          </a:prstGeom>
          <a:noFill/>
        </p:spPr>
        <p:txBody>
          <a:bodyPr wrap="none" rtlCol="0">
            <a:spAutoFit/>
          </a:bodyPr>
          <a:lstStyle/>
          <a:p>
            <a:r>
              <a:rPr lang="en-US" sz="1100" dirty="0" smtClean="0"/>
              <a:t>Camera Feed</a:t>
            </a:r>
            <a:endParaRPr lang="en-US" sz="1100" dirty="0"/>
          </a:p>
        </p:txBody>
      </p:sp>
      <p:sp>
        <p:nvSpPr>
          <p:cNvPr id="19" name="Bent Arrow 18"/>
          <p:cNvSpPr/>
          <p:nvPr/>
        </p:nvSpPr>
        <p:spPr>
          <a:xfrm rot="10800000">
            <a:off x="5257800" y="4114800"/>
            <a:ext cx="762000" cy="762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p:cNvSpPr txBox="1"/>
          <p:nvPr/>
        </p:nvSpPr>
        <p:spPr>
          <a:xfrm>
            <a:off x="5943600" y="4343400"/>
            <a:ext cx="1343766" cy="523220"/>
          </a:xfrm>
          <a:prstGeom prst="rect">
            <a:avLst/>
          </a:prstGeom>
          <a:noFill/>
        </p:spPr>
        <p:txBody>
          <a:bodyPr wrap="none" rtlCol="0">
            <a:spAutoFit/>
          </a:bodyPr>
          <a:lstStyle/>
          <a:p>
            <a:pPr algn="ctr"/>
            <a:r>
              <a:rPr lang="en-US" sz="1400" dirty="0" smtClean="0"/>
              <a:t>Alert is sent if </a:t>
            </a:r>
          </a:p>
          <a:p>
            <a:pPr algn="ctr"/>
            <a:r>
              <a:rPr lang="en-US" sz="1400" dirty="0" smtClean="0"/>
              <a:t>Face recognized</a:t>
            </a:r>
            <a:endParaRPr lang="en-US" sz="1400" dirty="0"/>
          </a:p>
        </p:txBody>
      </p:sp>
      <p:sp>
        <p:nvSpPr>
          <p:cNvPr id="21" name="Rectangle 20"/>
          <p:cNvSpPr/>
          <p:nvPr/>
        </p:nvSpPr>
        <p:spPr>
          <a:xfrm>
            <a:off x="3733800" y="4114800"/>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Web-App</a:t>
            </a:r>
          </a:p>
          <a:p>
            <a:pPr algn="ctr"/>
            <a:r>
              <a:rPr lang="en-US" dirty="0" smtClean="0"/>
              <a:t>Back End</a:t>
            </a:r>
            <a:endParaRPr lang="en-US" dirty="0"/>
          </a:p>
        </p:txBody>
      </p:sp>
      <p:sp>
        <p:nvSpPr>
          <p:cNvPr id="23" name="Up Arrow 22"/>
          <p:cNvSpPr/>
          <p:nvPr/>
        </p:nvSpPr>
        <p:spPr>
          <a:xfrm rot="18930516">
            <a:off x="2963061" y="2919765"/>
            <a:ext cx="343508" cy="120288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2685535">
            <a:off x="2227612" y="3670019"/>
            <a:ext cx="1524000" cy="461665"/>
          </a:xfrm>
          <a:prstGeom prst="rect">
            <a:avLst/>
          </a:prstGeom>
          <a:noFill/>
          <a:ln>
            <a:noFill/>
            <a:prstDash val="lgDash"/>
          </a:ln>
        </p:spPr>
        <p:txBody>
          <a:bodyPr wrap="square" rtlCol="0">
            <a:spAutoFit/>
          </a:bodyPr>
          <a:lstStyle/>
          <a:p>
            <a:pPr algn="ctr"/>
            <a:r>
              <a:rPr lang="en-US" sz="1200" dirty="0" smtClean="0"/>
              <a:t>Name and location of identified target</a:t>
            </a:r>
            <a:endParaRPr lang="en-US" sz="1200" dirty="0"/>
          </a:p>
        </p:txBody>
      </p:sp>
      <p:sp>
        <p:nvSpPr>
          <p:cNvPr id="25" name="Left Arrow 24"/>
          <p:cNvSpPr/>
          <p:nvPr/>
        </p:nvSpPr>
        <p:spPr>
          <a:xfrm>
            <a:off x="152400" y="2743200"/>
            <a:ext cx="9906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bject 36"/>
          <p:cNvSpPr txBox="1"/>
          <p:nvPr/>
        </p:nvSpPr>
        <p:spPr>
          <a:xfrm>
            <a:off x="7816977" y="4028313"/>
            <a:ext cx="781050" cy="1123315"/>
          </a:xfrm>
          <a:prstGeom prst="rect">
            <a:avLst/>
          </a:prstGeom>
        </p:spPr>
        <p:txBody>
          <a:bodyPr vert="horz" wrap="square" lIns="0" tIns="12700" rIns="0" bIns="0" rtlCol="0">
            <a:spAutoFit/>
          </a:bodyPr>
          <a:lstStyle/>
          <a:p>
            <a:pPr marL="12700" marR="5080" algn="ctr">
              <a:lnSpc>
                <a:spcPct val="100000"/>
              </a:lnSpc>
              <a:spcBef>
                <a:spcPts val="100"/>
              </a:spcBef>
            </a:pPr>
            <a:r>
              <a:rPr sz="1800" spc="-5" dirty="0">
                <a:solidFill>
                  <a:srgbClr val="FFFFFF"/>
                </a:solidFill>
                <a:latin typeface="Rockwell"/>
                <a:cs typeface="Rockwell"/>
              </a:rPr>
              <a:t>TEST </a:t>
            </a:r>
            <a:r>
              <a:rPr sz="1800" dirty="0">
                <a:solidFill>
                  <a:srgbClr val="FFFFFF"/>
                </a:solidFill>
                <a:latin typeface="Rockwell"/>
                <a:cs typeface="Rockwell"/>
              </a:rPr>
              <a:t> </a:t>
            </a:r>
            <a:r>
              <a:rPr sz="1800" spc="-5" dirty="0">
                <a:solidFill>
                  <a:srgbClr val="FFFFFF"/>
                </a:solidFill>
                <a:latin typeface="Rockwell"/>
                <a:cs typeface="Rockwell"/>
              </a:rPr>
              <a:t>THE </a:t>
            </a:r>
            <a:r>
              <a:rPr sz="1800" dirty="0">
                <a:solidFill>
                  <a:srgbClr val="FFFFFF"/>
                </a:solidFill>
                <a:latin typeface="Rockwell"/>
                <a:cs typeface="Rockwell"/>
              </a:rPr>
              <a:t> </a:t>
            </a:r>
            <a:r>
              <a:rPr sz="1800" spc="-5" dirty="0">
                <a:solidFill>
                  <a:srgbClr val="FFFFFF"/>
                </a:solidFill>
                <a:latin typeface="Rockwell"/>
                <a:cs typeface="Rockwell"/>
              </a:rPr>
              <a:t>O</a:t>
            </a:r>
            <a:r>
              <a:rPr sz="1800" dirty="0">
                <a:solidFill>
                  <a:srgbClr val="FFFFFF"/>
                </a:solidFill>
                <a:latin typeface="Rockwell"/>
                <a:cs typeface="Rockwell"/>
              </a:rPr>
              <a:t>UTPU  T</a:t>
            </a:r>
            <a:endParaRPr sz="1800">
              <a:latin typeface="Rockwell"/>
              <a:cs typeface="Rockwell"/>
            </a:endParaRPr>
          </a:p>
        </p:txBody>
      </p:sp>
      <p:sp>
        <p:nvSpPr>
          <p:cNvPr id="40" name="object 40"/>
          <p:cNvSpPr txBox="1"/>
          <p:nvPr/>
        </p:nvSpPr>
        <p:spPr>
          <a:xfrm>
            <a:off x="7707630" y="6371486"/>
            <a:ext cx="662940" cy="173990"/>
          </a:xfrm>
          <a:prstGeom prst="rect">
            <a:avLst/>
          </a:prstGeom>
        </p:spPr>
        <p:txBody>
          <a:bodyPr vert="horz" wrap="square" lIns="0" tIns="5080" rIns="0" bIns="0" rtlCol="0">
            <a:spAutoFit/>
          </a:bodyPr>
          <a:lstStyle/>
          <a:p>
            <a:pPr marL="12700">
              <a:lnSpc>
                <a:spcPct val="100000"/>
              </a:lnSpc>
              <a:spcBef>
                <a:spcPts val="40"/>
              </a:spcBef>
            </a:pPr>
            <a:r>
              <a:rPr sz="1000" spc="-5" dirty="0">
                <a:solidFill>
                  <a:srgbClr val="69230C"/>
                </a:solidFill>
                <a:latin typeface="Rockwell"/>
                <a:cs typeface="Rockwell"/>
              </a:rPr>
              <a:t>03</a:t>
            </a:r>
            <a:r>
              <a:rPr sz="1000" spc="-10" dirty="0">
                <a:solidFill>
                  <a:srgbClr val="69230C"/>
                </a:solidFill>
                <a:latin typeface="Rockwell"/>
                <a:cs typeface="Rockwell"/>
              </a:rPr>
              <a:t>-</a:t>
            </a:r>
            <a:r>
              <a:rPr sz="1000" spc="-5" dirty="0">
                <a:solidFill>
                  <a:srgbClr val="69230C"/>
                </a:solidFill>
                <a:latin typeface="Rockwell"/>
                <a:cs typeface="Rockwell"/>
              </a:rPr>
              <a:t>03</a:t>
            </a:r>
            <a:r>
              <a:rPr sz="1000" spc="-10" dirty="0">
                <a:solidFill>
                  <a:srgbClr val="69230C"/>
                </a:solidFill>
                <a:latin typeface="Rockwell"/>
                <a:cs typeface="Rockwell"/>
              </a:rPr>
              <a:t>-</a:t>
            </a:r>
            <a:r>
              <a:rPr sz="1000" spc="-5" dirty="0">
                <a:solidFill>
                  <a:srgbClr val="69230C"/>
                </a:solidFill>
                <a:latin typeface="Rockwell"/>
                <a:cs typeface="Rockwell"/>
              </a:rPr>
              <a:t>2021</a:t>
            </a:r>
            <a:endParaRPr sz="1000">
              <a:latin typeface="Rockwell"/>
              <a:cs typeface="Rockwell"/>
            </a:endParaRPr>
          </a:p>
        </p:txBody>
      </p:sp>
      <p:sp>
        <p:nvSpPr>
          <p:cNvPr id="44" name="Date Placeholder 43"/>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45" name="Footer Placeholder 44"/>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47" name="Slide Number Placeholder 46"/>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19</a:t>
            </a:fld>
            <a:endParaRPr lang="en-US" sz="1100">
              <a:latin typeface="Rockwell"/>
              <a:cs typeface="Rockwell"/>
            </a:endParaRPr>
          </a:p>
        </p:txBody>
      </p:sp>
      <p:pic>
        <p:nvPicPr>
          <p:cNvPr id="48" name="Picture 47" descr="face_recognition flow.png"/>
          <p:cNvPicPr>
            <a:picLocks noChangeAspect="1"/>
          </p:cNvPicPr>
          <p:nvPr/>
        </p:nvPicPr>
        <p:blipFill>
          <a:blip r:embed="rId2" cstate="print"/>
          <a:srcRect t="3405" b="3405"/>
          <a:stretch>
            <a:fillRect/>
          </a:stretch>
        </p:blipFill>
        <p:spPr>
          <a:xfrm>
            <a:off x="1652361" y="1807810"/>
            <a:ext cx="5839278" cy="3595275"/>
          </a:xfrm>
          <a:prstGeom prst="rect">
            <a:avLst/>
          </a:prstGeom>
        </p:spPr>
      </p:pic>
      <p:sp>
        <p:nvSpPr>
          <p:cNvPr id="9" name="TextBox 8"/>
          <p:cNvSpPr txBox="1"/>
          <p:nvPr/>
        </p:nvSpPr>
        <p:spPr>
          <a:xfrm>
            <a:off x="685800" y="1066800"/>
            <a:ext cx="3623813"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DATA FLOW DIAGRAM</a:t>
            </a:r>
            <a:endParaRPr lang="en-US" sz="24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522207" y="6256020"/>
            <a:ext cx="393700" cy="393700"/>
            <a:chOff x="8522207" y="6256020"/>
            <a:chExt cx="393700" cy="393700"/>
          </a:xfrm>
        </p:grpSpPr>
        <p:pic>
          <p:nvPicPr>
            <p:cNvPr id="3" name="object 3"/>
            <p:cNvPicPr/>
            <p:nvPr/>
          </p:nvPicPr>
          <p:blipFill>
            <a:blip r:embed="rId2" cstate="print"/>
            <a:stretch>
              <a:fillRect/>
            </a:stretch>
          </p:blipFill>
          <p:spPr>
            <a:xfrm>
              <a:off x="8522207" y="6256020"/>
              <a:ext cx="393192" cy="393191"/>
            </a:xfrm>
            <a:prstGeom prst="rect">
              <a:avLst/>
            </a:prstGeom>
          </p:spPr>
        </p:pic>
        <p:sp>
          <p:nvSpPr>
            <p:cNvPr id="4" name="object 4"/>
            <p:cNvSpPr/>
            <p:nvPr/>
          </p:nvSpPr>
          <p:spPr>
            <a:xfrm>
              <a:off x="8558783" y="6292596"/>
              <a:ext cx="320040" cy="320040"/>
            </a:xfrm>
            <a:custGeom>
              <a:avLst/>
              <a:gdLst/>
              <a:ahLst/>
              <a:cxnLst/>
              <a:rect l="l" t="t" r="r" b="b"/>
              <a:pathLst>
                <a:path w="320040" h="320040">
                  <a:moveTo>
                    <a:pt x="0" y="160019"/>
                  </a:moveTo>
                  <a:lnTo>
                    <a:pt x="8156" y="109440"/>
                  </a:lnTo>
                  <a:lnTo>
                    <a:pt x="30870" y="65513"/>
                  </a:lnTo>
                  <a:lnTo>
                    <a:pt x="65507" y="30873"/>
                  </a:lnTo>
                  <a:lnTo>
                    <a:pt x="109435" y="8157"/>
                  </a:lnTo>
                  <a:lnTo>
                    <a:pt x="160020" y="0"/>
                  </a:lnTo>
                  <a:lnTo>
                    <a:pt x="210604" y="8157"/>
                  </a:lnTo>
                  <a:lnTo>
                    <a:pt x="254532" y="30873"/>
                  </a:lnTo>
                  <a:lnTo>
                    <a:pt x="289169" y="65513"/>
                  </a:lnTo>
                  <a:lnTo>
                    <a:pt x="311883" y="109440"/>
                  </a:lnTo>
                  <a:lnTo>
                    <a:pt x="320040" y="160019"/>
                  </a:lnTo>
                  <a:lnTo>
                    <a:pt x="311883" y="210599"/>
                  </a:lnTo>
                  <a:lnTo>
                    <a:pt x="289169" y="254526"/>
                  </a:lnTo>
                  <a:lnTo>
                    <a:pt x="254532" y="289166"/>
                  </a:lnTo>
                  <a:lnTo>
                    <a:pt x="210604" y="311882"/>
                  </a:lnTo>
                  <a:lnTo>
                    <a:pt x="160020" y="320039"/>
                  </a:lnTo>
                  <a:lnTo>
                    <a:pt x="109435" y="311882"/>
                  </a:lnTo>
                  <a:lnTo>
                    <a:pt x="65507" y="289166"/>
                  </a:lnTo>
                  <a:lnTo>
                    <a:pt x="30870" y="254526"/>
                  </a:lnTo>
                  <a:lnTo>
                    <a:pt x="8156" y="210599"/>
                  </a:lnTo>
                  <a:lnTo>
                    <a:pt x="0" y="160019"/>
                  </a:lnTo>
                  <a:close/>
                </a:path>
              </a:pathLst>
            </a:custGeom>
            <a:ln w="12700">
              <a:solidFill>
                <a:srgbClr val="FFFFFF"/>
              </a:solidFill>
            </a:ln>
          </p:spPr>
          <p:txBody>
            <a:bodyPr wrap="square" lIns="0" tIns="0" rIns="0" bIns="0" rtlCol="0"/>
            <a:lstStyle/>
            <a:p>
              <a:endParaRPr/>
            </a:p>
          </p:txBody>
        </p:sp>
      </p:grpSp>
      <p:pic>
        <p:nvPicPr>
          <p:cNvPr id="5" name="object 5"/>
          <p:cNvPicPr/>
          <p:nvPr/>
        </p:nvPicPr>
        <p:blipFill>
          <a:blip r:embed="rId3" cstate="print"/>
          <a:stretch>
            <a:fillRect/>
          </a:stretch>
        </p:blipFill>
        <p:spPr>
          <a:xfrm>
            <a:off x="7307580" y="467868"/>
            <a:ext cx="1120140" cy="1120139"/>
          </a:xfrm>
          <a:prstGeom prst="rect">
            <a:avLst/>
          </a:prstGeom>
        </p:spPr>
      </p:pic>
      <p:sp>
        <p:nvSpPr>
          <p:cNvPr id="6" name="object 6"/>
          <p:cNvSpPr txBox="1">
            <a:spLocks noGrp="1"/>
          </p:cNvSpPr>
          <p:nvPr>
            <p:ph type="title"/>
          </p:nvPr>
        </p:nvSpPr>
        <p:spPr>
          <a:xfrm>
            <a:off x="535940" y="349122"/>
            <a:ext cx="134493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AGE</a:t>
            </a:r>
            <a:r>
              <a:rPr sz="2400" b="1" spc="-15" dirty="0">
                <a:latin typeface="Times New Roman"/>
                <a:cs typeface="Times New Roman"/>
              </a:rPr>
              <a:t>N</a:t>
            </a:r>
            <a:r>
              <a:rPr sz="2400" b="1" spc="-5" dirty="0">
                <a:latin typeface="Times New Roman"/>
                <a:cs typeface="Times New Roman"/>
              </a:rPr>
              <a:t>DA</a:t>
            </a:r>
            <a:endParaRPr sz="2400">
              <a:latin typeface="Times New Roman"/>
              <a:cs typeface="Times New Roman"/>
            </a:endParaRPr>
          </a:p>
        </p:txBody>
      </p:sp>
      <p:sp>
        <p:nvSpPr>
          <p:cNvPr id="7" name="object 7"/>
          <p:cNvSpPr txBox="1"/>
          <p:nvPr/>
        </p:nvSpPr>
        <p:spPr>
          <a:xfrm>
            <a:off x="535940" y="1447292"/>
            <a:ext cx="4514850" cy="4116070"/>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Lst>
            </a:pPr>
            <a:r>
              <a:rPr sz="2200" spc="-5" dirty="0">
                <a:latin typeface="Times New Roman"/>
                <a:cs typeface="Times New Roman"/>
              </a:rPr>
              <a:t>ABSTRACT</a:t>
            </a:r>
            <a:endParaRPr sz="2200">
              <a:latin typeface="Times New Roman"/>
              <a:cs typeface="Times New Roman"/>
            </a:endParaRPr>
          </a:p>
          <a:p>
            <a:pPr marL="355600" indent="-342900">
              <a:lnSpc>
                <a:spcPct val="100000"/>
              </a:lnSpc>
              <a:spcBef>
                <a:spcPts val="1585"/>
              </a:spcBef>
              <a:buFont typeface="Arial"/>
              <a:buChar char="•"/>
              <a:tabLst>
                <a:tab pos="354965" algn="l"/>
                <a:tab pos="355600" algn="l"/>
              </a:tabLst>
            </a:pPr>
            <a:r>
              <a:rPr sz="2200" spc="-5" dirty="0">
                <a:latin typeface="Times New Roman"/>
                <a:cs typeface="Times New Roman"/>
              </a:rPr>
              <a:t>OBJECTIVE</a:t>
            </a:r>
            <a:endParaRPr sz="2200">
              <a:latin typeface="Times New Roman"/>
              <a:cs typeface="Times New Roman"/>
            </a:endParaRPr>
          </a:p>
          <a:p>
            <a:pPr marL="355600" indent="-342900">
              <a:lnSpc>
                <a:spcPct val="100000"/>
              </a:lnSpc>
              <a:spcBef>
                <a:spcPts val="1585"/>
              </a:spcBef>
              <a:buFont typeface="Arial"/>
              <a:buChar char="•"/>
              <a:tabLst>
                <a:tab pos="354965" algn="l"/>
                <a:tab pos="355600" algn="l"/>
              </a:tabLst>
            </a:pPr>
            <a:r>
              <a:rPr sz="2200" spc="-5" dirty="0">
                <a:latin typeface="Times New Roman"/>
                <a:cs typeface="Times New Roman"/>
              </a:rPr>
              <a:t>INTRODUCTION</a:t>
            </a:r>
            <a:endParaRPr sz="2200">
              <a:latin typeface="Times New Roman"/>
              <a:cs typeface="Times New Roman"/>
            </a:endParaRPr>
          </a:p>
          <a:p>
            <a:pPr marL="355600" indent="-342900">
              <a:lnSpc>
                <a:spcPct val="100000"/>
              </a:lnSpc>
              <a:spcBef>
                <a:spcPts val="1585"/>
              </a:spcBef>
              <a:buFont typeface="Arial"/>
              <a:buChar char="•"/>
              <a:tabLst>
                <a:tab pos="354965" algn="l"/>
                <a:tab pos="355600" algn="l"/>
              </a:tabLst>
            </a:pPr>
            <a:r>
              <a:rPr sz="2200" spc="-30" dirty="0">
                <a:latin typeface="Times New Roman"/>
                <a:cs typeface="Times New Roman"/>
              </a:rPr>
              <a:t>LITERATURE</a:t>
            </a:r>
            <a:r>
              <a:rPr sz="2200" spc="20" dirty="0">
                <a:latin typeface="Times New Roman"/>
                <a:cs typeface="Times New Roman"/>
              </a:rPr>
              <a:t> </a:t>
            </a:r>
            <a:r>
              <a:rPr sz="2200" spc="-5" dirty="0">
                <a:latin typeface="Times New Roman"/>
                <a:cs typeface="Times New Roman"/>
              </a:rPr>
              <a:t>REVIEW</a:t>
            </a:r>
            <a:endParaRPr sz="2200">
              <a:latin typeface="Times New Roman"/>
              <a:cs typeface="Times New Roman"/>
            </a:endParaRPr>
          </a:p>
          <a:p>
            <a:pPr marL="355600" indent="-342900">
              <a:lnSpc>
                <a:spcPct val="100000"/>
              </a:lnSpc>
              <a:spcBef>
                <a:spcPts val="1580"/>
              </a:spcBef>
              <a:buFont typeface="Arial"/>
              <a:buChar char="•"/>
              <a:tabLst>
                <a:tab pos="354965" algn="l"/>
                <a:tab pos="355600" algn="l"/>
              </a:tabLst>
            </a:pPr>
            <a:r>
              <a:rPr sz="2200" spc="-5" dirty="0">
                <a:latin typeface="Times New Roman"/>
                <a:cs typeface="Times New Roman"/>
              </a:rPr>
              <a:t>DESIGN</a:t>
            </a:r>
            <a:r>
              <a:rPr sz="2200" spc="-100" dirty="0">
                <a:latin typeface="Times New Roman"/>
                <a:cs typeface="Times New Roman"/>
              </a:rPr>
              <a:t> </a:t>
            </a:r>
            <a:r>
              <a:rPr sz="2200" spc="-5" dirty="0">
                <a:latin typeface="Times New Roman"/>
                <a:cs typeface="Times New Roman"/>
              </a:rPr>
              <a:t>AND</a:t>
            </a:r>
            <a:r>
              <a:rPr sz="2200" spc="-10" dirty="0">
                <a:latin typeface="Times New Roman"/>
                <a:cs typeface="Times New Roman"/>
              </a:rPr>
              <a:t> </a:t>
            </a:r>
            <a:r>
              <a:rPr sz="2200" spc="-5" dirty="0">
                <a:latin typeface="Times New Roman"/>
                <a:cs typeface="Times New Roman"/>
              </a:rPr>
              <a:t>METHODOLOGIES</a:t>
            </a:r>
            <a:endParaRPr sz="2200">
              <a:latin typeface="Times New Roman"/>
              <a:cs typeface="Times New Roman"/>
            </a:endParaRPr>
          </a:p>
          <a:p>
            <a:pPr marL="355600" indent="-342900">
              <a:lnSpc>
                <a:spcPct val="100000"/>
              </a:lnSpc>
              <a:spcBef>
                <a:spcPts val="1590"/>
              </a:spcBef>
              <a:buFont typeface="Arial"/>
              <a:buChar char="•"/>
              <a:tabLst>
                <a:tab pos="354965" algn="l"/>
                <a:tab pos="355600" algn="l"/>
              </a:tabLst>
            </a:pPr>
            <a:r>
              <a:rPr sz="2200" spc="-35" dirty="0">
                <a:latin typeface="Times New Roman"/>
                <a:cs typeface="Times New Roman"/>
              </a:rPr>
              <a:t>IMPLEMENTATION</a:t>
            </a:r>
            <a:endParaRPr sz="2200">
              <a:latin typeface="Times New Roman"/>
              <a:cs typeface="Times New Roman"/>
            </a:endParaRPr>
          </a:p>
          <a:p>
            <a:pPr marL="355600" indent="-342900">
              <a:lnSpc>
                <a:spcPct val="100000"/>
              </a:lnSpc>
              <a:spcBef>
                <a:spcPts val="1585"/>
              </a:spcBef>
              <a:buFont typeface="Arial"/>
              <a:buChar char="•"/>
              <a:tabLst>
                <a:tab pos="354965" algn="l"/>
                <a:tab pos="355600" algn="l"/>
              </a:tabLst>
            </a:pPr>
            <a:r>
              <a:rPr sz="2200" spc="-5" dirty="0">
                <a:latin typeface="Times New Roman"/>
                <a:cs typeface="Times New Roman"/>
              </a:rPr>
              <a:t>CONCLUSION</a:t>
            </a:r>
            <a:endParaRPr sz="2200">
              <a:latin typeface="Times New Roman"/>
              <a:cs typeface="Times New Roman"/>
            </a:endParaRPr>
          </a:p>
          <a:p>
            <a:pPr marL="355600" indent="-342900">
              <a:lnSpc>
                <a:spcPct val="100000"/>
              </a:lnSpc>
              <a:spcBef>
                <a:spcPts val="1580"/>
              </a:spcBef>
              <a:buFont typeface="Arial"/>
              <a:buChar char="•"/>
              <a:tabLst>
                <a:tab pos="354965" algn="l"/>
                <a:tab pos="355600" algn="l"/>
              </a:tabLst>
            </a:pPr>
            <a:r>
              <a:rPr sz="2200" spc="-5" dirty="0">
                <a:latin typeface="Times New Roman"/>
                <a:cs typeface="Times New Roman"/>
              </a:rPr>
              <a:t>REFERENCES</a:t>
            </a:r>
            <a:endParaRPr sz="2200">
              <a:latin typeface="Times New Roman"/>
              <a:cs typeface="Times New Roman"/>
            </a:endParaRPr>
          </a:p>
        </p:txBody>
      </p:sp>
      <p:sp>
        <p:nvSpPr>
          <p:cNvPr id="14" name="Date Placeholder 13"/>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5" name="Footer Placeholder 14"/>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7" name="Slide Number Placeholder 16"/>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2</a:t>
            </a:fld>
            <a:endParaRPr lang="en-US" sz="1100">
              <a:latin typeface="Rockwell"/>
              <a:cs typeface="Rockwe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9292" y="1175892"/>
            <a:ext cx="2044966" cy="211074"/>
          </a:xfrm>
          <a:prstGeom prst="rect">
            <a:avLst/>
          </a:prstGeom>
        </p:spPr>
      </p:pic>
      <p:sp>
        <p:nvSpPr>
          <p:cNvPr id="3" name="object 3"/>
          <p:cNvSpPr txBox="1"/>
          <p:nvPr/>
        </p:nvSpPr>
        <p:spPr>
          <a:xfrm>
            <a:off x="764540" y="2107819"/>
            <a:ext cx="7604759" cy="2491067"/>
          </a:xfrm>
          <a:prstGeom prst="rect">
            <a:avLst/>
          </a:prstGeom>
        </p:spPr>
        <p:txBody>
          <a:bodyPr vert="horz" wrap="square" lIns="0" tIns="53975" rIns="0" bIns="0" rtlCol="0">
            <a:spAutoFit/>
          </a:bodyPr>
          <a:lstStyle/>
          <a:p>
            <a:pPr marL="195580" marR="5080" indent="-183515">
              <a:lnSpc>
                <a:spcPts val="2590"/>
              </a:lnSpc>
              <a:spcBef>
                <a:spcPts val="425"/>
              </a:spcBef>
              <a:buClr>
                <a:srgbClr val="9E3611"/>
              </a:buClr>
              <a:buSzPct val="81250"/>
              <a:buFont typeface="Wingdings"/>
              <a:buChar char=""/>
              <a:tabLst>
                <a:tab pos="219710" algn="l"/>
                <a:tab pos="1649095" algn="l"/>
              </a:tabLst>
            </a:pPr>
            <a:r>
              <a:rPr lang="en-US" sz="2400" spc="-5" dirty="0" smtClean="0">
                <a:latin typeface="Times New Roman"/>
                <a:cs typeface="Times New Roman"/>
              </a:rPr>
              <a:t>This project helps in detecting and tracking of faces which are present in the police database</a:t>
            </a:r>
          </a:p>
          <a:p>
            <a:pPr marL="195580" marR="5080" indent="-183515">
              <a:lnSpc>
                <a:spcPts val="2590"/>
              </a:lnSpc>
              <a:spcBef>
                <a:spcPts val="425"/>
              </a:spcBef>
              <a:buClr>
                <a:srgbClr val="9E3611"/>
              </a:buClr>
              <a:buSzPct val="81250"/>
              <a:buFont typeface="Wingdings"/>
              <a:buChar char=""/>
              <a:tabLst>
                <a:tab pos="219710" algn="l"/>
                <a:tab pos="1649095" algn="l"/>
              </a:tabLst>
            </a:pPr>
            <a:r>
              <a:rPr lang="en-US" sz="2400" spc="-5" dirty="0" smtClean="0">
                <a:latin typeface="Times New Roman"/>
                <a:cs typeface="Times New Roman"/>
              </a:rPr>
              <a:t>There can be many details collected along with the location of user, such as vehicle number(if the user is in a vehicle), friend’s faces, assets such as ornaments, etc.</a:t>
            </a:r>
          </a:p>
          <a:p>
            <a:pPr marL="195580" marR="5080" indent="-183515">
              <a:lnSpc>
                <a:spcPts val="2590"/>
              </a:lnSpc>
              <a:spcBef>
                <a:spcPts val="425"/>
              </a:spcBef>
              <a:buClr>
                <a:srgbClr val="9E3611"/>
              </a:buClr>
              <a:buSzPct val="81250"/>
              <a:buFont typeface="Wingdings"/>
              <a:buChar char=""/>
              <a:tabLst>
                <a:tab pos="219710" algn="l"/>
                <a:tab pos="1649095" algn="l"/>
              </a:tabLst>
            </a:pPr>
            <a:r>
              <a:rPr lang="en-US" sz="2400" spc="-5" dirty="0" smtClean="0">
                <a:latin typeface="Times New Roman"/>
                <a:cs typeface="Times New Roman"/>
              </a:rPr>
              <a:t>Moreover, this can be optimized enough to detect weapons and other illegal items through the public CCTVs</a:t>
            </a:r>
          </a:p>
        </p:txBody>
      </p:sp>
      <p:sp>
        <p:nvSpPr>
          <p:cNvPr id="10" name="Date Placeholder 9"/>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1" name="Footer Placeholder 10"/>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3" name="Slide Number Placeholder 12"/>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20</a:t>
            </a:fld>
            <a:endParaRPr lang="en-US" sz="1100">
              <a:latin typeface="Rockwell"/>
              <a:cs typeface="Rockwe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831085"/>
            <a:ext cx="7848600" cy="4819909"/>
          </a:xfrm>
          <a:prstGeom prst="rect">
            <a:avLst/>
          </a:prstGeom>
        </p:spPr>
        <p:txBody>
          <a:bodyPr vert="horz" wrap="square" lIns="0" tIns="48895" rIns="0" bIns="0" rtlCol="0">
            <a:spAutoFit/>
          </a:bodyPr>
          <a:lstStyle/>
          <a:p>
            <a:pPr marL="194945" marR="261620" indent="-182880" algn="just">
              <a:spcBef>
                <a:spcPts val="385"/>
              </a:spcBef>
              <a:buClr>
                <a:srgbClr val="9E3611"/>
              </a:buClr>
              <a:buSzPct val="85416"/>
              <a:buFont typeface="Wingdings"/>
              <a:buChar char=""/>
              <a:tabLst>
                <a:tab pos="195580" algn="l"/>
              </a:tabLst>
            </a:pPr>
            <a:r>
              <a:rPr lang="en-US" sz="2000" dirty="0" err="1" smtClean="0">
                <a:latin typeface="Times New Roman" pitchFamily="18" charset="0"/>
                <a:cs typeface="Times New Roman" pitchFamily="18" charset="0"/>
              </a:rPr>
              <a:t>Ayyappan</a:t>
            </a:r>
            <a:r>
              <a:rPr lang="en-US" sz="2000" dirty="0" smtClean="0">
                <a:latin typeface="Times New Roman" pitchFamily="18" charset="0"/>
                <a:cs typeface="Times New Roman" pitchFamily="18" charset="0"/>
              </a:rPr>
              <a:t>, S., and S. Matilda. "Criminals And Missing Children Identification Using Face Recognition And Web Scrapping." In </a:t>
            </a:r>
            <a:r>
              <a:rPr lang="en-US" sz="2000" i="1" dirty="0" smtClean="0">
                <a:latin typeface="Times New Roman" pitchFamily="18" charset="0"/>
                <a:cs typeface="Times New Roman" pitchFamily="18" charset="0"/>
              </a:rPr>
              <a:t>2020 International Conference on System, Computation, Automation and Networking (ICSCAN)</a:t>
            </a:r>
            <a:r>
              <a:rPr lang="en-US" sz="2000" dirty="0" smtClean="0">
                <a:latin typeface="Times New Roman" pitchFamily="18" charset="0"/>
                <a:cs typeface="Times New Roman" pitchFamily="18" charset="0"/>
              </a:rPr>
              <a:t>, pp. 1-5. IEEE, 2020.</a:t>
            </a:r>
          </a:p>
          <a:p>
            <a:pPr marL="194945" marR="261620" indent="-182880" algn="just">
              <a:spcBef>
                <a:spcPts val="385"/>
              </a:spcBef>
              <a:buClr>
                <a:srgbClr val="9E3611"/>
              </a:buClr>
              <a:buSzPct val="85416"/>
              <a:buFont typeface="Wingdings"/>
              <a:buChar char=""/>
              <a:tabLst>
                <a:tab pos="195580" algn="l"/>
              </a:tabLst>
            </a:pPr>
            <a:r>
              <a:rPr lang="en-US" sz="2000" dirty="0" smtClean="0">
                <a:latin typeface="Times New Roman" pitchFamily="18" charset="0"/>
                <a:cs typeface="Times New Roman" pitchFamily="18" charset="0"/>
              </a:rPr>
              <a:t>Son, Ngo Tung, Bui Ngoc </a:t>
            </a:r>
            <a:r>
              <a:rPr lang="en-US" sz="2000" dirty="0" err="1" smtClean="0">
                <a:latin typeface="Times New Roman" pitchFamily="18" charset="0"/>
                <a:cs typeface="Times New Roman" pitchFamily="18" charset="0"/>
              </a:rPr>
              <a:t>Anh</a:t>
            </a:r>
            <a:r>
              <a:rPr lang="en-US" sz="2000" dirty="0" smtClean="0">
                <a:latin typeface="Times New Roman" pitchFamily="18" charset="0"/>
                <a:cs typeface="Times New Roman" pitchFamily="18" charset="0"/>
              </a:rPr>
              <a:t>, Tran </a:t>
            </a:r>
            <a:r>
              <a:rPr lang="en-US" sz="2000" dirty="0" err="1" smtClean="0">
                <a:latin typeface="Times New Roman" pitchFamily="18" charset="0"/>
                <a:cs typeface="Times New Roman" pitchFamily="18" charset="0"/>
              </a:rPr>
              <a:t>Quy</a:t>
            </a:r>
            <a:r>
              <a:rPr lang="en-US" sz="2000" dirty="0" smtClean="0">
                <a:latin typeface="Times New Roman" pitchFamily="18" charset="0"/>
                <a:cs typeface="Times New Roman" pitchFamily="18" charset="0"/>
              </a:rPr>
              <a:t> Ban, Le Phuong Chi, Bui </a:t>
            </a:r>
            <a:r>
              <a:rPr lang="en-US" sz="2000" dirty="0" err="1" smtClean="0">
                <a:latin typeface="Times New Roman" pitchFamily="18" charset="0"/>
                <a:cs typeface="Times New Roman" pitchFamily="18" charset="0"/>
              </a:rPr>
              <a:t>Dinh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Chien</a:t>
            </a:r>
            <a:r>
              <a:rPr lang="en-US" sz="2000" dirty="0" smtClean="0">
                <a:latin typeface="Times New Roman" pitchFamily="18" charset="0"/>
                <a:cs typeface="Times New Roman" pitchFamily="18" charset="0"/>
              </a:rPr>
              <a:t>, Duong </a:t>
            </a:r>
            <a:r>
              <a:rPr lang="en-US" sz="2000" dirty="0" err="1" smtClean="0">
                <a:latin typeface="Times New Roman" pitchFamily="18" charset="0"/>
                <a:cs typeface="Times New Roman" pitchFamily="18" charset="0"/>
              </a:rPr>
              <a:t>Xuan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Hoa</a:t>
            </a:r>
            <a:r>
              <a:rPr lang="en-US" sz="2000" dirty="0" smtClean="0">
                <a:latin typeface="Times New Roman" pitchFamily="18" charset="0"/>
                <a:cs typeface="Times New Roman" pitchFamily="18" charset="0"/>
              </a:rPr>
              <a:t>, Le Van </a:t>
            </a:r>
            <a:r>
              <a:rPr lang="en-US" sz="2000" dirty="0" err="1" smtClean="0">
                <a:latin typeface="Times New Roman" pitchFamily="18" charset="0"/>
                <a:cs typeface="Times New Roman" pitchFamily="18" charset="0"/>
              </a:rPr>
              <a:t>Thanh</a:t>
            </a:r>
            <a:r>
              <a:rPr lang="en-US" sz="2000" dirty="0" smtClean="0">
                <a:latin typeface="Times New Roman" pitchFamily="18" charset="0"/>
                <a:cs typeface="Times New Roman" pitchFamily="18" charset="0"/>
              </a:rPr>
              <a:t>, Tran </a:t>
            </a:r>
            <a:r>
              <a:rPr lang="en-US" sz="2000" dirty="0" err="1" smtClean="0">
                <a:latin typeface="Times New Roman" pitchFamily="18" charset="0"/>
                <a:cs typeface="Times New Roman" pitchFamily="18" charset="0"/>
              </a:rPr>
              <a:t>Quang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Huy</a:t>
            </a:r>
            <a:r>
              <a:rPr lang="en-US" sz="2000" dirty="0" smtClean="0">
                <a:latin typeface="Times New Roman" pitchFamily="18" charset="0"/>
                <a:cs typeface="Times New Roman" pitchFamily="18" charset="0"/>
              </a:rPr>
              <a:t>, Le </a:t>
            </a:r>
            <a:r>
              <a:rPr lang="en-US" sz="2000" dirty="0" err="1" smtClean="0">
                <a:latin typeface="Times New Roman" pitchFamily="18" charset="0"/>
                <a:cs typeface="Times New Roman" pitchFamily="18" charset="0"/>
              </a:rPr>
              <a:t>Dinh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Duy</a:t>
            </a:r>
            <a:r>
              <a:rPr lang="en-US" sz="2000" dirty="0" smtClean="0">
                <a:latin typeface="Times New Roman" pitchFamily="18" charset="0"/>
                <a:cs typeface="Times New Roman" pitchFamily="18" charset="0"/>
              </a:rPr>
              <a:t>, and Muhammad Hassan </a:t>
            </a:r>
            <a:r>
              <a:rPr lang="en-US" sz="2000" dirty="0" err="1" smtClean="0">
                <a:latin typeface="Times New Roman" pitchFamily="18" charset="0"/>
                <a:cs typeface="Times New Roman" pitchFamily="18" charset="0"/>
              </a:rPr>
              <a:t>Raza</a:t>
            </a:r>
            <a:r>
              <a:rPr lang="en-US" sz="2000" dirty="0" smtClean="0">
                <a:latin typeface="Times New Roman" pitchFamily="18" charset="0"/>
                <a:cs typeface="Times New Roman" pitchFamily="18" charset="0"/>
              </a:rPr>
              <a:t> Khan. "Implementing </a:t>
            </a:r>
            <a:r>
              <a:rPr lang="en-US" sz="2000" dirty="0" err="1" smtClean="0">
                <a:latin typeface="Times New Roman" pitchFamily="18" charset="0"/>
                <a:cs typeface="Times New Roman" pitchFamily="18" charset="0"/>
              </a:rPr>
              <a:t>cctv</a:t>
            </a:r>
            <a:r>
              <a:rPr lang="en-US" sz="2000" dirty="0" smtClean="0">
                <a:latin typeface="Times New Roman" pitchFamily="18" charset="0"/>
                <a:cs typeface="Times New Roman" pitchFamily="18" charset="0"/>
              </a:rPr>
              <a:t>-based attendance taking support system using deep face recognition: A case study at </a:t>
            </a:r>
            <a:r>
              <a:rPr lang="en-US" sz="2000" dirty="0" err="1" smtClean="0">
                <a:latin typeface="Times New Roman" pitchFamily="18" charset="0"/>
                <a:cs typeface="Times New Roman" pitchFamily="18" charset="0"/>
              </a:rPr>
              <a:t>fpt</a:t>
            </a:r>
            <a:r>
              <a:rPr lang="en-US" sz="2000" dirty="0" smtClean="0">
                <a:latin typeface="Times New Roman" pitchFamily="18" charset="0"/>
                <a:cs typeface="Times New Roman" pitchFamily="18" charset="0"/>
              </a:rPr>
              <a:t> polytechnic college." </a:t>
            </a:r>
            <a:r>
              <a:rPr lang="en-US" sz="2000" i="1" dirty="0" smtClean="0">
                <a:latin typeface="Times New Roman" pitchFamily="18" charset="0"/>
                <a:cs typeface="Times New Roman" pitchFamily="18" charset="0"/>
              </a:rPr>
              <a:t>Symmetry</a:t>
            </a:r>
            <a:r>
              <a:rPr lang="en-US" sz="2000" dirty="0" smtClean="0">
                <a:latin typeface="Times New Roman" pitchFamily="18" charset="0"/>
                <a:cs typeface="Times New Roman" pitchFamily="18" charset="0"/>
              </a:rPr>
              <a:t> 12, no. 2 (2020): 307.</a:t>
            </a:r>
          </a:p>
          <a:p>
            <a:pPr marL="194945" marR="261620" indent="-182880" algn="just">
              <a:spcBef>
                <a:spcPts val="385"/>
              </a:spcBef>
              <a:buClr>
                <a:srgbClr val="9E3611"/>
              </a:buClr>
              <a:buSzPct val="85416"/>
              <a:buFont typeface="Wingdings"/>
              <a:buChar char=""/>
              <a:tabLst>
                <a:tab pos="195580" algn="l"/>
              </a:tabLst>
            </a:pPr>
            <a:r>
              <a:rPr lang="en-US" sz="2000" dirty="0" smtClean="0">
                <a:latin typeface="Times New Roman" pitchFamily="18" charset="0"/>
                <a:cs typeface="Times New Roman" pitchFamily="18" charset="0"/>
              </a:rPr>
              <a:t>Jose, Edwin, M. </a:t>
            </a:r>
            <a:r>
              <a:rPr lang="en-US" sz="2000" dirty="0" err="1" smtClean="0">
                <a:latin typeface="Times New Roman" pitchFamily="18" charset="0"/>
                <a:cs typeface="Times New Roman" pitchFamily="18" charset="0"/>
              </a:rPr>
              <a:t>Greeshma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Mithun</a:t>
            </a:r>
            <a:r>
              <a:rPr lang="en-US" sz="2000" dirty="0" smtClean="0">
                <a:latin typeface="Times New Roman" pitchFamily="18" charset="0"/>
                <a:cs typeface="Times New Roman" pitchFamily="18" charset="0"/>
              </a:rPr>
              <a:t> TP </a:t>
            </a:r>
            <a:r>
              <a:rPr lang="en-US" sz="2000" dirty="0" err="1" smtClean="0">
                <a:latin typeface="Times New Roman" pitchFamily="18" charset="0"/>
                <a:cs typeface="Times New Roman" pitchFamily="18" charset="0"/>
              </a:rPr>
              <a:t>Haridas</a:t>
            </a:r>
            <a:r>
              <a:rPr lang="en-US" sz="2000" dirty="0" smtClean="0">
                <a:latin typeface="Times New Roman" pitchFamily="18" charset="0"/>
                <a:cs typeface="Times New Roman" pitchFamily="18" charset="0"/>
              </a:rPr>
              <a:t>, and M. H. </a:t>
            </a:r>
            <a:r>
              <a:rPr lang="en-US" sz="2000" dirty="0" err="1" smtClean="0">
                <a:latin typeface="Times New Roman" pitchFamily="18" charset="0"/>
                <a:cs typeface="Times New Roman" pitchFamily="18" charset="0"/>
              </a:rPr>
              <a:t>Supriya</a:t>
            </a:r>
            <a:r>
              <a:rPr lang="en-US" sz="2000" dirty="0" smtClean="0">
                <a:latin typeface="Times New Roman" pitchFamily="18" charset="0"/>
                <a:cs typeface="Times New Roman" pitchFamily="18" charset="0"/>
              </a:rPr>
              <a:t>. "Face recognition based surveillance system using </a:t>
            </a:r>
            <a:r>
              <a:rPr lang="en-US" sz="2000" dirty="0" err="1" smtClean="0">
                <a:latin typeface="Times New Roman" pitchFamily="18" charset="0"/>
                <a:cs typeface="Times New Roman" pitchFamily="18" charset="0"/>
              </a:rPr>
              <a:t>facenet</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mtcnn</a:t>
            </a:r>
            <a:r>
              <a:rPr lang="en-US" sz="2000" dirty="0" smtClean="0">
                <a:latin typeface="Times New Roman" pitchFamily="18" charset="0"/>
                <a:cs typeface="Times New Roman" pitchFamily="18" charset="0"/>
              </a:rPr>
              <a:t> on </a:t>
            </a:r>
            <a:r>
              <a:rPr lang="en-US" sz="2000" dirty="0" err="1" smtClean="0">
                <a:latin typeface="Times New Roman" pitchFamily="18" charset="0"/>
                <a:cs typeface="Times New Roman" pitchFamily="18" charset="0"/>
              </a:rPr>
              <a:t>jetson</a:t>
            </a:r>
            <a:r>
              <a:rPr lang="en-US" sz="2000" dirty="0" smtClean="0">
                <a:latin typeface="Times New Roman" pitchFamily="18" charset="0"/>
                <a:cs typeface="Times New Roman" pitchFamily="18" charset="0"/>
              </a:rPr>
              <a:t> tx2." In </a:t>
            </a:r>
            <a:r>
              <a:rPr lang="en-US" sz="2000" i="1" dirty="0" smtClean="0">
                <a:latin typeface="Times New Roman" pitchFamily="18" charset="0"/>
                <a:cs typeface="Times New Roman" pitchFamily="18" charset="0"/>
              </a:rPr>
              <a:t>2019 5th International Conference on Advanced Computing &amp; Communication Systems (ICACCS)</a:t>
            </a:r>
            <a:r>
              <a:rPr lang="en-US" sz="2000" dirty="0" smtClean="0">
                <a:latin typeface="Times New Roman" pitchFamily="18" charset="0"/>
                <a:cs typeface="Times New Roman" pitchFamily="18" charset="0"/>
              </a:rPr>
              <a:t>, pp. 608-613. IEEE, 2019.</a:t>
            </a:r>
          </a:p>
          <a:p>
            <a:pPr marL="194945" marR="261620" indent="-182880" algn="just">
              <a:spcBef>
                <a:spcPts val="385"/>
              </a:spcBef>
              <a:buClr>
                <a:srgbClr val="9E3611"/>
              </a:buClr>
              <a:buSzPct val="85416"/>
              <a:buFont typeface="Wingdings"/>
              <a:buChar char=""/>
              <a:tabLst>
                <a:tab pos="195580" algn="l"/>
              </a:tabLst>
            </a:pPr>
            <a:endParaRPr lang="en-US" sz="2000" dirty="0" smtClean="0">
              <a:latin typeface="Times New Roman" pitchFamily="18" charset="0"/>
              <a:cs typeface="Times New Roman" pitchFamily="18" charset="0"/>
            </a:endParaRPr>
          </a:p>
        </p:txBody>
      </p:sp>
      <p:sp>
        <p:nvSpPr>
          <p:cNvPr id="10" name="Date Placeholder 9"/>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1" name="Footer Placeholder 10"/>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3" name="Slide Number Placeholder 12"/>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21</a:t>
            </a:fld>
            <a:endParaRPr lang="en-US" sz="1100">
              <a:latin typeface="Rockwell"/>
              <a:cs typeface="Rockwell"/>
            </a:endParaRPr>
          </a:p>
        </p:txBody>
      </p:sp>
      <p:sp>
        <p:nvSpPr>
          <p:cNvPr id="7" name="TextBox 6"/>
          <p:cNvSpPr txBox="1"/>
          <p:nvPr/>
        </p:nvSpPr>
        <p:spPr>
          <a:xfrm>
            <a:off x="685800" y="914400"/>
            <a:ext cx="2079415" cy="430887"/>
          </a:xfrm>
          <a:prstGeom prst="rect">
            <a:avLst/>
          </a:prstGeom>
          <a:noFill/>
        </p:spPr>
        <p:txBody>
          <a:bodyPr wrap="none" rtlCol="0">
            <a:spAutoFit/>
          </a:bodyPr>
          <a:lstStyle/>
          <a:p>
            <a:r>
              <a:rPr lang="en-US" sz="2200" b="1" dirty="0" smtClean="0">
                <a:latin typeface="Times New Roman" pitchFamily="18" charset="0"/>
                <a:cs typeface="Times New Roman" pitchFamily="18" charset="0"/>
              </a:rPr>
              <a:t>REFERENCES</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831085"/>
            <a:ext cx="7848600" cy="4153060"/>
          </a:xfrm>
          <a:prstGeom prst="rect">
            <a:avLst/>
          </a:prstGeom>
        </p:spPr>
        <p:txBody>
          <a:bodyPr vert="horz" wrap="square" lIns="0" tIns="48895" rIns="0" bIns="0" rtlCol="0">
            <a:spAutoFit/>
          </a:bodyPr>
          <a:lstStyle/>
          <a:p>
            <a:pPr marL="194945" marR="261620" indent="-182880" algn="just">
              <a:spcBef>
                <a:spcPts val="385"/>
              </a:spcBef>
              <a:buClr>
                <a:srgbClr val="9E3611"/>
              </a:buClr>
              <a:buSzPct val="85416"/>
              <a:buFont typeface="Wingdings"/>
              <a:buChar char=""/>
              <a:tabLst>
                <a:tab pos="195580" algn="l"/>
              </a:tabLst>
            </a:pPr>
            <a:r>
              <a:rPr lang="en-US" sz="2000" dirty="0" err="1" smtClean="0">
                <a:latin typeface="Times New Roman" pitchFamily="18" charset="0"/>
                <a:cs typeface="Times New Roman" pitchFamily="18" charset="0"/>
              </a:rPr>
              <a:t>Shirsat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Samit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Aakash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Naik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Darshan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Tamse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Jaysingh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Yadav</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Pratiksha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Shetgaonkar</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Shailendra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Aswale</a:t>
            </a:r>
            <a:r>
              <a:rPr lang="en-US" sz="2000" dirty="0" smtClean="0">
                <a:latin typeface="Times New Roman" pitchFamily="18" charset="0"/>
                <a:cs typeface="Times New Roman" pitchFamily="18" charset="0"/>
              </a:rPr>
              <a:t>. "Proposed System for Criminal Detection and Recognition on CCTV Data Using Cloud and Machine Learning." In </a:t>
            </a:r>
            <a:r>
              <a:rPr lang="en-US" sz="2000" i="1" dirty="0" smtClean="0">
                <a:latin typeface="Times New Roman" pitchFamily="18" charset="0"/>
                <a:cs typeface="Times New Roman" pitchFamily="18" charset="0"/>
              </a:rPr>
              <a:t>2019 International Conference on Vision Towards Emerging Trends in Communication and Networking (</a:t>
            </a:r>
            <a:r>
              <a:rPr lang="en-US" sz="2000" i="1" dirty="0" err="1" smtClean="0">
                <a:latin typeface="Times New Roman" pitchFamily="18" charset="0"/>
                <a:cs typeface="Times New Roman" pitchFamily="18" charset="0"/>
              </a:rPr>
              <a:t>ViTECoN</a:t>
            </a:r>
            <a:r>
              <a:rPr lang="en-US" sz="2000" i="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pp. 1-6. IEEE, 2019.</a:t>
            </a:r>
          </a:p>
          <a:p>
            <a:pPr marL="194945" marR="261620" indent="-182880" algn="just">
              <a:spcBef>
                <a:spcPts val="385"/>
              </a:spcBef>
              <a:buClr>
                <a:srgbClr val="9E3611"/>
              </a:buClr>
              <a:buSzPct val="85416"/>
              <a:buFont typeface="Wingdings"/>
              <a:buChar char=""/>
              <a:tabLst>
                <a:tab pos="195580" algn="l"/>
              </a:tabLst>
            </a:pPr>
            <a:r>
              <a:rPr lang="en-US" sz="2000" dirty="0" err="1" smtClean="0">
                <a:latin typeface="Times New Roman" pitchFamily="18" charset="0"/>
                <a:cs typeface="Times New Roman" pitchFamily="18" charset="0"/>
              </a:rPr>
              <a:t>Papaioannou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Savvas</a:t>
            </a:r>
            <a:r>
              <a:rPr lang="en-US" sz="2000" dirty="0" smtClean="0">
                <a:latin typeface="Times New Roman" pitchFamily="18" charset="0"/>
                <a:cs typeface="Times New Roman" pitchFamily="18" charset="0"/>
              </a:rPr>
              <a:t>, Andrew Markham, and </a:t>
            </a:r>
            <a:r>
              <a:rPr lang="en-US" sz="2000" dirty="0" err="1" smtClean="0">
                <a:latin typeface="Times New Roman" pitchFamily="18" charset="0"/>
                <a:cs typeface="Times New Roman" pitchFamily="18" charset="0"/>
              </a:rPr>
              <a:t>Niki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Trigoni</a:t>
            </a:r>
            <a:r>
              <a:rPr lang="en-US" sz="2000" dirty="0" smtClean="0">
                <a:latin typeface="Times New Roman" pitchFamily="18" charset="0"/>
                <a:cs typeface="Times New Roman" pitchFamily="18" charset="0"/>
              </a:rPr>
              <a:t>. "Tracking people in highly dynamic industrial environments." </a:t>
            </a:r>
            <a:r>
              <a:rPr lang="en-US" sz="2000" i="1" dirty="0" smtClean="0">
                <a:latin typeface="Times New Roman" pitchFamily="18" charset="0"/>
                <a:cs typeface="Times New Roman" pitchFamily="18" charset="0"/>
              </a:rPr>
              <a:t>IEEE Transactions on mobile computing</a:t>
            </a:r>
            <a:r>
              <a:rPr lang="en-US" sz="2000" dirty="0" smtClean="0">
                <a:latin typeface="Times New Roman" pitchFamily="18" charset="0"/>
                <a:cs typeface="Times New Roman" pitchFamily="18" charset="0"/>
              </a:rPr>
              <a:t> 16, no. 8 (2016): 2351-2365.</a:t>
            </a:r>
          </a:p>
          <a:p>
            <a:pPr marL="194945" marR="261620" indent="-182880" algn="just">
              <a:spcBef>
                <a:spcPts val="385"/>
              </a:spcBef>
              <a:buClr>
                <a:srgbClr val="9E3611"/>
              </a:buClr>
              <a:buSzPct val="85416"/>
              <a:buFont typeface="Wingdings"/>
              <a:buChar char=""/>
              <a:tabLst>
                <a:tab pos="195580" algn="l"/>
              </a:tabLst>
            </a:pPr>
            <a:r>
              <a:rPr lang="en-US" sz="2000" dirty="0" smtClean="0">
                <a:latin typeface="Times New Roman" pitchFamily="18" charset="0"/>
                <a:cs typeface="Times New Roman" pitchFamily="18" charset="0"/>
              </a:rPr>
              <a:t>Yang, Min-Chun, </a:t>
            </a:r>
            <a:r>
              <a:rPr lang="en-US" sz="2000" dirty="0" err="1" smtClean="0">
                <a:latin typeface="Times New Roman" pitchFamily="18" charset="0"/>
                <a:cs typeface="Times New Roman" pitchFamily="18" charset="0"/>
              </a:rPr>
              <a:t>Chia</a:t>
            </a:r>
            <a:r>
              <a:rPr lang="en-US" sz="2000" dirty="0" smtClean="0">
                <a:latin typeface="Times New Roman" pitchFamily="18" charset="0"/>
                <a:cs typeface="Times New Roman" pitchFamily="18" charset="0"/>
              </a:rPr>
              <a:t>-Po Wei, Yi-</a:t>
            </a:r>
            <a:r>
              <a:rPr lang="en-US" sz="2000" dirty="0" err="1" smtClean="0">
                <a:latin typeface="Times New Roman" pitchFamily="18" charset="0"/>
                <a:cs typeface="Times New Roman" pitchFamily="18" charset="0"/>
              </a:rPr>
              <a:t>Ren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Yeh</a:t>
            </a:r>
            <a:r>
              <a:rPr lang="en-US" sz="2000" dirty="0" smtClean="0">
                <a:latin typeface="Times New Roman" pitchFamily="18" charset="0"/>
                <a:cs typeface="Times New Roman" pitchFamily="18" charset="0"/>
              </a:rPr>
              <a:t>, and Yu-Chiang Frank Wang. "Recognition at a long distance: Very low resolution face recognition and hallucination." In </a:t>
            </a:r>
            <a:r>
              <a:rPr lang="en-US" sz="2000" i="1" dirty="0" smtClean="0">
                <a:latin typeface="Times New Roman" pitchFamily="18" charset="0"/>
                <a:cs typeface="Times New Roman" pitchFamily="18" charset="0"/>
              </a:rPr>
              <a:t>2015 International Conference on Biometrics (ICB)</a:t>
            </a:r>
            <a:r>
              <a:rPr lang="en-US" sz="2000" dirty="0" smtClean="0">
                <a:latin typeface="Times New Roman" pitchFamily="18" charset="0"/>
                <a:cs typeface="Times New Roman" pitchFamily="18" charset="0"/>
              </a:rPr>
              <a:t>, pp. 237-242. IEEE, 2015.</a:t>
            </a:r>
          </a:p>
        </p:txBody>
      </p:sp>
      <p:sp>
        <p:nvSpPr>
          <p:cNvPr id="10" name="Date Placeholder 9"/>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1" name="Footer Placeholder 10"/>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3" name="Slide Number Placeholder 12"/>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22</a:t>
            </a:fld>
            <a:endParaRPr lang="en-US" sz="1100">
              <a:latin typeface="Rockwell"/>
              <a:cs typeface="Rockwell"/>
            </a:endParaRPr>
          </a:p>
        </p:txBody>
      </p:sp>
      <p:sp>
        <p:nvSpPr>
          <p:cNvPr id="7" name="TextBox 6"/>
          <p:cNvSpPr txBox="1"/>
          <p:nvPr/>
        </p:nvSpPr>
        <p:spPr>
          <a:xfrm>
            <a:off x="685800" y="914400"/>
            <a:ext cx="2079415" cy="430887"/>
          </a:xfrm>
          <a:prstGeom prst="rect">
            <a:avLst/>
          </a:prstGeom>
          <a:noFill/>
        </p:spPr>
        <p:txBody>
          <a:bodyPr wrap="none" rtlCol="0">
            <a:spAutoFit/>
          </a:bodyPr>
          <a:lstStyle/>
          <a:p>
            <a:r>
              <a:rPr lang="en-US" sz="2200" b="1" dirty="0" smtClean="0">
                <a:latin typeface="Times New Roman" pitchFamily="18" charset="0"/>
                <a:cs typeface="Times New Roman" pitchFamily="18" charset="0"/>
              </a:rPr>
              <a:t>REFERENCES</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831085"/>
            <a:ext cx="7848600" cy="4512133"/>
          </a:xfrm>
          <a:prstGeom prst="rect">
            <a:avLst/>
          </a:prstGeom>
        </p:spPr>
        <p:txBody>
          <a:bodyPr vert="horz" wrap="square" lIns="0" tIns="48895" rIns="0" bIns="0" rtlCol="0">
            <a:spAutoFit/>
          </a:bodyPr>
          <a:lstStyle/>
          <a:p>
            <a:pPr marL="194945" marR="261620" indent="-182880" algn="just">
              <a:spcBef>
                <a:spcPts val="385"/>
              </a:spcBef>
              <a:buClr>
                <a:srgbClr val="9E3611"/>
              </a:buClr>
              <a:buSzPct val="85416"/>
              <a:buFont typeface="Wingdings"/>
              <a:buChar char=""/>
              <a:tabLst>
                <a:tab pos="195580" algn="l"/>
              </a:tabLst>
            </a:pPr>
            <a:r>
              <a:rPr lang="en-US" sz="2000" dirty="0" err="1" smtClean="0">
                <a:latin typeface="Times New Roman" pitchFamily="18" charset="0"/>
                <a:cs typeface="Times New Roman" pitchFamily="18" charset="0"/>
              </a:rPr>
              <a:t>Klontz</a:t>
            </a:r>
            <a:r>
              <a:rPr lang="en-US" sz="2000" dirty="0" smtClean="0">
                <a:latin typeface="Times New Roman" pitchFamily="18" charset="0"/>
                <a:cs typeface="Times New Roman" pitchFamily="18" charset="0"/>
              </a:rPr>
              <a:t>, Joshua C., and Anil K. Jain. "A case study of automated face recognition: The </a:t>
            </a:r>
            <a:r>
              <a:rPr lang="en-US" sz="2000" dirty="0" err="1" smtClean="0">
                <a:latin typeface="Times New Roman" pitchFamily="18" charset="0"/>
                <a:cs typeface="Times New Roman" pitchFamily="18" charset="0"/>
              </a:rPr>
              <a:t>boston</a:t>
            </a:r>
            <a:r>
              <a:rPr lang="en-US" sz="2000" dirty="0" smtClean="0">
                <a:latin typeface="Times New Roman" pitchFamily="18" charset="0"/>
                <a:cs typeface="Times New Roman" pitchFamily="18" charset="0"/>
              </a:rPr>
              <a:t> marathon bombings suspects." </a:t>
            </a:r>
            <a:r>
              <a:rPr lang="en-US" sz="2000" i="1" dirty="0" smtClean="0">
                <a:latin typeface="Times New Roman" pitchFamily="18" charset="0"/>
                <a:cs typeface="Times New Roman" pitchFamily="18" charset="0"/>
              </a:rPr>
              <a:t>Computer</a:t>
            </a:r>
            <a:r>
              <a:rPr lang="en-US" sz="2000" dirty="0" smtClean="0">
                <a:latin typeface="Times New Roman" pitchFamily="18" charset="0"/>
                <a:cs typeface="Times New Roman" pitchFamily="18" charset="0"/>
              </a:rPr>
              <a:t> 46, no. 11 (2013): 91-94.</a:t>
            </a:r>
          </a:p>
          <a:p>
            <a:pPr marL="194945" marR="261620" indent="-182880" algn="just">
              <a:spcBef>
                <a:spcPts val="385"/>
              </a:spcBef>
              <a:buClr>
                <a:srgbClr val="9E3611"/>
              </a:buClr>
              <a:buSzPct val="85416"/>
              <a:buFont typeface="Wingdings"/>
              <a:buChar char=""/>
              <a:tabLst>
                <a:tab pos="195580" algn="l"/>
              </a:tabLst>
            </a:pPr>
            <a:r>
              <a:rPr lang="en-US" sz="2000" dirty="0" smtClean="0">
                <a:latin typeface="Times New Roman" pitchFamily="18" charset="0"/>
                <a:cs typeface="Times New Roman" pitchFamily="18" charset="0"/>
              </a:rPr>
              <a:t>Wong, </a:t>
            </a:r>
            <a:r>
              <a:rPr lang="en-US" sz="2000" dirty="0" err="1" smtClean="0">
                <a:latin typeface="Times New Roman" pitchFamily="18" charset="0"/>
                <a:cs typeface="Times New Roman" pitchFamily="18" charset="0"/>
              </a:rPr>
              <a:t>Yongkang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Shaokang</a:t>
            </a:r>
            <a:r>
              <a:rPr lang="en-US" sz="2000" dirty="0" smtClean="0">
                <a:latin typeface="Times New Roman" pitchFamily="18" charset="0"/>
                <a:cs typeface="Times New Roman" pitchFamily="18" charset="0"/>
              </a:rPr>
              <a:t> Chen, Sandra Mau, Conrad Sanderson, and Brian C. Lovell. "Patch-based probabilistic image quality assessment for face selection and improved video-based face recognition." In </a:t>
            </a:r>
            <a:r>
              <a:rPr lang="en-US" sz="2000" i="1" dirty="0" smtClean="0">
                <a:latin typeface="Times New Roman" pitchFamily="18" charset="0"/>
                <a:cs typeface="Times New Roman" pitchFamily="18" charset="0"/>
              </a:rPr>
              <a:t>CVPR 2011 WORKSHOPS</a:t>
            </a:r>
            <a:r>
              <a:rPr lang="en-US" sz="2000" dirty="0" smtClean="0">
                <a:latin typeface="Times New Roman" pitchFamily="18" charset="0"/>
                <a:cs typeface="Times New Roman" pitchFamily="18" charset="0"/>
              </a:rPr>
              <a:t>, pp. 74-81. IEEE, 2011. </a:t>
            </a:r>
          </a:p>
          <a:p>
            <a:pPr marL="194945" marR="261620" indent="-182880" algn="just">
              <a:spcBef>
                <a:spcPts val="385"/>
              </a:spcBef>
              <a:buClr>
                <a:srgbClr val="9E3611"/>
              </a:buClr>
              <a:buSzPct val="85416"/>
              <a:buFont typeface="Wingdings"/>
              <a:buChar char=""/>
              <a:tabLst>
                <a:tab pos="195580" algn="l"/>
              </a:tabLst>
            </a:pPr>
            <a:r>
              <a:rPr lang="en-US" sz="2000" dirty="0" smtClean="0">
                <a:latin typeface="Times New Roman" pitchFamily="18" charset="0"/>
                <a:cs typeface="Times New Roman" pitchFamily="18" charset="0"/>
              </a:rPr>
              <a:t>Jain, Anil K., Brendan </a:t>
            </a:r>
            <a:r>
              <a:rPr lang="en-US" sz="2000" dirty="0" err="1" smtClean="0">
                <a:latin typeface="Times New Roman" pitchFamily="18" charset="0"/>
                <a:cs typeface="Times New Roman" pitchFamily="18" charset="0"/>
              </a:rPr>
              <a:t>Klare</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Unsang</a:t>
            </a:r>
            <a:r>
              <a:rPr lang="en-US" sz="2000" dirty="0" smtClean="0">
                <a:latin typeface="Times New Roman" pitchFamily="18" charset="0"/>
                <a:cs typeface="Times New Roman" pitchFamily="18" charset="0"/>
              </a:rPr>
              <a:t> Park. "Face recognition: Some challenges in forensics." In </a:t>
            </a:r>
            <a:r>
              <a:rPr lang="en-US" sz="2000" i="1" dirty="0" smtClean="0">
                <a:latin typeface="Times New Roman" pitchFamily="18" charset="0"/>
                <a:cs typeface="Times New Roman" pitchFamily="18" charset="0"/>
              </a:rPr>
              <a:t>2011 IEEE International Conference on Automatic Face &amp; Gesture Recognition (FG)</a:t>
            </a:r>
            <a:r>
              <a:rPr lang="en-US" sz="2000" dirty="0" smtClean="0">
                <a:latin typeface="Times New Roman" pitchFamily="18" charset="0"/>
                <a:cs typeface="Times New Roman" pitchFamily="18" charset="0"/>
              </a:rPr>
              <a:t>, pp. 726-733. IEEE, 2011.</a:t>
            </a:r>
          </a:p>
          <a:p>
            <a:pPr marL="194945" marR="261620" indent="-182880" algn="just">
              <a:spcBef>
                <a:spcPts val="385"/>
              </a:spcBef>
              <a:buClr>
                <a:srgbClr val="9E3611"/>
              </a:buClr>
              <a:buSzPct val="85416"/>
              <a:buFont typeface="Wingdings"/>
              <a:buChar char=""/>
              <a:tabLst>
                <a:tab pos="195580" algn="l"/>
              </a:tabLst>
            </a:pPr>
            <a:r>
              <a:rPr lang="en-US" sz="2000" dirty="0" smtClean="0">
                <a:latin typeface="Times New Roman" pitchFamily="18" charset="0"/>
                <a:cs typeface="Times New Roman" pitchFamily="18" charset="0"/>
              </a:rPr>
              <a:t>Han, Mei, </a:t>
            </a:r>
            <a:r>
              <a:rPr lang="en-US" sz="2000" dirty="0" err="1" smtClean="0">
                <a:latin typeface="Times New Roman" pitchFamily="18" charset="0"/>
                <a:cs typeface="Times New Roman" pitchFamily="18" charset="0"/>
              </a:rPr>
              <a:t>Amit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Sethi</a:t>
            </a:r>
            <a:r>
              <a:rPr lang="en-US" sz="2000" dirty="0" smtClean="0">
                <a:latin typeface="Times New Roman" pitchFamily="18" charset="0"/>
                <a:cs typeface="Times New Roman" pitchFamily="18" charset="0"/>
              </a:rPr>
              <a:t>, Wei </a:t>
            </a:r>
            <a:r>
              <a:rPr lang="en-US" sz="2000" dirty="0" err="1" smtClean="0">
                <a:latin typeface="Times New Roman" pitchFamily="18" charset="0"/>
                <a:cs typeface="Times New Roman" pitchFamily="18" charset="0"/>
              </a:rPr>
              <a:t>Hua</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Yihong</a:t>
            </a:r>
            <a:r>
              <a:rPr lang="en-US" sz="2000" dirty="0" smtClean="0">
                <a:latin typeface="Times New Roman" pitchFamily="18" charset="0"/>
                <a:cs typeface="Times New Roman" pitchFamily="18" charset="0"/>
              </a:rPr>
              <a:t> Gong. "A detection-based multiple object tracking method." In </a:t>
            </a:r>
            <a:r>
              <a:rPr lang="en-US" sz="2000" i="1" dirty="0" smtClean="0">
                <a:latin typeface="Times New Roman" pitchFamily="18" charset="0"/>
                <a:cs typeface="Times New Roman" pitchFamily="18" charset="0"/>
              </a:rPr>
              <a:t>2004 International Conference on Image Processing, 2004. ICIP'04.</a:t>
            </a:r>
            <a:r>
              <a:rPr lang="en-US" sz="2000" dirty="0" smtClean="0">
                <a:latin typeface="Times New Roman" pitchFamily="18" charset="0"/>
                <a:cs typeface="Times New Roman" pitchFamily="18" charset="0"/>
              </a:rPr>
              <a:t>, vol. 5, pp. 3065-3068. IEEE, 2004.</a:t>
            </a:r>
          </a:p>
        </p:txBody>
      </p:sp>
      <p:sp>
        <p:nvSpPr>
          <p:cNvPr id="10" name="Date Placeholder 9"/>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1" name="Footer Placeholder 10"/>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3" name="Slide Number Placeholder 12"/>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23</a:t>
            </a:fld>
            <a:endParaRPr lang="en-US" sz="1100">
              <a:latin typeface="Rockwell"/>
              <a:cs typeface="Rockwell"/>
            </a:endParaRPr>
          </a:p>
        </p:txBody>
      </p:sp>
      <p:sp>
        <p:nvSpPr>
          <p:cNvPr id="7" name="TextBox 6"/>
          <p:cNvSpPr txBox="1"/>
          <p:nvPr/>
        </p:nvSpPr>
        <p:spPr>
          <a:xfrm>
            <a:off x="685800" y="914400"/>
            <a:ext cx="2079415" cy="430887"/>
          </a:xfrm>
          <a:prstGeom prst="rect">
            <a:avLst/>
          </a:prstGeom>
          <a:noFill/>
        </p:spPr>
        <p:txBody>
          <a:bodyPr wrap="none" rtlCol="0">
            <a:spAutoFit/>
          </a:bodyPr>
          <a:lstStyle/>
          <a:p>
            <a:r>
              <a:rPr lang="en-US" sz="2200" b="1" dirty="0" smtClean="0">
                <a:latin typeface="Times New Roman" pitchFamily="18" charset="0"/>
                <a:cs typeface="Times New Roman" pitchFamily="18" charset="0"/>
              </a:rPr>
              <a:t>REFERENCES</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3335">
              <a:lnSpc>
                <a:spcPct val="100000"/>
              </a:lnSpc>
              <a:spcBef>
                <a:spcPts val="95"/>
              </a:spcBef>
            </a:pPr>
            <a:r>
              <a:rPr spc="-5" dirty="0"/>
              <a:t>THANK</a:t>
            </a:r>
            <a:r>
              <a:rPr spc="-409" dirty="0"/>
              <a:t> </a:t>
            </a:r>
            <a:r>
              <a:rPr spc="-5" dirty="0"/>
              <a:t>YOU</a:t>
            </a:r>
          </a:p>
        </p:txBody>
      </p:sp>
      <p:sp>
        <p:nvSpPr>
          <p:cNvPr id="9" name="Date Placeholder 8"/>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0" name="Footer Placeholder 9"/>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2" name="Slide Number Placeholder 11"/>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24</a:t>
            </a:fld>
            <a:endParaRPr lang="en-US" sz="1100">
              <a:latin typeface="Rockwell"/>
              <a:cs typeface="Rockwe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1014" y="732662"/>
            <a:ext cx="1642275" cy="211200"/>
          </a:xfrm>
          <a:prstGeom prst="rect">
            <a:avLst/>
          </a:prstGeom>
        </p:spPr>
      </p:pic>
      <p:sp>
        <p:nvSpPr>
          <p:cNvPr id="3" name="object 3"/>
          <p:cNvSpPr txBox="1"/>
          <p:nvPr/>
        </p:nvSpPr>
        <p:spPr>
          <a:xfrm>
            <a:off x="533400" y="1905000"/>
            <a:ext cx="8072120" cy="3372077"/>
          </a:xfrm>
          <a:prstGeom prst="rect">
            <a:avLst/>
          </a:prstGeom>
        </p:spPr>
        <p:txBody>
          <a:bodyPr vert="horz" wrap="square" lIns="0" tIns="47625" rIns="0" bIns="0" rtlCol="0">
            <a:spAutoFit/>
          </a:bodyPr>
          <a:lstStyle/>
          <a:p>
            <a:pPr algn="just" fontAlgn="auto">
              <a:spcBef>
                <a:spcPts val="0"/>
              </a:spcBef>
              <a:spcAft>
                <a:spcPts val="0"/>
              </a:spcAft>
              <a:defRPr/>
            </a:pPr>
            <a:r>
              <a:rPr lang="en-US" dirty="0" smtClean="0">
                <a:latin typeface="Times New Roman"/>
                <a:ea typeface="+mn-lt"/>
                <a:cs typeface="+mn-lt"/>
              </a:rPr>
              <a:t>Every day, there are a minimum of 50 suspects and numerous identified criminals who are roaming freely in the public. The objective of this project is to help Police and higher authorities to track down missing people and wanted criminals quickly. The usual process to track a person is using investigation which requires time and experience to ask right questions. Most of the time, investigation method works pretty well but it is time consuming and can be unsuccessful if the missing person missing has been shifted/moved to different location (city/country). In such cases, the ideal approach is to go through CCTV footages and evidences. Again, this can be very time consuming and given the number of people that go missing every day, it can be a challenge to keep up with it. Hence an AI based tracking system will be developed through which the wanted criminals can be tracked real-time along with the missing people and will alert the police with the location wherever they are located.</a:t>
            </a:r>
            <a:endParaRPr lang="en-US" dirty="0">
              <a:latin typeface="Times New Roman"/>
              <a:cs typeface="Times New Roman"/>
            </a:endParaRPr>
          </a:p>
        </p:txBody>
      </p:sp>
      <p:sp>
        <p:nvSpPr>
          <p:cNvPr id="10" name="Date Placeholder 9"/>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1" name="Footer Placeholder 10"/>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3" name="Slide Number Placeholder 12"/>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dirty="0"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3</a:t>
            </a:fld>
            <a:endParaRPr lang="en-US" sz="1100" dirty="0">
              <a:latin typeface="Rockwell"/>
              <a:cs typeface="Rockwe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609600"/>
            <a:ext cx="1904083" cy="211074"/>
          </a:xfrm>
          <a:prstGeom prst="rect">
            <a:avLst/>
          </a:prstGeom>
        </p:spPr>
      </p:pic>
      <p:sp>
        <p:nvSpPr>
          <p:cNvPr id="3" name="object 3"/>
          <p:cNvSpPr txBox="1"/>
          <p:nvPr/>
        </p:nvSpPr>
        <p:spPr>
          <a:xfrm>
            <a:off x="764540" y="1991994"/>
            <a:ext cx="7616190" cy="2496837"/>
          </a:xfrm>
          <a:prstGeom prst="rect">
            <a:avLst/>
          </a:prstGeom>
        </p:spPr>
        <p:txBody>
          <a:bodyPr vert="horz" wrap="square" lIns="0" tIns="128270" rIns="0" bIns="0" rtlCol="0">
            <a:spAutoFit/>
          </a:bodyPr>
          <a:lstStyle/>
          <a:p>
            <a:pPr marL="12700" algn="just">
              <a:lnSpc>
                <a:spcPct val="100000"/>
              </a:lnSpc>
              <a:spcBef>
                <a:spcPts val="1010"/>
              </a:spcBef>
            </a:pPr>
            <a:r>
              <a:rPr sz="2000" b="1" spc="-5" dirty="0">
                <a:latin typeface="Times New Roman"/>
                <a:cs typeface="Times New Roman"/>
              </a:rPr>
              <a:t>Aim</a:t>
            </a:r>
            <a:r>
              <a:rPr sz="2000" b="1" spc="-10" dirty="0">
                <a:latin typeface="Times New Roman"/>
                <a:cs typeface="Times New Roman"/>
              </a:rPr>
              <a:t> </a:t>
            </a:r>
            <a:r>
              <a:rPr sz="2000" b="1" dirty="0">
                <a:latin typeface="Times New Roman"/>
                <a:cs typeface="Times New Roman"/>
              </a:rPr>
              <a:t>of</a:t>
            </a:r>
            <a:r>
              <a:rPr sz="2000" b="1" spc="-10" dirty="0">
                <a:latin typeface="Times New Roman"/>
                <a:cs typeface="Times New Roman"/>
              </a:rPr>
              <a:t> </a:t>
            </a:r>
            <a:r>
              <a:rPr sz="2000" b="1" spc="-5" dirty="0">
                <a:latin typeface="Times New Roman"/>
                <a:cs typeface="Times New Roman"/>
              </a:rPr>
              <a:t>the</a:t>
            </a:r>
            <a:r>
              <a:rPr sz="2000" b="1" spc="-10" dirty="0">
                <a:latin typeface="Times New Roman"/>
                <a:cs typeface="Times New Roman"/>
              </a:rPr>
              <a:t> Project</a:t>
            </a:r>
            <a:r>
              <a:rPr sz="2400" b="1" spc="-10" dirty="0" smtClean="0">
                <a:latin typeface="Times New Roman"/>
                <a:cs typeface="Times New Roman"/>
              </a:rPr>
              <a:t>:</a:t>
            </a:r>
            <a:endParaRPr lang="en-US" sz="2400" b="1" spc="-10" dirty="0" smtClean="0">
              <a:latin typeface="Times New Roman"/>
              <a:cs typeface="Times New Roman"/>
            </a:endParaRPr>
          </a:p>
          <a:p>
            <a:pPr marL="12700" algn="just">
              <a:spcBef>
                <a:spcPts val="1010"/>
              </a:spcBef>
              <a:buFont typeface="Arial" pitchFamily="34" charset="0"/>
              <a:buChar char="•"/>
            </a:pPr>
            <a:r>
              <a:rPr lang="en-US" dirty="0" smtClean="0">
                <a:latin typeface="Times New Roman"/>
                <a:cs typeface="Calibri"/>
              </a:rPr>
              <a:t>To build a system which identifies missing people/wanted criminals over the real-time CCTV captured data.</a:t>
            </a:r>
            <a:endParaRPr sz="2400" dirty="0">
              <a:latin typeface="Times New Roman"/>
              <a:cs typeface="Times New Roman"/>
            </a:endParaRPr>
          </a:p>
          <a:p>
            <a:pPr marL="12700" algn="just">
              <a:lnSpc>
                <a:spcPct val="100000"/>
              </a:lnSpc>
              <a:spcBef>
                <a:spcPts val="875"/>
              </a:spcBef>
            </a:pPr>
            <a:r>
              <a:rPr sz="2000" b="1" spc="-5" dirty="0" smtClean="0">
                <a:latin typeface="Times New Roman"/>
                <a:cs typeface="Times New Roman"/>
              </a:rPr>
              <a:t>Scope</a:t>
            </a:r>
            <a:r>
              <a:rPr sz="2000" b="1" spc="-15" dirty="0" smtClean="0">
                <a:latin typeface="Times New Roman"/>
                <a:cs typeface="Times New Roman"/>
              </a:rPr>
              <a:t> </a:t>
            </a:r>
            <a:r>
              <a:rPr sz="2000" b="1" dirty="0">
                <a:latin typeface="Times New Roman"/>
                <a:cs typeface="Times New Roman"/>
              </a:rPr>
              <a:t>of</a:t>
            </a:r>
            <a:r>
              <a:rPr sz="2000" b="1" spc="-15" dirty="0">
                <a:latin typeface="Times New Roman"/>
                <a:cs typeface="Times New Roman"/>
              </a:rPr>
              <a:t> </a:t>
            </a:r>
            <a:r>
              <a:rPr sz="2000" b="1" spc="-5" dirty="0">
                <a:latin typeface="Times New Roman"/>
                <a:cs typeface="Times New Roman"/>
              </a:rPr>
              <a:t>the</a:t>
            </a:r>
            <a:r>
              <a:rPr sz="2000" b="1" spc="-25" dirty="0">
                <a:latin typeface="Times New Roman"/>
                <a:cs typeface="Times New Roman"/>
              </a:rPr>
              <a:t> </a:t>
            </a:r>
            <a:r>
              <a:rPr sz="2000" b="1" spc="-5" dirty="0">
                <a:latin typeface="Times New Roman"/>
                <a:cs typeface="Times New Roman"/>
              </a:rPr>
              <a:t>Project</a:t>
            </a:r>
            <a:r>
              <a:rPr sz="2400" b="1" spc="-5" dirty="0" smtClean="0">
                <a:latin typeface="Times New Roman"/>
                <a:cs typeface="Times New Roman"/>
              </a:rPr>
              <a:t>:</a:t>
            </a:r>
            <a:endParaRPr lang="en-US" dirty="0" smtClean="0">
              <a:latin typeface="Times New Roman"/>
              <a:cs typeface="Times New Roman"/>
            </a:endParaRPr>
          </a:p>
          <a:p>
            <a:pPr algn="just" fontAlgn="auto">
              <a:spcBef>
                <a:spcPts val="0"/>
              </a:spcBef>
              <a:spcAft>
                <a:spcPts val="0"/>
              </a:spcAft>
              <a:buFont typeface="Arial" pitchFamily="34" charset="0"/>
              <a:buChar char="•"/>
              <a:defRPr/>
            </a:pPr>
            <a:r>
              <a:rPr lang="en-US" dirty="0" smtClean="0">
                <a:latin typeface="Times New Roman"/>
                <a:cs typeface="Times New Roman"/>
              </a:rPr>
              <a:t>To detect the location of missing people / wanted criminals.</a:t>
            </a:r>
          </a:p>
          <a:p>
            <a:pPr algn="just" fontAlgn="auto">
              <a:spcBef>
                <a:spcPts val="0"/>
              </a:spcBef>
              <a:spcAft>
                <a:spcPts val="0"/>
              </a:spcAft>
              <a:buFont typeface="Arial" pitchFamily="34" charset="0"/>
              <a:buChar char="•"/>
              <a:defRPr/>
            </a:pPr>
            <a:r>
              <a:rPr lang="en-US" dirty="0" smtClean="0">
                <a:latin typeface="Times New Roman"/>
                <a:ea typeface="+mn-lt"/>
                <a:cs typeface="Times New Roman"/>
              </a:rPr>
              <a:t> To construct an alerting system to identify any illegal items are publicly carried by people such as weapons.</a:t>
            </a:r>
            <a:endParaRPr dirty="0">
              <a:latin typeface="Times New Roman"/>
              <a:cs typeface="Times New Roman"/>
            </a:endParaRPr>
          </a:p>
        </p:txBody>
      </p:sp>
      <p:sp>
        <p:nvSpPr>
          <p:cNvPr id="10" name="Date Placeholder 9"/>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1" name="Footer Placeholder 10"/>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3" name="Slide Number Placeholder 12"/>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4</a:t>
            </a:fld>
            <a:endParaRPr lang="en-US" sz="1100">
              <a:latin typeface="Rockwell"/>
              <a:cs typeface="Rockwe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4736" y="533908"/>
            <a:ext cx="2422779" cy="211200"/>
          </a:xfrm>
          <a:prstGeom prst="rect">
            <a:avLst/>
          </a:prstGeom>
        </p:spPr>
      </p:pic>
      <p:sp>
        <p:nvSpPr>
          <p:cNvPr id="9" name="TextBox 8"/>
          <p:cNvSpPr txBox="1"/>
          <p:nvPr/>
        </p:nvSpPr>
        <p:spPr>
          <a:xfrm>
            <a:off x="554736" y="1752600"/>
            <a:ext cx="7827264" cy="3139321"/>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smtClean="0">
                <a:latin typeface="Times New Roman"/>
                <a:ea typeface="+mn-lt"/>
                <a:cs typeface="+mn-lt"/>
              </a:rPr>
              <a:t>An average of 200 Children go missing in India every day. Girls made up 52,049 missing cases in 2019 while boys accounted for 21,074 cases. It has also been reported that 15 transgender children went missing in 2019. </a:t>
            </a:r>
          </a:p>
          <a:p>
            <a:pPr marL="285750" indent="-285750" algn="just">
              <a:buFont typeface="Wingdings" panose="05000000000000000000" pitchFamily="2" charset="2"/>
              <a:buChar char="v"/>
            </a:pPr>
            <a:r>
              <a:rPr lang="en-US" dirty="0" smtClean="0">
                <a:latin typeface="Times New Roman"/>
                <a:ea typeface="+mn-lt"/>
                <a:cs typeface="+mn-lt"/>
              </a:rPr>
              <a:t>Every day, there are a minimum of 50 suspects and numerous identified criminals who are roaming freely in the public. </a:t>
            </a: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To avoid this situation, we introduce </a:t>
            </a:r>
            <a:r>
              <a:rPr lang="en-US" dirty="0" smtClean="0">
                <a:latin typeface="Times New Roman"/>
                <a:ea typeface="+mn-lt"/>
                <a:cs typeface="+mn-lt"/>
              </a:rPr>
              <a:t>an AI based tracking system through which the wanted criminals along with the missing people can be tracked real-time and the police will be alerted with the location wherever they are located.</a:t>
            </a:r>
          </a:p>
          <a:p>
            <a:pPr marL="285750" indent="-285750" algn="just">
              <a:buFont typeface="Wingdings" panose="05000000000000000000" pitchFamily="2" charset="2"/>
              <a:buChar char="v"/>
            </a:pPr>
            <a:r>
              <a:rPr lang="en-US" dirty="0" smtClean="0">
                <a:latin typeface="Times New Roman"/>
                <a:ea typeface="+mn-lt"/>
                <a:cs typeface="+mn-lt"/>
              </a:rPr>
              <a:t>As the traditional method is to search for him in the streets manually, this method will decrease the time taken for such cases.</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1" name="Date Placeholder 10"/>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2" name="Footer Placeholder 11"/>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4" name="Slide Number Placeholder 13"/>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5</a:t>
            </a:fld>
            <a:endParaRPr lang="en-US" sz="1100">
              <a:latin typeface="Rockwell"/>
              <a:cs typeface="Rockwe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4291" y="902208"/>
            <a:ext cx="3330765" cy="210692"/>
          </a:xfrm>
          <a:prstGeom prst="rect">
            <a:avLst/>
          </a:prstGeom>
        </p:spPr>
      </p:pic>
      <p:sp>
        <p:nvSpPr>
          <p:cNvPr id="3" name="object 3"/>
          <p:cNvSpPr txBox="1"/>
          <p:nvPr/>
        </p:nvSpPr>
        <p:spPr>
          <a:xfrm>
            <a:off x="535940" y="1831085"/>
            <a:ext cx="7848600" cy="4809650"/>
          </a:xfrm>
          <a:prstGeom prst="rect">
            <a:avLst/>
          </a:prstGeom>
        </p:spPr>
        <p:txBody>
          <a:bodyPr vert="horz" wrap="square" lIns="0" tIns="48895" rIns="0" bIns="0" rtlCol="0">
            <a:spAutoFit/>
          </a:bodyPr>
          <a:lstStyle/>
          <a:p>
            <a:pPr marL="194945" marR="261620" indent="-182880" algn="just">
              <a:spcBef>
                <a:spcPts val="385"/>
              </a:spcBef>
              <a:buClr>
                <a:srgbClr val="9E3611"/>
              </a:buClr>
              <a:buSzPct val="85416"/>
              <a:buFont typeface="Wingdings"/>
              <a:buChar char=""/>
              <a:tabLst>
                <a:tab pos="195580" algn="l"/>
              </a:tabLst>
            </a:pPr>
            <a:r>
              <a:rPr lang="en-US" dirty="0" err="1" smtClean="0">
                <a:latin typeface="Times New Roman" pitchFamily="18" charset="0"/>
                <a:cs typeface="Times New Roman" pitchFamily="18" charset="0"/>
              </a:rPr>
              <a:t>Ayyappan</a:t>
            </a:r>
            <a:r>
              <a:rPr lang="en-US" dirty="0" smtClean="0">
                <a:latin typeface="Times New Roman" pitchFamily="18" charset="0"/>
                <a:cs typeface="Times New Roman" pitchFamily="18" charset="0"/>
              </a:rPr>
              <a:t>, S., and S. Matilda. "Criminals And Missing Children Identification Using Face Recognition And Web Scrapping." In </a:t>
            </a:r>
            <a:r>
              <a:rPr lang="en-US" i="1" dirty="0" smtClean="0">
                <a:latin typeface="Times New Roman" pitchFamily="18" charset="0"/>
                <a:cs typeface="Times New Roman" pitchFamily="18" charset="0"/>
              </a:rPr>
              <a:t>2020 International Conference on System, Computation, Automation and Networking (ICSCAN)</a:t>
            </a:r>
            <a:r>
              <a:rPr lang="en-US" dirty="0" smtClean="0">
                <a:latin typeface="Times New Roman" pitchFamily="18" charset="0"/>
                <a:cs typeface="Times New Roman" pitchFamily="18" charset="0"/>
              </a:rPr>
              <a:t>, pp. 1-5. IEEE, 2020.</a:t>
            </a:r>
          </a:p>
          <a:p>
            <a:pPr marL="12065" marR="261620" algn="just">
              <a:spcBef>
                <a:spcPts val="385"/>
              </a:spcBef>
              <a:buClr>
                <a:srgbClr val="9E3611"/>
              </a:buClr>
              <a:buSzPct val="85416"/>
              <a:tabLst>
                <a:tab pos="195580" algn="l"/>
              </a:tabLst>
            </a:pPr>
            <a:r>
              <a:rPr lang="en-US" sz="1500" dirty="0">
                <a:latin typeface="Times New Roman" pitchFamily="18" charset="0"/>
                <a:cs typeface="Times New Roman" pitchFamily="18" charset="0"/>
              </a:rPr>
              <a:t>T</a:t>
            </a:r>
            <a:r>
              <a:rPr lang="en-US" sz="1500" dirty="0" smtClean="0">
                <a:latin typeface="Times New Roman" pitchFamily="18" charset="0"/>
                <a:cs typeface="Times New Roman" pitchFamily="18" charset="0"/>
              </a:rPr>
              <a:t>his paper scraps images from social media websites and recognizes faces from the dataset of criminals and missing children using HAAR cascade classifier. </a:t>
            </a:r>
            <a:r>
              <a:rPr lang="en-US" sz="1500" dirty="0">
                <a:latin typeface="Times New Roman" pitchFamily="18" charset="0"/>
                <a:cs typeface="Times New Roman" pitchFamily="18" charset="0"/>
              </a:rPr>
              <a:t>It creates a unique template for each face and compare them with other images available in dataset. If the match is found for the input face, then the details associated with the related image will be displayed</a:t>
            </a:r>
            <a:r>
              <a:rPr lang="en-US" sz="1500" dirty="0" smtClean="0">
                <a:latin typeface="Times New Roman" pitchFamily="18" charset="0"/>
                <a:cs typeface="Times New Roman" pitchFamily="18" charset="0"/>
              </a:rPr>
              <a:t>. </a:t>
            </a:r>
          </a:p>
          <a:p>
            <a:pPr marL="194945" marR="261620" indent="-182880" algn="just">
              <a:spcBef>
                <a:spcPts val="385"/>
              </a:spcBef>
              <a:buClr>
                <a:srgbClr val="9E3611"/>
              </a:buClr>
              <a:buSzPct val="85416"/>
              <a:buFont typeface="Wingdings"/>
              <a:buChar char=""/>
              <a:tabLst>
                <a:tab pos="195580" algn="l"/>
              </a:tabLst>
            </a:pPr>
            <a:r>
              <a:rPr lang="en-US" dirty="0" smtClean="0">
                <a:latin typeface="Times New Roman" pitchFamily="18" charset="0"/>
                <a:cs typeface="Times New Roman" pitchFamily="18" charset="0"/>
              </a:rPr>
              <a:t>Son, Ngo Tung, Bui Ngoc </a:t>
            </a:r>
            <a:r>
              <a:rPr lang="en-US" dirty="0" err="1" smtClean="0">
                <a:latin typeface="Times New Roman" pitchFamily="18" charset="0"/>
                <a:cs typeface="Times New Roman" pitchFamily="18" charset="0"/>
              </a:rPr>
              <a:t>Anh</a:t>
            </a:r>
            <a:r>
              <a:rPr lang="en-US" dirty="0" smtClean="0">
                <a:latin typeface="Times New Roman" pitchFamily="18" charset="0"/>
                <a:cs typeface="Times New Roman" pitchFamily="18" charset="0"/>
              </a:rPr>
              <a:t>, Tran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Ban, Le Phuong Chi, Bui </a:t>
            </a:r>
            <a:r>
              <a:rPr lang="en-US" dirty="0" err="1" smtClean="0">
                <a:latin typeface="Times New Roman" pitchFamily="18" charset="0"/>
                <a:cs typeface="Times New Roman" pitchFamily="18" charset="0"/>
              </a:rPr>
              <a:t>Dinh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Chien</a:t>
            </a:r>
            <a:r>
              <a:rPr lang="en-US" dirty="0" smtClean="0">
                <a:latin typeface="Times New Roman" pitchFamily="18" charset="0"/>
                <a:cs typeface="Times New Roman" pitchFamily="18" charset="0"/>
              </a:rPr>
              <a:t>, Duong </a:t>
            </a:r>
            <a:r>
              <a:rPr lang="en-US" dirty="0" err="1" smtClean="0">
                <a:latin typeface="Times New Roman" pitchFamily="18" charset="0"/>
                <a:cs typeface="Times New Roman" pitchFamily="18" charset="0"/>
              </a:rPr>
              <a:t>Xuan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Hoa</a:t>
            </a:r>
            <a:r>
              <a:rPr lang="en-US" dirty="0" smtClean="0">
                <a:latin typeface="Times New Roman" pitchFamily="18" charset="0"/>
                <a:cs typeface="Times New Roman" pitchFamily="18" charset="0"/>
              </a:rPr>
              <a:t>, Le Van </a:t>
            </a:r>
            <a:r>
              <a:rPr lang="en-US" dirty="0" err="1" smtClean="0">
                <a:latin typeface="Times New Roman" pitchFamily="18" charset="0"/>
                <a:cs typeface="Times New Roman" pitchFamily="18" charset="0"/>
              </a:rPr>
              <a:t>Thanh</a:t>
            </a:r>
            <a:r>
              <a:rPr lang="en-US" dirty="0" smtClean="0">
                <a:latin typeface="Times New Roman" pitchFamily="18" charset="0"/>
                <a:cs typeface="Times New Roman" pitchFamily="18" charset="0"/>
              </a:rPr>
              <a:t>, Tran </a:t>
            </a:r>
            <a:r>
              <a:rPr lang="en-US" dirty="0" err="1" smtClean="0">
                <a:latin typeface="Times New Roman" pitchFamily="18" charset="0"/>
                <a:cs typeface="Times New Roman" pitchFamily="18" charset="0"/>
              </a:rPr>
              <a:t>Quang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Huy</a:t>
            </a:r>
            <a:r>
              <a:rPr lang="en-US" dirty="0" smtClean="0">
                <a:latin typeface="Times New Roman" pitchFamily="18" charset="0"/>
                <a:cs typeface="Times New Roman" pitchFamily="18" charset="0"/>
              </a:rPr>
              <a:t>, Le </a:t>
            </a:r>
            <a:r>
              <a:rPr lang="en-US" dirty="0" err="1" smtClean="0">
                <a:latin typeface="Times New Roman" pitchFamily="18" charset="0"/>
                <a:cs typeface="Times New Roman" pitchFamily="18" charset="0"/>
              </a:rPr>
              <a:t>Dinh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Duy</a:t>
            </a:r>
            <a:r>
              <a:rPr lang="en-US" dirty="0" smtClean="0">
                <a:latin typeface="Times New Roman" pitchFamily="18" charset="0"/>
                <a:cs typeface="Times New Roman" pitchFamily="18" charset="0"/>
              </a:rPr>
              <a:t>, and Muhammad Hassan </a:t>
            </a:r>
            <a:r>
              <a:rPr lang="en-US" dirty="0" err="1" smtClean="0">
                <a:latin typeface="Times New Roman" pitchFamily="18" charset="0"/>
                <a:cs typeface="Times New Roman" pitchFamily="18" charset="0"/>
              </a:rPr>
              <a:t>Raza</a:t>
            </a:r>
            <a:r>
              <a:rPr lang="en-US" dirty="0" smtClean="0">
                <a:latin typeface="Times New Roman" pitchFamily="18" charset="0"/>
                <a:cs typeface="Times New Roman" pitchFamily="18" charset="0"/>
              </a:rPr>
              <a:t> Khan. "Implementing </a:t>
            </a:r>
            <a:r>
              <a:rPr lang="en-US" dirty="0" err="1" smtClean="0">
                <a:latin typeface="Times New Roman" pitchFamily="18" charset="0"/>
                <a:cs typeface="Times New Roman" pitchFamily="18" charset="0"/>
              </a:rPr>
              <a:t>cctv</a:t>
            </a:r>
            <a:r>
              <a:rPr lang="en-US" dirty="0" smtClean="0">
                <a:latin typeface="Times New Roman" pitchFamily="18" charset="0"/>
                <a:cs typeface="Times New Roman" pitchFamily="18" charset="0"/>
              </a:rPr>
              <a:t>-based attendance taking support system using deep face recognition: A case study at </a:t>
            </a:r>
            <a:r>
              <a:rPr lang="en-US" dirty="0" err="1" smtClean="0">
                <a:latin typeface="Times New Roman" pitchFamily="18" charset="0"/>
                <a:cs typeface="Times New Roman" pitchFamily="18" charset="0"/>
              </a:rPr>
              <a:t>fpt</a:t>
            </a:r>
            <a:r>
              <a:rPr lang="en-US" dirty="0" smtClean="0">
                <a:latin typeface="Times New Roman" pitchFamily="18" charset="0"/>
                <a:cs typeface="Times New Roman" pitchFamily="18" charset="0"/>
              </a:rPr>
              <a:t> polytechnic college." </a:t>
            </a:r>
            <a:r>
              <a:rPr lang="en-US" i="1" dirty="0" smtClean="0">
                <a:latin typeface="Times New Roman" pitchFamily="18" charset="0"/>
                <a:cs typeface="Times New Roman" pitchFamily="18" charset="0"/>
              </a:rPr>
              <a:t>Symmetry</a:t>
            </a:r>
            <a:r>
              <a:rPr lang="en-US" dirty="0" smtClean="0">
                <a:latin typeface="Times New Roman" pitchFamily="18" charset="0"/>
                <a:cs typeface="Times New Roman" pitchFamily="18" charset="0"/>
              </a:rPr>
              <a:t> 12, no. 2 (2020): 307.</a:t>
            </a:r>
          </a:p>
          <a:p>
            <a:pPr marL="12065" marR="261620" algn="just">
              <a:spcBef>
                <a:spcPts val="385"/>
              </a:spcBef>
              <a:buClr>
                <a:srgbClr val="9E3611"/>
              </a:buClr>
              <a:buSzPct val="85416"/>
              <a:tabLst>
                <a:tab pos="195580" algn="l"/>
              </a:tabLst>
            </a:pPr>
            <a:r>
              <a:rPr lang="en-US" sz="1500" dirty="0" smtClean="0">
                <a:latin typeface="Times New Roman" pitchFamily="18" charset="0"/>
                <a:cs typeface="Times New Roman" pitchFamily="18" charset="0"/>
              </a:rPr>
              <a:t>This paper shows </a:t>
            </a:r>
            <a:r>
              <a:rPr lang="en-US" sz="1500" dirty="0">
                <a:latin typeface="Times New Roman" pitchFamily="18" charset="0"/>
                <a:cs typeface="Times New Roman" pitchFamily="18" charset="0"/>
              </a:rPr>
              <a:t>how we design, implement, and conduct the empirical comparisons of machine learning open libraries in building attendance taking (AT) support systems using indoor security cameras called ATSS.</a:t>
            </a:r>
            <a:endParaRPr lang="en-US" sz="1500" dirty="0" smtClean="0">
              <a:latin typeface="Times New Roman" pitchFamily="18" charset="0"/>
              <a:cs typeface="Times New Roman" pitchFamily="18" charset="0"/>
            </a:endParaRPr>
          </a:p>
          <a:p>
            <a:pPr marL="194945" marR="261620" indent="-182880" algn="just">
              <a:spcBef>
                <a:spcPts val="385"/>
              </a:spcBef>
              <a:buClr>
                <a:srgbClr val="9E3611"/>
              </a:buClr>
              <a:buSzPct val="85416"/>
              <a:buFont typeface="Wingdings"/>
              <a:buChar char=""/>
              <a:tabLst>
                <a:tab pos="195580" algn="l"/>
              </a:tabLst>
            </a:pPr>
            <a:endParaRPr lang="en-US" sz="2000" dirty="0" smtClean="0">
              <a:latin typeface="Times New Roman" pitchFamily="18" charset="0"/>
              <a:cs typeface="Times New Roman" pitchFamily="18" charset="0"/>
            </a:endParaRPr>
          </a:p>
        </p:txBody>
      </p:sp>
      <p:sp>
        <p:nvSpPr>
          <p:cNvPr id="10" name="Date Placeholder 9"/>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1" name="Footer Placeholder 10"/>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3" name="Slide Number Placeholder 12"/>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6</a:t>
            </a:fld>
            <a:endParaRPr lang="en-US" sz="1100">
              <a:latin typeface="Rockwell"/>
              <a:cs typeface="Rockwe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4291" y="902208"/>
            <a:ext cx="3330765" cy="210692"/>
          </a:xfrm>
          <a:prstGeom prst="rect">
            <a:avLst/>
          </a:prstGeom>
        </p:spPr>
      </p:pic>
      <p:sp>
        <p:nvSpPr>
          <p:cNvPr id="3" name="object 3"/>
          <p:cNvSpPr txBox="1"/>
          <p:nvPr/>
        </p:nvSpPr>
        <p:spPr>
          <a:xfrm>
            <a:off x="535940" y="1831085"/>
            <a:ext cx="7848600" cy="4450577"/>
          </a:xfrm>
          <a:prstGeom prst="rect">
            <a:avLst/>
          </a:prstGeom>
        </p:spPr>
        <p:txBody>
          <a:bodyPr vert="horz" wrap="square" lIns="0" tIns="48895" rIns="0" bIns="0" rtlCol="0">
            <a:spAutoFit/>
          </a:bodyPr>
          <a:lstStyle/>
          <a:p>
            <a:pPr marL="194945" marR="261620" indent="-182880" algn="just">
              <a:spcBef>
                <a:spcPts val="385"/>
              </a:spcBef>
              <a:buClr>
                <a:srgbClr val="9E3611"/>
              </a:buClr>
              <a:buSzPct val="85416"/>
              <a:buFont typeface="Arial" pitchFamily="34" charset="0"/>
              <a:buChar char="•"/>
              <a:tabLst>
                <a:tab pos="195580" algn="l"/>
              </a:tabLst>
            </a:pPr>
            <a:r>
              <a:rPr lang="en-US" dirty="0" smtClean="0">
                <a:latin typeface="Times New Roman" pitchFamily="18" charset="0"/>
                <a:cs typeface="Times New Roman" pitchFamily="18" charset="0"/>
              </a:rPr>
              <a:t>Jose, Edwin, M. </a:t>
            </a:r>
            <a:r>
              <a:rPr lang="en-US" dirty="0" err="1" smtClean="0">
                <a:latin typeface="Times New Roman" pitchFamily="18" charset="0"/>
                <a:cs typeface="Times New Roman" pitchFamily="18" charset="0"/>
              </a:rPr>
              <a:t>Greeshma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Mithun</a:t>
            </a:r>
            <a:r>
              <a:rPr lang="en-US" dirty="0" smtClean="0">
                <a:latin typeface="Times New Roman" pitchFamily="18" charset="0"/>
                <a:cs typeface="Times New Roman" pitchFamily="18" charset="0"/>
              </a:rPr>
              <a:t> TP </a:t>
            </a:r>
            <a:r>
              <a:rPr lang="en-US" dirty="0" err="1" smtClean="0">
                <a:latin typeface="Times New Roman" pitchFamily="18" charset="0"/>
                <a:cs typeface="Times New Roman" pitchFamily="18" charset="0"/>
              </a:rPr>
              <a:t>Haridas</a:t>
            </a:r>
            <a:r>
              <a:rPr lang="en-US" dirty="0" smtClean="0">
                <a:latin typeface="Times New Roman" pitchFamily="18" charset="0"/>
                <a:cs typeface="Times New Roman" pitchFamily="18" charset="0"/>
              </a:rPr>
              <a:t>, and M. H. </a:t>
            </a:r>
            <a:r>
              <a:rPr lang="en-US" dirty="0" err="1" smtClean="0">
                <a:latin typeface="Times New Roman" pitchFamily="18" charset="0"/>
                <a:cs typeface="Times New Roman" pitchFamily="18" charset="0"/>
              </a:rPr>
              <a:t>Supriya</a:t>
            </a:r>
            <a:r>
              <a:rPr lang="en-US" dirty="0" smtClean="0">
                <a:latin typeface="Times New Roman" pitchFamily="18" charset="0"/>
                <a:cs typeface="Times New Roman" pitchFamily="18" charset="0"/>
              </a:rPr>
              <a:t>. "Face recognition based surveillance system using </a:t>
            </a:r>
            <a:r>
              <a:rPr lang="en-US" dirty="0" err="1" smtClean="0">
                <a:latin typeface="Times New Roman" pitchFamily="18" charset="0"/>
                <a:cs typeface="Times New Roman" pitchFamily="18" charset="0"/>
              </a:rPr>
              <a:t>facenet</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mtcnn</a:t>
            </a:r>
            <a:r>
              <a:rPr lang="en-US" dirty="0" smtClean="0">
                <a:latin typeface="Times New Roman" pitchFamily="18" charset="0"/>
                <a:cs typeface="Times New Roman" pitchFamily="18" charset="0"/>
              </a:rPr>
              <a:t> on </a:t>
            </a:r>
            <a:r>
              <a:rPr lang="en-US" dirty="0" err="1" smtClean="0">
                <a:latin typeface="Times New Roman" pitchFamily="18" charset="0"/>
                <a:cs typeface="Times New Roman" pitchFamily="18" charset="0"/>
              </a:rPr>
              <a:t>jetson</a:t>
            </a:r>
            <a:r>
              <a:rPr lang="en-US" dirty="0" smtClean="0">
                <a:latin typeface="Times New Roman" pitchFamily="18" charset="0"/>
                <a:cs typeface="Times New Roman" pitchFamily="18" charset="0"/>
              </a:rPr>
              <a:t> tx2." In </a:t>
            </a:r>
            <a:r>
              <a:rPr lang="en-US" i="1" dirty="0" smtClean="0">
                <a:latin typeface="Times New Roman" pitchFamily="18" charset="0"/>
                <a:cs typeface="Times New Roman" pitchFamily="18" charset="0"/>
              </a:rPr>
              <a:t>2019 5th International Conference on Advanced Computing &amp; Communication Systems (ICACCS)</a:t>
            </a:r>
            <a:r>
              <a:rPr lang="en-US" dirty="0" smtClean="0">
                <a:latin typeface="Times New Roman" pitchFamily="18" charset="0"/>
                <a:cs typeface="Times New Roman" pitchFamily="18" charset="0"/>
              </a:rPr>
              <a:t>, pp. 608-613. IEEE, 2019.</a:t>
            </a:r>
          </a:p>
          <a:p>
            <a:pPr marL="12065" marR="261620" algn="just">
              <a:spcBef>
                <a:spcPts val="385"/>
              </a:spcBef>
              <a:buClr>
                <a:srgbClr val="9E3611"/>
              </a:buClr>
              <a:buSzPct val="85416"/>
              <a:tabLst>
                <a:tab pos="195580" algn="l"/>
              </a:tabLst>
            </a:pPr>
            <a:r>
              <a:rPr lang="en-US" sz="1500" dirty="0">
                <a:latin typeface="Times New Roman" pitchFamily="18" charset="0"/>
                <a:cs typeface="Times New Roman" pitchFamily="18" charset="0"/>
              </a:rPr>
              <a:t>This paper presents the implementation of an intelligent </a:t>
            </a:r>
            <a:r>
              <a:rPr lang="en-US" sz="1500" dirty="0" err="1">
                <a:latin typeface="Times New Roman" pitchFamily="18" charset="0"/>
                <a:cs typeface="Times New Roman" pitchFamily="18" charset="0"/>
              </a:rPr>
              <a:t>multicamera</a:t>
            </a:r>
            <a:r>
              <a:rPr lang="en-US" sz="1500" dirty="0">
                <a:latin typeface="Times New Roman" pitchFamily="18" charset="0"/>
                <a:cs typeface="Times New Roman" pitchFamily="18" charset="0"/>
              </a:rPr>
              <a:t> Face Recognition based surveillance system using </a:t>
            </a:r>
            <a:r>
              <a:rPr lang="en-US" sz="1500" dirty="0" err="1">
                <a:latin typeface="Times New Roman" pitchFamily="18" charset="0"/>
                <a:cs typeface="Times New Roman" pitchFamily="18" charset="0"/>
              </a:rPr>
              <a:t>FaceNet</a:t>
            </a:r>
            <a:r>
              <a:rPr lang="en-US" sz="1500" dirty="0">
                <a:latin typeface="Times New Roman" pitchFamily="18" charset="0"/>
                <a:cs typeface="Times New Roman" pitchFamily="18" charset="0"/>
              </a:rPr>
              <a:t> and MTCNN algorithm on </a:t>
            </a:r>
            <a:r>
              <a:rPr lang="en-US" sz="1500" dirty="0" err="1">
                <a:latin typeface="Times New Roman" pitchFamily="18" charset="0"/>
                <a:cs typeface="Times New Roman" pitchFamily="18" charset="0"/>
              </a:rPr>
              <a:t>Jetson</a:t>
            </a:r>
            <a:r>
              <a:rPr lang="en-US" sz="1500" dirty="0">
                <a:latin typeface="Times New Roman" pitchFamily="18" charset="0"/>
                <a:cs typeface="Times New Roman" pitchFamily="18" charset="0"/>
              </a:rPr>
              <a:t> TX2. The proposed portable system tracks the subject or the suspect with the camera ID/location together with the timestamp and logs his presence in the database, using multiple camera installation.</a:t>
            </a:r>
            <a:endParaRPr lang="en-US" sz="1500" dirty="0" smtClean="0">
              <a:latin typeface="Times New Roman" pitchFamily="18" charset="0"/>
              <a:cs typeface="Times New Roman" pitchFamily="18" charset="0"/>
            </a:endParaRPr>
          </a:p>
          <a:p>
            <a:pPr marL="194945" marR="261620" indent="-182880" algn="just">
              <a:spcBef>
                <a:spcPts val="385"/>
              </a:spcBef>
              <a:buClr>
                <a:srgbClr val="9E3611"/>
              </a:buClr>
              <a:buSzPct val="85416"/>
              <a:buFont typeface="Wingdings"/>
              <a:buChar char=""/>
              <a:tabLst>
                <a:tab pos="195580" algn="l"/>
              </a:tabLst>
            </a:pPr>
            <a:r>
              <a:rPr lang="en-US" dirty="0" err="1" smtClean="0">
                <a:latin typeface="Times New Roman" pitchFamily="18" charset="0"/>
                <a:cs typeface="Times New Roman" pitchFamily="18" charset="0"/>
              </a:rPr>
              <a:t>Shirsat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Samit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Aakash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Naik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Darshan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Tamse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Jaysingh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Yadav</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Pratiksha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Shetgaonkar</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Shailendra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Aswale</a:t>
            </a:r>
            <a:r>
              <a:rPr lang="en-US" dirty="0" smtClean="0">
                <a:latin typeface="Times New Roman" pitchFamily="18" charset="0"/>
                <a:cs typeface="Times New Roman" pitchFamily="18" charset="0"/>
              </a:rPr>
              <a:t>. "Proposed System for Criminal Detection and Recognition on CCTV Data Using Cloud and Machine Learning." In </a:t>
            </a:r>
            <a:r>
              <a:rPr lang="en-US" i="1" dirty="0" smtClean="0">
                <a:latin typeface="Times New Roman" pitchFamily="18" charset="0"/>
                <a:cs typeface="Times New Roman" pitchFamily="18" charset="0"/>
              </a:rPr>
              <a:t>2019 International Conference on Vision Towards Emerging Trends in Communication and Networking (</a:t>
            </a:r>
            <a:r>
              <a:rPr lang="en-US" i="1" dirty="0" err="1" smtClean="0">
                <a:latin typeface="Times New Roman" pitchFamily="18" charset="0"/>
                <a:cs typeface="Times New Roman" pitchFamily="18" charset="0"/>
              </a:rPr>
              <a:t>ViTECoN</a:t>
            </a:r>
            <a:r>
              <a:rPr lang="en-US" i="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pp. 1-6. IEEE, 2019.</a:t>
            </a:r>
          </a:p>
          <a:p>
            <a:pPr marL="12065" marR="261620" algn="just">
              <a:spcBef>
                <a:spcPts val="385"/>
              </a:spcBef>
              <a:buClr>
                <a:srgbClr val="9E3611"/>
              </a:buClr>
              <a:buSzPct val="85416"/>
              <a:tabLst>
                <a:tab pos="195580" algn="l"/>
              </a:tabLst>
            </a:pPr>
            <a:r>
              <a:rPr lang="en-US" sz="1500" dirty="0" smtClean="0">
                <a:latin typeface="Times New Roman" pitchFamily="18" charset="0"/>
                <a:cs typeface="Times New Roman" pitchFamily="18" charset="0"/>
              </a:rPr>
              <a:t>This paper proposes Criminal </a:t>
            </a:r>
            <a:r>
              <a:rPr lang="en-US" sz="1500" dirty="0">
                <a:latin typeface="Times New Roman" pitchFamily="18" charset="0"/>
                <a:cs typeface="Times New Roman" pitchFamily="18" charset="0"/>
              </a:rPr>
              <a:t>Detection &amp; Recognition using Cloud Computing and Machine Learning. This research paper proposes to use Microsoft Azure Cognitive services and Cloud system for implementation of the proposed system</a:t>
            </a:r>
            <a:endParaRPr lang="en-US" sz="1500" dirty="0" smtClean="0">
              <a:latin typeface="Times New Roman" pitchFamily="18" charset="0"/>
              <a:cs typeface="Times New Roman" pitchFamily="18" charset="0"/>
            </a:endParaRPr>
          </a:p>
        </p:txBody>
      </p:sp>
      <p:sp>
        <p:nvSpPr>
          <p:cNvPr id="10" name="Date Placeholder 9"/>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1" name="Footer Placeholder 10"/>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3" name="Slide Number Placeholder 12"/>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7</a:t>
            </a:fld>
            <a:endParaRPr lang="en-US" sz="1100">
              <a:latin typeface="Rockwell"/>
              <a:cs typeface="Rockwe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4291" y="902208"/>
            <a:ext cx="3330765" cy="210692"/>
          </a:xfrm>
          <a:prstGeom prst="rect">
            <a:avLst/>
          </a:prstGeom>
        </p:spPr>
      </p:pic>
      <p:sp>
        <p:nvSpPr>
          <p:cNvPr id="3" name="object 3"/>
          <p:cNvSpPr txBox="1"/>
          <p:nvPr/>
        </p:nvSpPr>
        <p:spPr>
          <a:xfrm>
            <a:off x="535940" y="1831085"/>
            <a:ext cx="7848600" cy="4245393"/>
          </a:xfrm>
          <a:prstGeom prst="rect">
            <a:avLst/>
          </a:prstGeom>
        </p:spPr>
        <p:txBody>
          <a:bodyPr vert="horz" wrap="square" lIns="0" tIns="48895" rIns="0" bIns="0" rtlCol="0">
            <a:spAutoFit/>
          </a:bodyPr>
          <a:lstStyle/>
          <a:p>
            <a:pPr marL="194945" marR="261620" indent="-182880" algn="just">
              <a:spcBef>
                <a:spcPts val="385"/>
              </a:spcBef>
              <a:buClr>
                <a:srgbClr val="9E3611"/>
              </a:buClr>
              <a:buSzPct val="85416"/>
              <a:buFont typeface="Arial" pitchFamily="34" charset="0"/>
              <a:buChar char="•"/>
              <a:tabLst>
                <a:tab pos="195580" algn="l"/>
              </a:tabLst>
            </a:pPr>
            <a:r>
              <a:rPr lang="en-US" dirty="0" err="1" smtClean="0">
                <a:latin typeface="Times New Roman" pitchFamily="18" charset="0"/>
                <a:cs typeface="Times New Roman" pitchFamily="18" charset="0"/>
              </a:rPr>
              <a:t>Papaioannou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Savvas</a:t>
            </a:r>
            <a:r>
              <a:rPr lang="en-US" dirty="0" smtClean="0">
                <a:latin typeface="Times New Roman" pitchFamily="18" charset="0"/>
                <a:cs typeface="Times New Roman" pitchFamily="18" charset="0"/>
              </a:rPr>
              <a:t>, Andrew Markham, and </a:t>
            </a:r>
            <a:r>
              <a:rPr lang="en-US" dirty="0" err="1" smtClean="0">
                <a:latin typeface="Times New Roman" pitchFamily="18" charset="0"/>
                <a:cs typeface="Times New Roman" pitchFamily="18" charset="0"/>
              </a:rPr>
              <a:t>Niki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Trigoni</a:t>
            </a:r>
            <a:r>
              <a:rPr lang="en-US" dirty="0" smtClean="0">
                <a:latin typeface="Times New Roman" pitchFamily="18" charset="0"/>
                <a:cs typeface="Times New Roman" pitchFamily="18" charset="0"/>
              </a:rPr>
              <a:t>. "Tracking people in highly dynamic industrial environments." </a:t>
            </a:r>
            <a:r>
              <a:rPr lang="en-US" i="1" dirty="0" smtClean="0">
                <a:latin typeface="Times New Roman" pitchFamily="18" charset="0"/>
                <a:cs typeface="Times New Roman" pitchFamily="18" charset="0"/>
              </a:rPr>
              <a:t>IEEE Transactions on mobile computing</a:t>
            </a:r>
            <a:r>
              <a:rPr lang="en-US" dirty="0" smtClean="0">
                <a:latin typeface="Times New Roman" pitchFamily="18" charset="0"/>
                <a:cs typeface="Times New Roman" pitchFamily="18" charset="0"/>
              </a:rPr>
              <a:t> 16, no. 8 (2016): 2351-2365.</a:t>
            </a:r>
          </a:p>
          <a:p>
            <a:pPr marL="12065" marR="261620" algn="just">
              <a:spcBef>
                <a:spcPts val="385"/>
              </a:spcBef>
              <a:buClr>
                <a:srgbClr val="9E3611"/>
              </a:buClr>
              <a:buSzPct val="85416"/>
              <a:tabLst>
                <a:tab pos="195580" algn="l"/>
              </a:tabLst>
            </a:pPr>
            <a:r>
              <a:rPr lang="en-US" sz="1500" dirty="0" smtClean="0">
                <a:latin typeface="Times New Roman" pitchFamily="18" charset="0"/>
                <a:cs typeface="Times New Roman" pitchFamily="18" charset="0"/>
              </a:rPr>
              <a:t>This paper leverages </a:t>
            </a:r>
            <a:r>
              <a:rPr lang="en-US" sz="1500" dirty="0">
                <a:latin typeface="Times New Roman" pitchFamily="18" charset="0"/>
                <a:cs typeface="Times New Roman" pitchFamily="18" charset="0"/>
              </a:rPr>
              <a:t>the existing CCTV camera infrastructure found in many industrial settings along with radio and inertial sensors within each worker’s mobile phone to accurately track multiple people</a:t>
            </a:r>
            <a:r>
              <a:rPr lang="en-US" sz="150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194945" marR="261620" indent="-182880" algn="just">
              <a:spcBef>
                <a:spcPts val="385"/>
              </a:spcBef>
              <a:buClr>
                <a:srgbClr val="9E3611"/>
              </a:buClr>
              <a:buSzPct val="85416"/>
              <a:buFont typeface="Wingdings"/>
              <a:buChar char=""/>
              <a:tabLst>
                <a:tab pos="195580" algn="l"/>
              </a:tabLst>
            </a:pPr>
            <a:r>
              <a:rPr lang="en-US" dirty="0" smtClean="0">
                <a:latin typeface="Times New Roman" pitchFamily="18" charset="0"/>
                <a:cs typeface="Times New Roman" pitchFamily="18" charset="0"/>
              </a:rPr>
              <a:t>Yang, Min-Chun, </a:t>
            </a:r>
            <a:r>
              <a:rPr lang="en-US" dirty="0" err="1" smtClean="0">
                <a:latin typeface="Times New Roman" pitchFamily="18" charset="0"/>
                <a:cs typeface="Times New Roman" pitchFamily="18" charset="0"/>
              </a:rPr>
              <a:t>Chia</a:t>
            </a:r>
            <a:r>
              <a:rPr lang="en-US" dirty="0" smtClean="0">
                <a:latin typeface="Times New Roman" pitchFamily="18" charset="0"/>
                <a:cs typeface="Times New Roman" pitchFamily="18" charset="0"/>
              </a:rPr>
              <a:t>-Po Wei, Yi-</a:t>
            </a:r>
            <a:r>
              <a:rPr lang="en-US" dirty="0" err="1" smtClean="0">
                <a:latin typeface="Times New Roman" pitchFamily="18" charset="0"/>
                <a:cs typeface="Times New Roman" pitchFamily="18" charset="0"/>
              </a:rPr>
              <a:t>Ren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Yeh</a:t>
            </a:r>
            <a:r>
              <a:rPr lang="en-US" dirty="0" smtClean="0">
                <a:latin typeface="Times New Roman" pitchFamily="18" charset="0"/>
                <a:cs typeface="Times New Roman" pitchFamily="18" charset="0"/>
              </a:rPr>
              <a:t>, and Yu-Chiang Frank Wang. "Recognition at a long distance: Very low resolution face recognition and hallucination." In </a:t>
            </a:r>
            <a:r>
              <a:rPr lang="en-US" i="1" dirty="0" smtClean="0">
                <a:latin typeface="Times New Roman" pitchFamily="18" charset="0"/>
                <a:cs typeface="Times New Roman" pitchFamily="18" charset="0"/>
              </a:rPr>
              <a:t>2015 International Conference on Biometrics (ICB)</a:t>
            </a:r>
            <a:r>
              <a:rPr lang="en-US" dirty="0" smtClean="0">
                <a:latin typeface="Times New Roman" pitchFamily="18" charset="0"/>
                <a:cs typeface="Times New Roman" pitchFamily="18" charset="0"/>
              </a:rPr>
              <a:t>, pp. 237-242. IEEE, 2015.</a:t>
            </a:r>
          </a:p>
          <a:p>
            <a:pPr marL="12065" marR="261620" algn="just">
              <a:spcBef>
                <a:spcPts val="385"/>
              </a:spcBef>
              <a:buClr>
                <a:srgbClr val="9E3611"/>
              </a:buClr>
              <a:buSzPct val="85416"/>
              <a:tabLst>
                <a:tab pos="195580" algn="l"/>
              </a:tabLst>
            </a:pPr>
            <a:r>
              <a:rPr lang="en-US" sz="1500" dirty="0" smtClean="0">
                <a:latin typeface="Times New Roman" pitchFamily="18" charset="0"/>
                <a:cs typeface="Times New Roman" pitchFamily="18" charset="0"/>
              </a:rPr>
              <a:t>This project is </a:t>
            </a:r>
            <a:r>
              <a:rPr lang="en-US" sz="1500" dirty="0">
                <a:latin typeface="Times New Roman" pitchFamily="18" charset="0"/>
                <a:cs typeface="Times New Roman" pitchFamily="18" charset="0"/>
              </a:rPr>
              <a:t>able to synthesize its person-specific HR version with recognition guarantees. In our experiments, we consider two different face image </a:t>
            </a:r>
            <a:r>
              <a:rPr lang="en-US" sz="1500" dirty="0" smtClean="0">
                <a:latin typeface="Times New Roman" pitchFamily="18" charset="0"/>
                <a:cs typeface="Times New Roman" pitchFamily="18" charset="0"/>
              </a:rPr>
              <a:t>datasets(HR &amp; VLR). </a:t>
            </a:r>
            <a:r>
              <a:rPr lang="en-US" sz="1500" dirty="0">
                <a:latin typeface="Times New Roman" pitchFamily="18" charset="0"/>
                <a:cs typeface="Times New Roman" pitchFamily="18" charset="0"/>
              </a:rPr>
              <a:t>Empirical results will support the use of our approach for both VLR face recognition. </a:t>
            </a:r>
            <a:endParaRPr lang="en-US" sz="1500" dirty="0" smtClean="0">
              <a:latin typeface="Times New Roman" pitchFamily="18" charset="0"/>
              <a:cs typeface="Times New Roman" pitchFamily="18" charset="0"/>
            </a:endParaRPr>
          </a:p>
          <a:p>
            <a:pPr marL="12065" marR="261620" algn="just">
              <a:spcBef>
                <a:spcPts val="385"/>
              </a:spcBef>
              <a:buClr>
                <a:srgbClr val="9E3611"/>
              </a:buClr>
              <a:buSzPct val="85416"/>
              <a:tabLst>
                <a:tab pos="195580" algn="l"/>
              </a:tabLst>
            </a:pPr>
            <a:r>
              <a:rPr lang="en-US" sz="1500" dirty="0" smtClean="0">
                <a:latin typeface="Times New Roman" pitchFamily="18" charset="0"/>
                <a:cs typeface="Times New Roman" pitchFamily="18" charset="0"/>
              </a:rPr>
              <a:t>(HR – High Resolution, VLR – Very Low Resolution)</a:t>
            </a:r>
          </a:p>
          <a:p>
            <a:pPr marL="194945" marR="261620" indent="-182880" algn="just">
              <a:spcBef>
                <a:spcPts val="385"/>
              </a:spcBef>
              <a:buClr>
                <a:srgbClr val="9E3611"/>
              </a:buClr>
              <a:buSzPct val="85416"/>
              <a:buFont typeface="Wingdings"/>
              <a:buChar char=""/>
              <a:tabLst>
                <a:tab pos="195580" algn="l"/>
              </a:tabLst>
            </a:pPr>
            <a:endParaRPr lang="en-US" sz="2000" dirty="0" smtClean="0">
              <a:latin typeface="Times New Roman" pitchFamily="18" charset="0"/>
              <a:cs typeface="Times New Roman" pitchFamily="18" charset="0"/>
            </a:endParaRPr>
          </a:p>
        </p:txBody>
      </p:sp>
      <p:sp>
        <p:nvSpPr>
          <p:cNvPr id="10" name="Date Placeholder 9"/>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1" name="Footer Placeholder 10"/>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3" name="Slide Number Placeholder 12"/>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8</a:t>
            </a:fld>
            <a:endParaRPr lang="en-US" sz="1100">
              <a:latin typeface="Rockwell"/>
              <a:cs typeface="Rockwe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4291" y="902208"/>
            <a:ext cx="3330765" cy="210692"/>
          </a:xfrm>
          <a:prstGeom prst="rect">
            <a:avLst/>
          </a:prstGeom>
        </p:spPr>
      </p:pic>
      <p:sp>
        <p:nvSpPr>
          <p:cNvPr id="3" name="object 3"/>
          <p:cNvSpPr txBox="1"/>
          <p:nvPr/>
        </p:nvSpPr>
        <p:spPr>
          <a:xfrm>
            <a:off x="535940" y="1831085"/>
            <a:ext cx="7848600" cy="4117153"/>
          </a:xfrm>
          <a:prstGeom prst="rect">
            <a:avLst/>
          </a:prstGeom>
        </p:spPr>
        <p:txBody>
          <a:bodyPr vert="horz" wrap="square" lIns="0" tIns="48895" rIns="0" bIns="0" rtlCol="0">
            <a:spAutoFit/>
          </a:bodyPr>
          <a:lstStyle/>
          <a:p>
            <a:pPr marL="194945" marR="261620" indent="-182880" algn="just">
              <a:spcBef>
                <a:spcPts val="385"/>
              </a:spcBef>
              <a:buClr>
                <a:srgbClr val="9E3611"/>
              </a:buClr>
              <a:buSzPct val="85416"/>
              <a:buFont typeface="Wingdings"/>
              <a:buChar char=""/>
              <a:tabLst>
                <a:tab pos="195580" algn="l"/>
              </a:tabLst>
            </a:pPr>
            <a:r>
              <a:rPr lang="en-US" dirty="0" err="1" smtClean="0">
                <a:latin typeface="Times New Roman" pitchFamily="18" charset="0"/>
                <a:cs typeface="Times New Roman" pitchFamily="18" charset="0"/>
              </a:rPr>
              <a:t>Klontz</a:t>
            </a:r>
            <a:r>
              <a:rPr lang="en-US" dirty="0" smtClean="0">
                <a:latin typeface="Times New Roman" pitchFamily="18" charset="0"/>
                <a:cs typeface="Times New Roman" pitchFamily="18" charset="0"/>
              </a:rPr>
              <a:t>, Joshua C., and Anil K. Jain. "A case study of automated face recognition: The </a:t>
            </a:r>
            <a:r>
              <a:rPr lang="en-US" dirty="0" err="1" smtClean="0">
                <a:latin typeface="Times New Roman" pitchFamily="18" charset="0"/>
                <a:cs typeface="Times New Roman" pitchFamily="18" charset="0"/>
              </a:rPr>
              <a:t>boston</a:t>
            </a:r>
            <a:r>
              <a:rPr lang="en-US" dirty="0" smtClean="0">
                <a:latin typeface="Times New Roman" pitchFamily="18" charset="0"/>
                <a:cs typeface="Times New Roman" pitchFamily="18" charset="0"/>
              </a:rPr>
              <a:t> marathon bombings suspects." </a:t>
            </a:r>
            <a:r>
              <a:rPr lang="en-US" i="1" dirty="0" smtClean="0">
                <a:latin typeface="Times New Roman" pitchFamily="18" charset="0"/>
                <a:cs typeface="Times New Roman" pitchFamily="18" charset="0"/>
              </a:rPr>
              <a:t>Computer</a:t>
            </a:r>
            <a:r>
              <a:rPr lang="en-US" dirty="0" smtClean="0">
                <a:latin typeface="Times New Roman" pitchFamily="18" charset="0"/>
                <a:cs typeface="Times New Roman" pitchFamily="18" charset="0"/>
              </a:rPr>
              <a:t> 46, no. 11 (2013): 91-94.</a:t>
            </a:r>
          </a:p>
          <a:p>
            <a:pPr marL="12065" marR="261620" algn="just">
              <a:spcBef>
                <a:spcPts val="385"/>
              </a:spcBef>
              <a:buClr>
                <a:srgbClr val="9E3611"/>
              </a:buClr>
              <a:buSzPct val="85416"/>
              <a:tabLst>
                <a:tab pos="195580" algn="l"/>
              </a:tabLst>
            </a:pPr>
            <a:r>
              <a:rPr lang="en-US" sz="1500" dirty="0" smtClean="0">
                <a:latin typeface="Times New Roman" pitchFamily="18" charset="0"/>
                <a:cs typeface="Times New Roman" pitchFamily="18" charset="0"/>
              </a:rPr>
              <a:t>This case study deals with the problems which would occur when face recognition technology for criminal tracking is used. The suspects have a change in their faces when they grow older and it becomes harder for the technology to track the criminals over the cameras.</a:t>
            </a:r>
            <a:endParaRPr lang="en-US" sz="2000" dirty="0" smtClean="0">
              <a:latin typeface="Times New Roman" pitchFamily="18" charset="0"/>
              <a:cs typeface="Times New Roman" pitchFamily="18" charset="0"/>
            </a:endParaRPr>
          </a:p>
          <a:p>
            <a:pPr marL="194945" marR="261620" indent="-182880" algn="just">
              <a:spcBef>
                <a:spcPts val="385"/>
              </a:spcBef>
              <a:buClr>
                <a:srgbClr val="9E3611"/>
              </a:buClr>
              <a:buSzPct val="85416"/>
              <a:buFont typeface="Wingdings"/>
              <a:buChar char=""/>
              <a:tabLst>
                <a:tab pos="195580" algn="l"/>
              </a:tabLst>
            </a:pPr>
            <a:r>
              <a:rPr lang="en-US" dirty="0" smtClean="0">
                <a:latin typeface="Times New Roman" pitchFamily="18" charset="0"/>
                <a:cs typeface="Times New Roman" pitchFamily="18" charset="0"/>
              </a:rPr>
              <a:t>Wong, </a:t>
            </a:r>
            <a:r>
              <a:rPr lang="en-US" dirty="0" err="1" smtClean="0">
                <a:latin typeface="Times New Roman" pitchFamily="18" charset="0"/>
                <a:cs typeface="Times New Roman" pitchFamily="18" charset="0"/>
              </a:rPr>
              <a:t>Yongkang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Shaokang</a:t>
            </a:r>
            <a:r>
              <a:rPr lang="en-US" dirty="0" smtClean="0">
                <a:latin typeface="Times New Roman" pitchFamily="18" charset="0"/>
                <a:cs typeface="Times New Roman" pitchFamily="18" charset="0"/>
              </a:rPr>
              <a:t> Chen, Sandra Mau, Conrad Sanderson, and Brian C. Lovell. "Patch-based probabilistic image quality assessment for face selection and improved video-based face recognition." In </a:t>
            </a:r>
            <a:r>
              <a:rPr lang="en-US" i="1" dirty="0" smtClean="0">
                <a:latin typeface="Times New Roman" pitchFamily="18" charset="0"/>
                <a:cs typeface="Times New Roman" pitchFamily="18" charset="0"/>
              </a:rPr>
              <a:t>CVPR 2011 WORKSHOPS</a:t>
            </a:r>
            <a:r>
              <a:rPr lang="en-US" dirty="0" smtClean="0">
                <a:latin typeface="Times New Roman" pitchFamily="18" charset="0"/>
                <a:cs typeface="Times New Roman" pitchFamily="18" charset="0"/>
              </a:rPr>
              <a:t>, pp. 74-81. IEEE, 2011. </a:t>
            </a:r>
          </a:p>
          <a:p>
            <a:pPr marL="12065" marR="261620" algn="just">
              <a:spcBef>
                <a:spcPts val="385"/>
              </a:spcBef>
              <a:buClr>
                <a:srgbClr val="9E3611"/>
              </a:buClr>
              <a:buSzPct val="85416"/>
              <a:tabLst>
                <a:tab pos="195580" algn="l"/>
              </a:tabLst>
            </a:pPr>
            <a:r>
              <a:rPr lang="en-US" sz="1500" dirty="0" smtClean="0">
                <a:latin typeface="Times New Roman" pitchFamily="18" charset="0"/>
                <a:cs typeface="Times New Roman" pitchFamily="18" charset="0"/>
              </a:rPr>
              <a:t>This project proposes </a:t>
            </a:r>
            <a:r>
              <a:rPr lang="en-US" sz="1500" dirty="0">
                <a:latin typeface="Times New Roman" pitchFamily="18" charset="0"/>
                <a:cs typeface="Times New Roman" pitchFamily="18" charset="0"/>
              </a:rPr>
              <a:t>an efficient patch-based face image quality assessment algorithm which quantifies the similarity of a face image to a probabilistic face model, representing an ‘ideal’ face. Image characteristics that affect recognition are taken into account, including variations in geometric alignment (shift, rotation and scale), sharpness, head pose and cast </a:t>
            </a:r>
            <a:r>
              <a:rPr lang="en-US" sz="1500" dirty="0" smtClean="0">
                <a:latin typeface="Times New Roman" pitchFamily="18" charset="0"/>
                <a:cs typeface="Times New Roman" pitchFamily="18" charset="0"/>
              </a:rPr>
              <a:t>shadows</a:t>
            </a:r>
            <a:r>
              <a:rPr lang="en-US" sz="1500" dirty="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marL="194945" marR="261620" indent="-182880" algn="just">
              <a:spcBef>
                <a:spcPts val="385"/>
              </a:spcBef>
              <a:buClr>
                <a:srgbClr val="9E3611"/>
              </a:buClr>
              <a:buSzPct val="85416"/>
              <a:buFont typeface="Wingdings"/>
              <a:buChar char=""/>
              <a:tabLst>
                <a:tab pos="195580" algn="l"/>
              </a:tabLst>
            </a:pPr>
            <a:endParaRPr lang="en-US" sz="2000" dirty="0" smtClean="0">
              <a:latin typeface="Times New Roman" pitchFamily="18" charset="0"/>
              <a:cs typeface="Times New Roman" pitchFamily="18" charset="0"/>
            </a:endParaRPr>
          </a:p>
        </p:txBody>
      </p:sp>
      <p:sp>
        <p:nvSpPr>
          <p:cNvPr id="10" name="Date Placeholder 9"/>
          <p:cNvSpPr>
            <a:spLocks noGrp="1"/>
          </p:cNvSpPr>
          <p:nvPr>
            <p:ph type="dt" sz="half" idx="6"/>
          </p:nvPr>
        </p:nvSpPr>
        <p:spPr/>
        <p:txBody>
          <a:bodyPr/>
          <a:lstStyle/>
          <a:p>
            <a:pPr marL="12700">
              <a:lnSpc>
                <a:spcPct val="100000"/>
              </a:lnSpc>
              <a:spcBef>
                <a:spcPts val="40"/>
              </a:spcBef>
            </a:pPr>
            <a:r>
              <a:rPr lang="en-US" spc="-5" smtClean="0"/>
              <a:t>DEPARTMENT OF COMPUTER SCIENCE &amp; ENGINEERING</a:t>
            </a:r>
            <a:endParaRPr lang="en-US" spc="-5" dirty="0"/>
          </a:p>
        </p:txBody>
      </p:sp>
      <p:sp>
        <p:nvSpPr>
          <p:cNvPr id="11" name="Footer Placeholder 10"/>
          <p:cNvSpPr>
            <a:spLocks noGrp="1"/>
          </p:cNvSpPr>
          <p:nvPr>
            <p:ph type="ftr" sz="quarter" idx="5"/>
          </p:nvPr>
        </p:nvSpPr>
        <p:spPr/>
        <p:txBody>
          <a:bodyPr/>
          <a:lstStyle/>
          <a:p>
            <a:pPr marL="12700">
              <a:lnSpc>
                <a:spcPct val="100000"/>
              </a:lnSpc>
              <a:spcBef>
                <a:spcPts val="40"/>
              </a:spcBef>
            </a:pPr>
            <a:r>
              <a:rPr lang="en-US" spc="-5" smtClean="0"/>
              <a:t>BATCH NO:19</a:t>
            </a:r>
            <a:endParaRPr lang="en-US" spc="-5" dirty="0"/>
          </a:p>
        </p:txBody>
      </p:sp>
      <p:sp>
        <p:nvSpPr>
          <p:cNvPr id="13" name="Slide Number Placeholder 12"/>
          <p:cNvSpPr>
            <a:spLocks noGrp="1"/>
          </p:cNvSpPr>
          <p:nvPr>
            <p:ph type="sldNum" sz="quarter" idx="7"/>
          </p:nvPr>
        </p:nvSpPr>
        <p:spPr/>
        <p:txBody>
          <a:bodyPr/>
          <a:lstStyle/>
          <a:p>
            <a:pPr marL="12700">
              <a:lnSpc>
                <a:spcPct val="100000"/>
              </a:lnSpc>
              <a:spcBef>
                <a:spcPts val="45"/>
              </a:spcBef>
              <a:tabLst>
                <a:tab pos="947419" algn="l"/>
              </a:tabLst>
            </a:pPr>
            <a:r>
              <a:rPr lang="en-US" sz="1500" spc="-7" baseline="2777" smtClean="0"/>
              <a:t>03-03-2021	</a:t>
            </a:r>
            <a:fld id="{81D60167-4931-47E6-BA6A-407CBD079E47}" type="slidenum">
              <a:rPr lang="en-US" sz="1100" b="1" smtClean="0">
                <a:solidFill>
                  <a:srgbClr val="FFFFFF"/>
                </a:solidFill>
                <a:latin typeface="Rockwell"/>
                <a:cs typeface="Rockwell"/>
              </a:rPr>
              <a:pPr marL="12700">
                <a:lnSpc>
                  <a:spcPct val="100000"/>
                </a:lnSpc>
                <a:spcBef>
                  <a:spcPts val="45"/>
                </a:spcBef>
                <a:tabLst>
                  <a:tab pos="947419" algn="l"/>
                </a:tabLst>
              </a:pPr>
              <a:t>9</a:t>
            </a:fld>
            <a:endParaRPr lang="en-US" sz="1100">
              <a:latin typeface="Rockwell"/>
              <a:cs typeface="Rockwe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TotalTime>
  <Words>1030</Words>
  <Application>Microsoft Office PowerPoint</Application>
  <PresentationFormat>On-screen Show (4:3)</PresentationFormat>
  <Paragraphs>179</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AGENDA</vt:lpstr>
      <vt:lpstr>Slide 3</vt:lpstr>
      <vt:lpstr>Slide 4</vt:lpstr>
      <vt:lpstr>Slide 5</vt:lpstr>
      <vt:lpstr>Slide 6</vt:lpstr>
      <vt:lpstr>Slide 7</vt:lpstr>
      <vt:lpstr>Slide 8</vt:lpstr>
      <vt:lpstr>Slide 9</vt:lpstr>
      <vt:lpstr>Slide 10</vt:lpstr>
      <vt:lpstr>Slide 11</vt:lpstr>
      <vt:lpstr>Slide 12</vt:lpstr>
      <vt:lpstr>Step 2: Install the packages (cv2, dlib, face_recognition)</vt:lpstr>
      <vt:lpstr>Step 1: Collection and setup of target images(criminals, missing people)</vt:lpstr>
      <vt:lpstr>Step 2: Code to collect the frames from web cam using cv2 and send to face_recognition module to recognize target . i. The target faces are loaded and encoded using face_recognition which uses MTCNN to compare faces using its default dataset. ii. Start webcam using cv2 iii. Now, for each frame from the webcam, it compares with the known target face. If match score is more than 50%, the known target name is placed under the face using cv2</vt:lpstr>
      <vt:lpstr>Step 3: Execution and output python face_recognition.py command is used to run the python code in the environment</vt:lpstr>
      <vt:lpstr>Slide 17</vt:lpstr>
      <vt:lpstr>Slide 18</vt:lpstr>
      <vt:lpstr>Slide 19</vt:lpstr>
      <vt:lpstr>Slide 20</vt:lpstr>
      <vt:lpstr>Slide 21</vt:lpstr>
      <vt:lpstr>Slide 22</vt:lpstr>
      <vt:lpstr>Slide 23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Das</cp:lastModifiedBy>
  <cp:revision>29</cp:revision>
  <dcterms:created xsi:type="dcterms:W3CDTF">2021-03-06T11:24:13Z</dcterms:created>
  <dcterms:modified xsi:type="dcterms:W3CDTF">2021-03-09T17:23:25Z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2021-03-03T00:00:00Z</vt:filetime>
  </property>
  <property fmtid="{D5CDD505-2E9C-101B-9397-08002B2CF9AE}" pid="3" name="Creator">
    <vt:lpwstr>Microsoft® PowerPoint® 2019</vt:lpwstr>
  </property>
  <property fmtid="{D5CDD505-2E9C-101B-9397-08002B2CF9AE}" pid="4" name="LastSaved">
    <vt:filetime>2021-03-06T00:00:00Z</vt:filetime>
  </property>
</Properties>
</file>