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64" r:id="rId3"/>
    <p:sldId id="282" r:id="rId4"/>
    <p:sldId id="257" r:id="rId5"/>
    <p:sldId id="278" r:id="rId6"/>
    <p:sldId id="280" r:id="rId7"/>
    <p:sldId id="297" r:id="rId8"/>
    <p:sldId id="317" r:id="rId9"/>
    <p:sldId id="318" r:id="rId10"/>
    <p:sldId id="319" r:id="rId11"/>
    <p:sldId id="320" r:id="rId12"/>
    <p:sldId id="321" r:id="rId13"/>
    <p:sldId id="322" r:id="rId14"/>
    <p:sldId id="323" r:id="rId15"/>
    <p:sldId id="332" r:id="rId16"/>
    <p:sldId id="324" r:id="rId17"/>
    <p:sldId id="327" r:id="rId18"/>
    <p:sldId id="328" r:id="rId19"/>
    <p:sldId id="329" r:id="rId20"/>
    <p:sldId id="333" r:id="rId21"/>
    <p:sldId id="289" r:id="rId22"/>
    <p:sldId id="331" r:id="rId23"/>
    <p:sldId id="290" r:id="rId24"/>
    <p:sldId id="293" r:id="rId25"/>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华文新魏"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289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59" autoAdjust="0"/>
    <p:restoredTop sz="95179" autoAdjust="0"/>
  </p:normalViewPr>
  <p:slideViewPr>
    <p:cSldViewPr snapToGrid="0" showGuides="1">
      <p:cViewPr varScale="1">
        <p:scale>
          <a:sx n="74" d="100"/>
          <a:sy n="74" d="100"/>
        </p:scale>
        <p:origin x="1104" y="72"/>
      </p:cViewPr>
      <p:guideLst>
        <p:guide orient="horz" pos="2142"/>
        <p:guide pos="289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FF0000"/>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rgbClr val="FF0000"/>
                </a:solidFill>
                <a:effectLst/>
                <a:uLnTx/>
                <a:uFillTx/>
                <a:latin typeface="+mn-lt"/>
                <a:ea typeface="+mn-ea"/>
                <a:cs typeface="+mn-cs"/>
              </a:rPr>
              <a:t>模板来自于 </a:t>
            </a:r>
            <a:r>
              <a:rPr kumimoji="0" lang="en-US" altLang="zh-CN" sz="1400" b="0" i="0" u="none" strike="noStrike" kern="1200" cap="none" spc="0" normalizeH="0" baseline="0" noProof="0" dirty="0" smtClean="0">
                <a:ln>
                  <a:noFill/>
                </a:ln>
                <a:solidFill>
                  <a:srgbClr val="FF0000"/>
                </a:solidFill>
                <a:effectLst/>
                <a:uLnTx/>
                <a:uFillTx/>
                <a:latin typeface="+mn-lt"/>
                <a:ea typeface="+mn-ea"/>
                <a:cs typeface="+mn-cs"/>
              </a:rPr>
              <a:t>http://docer.mysoeasy.com</a:t>
            </a:r>
            <a:endParaRPr kumimoji="0" lang="zh-CN" altLang="en-US" sz="1400" b="0" i="0" u="none" strike="noStrike" kern="1200" cap="none" spc="0" normalizeH="0" baseline="0" noProof="0" dirty="0">
              <a:ln>
                <a:noFill/>
              </a:ln>
              <a:solidFill>
                <a:srgbClr val="FF0000"/>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1E65A8A-3420-4827-8458-528B2568772D}"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39991253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buFont typeface="Arial" panose="020B0604020202020204" pitchFamily="34" charset="0"/>
      <a:defRPr sz="1400" kern="1200">
        <a:solidFill>
          <a:srgbClr val="FF0000"/>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solidFill>
              <a:srgbClr val="000000">
                <a:alpha val="100000"/>
              </a:srgbClr>
            </a:solidFill>
            <a:miter lim="800000"/>
          </a:ln>
        </p:spPr>
      </p:sp>
      <p:sp>
        <p:nvSpPr>
          <p:cNvPr id="512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1</a:t>
            </a:fld>
            <a:endParaRPr lang="zh-CN" altLang="en-US" sz="1200" dirty="0">
              <a:solidFill>
                <a:schemeClr val="tx1"/>
              </a:solidFill>
            </a:endParaRPr>
          </a:p>
        </p:txBody>
      </p:sp>
    </p:spTree>
    <p:extLst>
      <p:ext uri="{BB962C8B-B14F-4D97-AF65-F5344CB8AC3E}">
        <p14:creationId xmlns:p14="http://schemas.microsoft.com/office/powerpoint/2010/main" val="4055664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24</a:t>
            </a:fld>
            <a:endParaRPr lang="zh-CN" altLang="en-US" sz="1200" dirty="0">
              <a:solidFill>
                <a:schemeClr val="tx1"/>
              </a:solidFill>
            </a:endParaRPr>
          </a:p>
        </p:txBody>
      </p:sp>
    </p:spTree>
    <p:extLst>
      <p:ext uri="{BB962C8B-B14F-4D97-AF65-F5344CB8AC3E}">
        <p14:creationId xmlns:p14="http://schemas.microsoft.com/office/powerpoint/2010/main" val="771141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2568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4</a:t>
            </a:fld>
            <a:endParaRPr lang="zh-CN" altLang="en-US" sz="1200" dirty="0">
              <a:solidFill>
                <a:schemeClr val="tx1"/>
              </a:solidFill>
            </a:endParaRPr>
          </a:p>
        </p:txBody>
      </p:sp>
    </p:spTree>
    <p:extLst>
      <p:ext uri="{BB962C8B-B14F-4D97-AF65-F5344CB8AC3E}">
        <p14:creationId xmlns:p14="http://schemas.microsoft.com/office/powerpoint/2010/main" val="2357958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5</a:t>
            </a:fld>
            <a:endParaRPr lang="zh-CN" altLang="en-US" sz="1200" dirty="0">
              <a:solidFill>
                <a:schemeClr val="tx1"/>
              </a:solidFill>
            </a:endParaRPr>
          </a:p>
        </p:txBody>
      </p:sp>
    </p:spTree>
    <p:extLst>
      <p:ext uri="{BB962C8B-B14F-4D97-AF65-F5344CB8AC3E}">
        <p14:creationId xmlns:p14="http://schemas.microsoft.com/office/powerpoint/2010/main" val="764949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6</a:t>
            </a:fld>
            <a:endParaRPr lang="zh-CN" altLang="en-US" sz="1200" dirty="0">
              <a:solidFill>
                <a:schemeClr val="tx1"/>
              </a:solidFill>
            </a:endParaRPr>
          </a:p>
        </p:txBody>
      </p:sp>
    </p:spTree>
    <p:extLst>
      <p:ext uri="{BB962C8B-B14F-4D97-AF65-F5344CB8AC3E}">
        <p14:creationId xmlns:p14="http://schemas.microsoft.com/office/powerpoint/2010/main" val="1761760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7</a:t>
            </a:fld>
            <a:endParaRPr lang="zh-CN" altLang="en-US" sz="1200" dirty="0">
              <a:solidFill>
                <a:schemeClr val="tx1"/>
              </a:solidFill>
            </a:endParaRPr>
          </a:p>
        </p:txBody>
      </p:sp>
    </p:spTree>
    <p:extLst>
      <p:ext uri="{BB962C8B-B14F-4D97-AF65-F5344CB8AC3E}">
        <p14:creationId xmlns:p14="http://schemas.microsoft.com/office/powerpoint/2010/main" val="2042883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21</a:t>
            </a:fld>
            <a:endParaRPr lang="zh-CN" altLang="en-US" sz="1200" dirty="0">
              <a:solidFill>
                <a:schemeClr val="tx1"/>
              </a:solidFill>
            </a:endParaRPr>
          </a:p>
        </p:txBody>
      </p:sp>
    </p:spTree>
    <p:extLst>
      <p:ext uri="{BB962C8B-B14F-4D97-AF65-F5344CB8AC3E}">
        <p14:creationId xmlns:p14="http://schemas.microsoft.com/office/powerpoint/2010/main" val="3242690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22</a:t>
            </a:fld>
            <a:endParaRPr lang="zh-CN" altLang="en-US" sz="1200" dirty="0">
              <a:solidFill>
                <a:schemeClr val="tx1"/>
              </a:solidFill>
            </a:endParaRPr>
          </a:p>
        </p:txBody>
      </p:sp>
    </p:spTree>
    <p:extLst>
      <p:ext uri="{BB962C8B-B14F-4D97-AF65-F5344CB8AC3E}">
        <p14:creationId xmlns:p14="http://schemas.microsoft.com/office/powerpoint/2010/main" val="2982261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23</a:t>
            </a:fld>
            <a:endParaRPr lang="zh-CN" altLang="en-US" sz="1200" dirty="0">
              <a:solidFill>
                <a:schemeClr val="tx1"/>
              </a:solidFill>
            </a:endParaRPr>
          </a:p>
        </p:txBody>
      </p:sp>
    </p:spTree>
    <p:extLst>
      <p:ext uri="{BB962C8B-B14F-4D97-AF65-F5344CB8AC3E}">
        <p14:creationId xmlns:p14="http://schemas.microsoft.com/office/powerpoint/2010/main" val="2810065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图片 8"/>
          <p:cNvPicPr>
            <a:picLocks noChangeAspect="1"/>
          </p:cNvPicPr>
          <p:nvPr/>
        </p:nvPicPr>
        <p:blipFill>
          <a:blip r:embed="rId2"/>
          <a:stretch>
            <a:fillRect/>
          </a:stretch>
        </p:blipFill>
        <p:spPr>
          <a:xfrm>
            <a:off x="0" y="0"/>
            <a:ext cx="9144000" cy="6858000"/>
          </a:xfrm>
          <a:prstGeom prst="rect">
            <a:avLst/>
          </a:prstGeom>
          <a:noFill/>
          <a:ln w="9525">
            <a:noFill/>
          </a:ln>
        </p:spPr>
      </p:pic>
      <p:cxnSp>
        <p:nvCxnSpPr>
          <p:cNvPr id="10" name="直接连接符 10"/>
          <p:cNvCxnSpPr/>
          <p:nvPr/>
        </p:nvCxnSpPr>
        <p:spPr>
          <a:xfrm>
            <a:off x="1314450" y="2222500"/>
            <a:ext cx="6470650"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2"/>
          <p:cNvCxnSpPr/>
          <p:nvPr/>
        </p:nvCxnSpPr>
        <p:spPr>
          <a:xfrm>
            <a:off x="1314450" y="3398838"/>
            <a:ext cx="6470650" cy="0"/>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8435" name="KSO_BT1"/>
          <p:cNvSpPr>
            <a:spLocks noGrp="1"/>
          </p:cNvSpPr>
          <p:nvPr>
            <p:ph type="ctrTitle"/>
          </p:nvPr>
        </p:nvSpPr>
        <p:spPr>
          <a:xfrm>
            <a:off x="1309688" y="2230438"/>
            <a:ext cx="6483350" cy="1169987"/>
          </a:xfrm>
        </p:spPr>
        <p:txBody>
          <a:bodyPr/>
          <a:lstStyle>
            <a:lvl1pPr>
              <a:defRPr sz="4000" smtClean="0"/>
            </a:lvl1pPr>
          </a:lstStyle>
          <a:p>
            <a:pPr lvl="0"/>
            <a:r>
              <a:rPr lang="en-US" altLang="zh-CN" noProof="0" smtClean="0"/>
              <a:t>Click to edit Master title style</a:t>
            </a:r>
            <a:endParaRPr lang="zh-CN" altLang="en-US" noProof="0" smtClean="0"/>
          </a:p>
        </p:txBody>
      </p:sp>
      <p:sp>
        <p:nvSpPr>
          <p:cNvPr id="18436" name="KSO_BC1"/>
          <p:cNvSpPr>
            <a:spLocks noGrp="1"/>
          </p:cNvSpPr>
          <p:nvPr>
            <p:ph type="subTitle" idx="1"/>
          </p:nvPr>
        </p:nvSpPr>
        <p:spPr>
          <a:xfrm>
            <a:off x="1287463" y="3529013"/>
            <a:ext cx="6484937" cy="573087"/>
          </a:xfrm>
        </p:spPr>
        <p:txBody>
          <a:bodyPr/>
          <a:lstStyle>
            <a:lvl1pPr marL="0" indent="0" algn="ctr">
              <a:buFont typeface="Wingdings" panose="05000000000000000000" pitchFamily="2" charset="2"/>
              <a:buNone/>
              <a:defRPr smtClean="0">
                <a:solidFill>
                  <a:schemeClr val="accent1"/>
                </a:solidFill>
              </a:defRPr>
            </a:lvl1pPr>
          </a:lstStyle>
          <a:p>
            <a:pPr lvl="0"/>
            <a:r>
              <a:rPr lang="en-US" altLang="zh-CN" noProof="0" smtClean="0"/>
              <a:t>Click to edit Master subtitle style</a:t>
            </a:r>
            <a:endParaRPr lang="zh-CN" altLang="en-US" noProof="0" smtClean="0"/>
          </a:p>
        </p:txBody>
      </p:sp>
      <p:sp>
        <p:nvSpPr>
          <p:cNvPr id="13" name="KSO_FD"/>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14" name="KSO_FT"/>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KSO_FN"/>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FD38268-AC06-4222-A979-E5E5857F201F}"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lvl1pPr>
              <a:defRPr>
                <a:solidFill>
                  <a:schemeClr val="accent2">
                    <a:lumMod val="50000"/>
                  </a:schemeClr>
                </a:solidFill>
              </a:defRPr>
            </a:lvl1pPr>
          </a:lstStyle>
          <a:p>
            <a:r>
              <a:rPr lang="en-US" altLang="zh-CN" smtClean="0"/>
              <a:t>Click to edit Master title style</a:t>
            </a:r>
            <a:endParaRPr lang="en-US" dirty="0"/>
          </a:p>
        </p:txBody>
      </p:sp>
      <p:sp>
        <p:nvSpPr>
          <p:cNvPr id="3" name="KSO_BC1"/>
          <p:cNvSpPr>
            <a:spLocks noGrp="1"/>
          </p:cNvSpPr>
          <p:nvPr>
            <p:ph idx="1" hasCustomPrompt="1"/>
          </p:nvPr>
        </p:nvSpPr>
        <p:spPr/>
        <p:txBody>
          <a:bodyPr/>
          <a:lstStyle>
            <a:lvl1pPr>
              <a:buClr>
                <a:schemeClr val="accent1">
                  <a:lumMod val="75000"/>
                </a:schemeClr>
              </a:buClr>
              <a:defRPr>
                <a:solidFill>
                  <a:schemeClr val="accent1">
                    <a:lumMod val="50000"/>
                  </a:schemeClr>
                </a:solidFill>
              </a:defRPr>
            </a:lvl1pPr>
            <a:lvl2pPr>
              <a:buClr>
                <a:schemeClr val="accent1">
                  <a:lumMod val="60000"/>
                  <a:lumOff val="40000"/>
                </a:schemeClr>
              </a:buClr>
              <a:defRPr/>
            </a:lvl2p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KSO_BC1"/>
          <p:cNvSpPr>
            <a:spLocks noGrp="1"/>
          </p:cNvSpPr>
          <p:nvPr>
            <p:ph sz="half" idx="1" hasCustomPrompt="1"/>
          </p:nvPr>
        </p:nvSpPr>
        <p:spPr>
          <a:xfrm>
            <a:off x="1049867" y="1244600"/>
            <a:ext cx="3810000" cy="4932363"/>
          </a:xfrm>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4" name="KSO_BC2"/>
          <p:cNvSpPr>
            <a:spLocks noGrp="1"/>
          </p:cNvSpPr>
          <p:nvPr>
            <p:ph sz="half" idx="2" hasCustomPrompt="1"/>
          </p:nvPr>
        </p:nvSpPr>
        <p:spPr>
          <a:xfrm>
            <a:off x="4889499" y="1244600"/>
            <a:ext cx="3820587" cy="4932363"/>
          </a:xfrm>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en-US" altLang="zh-CN" smtClean="0"/>
              <a:t>Click to edit Master title style</a:t>
            </a:r>
            <a:endParaRPr lang="en-US" dirty="0"/>
          </a:p>
        </p:txBody>
      </p:sp>
      <p:sp>
        <p:nvSpPr>
          <p:cNvPr id="3" name="Text Placeholder 2"/>
          <p:cNvSpPr>
            <a:spLocks noGrp="1"/>
          </p:cNvSpPr>
          <p:nvPr>
            <p:ph type="body" idx="1" hasCustomPrompt="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a:t>
            </a:r>
            <a:endParaRPr lang="zh-CN" altLang="en-US" smtClean="0"/>
          </a:p>
        </p:txBody>
      </p:sp>
      <p:sp>
        <p:nvSpPr>
          <p:cNvPr id="4" name="KSO_BC1"/>
          <p:cNvSpPr>
            <a:spLocks noGrp="1"/>
          </p:cNvSpPr>
          <p:nvPr>
            <p:ph sz="half" idx="2" hasCustomPrompt="1"/>
          </p:nvPr>
        </p:nvSpPr>
        <p:spPr>
          <a:xfrm>
            <a:off x="824576" y="2200274"/>
            <a:ext cx="3868340" cy="3684588"/>
          </a:xfrm>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5" name="Text Placeholder 4"/>
          <p:cNvSpPr>
            <a:spLocks noGrp="1"/>
          </p:cNvSpPr>
          <p:nvPr>
            <p:ph type="body" sz="quarter" idx="3" hasCustomPrompt="1"/>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a:t>
            </a:r>
            <a:endParaRPr lang="zh-CN" altLang="en-US" smtClean="0"/>
          </a:p>
        </p:txBody>
      </p:sp>
      <p:sp>
        <p:nvSpPr>
          <p:cNvPr id="6" name="KSO_BC2"/>
          <p:cNvSpPr>
            <a:spLocks noGrp="1"/>
          </p:cNvSpPr>
          <p:nvPr>
            <p:ph sz="quarter" idx="4" hasCustomPrompt="1"/>
          </p:nvPr>
        </p:nvSpPr>
        <p:spPr>
          <a:xfrm>
            <a:off x="4823884" y="2200274"/>
            <a:ext cx="3887391" cy="3684588"/>
          </a:xfrm>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KSO_BC1"/>
          <p:cNvSpPr>
            <a:spLocks noGrp="1"/>
          </p:cNvSpPr>
          <p:nvPr>
            <p:ph type="body" orient="vert" idx="1" hasCustomPrompt="1"/>
          </p:nvPr>
        </p:nvSpPr>
        <p:spPr/>
        <p:txBody>
          <a:bodyPr vert="eaVert"/>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KSO_目录">
    <p:spTree>
      <p:nvGrpSpPr>
        <p:cNvPr id="1" name=""/>
        <p:cNvGrpSpPr/>
        <p:nvPr/>
      </p:nvGrpSpPr>
      <p:grpSpPr>
        <a:xfrm>
          <a:off x="0" y="0"/>
          <a:ext cx="0" cy="0"/>
          <a:chOff x="0" y="0"/>
          <a:chExt cx="0" cy="0"/>
        </a:xfrm>
      </p:grpSpPr>
      <p:sp>
        <p:nvSpPr>
          <p:cNvPr id="2" name="标题 1"/>
          <p:cNvSpPr>
            <a:spLocks noGrp="1"/>
          </p:cNvSpPr>
          <p:nvPr>
            <p:ph type="title"/>
          </p:nvPr>
        </p:nvSpPr>
        <p:spPr>
          <a:xfrm>
            <a:off x="583471" y="206097"/>
            <a:ext cx="7820300" cy="534132"/>
          </a:xfrm>
        </p:spPr>
        <p:txBody>
          <a:bodyPr/>
          <a:lstStyle/>
          <a:p>
            <a:r>
              <a:rPr lang="en-US" altLang="zh-CN" smtClean="0"/>
              <a:t>Click to edit Master title style</a:t>
            </a:r>
            <a:endParaRPr lang="zh-CN" altLang="en-US" dirty="0"/>
          </a:p>
        </p:txBody>
      </p:sp>
      <p:sp>
        <p:nvSpPr>
          <p:cNvPr id="9" name="目录条目"/>
          <p:cNvSpPr>
            <a:spLocks noGrp="1"/>
          </p:cNvSpPr>
          <p:nvPr>
            <p:ph type="body" sz="quarter" idx="13" hasCustomPrompt="1"/>
          </p:nvPr>
        </p:nvSpPr>
        <p:spPr>
          <a:xfrm>
            <a:off x="583471" y="1323703"/>
            <a:ext cx="7820300" cy="4902926"/>
          </a:xfrm>
          <a:effectLst/>
        </p:spPr>
        <p:txBody>
          <a:bodyPr>
            <a:normAutofit/>
          </a:bodyPr>
          <a:lstStyle>
            <a:lvl1pPr marL="514350" indent="-514350">
              <a:buClr>
                <a:schemeClr val="accent1">
                  <a:lumMod val="75000"/>
                </a:schemeClr>
              </a:buClr>
              <a:buSzPct val="100000"/>
              <a:buFont typeface="+mj-lt"/>
              <a:buAutoNum type="arabicPeriod"/>
              <a:defRPr sz="2800" b="0" cap="none" spc="0">
                <a:ln>
                  <a:noFill/>
                </a:ln>
                <a:solidFill>
                  <a:schemeClr val="accent1">
                    <a:lumMod val="75000"/>
                  </a:schemeClr>
                </a:solidFill>
                <a:effectLst/>
                <a:latin typeface="+mn-ea"/>
                <a:ea typeface="+mn-ea"/>
              </a:defRPr>
            </a:lvl1pPr>
          </a:lstStyle>
          <a:p>
            <a:pPr lvl="0"/>
            <a:r>
              <a:rPr lang="en-US" altLang="zh-CN" smtClean="0"/>
              <a:t>Click to edit Master text style</a:t>
            </a:r>
            <a:endParaRPr lang="zh-CN" altLang="en-US" smtClean="0"/>
          </a:p>
        </p:txBody>
      </p:sp>
      <p:sp>
        <p:nvSpPr>
          <p:cNvPr id="3" name="Date Placeholder 2"/>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4" name="Footer Placeholder 3"/>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图片 8"/>
          <p:cNvPicPr>
            <a:picLocks noChangeAspect="1"/>
          </p:cNvPicPr>
          <p:nvPr/>
        </p:nvPicPr>
        <p:blipFill>
          <a:blip r:embed="rId9"/>
          <a:stretch>
            <a:fillRect/>
          </a:stretch>
        </p:blipFill>
        <p:spPr>
          <a:xfrm>
            <a:off x="0" y="0"/>
            <a:ext cx="9144000" cy="6858000"/>
          </a:xfrm>
          <a:prstGeom prst="rect">
            <a:avLst/>
          </a:prstGeom>
          <a:noFill/>
          <a:ln w="9525">
            <a:noFill/>
          </a:ln>
        </p:spPr>
      </p:pic>
      <p:sp>
        <p:nvSpPr>
          <p:cNvPr id="1027" name="KSO_BT1"/>
          <p:cNvSpPr>
            <a:spLocks noGrp="1"/>
          </p:cNvSpPr>
          <p:nvPr>
            <p:ph type="title"/>
          </p:nvPr>
        </p:nvSpPr>
        <p:spPr>
          <a:xfrm>
            <a:off x="479425" y="185738"/>
            <a:ext cx="8231188" cy="615950"/>
          </a:xfrm>
          <a:prstGeom prst="rect">
            <a:avLst/>
          </a:prstGeom>
          <a:noFill/>
          <a:ln w="9525">
            <a:noFill/>
          </a:ln>
        </p:spPr>
        <p:txBody>
          <a:bodyPr anchor="ctr"/>
          <a:lstStyle/>
          <a:p>
            <a:pPr lvl="0"/>
            <a:r>
              <a:rPr lang="en-US" altLang="zh-CN" dirty="0"/>
              <a:t>Click to edit Master title style</a:t>
            </a:r>
          </a:p>
        </p:txBody>
      </p:sp>
      <p:sp>
        <p:nvSpPr>
          <p:cNvPr id="1028" name="KSO_BC1"/>
          <p:cNvSpPr>
            <a:spLocks noGrp="1"/>
          </p:cNvSpPr>
          <p:nvPr>
            <p:ph type="body" idx="1"/>
          </p:nvPr>
        </p:nvSpPr>
        <p:spPr>
          <a:xfrm>
            <a:off x="479425" y="1125538"/>
            <a:ext cx="8221663" cy="5321300"/>
          </a:xfrm>
          <a:prstGeom prst="rect">
            <a:avLst/>
          </a:prstGeom>
          <a:noFill/>
          <a:ln w="9525">
            <a:noFill/>
          </a:ln>
        </p:spPr>
        <p:txBody>
          <a:bodyPr/>
          <a:lstStyle/>
          <a:p>
            <a:pPr lvl="0"/>
            <a:r>
              <a:rPr lang="en-US" altLang="zh-CN" dirty="0"/>
              <a:t>Click to edit Master text style</a:t>
            </a:r>
            <a:endParaRPr lang="zh-CN" altLang="en-US" dirty="0"/>
          </a:p>
          <a:p>
            <a:pPr lvl="1"/>
            <a:r>
              <a:rPr lang="en-US" altLang="zh-CN" dirty="0"/>
              <a:t>Second level</a:t>
            </a:r>
            <a:endParaRPr lang="zh-CN" altLang="en-US" dirty="0"/>
          </a:p>
        </p:txBody>
      </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KSO_FN"/>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cxnSp>
        <p:nvCxnSpPr>
          <p:cNvPr id="12" name="直接连接符 11"/>
          <p:cNvCxnSpPr/>
          <p:nvPr/>
        </p:nvCxnSpPr>
        <p:spPr>
          <a:xfrm>
            <a:off x="479425" y="819150"/>
            <a:ext cx="8231188"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p:txStyles>
    <p:titleStyle>
      <a:lvl1pPr algn="ctr" rtl="0" fontAlgn="base">
        <a:lnSpc>
          <a:spcPct val="90000"/>
        </a:lnSpc>
        <a:spcBef>
          <a:spcPct val="0"/>
        </a:spcBef>
        <a:spcAft>
          <a:spcPct val="0"/>
        </a:spcAft>
        <a:defRPr sz="3200" b="1" kern="1200">
          <a:solidFill>
            <a:srgbClr val="5D2513"/>
          </a:solidFill>
          <a:latin typeface="幼圆" pitchFamily="49" charset="-122"/>
          <a:ea typeface="幼圆" pitchFamily="49" charset="-122"/>
          <a:cs typeface="+mj-cs"/>
        </a:defRPr>
      </a:lvl1pPr>
      <a:lvl2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2pPr>
      <a:lvl3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3pPr>
      <a:lvl4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4pPr>
      <a:lvl5pPr algn="ctr" rtl="0" fontAlgn="base">
        <a:lnSpc>
          <a:spcPct val="90000"/>
        </a:lnSpc>
        <a:spcBef>
          <a:spcPct val="0"/>
        </a:spcBef>
        <a:spcAft>
          <a:spcPct val="0"/>
        </a:spcAft>
        <a:defRPr sz="3200" b="1">
          <a:solidFill>
            <a:srgbClr val="5D2513"/>
          </a:solidFill>
          <a:latin typeface="幼圆" pitchFamily="49" charset="-122"/>
          <a:ea typeface="幼圆" pitchFamily="49" charset="-122"/>
        </a:defRPr>
      </a:lvl5pPr>
      <a:lvl6pPr marL="4572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6pPr>
      <a:lvl7pPr marL="9144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7pPr>
      <a:lvl8pPr marL="13716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8pPr>
      <a:lvl9pPr marL="1828800" algn="ctr" rtl="0" fontAlgn="base">
        <a:lnSpc>
          <a:spcPct val="90000"/>
        </a:lnSpc>
        <a:spcBef>
          <a:spcPct val="0"/>
        </a:spcBef>
        <a:spcAft>
          <a:spcPct val="0"/>
        </a:spcAft>
        <a:defRPr sz="3200" b="1">
          <a:solidFill>
            <a:srgbClr val="5D2513"/>
          </a:solidFill>
          <a:latin typeface="幼圆" pitchFamily="49" charset="-122"/>
          <a:ea typeface="幼圆" pitchFamily="49" charset="-122"/>
        </a:defRPr>
      </a:lvl9pPr>
    </p:titleStyle>
    <p:bodyStyle>
      <a:lvl1pPr marL="357505" indent="-357505" algn="just" rtl="0" fontAlgn="base">
        <a:lnSpc>
          <a:spcPct val="110000"/>
        </a:lnSpc>
        <a:spcBef>
          <a:spcPts val="1400"/>
        </a:spcBef>
        <a:spcAft>
          <a:spcPct val="0"/>
        </a:spcAft>
        <a:buClr>
          <a:srgbClr val="956B21"/>
        </a:buClr>
        <a:buSzPct val="50000"/>
        <a:buFont typeface="Wingdings" panose="05000000000000000000" pitchFamily="2" charset="2"/>
        <a:buChar char="u"/>
        <a:defRPr sz="2000" b="1" kern="1200">
          <a:solidFill>
            <a:srgbClr val="634716"/>
          </a:solidFill>
          <a:latin typeface="幼圆" pitchFamily="49" charset="-122"/>
          <a:ea typeface="幼圆" pitchFamily="49" charset="-122"/>
          <a:cs typeface="+mn-cs"/>
        </a:defRPr>
      </a:lvl1pPr>
      <a:lvl2pPr marL="357505" indent="-285750" algn="just" rtl="0" fontAlgn="base">
        <a:spcBef>
          <a:spcPct val="0"/>
        </a:spcBef>
        <a:spcAft>
          <a:spcPts val="600"/>
        </a:spcAft>
        <a:buClr>
          <a:srgbClr val="E2BD7B"/>
        </a:buClr>
        <a:buFont typeface="华文新魏" pitchFamily="2" charset="-122"/>
        <a:buChar char=" "/>
        <a:defRPr kern="1200">
          <a:solidFill>
            <a:schemeClr val="tx1"/>
          </a:solidFill>
          <a:latin typeface="华文新魏" pitchFamily="2" charset="-122"/>
          <a:ea typeface="华文新魏"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s/_rels/slide17.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 Id="rId9" Type="http://schemas.openxmlformats.org/officeDocument/2006/relationships/image" Target="../media/image27.jpeg"/></Relationships>
</file>

<file path=ppt/slides/_rels/slide18.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jpeg"/><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 Id="rId9" Type="http://schemas.openxmlformats.org/officeDocument/2006/relationships/image" Target="../media/image3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p:cNvSpPr>
          <p:nvPr>
            <p:ph type="ctrTitle"/>
          </p:nvPr>
        </p:nvSpPr>
        <p:spPr>
          <a:xfrm>
            <a:off x="614423" y="2200182"/>
            <a:ext cx="7526533" cy="1169987"/>
          </a:xfrm>
        </p:spPr>
        <p:txBody>
          <a:bodyPr vert="horz" wrap="square" lIns="91440" tIns="45720" rIns="91440" bIns="45720" anchor="ctr"/>
          <a:lstStyle/>
          <a:p>
            <a:pPr algn="r" eaLnBrk="1" hangingPunct="1"/>
            <a:r>
              <a:rPr lang="en-US" altLang="zh-CN" kern="1200" dirty="0" smtClean="0">
                <a:latin typeface="+mn-lt"/>
                <a:ea typeface="幼圆" pitchFamily="49" charset="-122"/>
                <a:cs typeface="+mj-cs"/>
              </a:rPr>
              <a:t>Study on Paddy </a:t>
            </a:r>
            <a:r>
              <a:rPr lang="en-US" altLang="zh-CN" kern="1200" dirty="0">
                <a:latin typeface="+mn-lt"/>
                <a:ea typeface="幼圆" pitchFamily="49" charset="-122"/>
                <a:cs typeface="+mj-cs"/>
              </a:rPr>
              <a:t>Disease Detection</a:t>
            </a:r>
            <a:br>
              <a:rPr lang="en-US" altLang="zh-CN" kern="1200" dirty="0">
                <a:latin typeface="+mn-lt"/>
                <a:ea typeface="幼圆" pitchFamily="49" charset="-122"/>
                <a:cs typeface="+mj-cs"/>
              </a:rPr>
            </a:br>
            <a:r>
              <a:rPr lang="en-US" altLang="zh-CN" sz="2400" dirty="0" smtClean="0">
                <a:latin typeface="+mn-lt"/>
              </a:rPr>
              <a:t>using Color Co-occurrence Features</a:t>
            </a:r>
            <a:endParaRPr lang="en-US" altLang="zh-CN" sz="2400" kern="1200" dirty="0">
              <a:latin typeface="+mn-lt"/>
              <a:ea typeface="幼圆" pitchFamily="49" charset="-122"/>
              <a:cs typeface="+mj-cs"/>
            </a:endParaRPr>
          </a:p>
        </p:txBody>
      </p:sp>
      <p:sp>
        <p:nvSpPr>
          <p:cNvPr id="4100" name="文本占位符 10"/>
          <p:cNvSpPr/>
          <p:nvPr/>
        </p:nvSpPr>
        <p:spPr>
          <a:xfrm>
            <a:off x="6764655" y="1261428"/>
            <a:ext cx="1160463" cy="896937"/>
          </a:xfrm>
          <a:prstGeom prst="wedgeEllipseCallout">
            <a:avLst>
              <a:gd name="adj1" fmla="val -40343"/>
              <a:gd name="adj2" fmla="val 64444"/>
            </a:avLst>
          </a:prstGeom>
          <a:solidFill>
            <a:schemeClr val="accent1"/>
          </a:solidFill>
          <a:ln w="28575" cap="flat" cmpd="sng">
            <a:solidFill>
              <a:schemeClr val="bg1"/>
            </a:solidFill>
            <a:prstDash val="solid"/>
            <a:miter/>
            <a:headEnd type="none" w="med" len="med"/>
            <a:tailEnd type="none" w="med" len="med"/>
          </a:ln>
        </p:spPr>
        <p:txBody>
          <a:bodyPr/>
          <a:lstStyle>
            <a:lvl1pPr marL="357505" indent="-357505" algn="just" rtl="0" fontAlgn="base">
              <a:lnSpc>
                <a:spcPct val="110000"/>
              </a:lnSpc>
              <a:spcBef>
                <a:spcPts val="1400"/>
              </a:spcBef>
              <a:spcAft>
                <a:spcPct val="0"/>
              </a:spcAft>
              <a:buClr>
                <a:srgbClr val="956B21"/>
              </a:buClr>
              <a:buSzPct val="50000"/>
              <a:buFont typeface="Wingdings" panose="05000000000000000000" pitchFamily="2" charset="2"/>
              <a:buChar char="u"/>
              <a:defRPr sz="2000" b="1" kern="1200">
                <a:solidFill>
                  <a:srgbClr val="634716"/>
                </a:solidFill>
                <a:latin typeface="幼圆" pitchFamily="49" charset="-122"/>
                <a:ea typeface="幼圆" pitchFamily="49" charset="-122"/>
                <a:cs typeface="+mn-cs"/>
              </a:defRPr>
            </a:lvl1pPr>
            <a:lvl2pPr marL="357505" indent="-285750" algn="just" rtl="0" fontAlgn="base">
              <a:spcBef>
                <a:spcPct val="0"/>
              </a:spcBef>
              <a:spcAft>
                <a:spcPts val="600"/>
              </a:spcAft>
              <a:buClr>
                <a:srgbClr val="E2BD7B"/>
              </a:buClr>
              <a:buFont typeface="华文新魏" pitchFamily="2" charset="-122"/>
              <a:buChar char=" "/>
              <a:defRPr kern="1200">
                <a:solidFill>
                  <a:schemeClr val="tx1"/>
                </a:solidFill>
                <a:latin typeface="华文新魏" pitchFamily="2" charset="-122"/>
                <a:ea typeface="华文新魏"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spcBef>
                <a:spcPts val="2000"/>
              </a:spcBef>
              <a:buNone/>
            </a:pPr>
            <a:endParaRPr lang="en-US" altLang="zh-CN" sz="1600" dirty="0">
              <a:solidFill>
                <a:schemeClr val="bg1"/>
              </a:solidFill>
              <a:latin typeface="方正舒体" pitchFamily="2" charset="-122"/>
              <a:ea typeface="方正舒体" pitchFamily="2" charset="-122"/>
            </a:endParaRPr>
          </a:p>
        </p:txBody>
      </p:sp>
      <p:pic>
        <p:nvPicPr>
          <p:cNvPr id="2" name="Picture 1" descr="rice-bg"/>
          <p:cNvPicPr>
            <a:picLocks noChangeAspect="1"/>
          </p:cNvPicPr>
          <p:nvPr/>
        </p:nvPicPr>
        <p:blipFill>
          <a:blip r:embed="rId3"/>
          <a:stretch>
            <a:fillRect/>
          </a:stretch>
        </p:blipFill>
        <p:spPr>
          <a:xfrm rot="21000000">
            <a:off x="225425" y="3966845"/>
            <a:ext cx="1249680" cy="2125980"/>
          </a:xfrm>
          <a:prstGeom prst="rect">
            <a:avLst/>
          </a:prstGeom>
        </p:spPr>
      </p:pic>
      <p:pic>
        <p:nvPicPr>
          <p:cNvPr id="3" name="Picture 2" descr="rd-logo-thumb"/>
          <p:cNvPicPr>
            <a:picLocks noChangeAspect="1"/>
          </p:cNvPicPr>
          <p:nvPr/>
        </p:nvPicPr>
        <p:blipFill>
          <a:blip r:embed="rId4"/>
          <a:stretch>
            <a:fillRect/>
          </a:stretch>
        </p:blipFill>
        <p:spPr>
          <a:xfrm>
            <a:off x="6991191" y="1359627"/>
            <a:ext cx="707390" cy="672465"/>
          </a:xfrm>
          <a:prstGeom prst="rect">
            <a:avLst/>
          </a:prstGeom>
        </p:spPr>
      </p:pic>
      <p:sp>
        <p:nvSpPr>
          <p:cNvPr id="7" name="Text Box 6"/>
          <p:cNvSpPr txBox="1"/>
          <p:nvPr/>
        </p:nvSpPr>
        <p:spPr>
          <a:xfrm>
            <a:off x="1310005" y="3620770"/>
            <a:ext cx="3850349" cy="1200329"/>
          </a:xfrm>
          <a:prstGeom prst="rect">
            <a:avLst/>
          </a:prstGeom>
          <a:noFill/>
        </p:spPr>
        <p:txBody>
          <a:bodyPr wrap="none" rtlCol="0">
            <a:spAutoFit/>
          </a:bodyPr>
          <a:lstStyle/>
          <a:p>
            <a:pPr marL="0" lvl="0" indent="0" algn="l" eaLnBrk="1" hangingPunct="1">
              <a:spcBef>
                <a:spcPct val="0"/>
              </a:spcBef>
              <a:buClrTx/>
              <a:buSzPct val="100000"/>
              <a:buNone/>
            </a:pPr>
            <a:r>
              <a:rPr lang="en-US" altLang="en-US" sz="1400" dirty="0">
                <a:latin typeface="+mn-lt"/>
                <a:cs typeface="Times New Roman" panose="02020603050405020304" pitchFamily="18" charset="0"/>
                <a:sym typeface="+mn-ea"/>
              </a:rPr>
              <a:t>Supervised by</a:t>
            </a:r>
            <a:endParaRPr lang="en-US" altLang="en-US" sz="1400" dirty="0">
              <a:latin typeface="+mn-lt"/>
              <a:cs typeface="Times New Roman" panose="02020603050405020304" pitchFamily="18" charset="0"/>
            </a:endParaRPr>
          </a:p>
          <a:p>
            <a:pPr marL="0" lvl="0" indent="0" algn="l" eaLnBrk="1" hangingPunct="1">
              <a:spcBef>
                <a:spcPct val="0"/>
              </a:spcBef>
              <a:buClrTx/>
              <a:buSzPct val="100000"/>
              <a:buNone/>
            </a:pPr>
            <a:r>
              <a:rPr lang="en-US" altLang="en-US" sz="1600" b="1" dirty="0">
                <a:solidFill>
                  <a:schemeClr val="tx1">
                    <a:lumMod val="50000"/>
                  </a:schemeClr>
                </a:solidFill>
                <a:latin typeface="+mn-lt"/>
                <a:cs typeface="Times New Roman" panose="02020603050405020304" pitchFamily="18" charset="0"/>
                <a:sym typeface="+mn-ea"/>
              </a:rPr>
              <a:t>Dr. Sk. Mohammad Masudul Ahsan</a:t>
            </a:r>
          </a:p>
          <a:p>
            <a:pPr marL="0" lvl="0" indent="0" algn="l" eaLnBrk="1" hangingPunct="1">
              <a:spcBef>
                <a:spcPct val="0"/>
              </a:spcBef>
              <a:buClrTx/>
              <a:buSzPct val="100000"/>
              <a:buNone/>
            </a:pPr>
            <a:r>
              <a:rPr lang="en-US" altLang="en-US" sz="1400" dirty="0" smtClean="0">
                <a:latin typeface="+mn-lt"/>
                <a:sym typeface="+mn-ea"/>
              </a:rPr>
              <a:t>Professor</a:t>
            </a:r>
            <a:endParaRPr lang="en-US" altLang="en-US" sz="1400" dirty="0">
              <a:latin typeface="+mn-lt"/>
            </a:endParaRPr>
          </a:p>
          <a:p>
            <a:pPr lvl="0" eaLnBrk="1" hangingPunct="1">
              <a:buSzPct val="100000"/>
            </a:pPr>
            <a:r>
              <a:rPr lang="en-US" sz="1400" dirty="0">
                <a:latin typeface="+mn-lt"/>
                <a:ea typeface="Microsoft YaHei" panose="020B0503020204020204" pitchFamily="34" charset="-122"/>
              </a:rPr>
              <a:t>Department of Computer Science and Engineering</a:t>
            </a:r>
          </a:p>
          <a:p>
            <a:pPr lvl="0" eaLnBrk="1" hangingPunct="1">
              <a:buSzPct val="100000"/>
            </a:pPr>
            <a:r>
              <a:rPr lang="en-US" sz="1400" dirty="0">
                <a:latin typeface="+mn-lt"/>
                <a:ea typeface="Microsoft YaHei" panose="020B0503020204020204" pitchFamily="34" charset="-122"/>
              </a:rPr>
              <a:t>Khulna University of Engineering and Technology</a:t>
            </a:r>
            <a:endParaRPr lang="en-US" sz="1400" dirty="0" smtClean="0">
              <a:latin typeface="+mn-lt"/>
              <a:ea typeface="Microsoft YaHei" panose="020B0503020204020204" pitchFamily="34" charset="-122"/>
            </a:endParaRPr>
          </a:p>
        </p:txBody>
      </p:sp>
      <p:sp>
        <p:nvSpPr>
          <p:cNvPr id="8" name="Text Box 7"/>
          <p:cNvSpPr txBox="1"/>
          <p:nvPr/>
        </p:nvSpPr>
        <p:spPr>
          <a:xfrm>
            <a:off x="5642215" y="4410710"/>
            <a:ext cx="2056525" cy="1511183"/>
          </a:xfrm>
          <a:prstGeom prst="rect">
            <a:avLst/>
          </a:prstGeom>
          <a:noFill/>
        </p:spPr>
        <p:txBody>
          <a:bodyPr wrap="none" rtlCol="0">
            <a:spAutoFit/>
          </a:bodyPr>
          <a:lstStyle/>
          <a:p>
            <a:pPr marR="0" algn="r" defTabSz="914400" eaLnBrk="1" hangingPunct="1">
              <a:buClrTx/>
              <a:buSzTx/>
              <a:buFontTx/>
              <a:buNone/>
              <a:defRPr/>
            </a:pPr>
            <a:r>
              <a:rPr lang="en-US" sz="1400" noProof="0" dirty="0" smtClean="0">
                <a:solidFill>
                  <a:schemeClr val="tx1">
                    <a:lumMod val="50000"/>
                  </a:schemeClr>
                </a:solidFill>
                <a:latin typeface="+mn-lt"/>
                <a:ea typeface="+mn-ea"/>
                <a:cs typeface="Times New Roman" panose="02020603050405020304" pitchFamily="18" charset="0"/>
                <a:sym typeface="+mn-ea"/>
              </a:rPr>
              <a:t>Presented By</a:t>
            </a:r>
            <a:endParaRPr kumimoji="0" lang="en-US" sz="1400" kern="1200" cap="none" spc="0" normalizeH="0" baseline="0" noProof="0" dirty="0">
              <a:solidFill>
                <a:schemeClr val="tx1">
                  <a:lumMod val="50000"/>
                </a:schemeClr>
              </a:solidFill>
              <a:latin typeface="+mn-lt"/>
              <a:ea typeface="+mn-ea"/>
              <a:cs typeface="Times New Roman" panose="02020603050405020304" pitchFamily="18" charset="0"/>
              <a:sym typeface="+mn-ea"/>
            </a:endParaRPr>
          </a:p>
          <a:p>
            <a:pPr marR="0" algn="r" defTabSz="914400" eaLnBrk="1" hangingPunct="1">
              <a:buClrTx/>
              <a:buSzTx/>
              <a:buFontTx/>
              <a:buNone/>
              <a:defRPr/>
            </a:pPr>
            <a:r>
              <a:rPr lang="en-US" sz="1600" noProof="0" dirty="0">
                <a:solidFill>
                  <a:schemeClr val="tx1">
                    <a:lumMod val="50000"/>
                  </a:schemeClr>
                </a:solidFill>
                <a:latin typeface="+mn-lt"/>
                <a:ea typeface="+mn-ea"/>
                <a:cs typeface="Times New Roman" panose="02020603050405020304" pitchFamily="18" charset="0"/>
                <a:sym typeface="+mn-ea"/>
              </a:rPr>
              <a:t>Md. Jahirul Islam</a:t>
            </a:r>
            <a:endParaRPr kumimoji="0" lang="en-US" sz="1600" kern="1200" cap="none" spc="0" normalizeH="0" baseline="0" noProof="0" dirty="0">
              <a:solidFill>
                <a:schemeClr val="tx1">
                  <a:lumMod val="50000"/>
                </a:schemeClr>
              </a:solidFill>
              <a:latin typeface="+mn-lt"/>
              <a:ea typeface="+mn-ea"/>
              <a:cs typeface="Times New Roman" panose="02020603050405020304" pitchFamily="18" charset="0"/>
              <a:sym typeface="+mn-ea"/>
            </a:endParaRPr>
          </a:p>
          <a:p>
            <a:pPr marR="0" algn="r" defTabSz="914400" eaLnBrk="1" hangingPunct="1">
              <a:buClrTx/>
              <a:buSzTx/>
              <a:buFontTx/>
              <a:buNone/>
              <a:defRPr/>
            </a:pPr>
            <a:r>
              <a:rPr lang="en-US" sz="1400" noProof="0" dirty="0">
                <a:solidFill>
                  <a:schemeClr val="tx1">
                    <a:lumMod val="50000"/>
                  </a:schemeClr>
                </a:solidFill>
                <a:latin typeface="+mn-lt"/>
                <a:ea typeface="+mn-ea"/>
                <a:cs typeface="Times New Roman" panose="02020603050405020304" pitchFamily="18" charset="0"/>
                <a:sym typeface="+mn-ea"/>
              </a:rPr>
              <a:t>Roll: 1307035</a:t>
            </a:r>
            <a:br>
              <a:rPr lang="en-US" sz="1400" noProof="0" dirty="0">
                <a:solidFill>
                  <a:schemeClr val="tx1">
                    <a:lumMod val="50000"/>
                  </a:schemeClr>
                </a:solidFill>
                <a:latin typeface="+mn-lt"/>
                <a:ea typeface="+mn-ea"/>
                <a:cs typeface="Times New Roman" panose="02020603050405020304" pitchFamily="18" charset="0"/>
                <a:sym typeface="+mn-ea"/>
              </a:rPr>
            </a:br>
            <a:r>
              <a:rPr lang="en-US" sz="1600" noProof="0" dirty="0" err="1">
                <a:solidFill>
                  <a:schemeClr val="tx1">
                    <a:lumMod val="50000"/>
                  </a:schemeClr>
                </a:solidFill>
                <a:latin typeface="+mn-lt"/>
                <a:ea typeface="+mn-ea"/>
                <a:cs typeface="Times New Roman" panose="02020603050405020304" pitchFamily="18" charset="0"/>
                <a:sym typeface="+mn-ea"/>
              </a:rPr>
              <a:t>Protap</a:t>
            </a:r>
            <a:r>
              <a:rPr lang="en-US" sz="1600" noProof="0" dirty="0">
                <a:solidFill>
                  <a:schemeClr val="tx1">
                    <a:lumMod val="50000"/>
                  </a:schemeClr>
                </a:solidFill>
                <a:latin typeface="+mn-lt"/>
                <a:ea typeface="+mn-ea"/>
                <a:cs typeface="Times New Roman" panose="02020603050405020304" pitchFamily="18" charset="0"/>
                <a:sym typeface="+mn-ea"/>
              </a:rPr>
              <a:t> Chandra </a:t>
            </a:r>
            <a:r>
              <a:rPr lang="en-US" sz="1600" noProof="0" dirty="0" err="1">
                <a:solidFill>
                  <a:schemeClr val="tx1">
                    <a:lumMod val="50000"/>
                  </a:schemeClr>
                </a:solidFill>
                <a:latin typeface="+mn-lt"/>
                <a:ea typeface="+mn-ea"/>
                <a:cs typeface="Times New Roman" panose="02020603050405020304" pitchFamily="18" charset="0"/>
                <a:sym typeface="+mn-ea"/>
              </a:rPr>
              <a:t>Ghose</a:t>
            </a:r>
            <a:endParaRPr kumimoji="0" lang="en-US" sz="1600" kern="1200" cap="none" spc="0" normalizeH="0" baseline="0" noProof="0" dirty="0" err="1">
              <a:solidFill>
                <a:schemeClr val="tx1">
                  <a:lumMod val="50000"/>
                </a:schemeClr>
              </a:solidFill>
              <a:latin typeface="+mn-lt"/>
              <a:ea typeface="+mn-ea"/>
              <a:cs typeface="Times New Roman" panose="02020603050405020304" pitchFamily="18" charset="0"/>
              <a:sym typeface="+mn-ea"/>
            </a:endParaRPr>
          </a:p>
          <a:p>
            <a:pPr marR="0" algn="r" defTabSz="914400" eaLnBrk="1" hangingPunct="1">
              <a:buClrTx/>
              <a:buSzTx/>
              <a:buFontTx/>
              <a:buNone/>
              <a:defRPr/>
            </a:pPr>
            <a:r>
              <a:rPr lang="en-US" sz="1400" noProof="0" dirty="0">
                <a:solidFill>
                  <a:schemeClr val="tx1">
                    <a:lumMod val="50000"/>
                  </a:schemeClr>
                </a:solidFill>
                <a:latin typeface="+mn-lt"/>
                <a:ea typeface="+mn-ea"/>
                <a:cs typeface="Times New Roman" panose="02020603050405020304" pitchFamily="18" charset="0"/>
                <a:sym typeface="+mn-ea"/>
              </a:rPr>
              <a:t>Roll: 1307046</a:t>
            </a:r>
            <a:endParaRPr kumimoji="0" lang="en-US" sz="1400" kern="1200" cap="none" spc="0" normalizeH="0" baseline="0" noProof="0" dirty="0">
              <a:solidFill>
                <a:schemeClr val="tx1">
                  <a:lumMod val="50000"/>
                </a:schemeClr>
              </a:solidFill>
              <a:latin typeface="+mn-lt"/>
              <a:ea typeface="+mn-ea"/>
              <a:cs typeface="Times New Roman" panose="02020603050405020304" pitchFamily="18" charset="0"/>
            </a:endParaRPr>
          </a:p>
          <a:p>
            <a:pPr>
              <a:lnSpc>
                <a:spcPct val="130000"/>
              </a:lnSpc>
            </a:pPr>
            <a:endParaRPr lang="en-US" sz="1400" dirty="0" smtClean="0">
              <a:latin typeface="+mn-lt"/>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Textural Features</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6" name="Rectangle 6"/>
              <p:cNvSpPr>
                <a:spLocks noGrp="1"/>
              </p:cNvSpPr>
              <p:nvPr>
                <p:ph type="body"/>
              </p:nvPr>
            </p:nvSpPr>
            <p:spPr>
              <a:xfrm>
                <a:off x="479425" y="1125855"/>
                <a:ext cx="8226693" cy="5321300"/>
              </a:xfrm>
            </p:spPr>
            <p:txBody>
              <a:bodyPr vert="horz" wrap="square" lIns="91440" tIns="45720" rIns="91440" bIns="45720" anchor="t"/>
              <a:lstStyle/>
              <a:p>
                <a:pPr marL="457200" indent="-457200" algn="l" eaLnBrk="1" hangingPunct="1">
                  <a:lnSpc>
                    <a:spcPct val="150000"/>
                  </a:lnSpc>
                  <a:buFont typeface="+mj-lt"/>
                  <a:buAutoNum type="arabicPeriod"/>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Angular </a:t>
                </a: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Second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Moment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m:t>
                        </m:r>
                      </m:sub>
                    </m:sSub>
                    <m:r>
                      <a:rPr lang="en-US" sz="2000" i="1">
                        <a:latin typeface="Cambria Math" panose="02040503050406030204" pitchFamily="18" charset="0"/>
                      </a:rPr>
                      <m:t>=</m:t>
                    </m:r>
                    <m:nary>
                      <m:naryPr>
                        <m:chr m:val="∑"/>
                        <m:grow m:val="on"/>
                        <m:ctrlPr>
                          <a:rPr lang="en-US" sz="2000" i="1">
                            <a:latin typeface="Cambria Math" panose="02040503050406030204" pitchFamily="18" charset="0"/>
                          </a:rPr>
                        </m:ctrlPr>
                      </m:naryPr>
                      <m:sub>
                        <m:r>
                          <a:rPr lang="en-US" sz="2000" i="1">
                            <a:latin typeface="Cambria Math" panose="02040503050406030204" pitchFamily="18" charset="0"/>
                          </a:rPr>
                          <m:t>𝑖</m:t>
                        </m:r>
                      </m:sub>
                      <m:sup/>
                      <m:e/>
                    </m:nary>
                    <m:nary>
                      <m:naryPr>
                        <m:chr m:val="∑"/>
                        <m:grow m:val="on"/>
                        <m:ctrlPr>
                          <a:rPr lang="en-US" sz="2000" i="1">
                            <a:latin typeface="Cambria Math" panose="02040503050406030204" pitchFamily="18" charset="0"/>
                          </a:rPr>
                        </m:ctrlPr>
                      </m:naryPr>
                      <m:sub>
                        <m:r>
                          <a:rPr lang="en-US" sz="2000" i="1">
                            <a:latin typeface="Cambria Math" panose="02040503050406030204" pitchFamily="18" charset="0"/>
                          </a:rPr>
                          <m:t>𝑗</m:t>
                        </m:r>
                      </m:sub>
                      <m:sup/>
                      <m:e>
                        <m:d>
                          <m:dPr>
                            <m:ctrlPr>
                              <a:rPr lang="en-US" sz="2000" i="1">
                                <a:latin typeface="Cambria Math" panose="02040503050406030204" pitchFamily="18" charset="0"/>
                              </a:rPr>
                            </m:ctrlPr>
                          </m:dPr>
                          <m:e>
                            <m:r>
                              <a:rPr lang="en-US" sz="2000" i="1">
                                <a:latin typeface="Cambria Math" panose="02040503050406030204" pitchFamily="18" charset="0"/>
                              </a:rPr>
                              <m:t>𝑝</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𝑗</m:t>
                                    </m:r>
                                  </m:e>
                                </m:d>
                              </m:e>
                              <m:sup>
                                <m:r>
                                  <a:rPr lang="en-US" sz="2000" i="1">
                                    <a:latin typeface="Cambria Math" panose="02040503050406030204" pitchFamily="18" charset="0"/>
                                  </a:rPr>
                                  <m:t>2</m:t>
                                </m:r>
                              </m:sup>
                            </m:sSup>
                          </m:e>
                        </m:d>
                      </m:e>
                    </m:nary>
                  </m:oMath>
                </a14:m>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Contrast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2</m:t>
                        </m:r>
                      </m:sub>
                    </m:sSub>
                    <m:r>
                      <a:rPr lang="en-US" sz="2000" i="1">
                        <a:latin typeface="Cambria Math" panose="02040503050406030204" pitchFamily="18" charset="0"/>
                      </a:rPr>
                      <m:t>=</m:t>
                    </m:r>
                    <m:nary>
                      <m:naryPr>
                        <m:chr m:val="∑"/>
                        <m:grow m:val="on"/>
                        <m:ctrlPr>
                          <a:rPr lang="en-US" sz="2000" i="1">
                            <a:latin typeface="Cambria Math" panose="02040503050406030204" pitchFamily="18" charset="0"/>
                          </a:rPr>
                        </m:ctrlPr>
                      </m:naryPr>
                      <m:sub>
                        <m:r>
                          <a:rPr lang="en-US" sz="2000" i="1">
                            <a:latin typeface="Cambria Math" panose="02040503050406030204" pitchFamily="18" charset="0"/>
                          </a:rPr>
                          <m:t>𝑛</m:t>
                        </m:r>
                        <m:r>
                          <a:rPr lang="en-US" sz="2000" i="1">
                            <a:latin typeface="Cambria Math" panose="02040503050406030204" pitchFamily="18" charset="0"/>
                          </a:rPr>
                          <m:t>=0</m:t>
                        </m:r>
                      </m:sub>
                      <m:sup>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𝑔</m:t>
                            </m:r>
                          </m:sub>
                        </m:sSub>
                        <m:r>
                          <a:rPr lang="en-US" sz="2000" i="1">
                            <a:latin typeface="Cambria Math" panose="02040503050406030204" pitchFamily="18" charset="0"/>
                          </a:rPr>
                          <m:t>−1</m:t>
                        </m:r>
                      </m:sup>
                      <m:e>
                        <m:sSup>
                          <m:sSupPr>
                            <m:ctrlPr>
                              <a:rPr lang="en-US" sz="2000" i="1">
                                <a:latin typeface="Cambria Math" panose="02040503050406030204" pitchFamily="18" charset="0"/>
                              </a:rPr>
                            </m:ctrlPr>
                          </m:sSupPr>
                          <m:e>
                            <m:r>
                              <a:rPr lang="en-US" sz="2000" i="1">
                                <a:latin typeface="Cambria Math" panose="02040503050406030204" pitchFamily="18" charset="0"/>
                              </a:rPr>
                              <m:t>𝑛</m:t>
                            </m:r>
                          </m:e>
                          <m:sup>
                            <m:r>
                              <a:rPr lang="en-US" sz="2000" i="1">
                                <a:latin typeface="Cambria Math" panose="02040503050406030204" pitchFamily="18" charset="0"/>
                              </a:rPr>
                              <m:t>2</m:t>
                            </m:r>
                          </m:sup>
                        </m:sSup>
                      </m:e>
                    </m:nary>
                    <m:d>
                      <m:dPr>
                        <m:begChr m:val="{"/>
                        <m:endChr m:val="}"/>
                        <m:ctrlPr>
                          <a:rPr lang="en-US" sz="2000" i="1">
                            <a:latin typeface="Cambria Math" panose="02040503050406030204" pitchFamily="18" charset="0"/>
                          </a:rPr>
                        </m:ctrlPr>
                      </m:dPr>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𝑔</m:t>
                                </m:r>
                              </m:sub>
                            </m:sSub>
                          </m:sup>
                          <m:e/>
                        </m:nary>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=1</m:t>
                            </m:r>
                          </m:sub>
                          <m:sup>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𝑔</m:t>
                                </m:r>
                              </m:sub>
                            </m:sSub>
                          </m:sup>
                          <m:e>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𝑗</m:t>
                                </m:r>
                              </m:e>
                            </m:d>
                          </m:e>
                        </m:nary>
                      </m:e>
                    </m:d>
                  </m:oMath>
                </a14:m>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Correlation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3</m:t>
                        </m:r>
                      </m:sub>
                    </m:sSub>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sub>
                          <m:sup/>
                          <m:e/>
                        </m:nary>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𝑗</m:t>
                            </m:r>
                          </m:sub>
                          <m:sup/>
                          <m:e>
                            <m:d>
                              <m:dPr>
                                <m:ctrlPr>
                                  <a:rPr lang="en-US" sz="2000" i="1">
                                    <a:latin typeface="Cambria Math" panose="02040503050406030204" pitchFamily="18" charset="0"/>
                                  </a:rPr>
                                </m:ctrlPr>
                              </m:dPr>
                              <m:e>
                                <m:r>
                                  <a:rPr lang="en-US" sz="2000" i="1">
                                    <a:latin typeface="Cambria Math" panose="02040503050406030204" pitchFamily="18" charset="0"/>
                                  </a:rPr>
                                  <m:t>𝑖𝑗</m:t>
                                </m:r>
                              </m:e>
                            </m:d>
                          </m:e>
                        </m:nary>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𝑗</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𝑥</m:t>
                            </m:r>
                          </m:sub>
                        </m:sSub>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𝑦</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𝜎</m:t>
                            </m:r>
                          </m:e>
                          <m:sub>
                            <m:r>
                              <a:rPr lang="en-US" sz="2000" i="1">
                                <a:latin typeface="Cambria Math" panose="02040503050406030204" pitchFamily="18" charset="0"/>
                              </a:rPr>
                              <m:t>𝑥</m:t>
                            </m:r>
                          </m:sub>
                        </m:sSub>
                        <m:sSub>
                          <m:sSubPr>
                            <m:ctrlPr>
                              <a:rPr lang="en-US" sz="2000" i="1">
                                <a:latin typeface="Cambria Math" panose="02040503050406030204" pitchFamily="18" charset="0"/>
                              </a:rPr>
                            </m:ctrlPr>
                          </m:sSubPr>
                          <m:e>
                            <m:r>
                              <a:rPr lang="en-US" sz="2000" i="1">
                                <a:latin typeface="Cambria Math" panose="02040503050406030204" pitchFamily="18" charset="0"/>
                              </a:rPr>
                              <m:t>𝜎</m:t>
                            </m:r>
                          </m:e>
                          <m:sub>
                            <m:r>
                              <a:rPr lang="en-US" sz="2000" i="1">
                                <a:latin typeface="Cambria Math" panose="02040503050406030204" pitchFamily="18" charset="0"/>
                              </a:rPr>
                              <m:t>𝑦</m:t>
                            </m:r>
                          </m:sub>
                        </m:sSub>
                      </m:den>
                    </m:f>
                  </m:oMath>
                </a14:m>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Sum of squares: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Variance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4</m:t>
                        </m:r>
                      </m:sub>
                    </m:sSub>
                    <m:r>
                      <a:rPr lang="en-US" sz="2000" i="1">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sub>
                      <m:sup/>
                      <m:e/>
                    </m:nary>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𝑗</m:t>
                        </m:r>
                      </m:sub>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𝜇</m:t>
                                </m:r>
                              </m:e>
                            </m:d>
                          </m:e>
                          <m:sup>
                            <m:r>
                              <a:rPr lang="en-US" sz="2000" i="1">
                                <a:latin typeface="Cambria Math" panose="02040503050406030204" pitchFamily="18" charset="0"/>
                              </a:rPr>
                              <m:t>2</m:t>
                            </m:r>
                          </m:sup>
                        </m:sSup>
                      </m:e>
                    </m:nary>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𝑗</m:t>
                        </m:r>
                      </m:e>
                    </m:d>
                  </m:oMath>
                </a14:m>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Inverse Difference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Moment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5</m:t>
                        </m:r>
                      </m:sub>
                    </m:sSub>
                    <m:r>
                      <a:rPr lang="en-US" sz="2000" i="1">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sub>
                      <m:sup/>
                      <m:e/>
                    </m:nary>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𝑗</m:t>
                        </m:r>
                      </m:sub>
                      <m:sup/>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1+</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e>
                                </m:d>
                              </m:e>
                              <m:sup>
                                <m:r>
                                  <a:rPr lang="en-US" sz="2000" i="1">
                                    <a:latin typeface="Cambria Math" panose="02040503050406030204" pitchFamily="18" charset="0"/>
                                  </a:rPr>
                                  <m:t>2</m:t>
                                </m:r>
                              </m:sup>
                            </m:sSup>
                          </m:den>
                        </m:f>
                      </m:e>
                    </m:nary>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𝑗</m:t>
                        </m:r>
                      </m:e>
                    </m:d>
                  </m:oMath>
                </a14:m>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Sum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Average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6</m:t>
                        </m:r>
                      </m:sub>
                    </m:sSub>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=2</m:t>
                        </m:r>
                      </m:sub>
                      <m:sup>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𝑔</m:t>
                            </m:r>
                          </m:sub>
                        </m:sSub>
                      </m:sup>
                      <m:e>
                        <m:r>
                          <a:rPr lang="en-US" sz="2000" i="1">
                            <a:latin typeface="Cambria Math" panose="02040503050406030204" pitchFamily="18" charset="0"/>
                          </a:rPr>
                          <m:t>𝑖</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sub>
                        </m:sSub>
                        <m:d>
                          <m:dPr>
                            <m:ctrlPr>
                              <a:rPr lang="en-US" sz="2000" i="1">
                                <a:latin typeface="Cambria Math" panose="02040503050406030204" pitchFamily="18" charset="0"/>
                              </a:rPr>
                            </m:ctrlPr>
                          </m:dPr>
                          <m:e>
                            <m:r>
                              <a:rPr lang="en-US" sz="2000" i="1">
                                <a:latin typeface="Cambria Math" panose="02040503050406030204" pitchFamily="18" charset="0"/>
                              </a:rPr>
                              <m:t>𝑖</m:t>
                            </m:r>
                          </m:e>
                        </m:d>
                      </m:e>
                    </m:nary>
                  </m:oMath>
                </a14:m>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Sum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Variance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i="1" smtClean="0">
                            <a:latin typeface="Cambria Math" panose="02040503050406030204" pitchFamily="18" charset="0"/>
                          </a:rPr>
                          <m:t>𝟕</m:t>
                        </m:r>
                      </m:sub>
                    </m:sSub>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=2</m:t>
                        </m:r>
                      </m:sub>
                      <m:sup>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𝑔</m:t>
                            </m:r>
                          </m:sub>
                        </m:sSub>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8</m:t>
                                    </m:r>
                                  </m:sub>
                                </m:sSub>
                              </m:e>
                            </m:d>
                          </m:e>
                          <m:sup>
                            <m:r>
                              <a:rPr lang="en-US" sz="2000" i="1">
                                <a:latin typeface="Cambria Math" panose="02040503050406030204" pitchFamily="18" charset="0"/>
                              </a:rPr>
                              <m:t>2</m:t>
                            </m:r>
                          </m:sup>
                        </m:sSup>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sub>
                        </m:sSub>
                        <m:d>
                          <m:dPr>
                            <m:ctrlPr>
                              <a:rPr lang="en-US" sz="2000" i="1">
                                <a:latin typeface="Cambria Math" panose="02040503050406030204" pitchFamily="18" charset="0"/>
                              </a:rPr>
                            </m:ctrlPr>
                          </m:dPr>
                          <m:e>
                            <m:r>
                              <a:rPr lang="en-US" sz="2000" i="1">
                                <a:latin typeface="Cambria Math" panose="02040503050406030204" pitchFamily="18" charset="0"/>
                              </a:rPr>
                              <m:t>𝑖</m:t>
                            </m:r>
                          </m:e>
                        </m:d>
                      </m:e>
                    </m:nary>
                  </m:oMath>
                </a14:m>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p:txBody>
          </p:sp>
        </mc:Choice>
        <mc:Fallback xmlns="">
          <p:sp>
            <p:nvSpPr>
              <p:cNvPr id="6" name="Rectangle 6"/>
              <p:cNvSpPr>
                <a:spLocks noGrp="1" noRot="1" noChangeAspect="1" noMove="1" noResize="1" noEditPoints="1" noAdjustHandles="1" noChangeArrowheads="1" noChangeShapeType="1" noTextEdit="1"/>
              </p:cNvSpPr>
              <p:nvPr>
                <p:ph type="body"/>
              </p:nvPr>
            </p:nvSpPr>
            <p:spPr>
              <a:xfrm>
                <a:off x="479425" y="1125855"/>
                <a:ext cx="8226693" cy="5321300"/>
              </a:xfrm>
              <a:blipFill rotWithShape="0">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34710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alibri" panose="020F0502020204030204" pitchFamily="34" charset="0"/>
                <a:cs typeface="Calibri" panose="020F0502020204030204" pitchFamily="34" charset="0"/>
              </a:rPr>
              <a:t>Textural </a:t>
            </a:r>
            <a:r>
              <a:rPr lang="en-US" sz="3600" dirty="0" smtClean="0">
                <a:latin typeface="Calibri" panose="020F0502020204030204" pitchFamily="34" charset="0"/>
                <a:cs typeface="Calibri" panose="020F0502020204030204" pitchFamily="34" charset="0"/>
              </a:rPr>
              <a:t>Features [Cont.]</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6" name="Rectangle 6"/>
              <p:cNvSpPr>
                <a:spLocks noGrp="1"/>
              </p:cNvSpPr>
              <p:nvPr>
                <p:ph type="body"/>
              </p:nvPr>
            </p:nvSpPr>
            <p:spPr>
              <a:xfrm>
                <a:off x="479425" y="1125855"/>
                <a:ext cx="9257003" cy="5321300"/>
              </a:xfrm>
            </p:spPr>
            <p:txBody>
              <a:bodyPr vert="horz" wrap="square" lIns="91440" tIns="45720" rIns="91440" bIns="45720" anchor="t"/>
              <a:lstStyle/>
              <a:p>
                <a:pPr marL="457200" indent="-457200" algn="l" eaLnBrk="1" hangingPunct="1">
                  <a:lnSpc>
                    <a:spcPct val="150000"/>
                  </a:lnSpc>
                  <a:buFont typeface="+mj-lt"/>
                  <a:buAutoNum type="arabicPeriod" startAt="8"/>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Sum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Entropy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8</m:t>
                        </m:r>
                      </m:sub>
                    </m:sSub>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=2</m:t>
                        </m:r>
                      </m:sub>
                      <m:sup>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𝑔</m:t>
                            </m:r>
                          </m:sub>
                        </m:sSub>
                      </m:sup>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sub>
                        </m:sSub>
                        <m:d>
                          <m:dPr>
                            <m:ctrlPr>
                              <a:rPr lang="en-US" sz="2000" i="1">
                                <a:latin typeface="Cambria Math" panose="02040503050406030204" pitchFamily="18" charset="0"/>
                              </a:rPr>
                            </m:ctrlPr>
                          </m:dPr>
                          <m:e>
                            <m:r>
                              <a:rPr lang="en-US" sz="2000" i="1">
                                <a:latin typeface="Cambria Math" panose="02040503050406030204" pitchFamily="18" charset="0"/>
                              </a:rPr>
                              <m:t>𝑖</m:t>
                            </m:r>
                          </m:e>
                        </m:d>
                        <m:r>
                          <a:rPr lang="en-US" sz="2000" i="1">
                            <a:latin typeface="Cambria Math" panose="02040503050406030204" pitchFamily="18" charset="0"/>
                          </a:rPr>
                          <m:t>𝑙𝑜𝑔</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sub>
                            </m:sSub>
                            <m:d>
                              <m:dPr>
                                <m:ctrlPr>
                                  <a:rPr lang="en-US" sz="2000" i="1">
                                    <a:latin typeface="Cambria Math" panose="02040503050406030204" pitchFamily="18" charset="0"/>
                                  </a:rPr>
                                </m:ctrlPr>
                              </m:dPr>
                              <m:e>
                                <m:r>
                                  <a:rPr lang="en-US" sz="2000" i="1">
                                    <a:latin typeface="Cambria Math" panose="02040503050406030204" pitchFamily="18" charset="0"/>
                                  </a:rPr>
                                  <m:t>𝑖</m:t>
                                </m:r>
                              </m:e>
                            </m:d>
                          </m:e>
                        </m:d>
                      </m:e>
                    </m:nary>
                  </m:oMath>
                </a14:m>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startAt="8"/>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Entropy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9</m:t>
                        </m:r>
                      </m:sub>
                    </m:sSub>
                    <m:r>
                      <a:rPr lang="en-US" sz="2000" i="1">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sub>
                      <m:sup/>
                      <m:e/>
                    </m:nary>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𝑗</m:t>
                        </m:r>
                      </m:sub>
                      <m:sup/>
                      <m:e>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e>
                        </m:d>
                        <m:r>
                          <a:rPr lang="en-US" sz="2000" i="1">
                            <a:latin typeface="Cambria Math" panose="02040503050406030204" pitchFamily="18" charset="0"/>
                          </a:rPr>
                          <m:t>𝑙𝑜𝑔</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e>
                            </m:d>
                          </m:e>
                        </m:d>
                      </m:e>
                    </m:nary>
                  </m:oMath>
                </a14:m>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	</a:t>
                </a:r>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startAt="8"/>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Difference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Variance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10</m:t>
                        </m:r>
                      </m:sub>
                    </m:sSub>
                    <m:r>
                      <a:rPr lang="en-US" sz="2000" i="1">
                        <a:latin typeface="Cambria Math" panose="02040503050406030204" pitchFamily="18" charset="0"/>
                      </a:rPr>
                      <m:t>=</m:t>
                    </m:r>
                    <m:r>
                      <a:rPr lang="en-US" sz="2000" i="1">
                        <a:latin typeface="Cambria Math" panose="02040503050406030204" pitchFamily="18" charset="0"/>
                      </a:rPr>
                      <m:t>𝑣𝑎𝑟𝑖𝑎𝑛𝑐𝑒</m:t>
                    </m:r>
                    <m:r>
                      <a:rPr lang="en-US" sz="2000" i="1">
                        <a:latin typeface="Cambria Math" panose="02040503050406030204" pitchFamily="18" charset="0"/>
                      </a:rPr>
                      <m:t> </m:t>
                    </m:r>
                    <m:r>
                      <a:rPr lang="en-US" sz="2000" i="1">
                        <a:latin typeface="Cambria Math" panose="02040503050406030204" pitchFamily="18" charset="0"/>
                      </a:rPr>
                      <m:t>𝑜𝑓</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sub>
                    </m:sSub>
                  </m:oMath>
                </a14:m>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	</a:t>
                </a:r>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startAt="8"/>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Difference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Entropy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11</m:t>
                        </m:r>
                      </m:sub>
                    </m:sSub>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=0</m:t>
                        </m:r>
                      </m:sub>
                      <m:sup>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𝑔</m:t>
                            </m:r>
                          </m:sub>
                        </m:sSub>
                        <m:r>
                          <a:rPr lang="en-US" sz="2000" i="1">
                            <a:latin typeface="Cambria Math" panose="02040503050406030204" pitchFamily="18" charset="0"/>
                          </a:rPr>
                          <m:t>−1</m:t>
                        </m:r>
                      </m:sup>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sub>
                        </m:sSub>
                        <m:d>
                          <m:dPr>
                            <m:ctrlPr>
                              <a:rPr lang="en-US" sz="2000" i="1">
                                <a:latin typeface="Cambria Math" panose="02040503050406030204" pitchFamily="18" charset="0"/>
                              </a:rPr>
                            </m:ctrlPr>
                          </m:dPr>
                          <m:e>
                            <m:r>
                              <a:rPr lang="en-US" sz="2000" i="1">
                                <a:latin typeface="Cambria Math" panose="02040503050406030204" pitchFamily="18" charset="0"/>
                              </a:rPr>
                              <m:t>𝑖</m:t>
                            </m:r>
                          </m:e>
                        </m:d>
                        <m:r>
                          <a:rPr lang="en-US" sz="2000" i="1">
                            <a:latin typeface="Cambria Math" panose="02040503050406030204" pitchFamily="18" charset="0"/>
                          </a:rPr>
                          <m:t> </m:t>
                        </m:r>
                        <m:r>
                          <a:rPr lang="en-US" sz="2000" i="1">
                            <a:latin typeface="Cambria Math" panose="02040503050406030204" pitchFamily="18" charset="0"/>
                          </a:rPr>
                          <m:t>𝑙𝑜𝑔</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sub>
                            </m:sSub>
                            <m:d>
                              <m:dPr>
                                <m:ctrlPr>
                                  <a:rPr lang="en-US" sz="2000" i="1">
                                    <a:latin typeface="Cambria Math" panose="02040503050406030204" pitchFamily="18" charset="0"/>
                                  </a:rPr>
                                </m:ctrlPr>
                              </m:dPr>
                              <m:e>
                                <m:r>
                                  <a:rPr lang="en-US" sz="2000" i="1">
                                    <a:latin typeface="Cambria Math" panose="02040503050406030204" pitchFamily="18" charset="0"/>
                                  </a:rPr>
                                  <m:t>𝑖</m:t>
                                </m:r>
                              </m:e>
                            </m:d>
                          </m:e>
                        </m:d>
                      </m:e>
                    </m:nary>
                  </m:oMath>
                </a14:m>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eaLnBrk="1" hangingPunct="1">
                  <a:lnSpc>
                    <a:spcPct val="150000"/>
                  </a:lnSpc>
                  <a:buFont typeface="+mj-lt"/>
                  <a:buAutoNum type="arabicPeriod" startAt="8"/>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&amp; 13. Information </a:t>
                </a: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Measure of Correction </a:t>
                </a:r>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algn="l" eaLnBrk="1" hangingPunct="1">
                  <a:lnSpc>
                    <a:spcPct val="100000"/>
                  </a:lnSpc>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12</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𝐻𝑋𝑌</m:t>
                          </m:r>
                          <m:r>
                            <a:rPr lang="en-US" sz="2000" i="1">
                              <a:latin typeface="Cambria Math" panose="02040503050406030204" pitchFamily="18" charset="0"/>
                            </a:rPr>
                            <m:t>−</m:t>
                          </m:r>
                          <m:r>
                            <a:rPr lang="en-US" sz="2000" i="1">
                              <a:latin typeface="Cambria Math" panose="02040503050406030204" pitchFamily="18" charset="0"/>
                            </a:rPr>
                            <m:t>𝐻𝑋𝑌</m:t>
                          </m:r>
                          <m:r>
                            <a:rPr lang="en-US" sz="2000" i="1">
                              <a:latin typeface="Cambria Math" panose="02040503050406030204" pitchFamily="18" charset="0"/>
                            </a:rPr>
                            <m:t>1</m:t>
                          </m:r>
                        </m:num>
                        <m:den>
                          <m:r>
                            <a:rPr lang="en-US" sz="2000" i="1">
                              <a:latin typeface="Cambria Math" panose="02040503050406030204" pitchFamily="18" charset="0"/>
                            </a:rPr>
                            <m:t>𝑚𝑎𝑥</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𝐻𝑋</m:t>
                              </m:r>
                              <m:r>
                                <a:rPr lang="en-US" sz="2000" i="1">
                                  <a:latin typeface="Cambria Math" panose="02040503050406030204" pitchFamily="18" charset="0"/>
                                </a:rPr>
                                <m:t>, </m:t>
                              </m:r>
                              <m:r>
                                <a:rPr lang="en-US" sz="2000" i="1">
                                  <a:latin typeface="Cambria Math" panose="02040503050406030204" pitchFamily="18" charset="0"/>
                                </a:rPr>
                                <m:t>𝐻𝑌</m:t>
                              </m:r>
                            </m:e>
                          </m:d>
                        </m:den>
                      </m:f>
                    </m:oMath>
                  </m:oMathPara>
                </a14:m>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algn="l" eaLnBrk="1" hangingPunct="1">
                  <a:lnSpc>
                    <a:spcPct val="100000"/>
                  </a:lnSpc>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13</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𝑒𝑥𝑝</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−2.0</m:t>
                                  </m:r>
                                  <m:d>
                                    <m:dPr>
                                      <m:ctrlPr>
                                        <a:rPr lang="en-US" sz="2000" i="1">
                                          <a:latin typeface="Cambria Math" panose="02040503050406030204" pitchFamily="18" charset="0"/>
                                        </a:rPr>
                                      </m:ctrlPr>
                                    </m:dPr>
                                    <m:e>
                                      <m:r>
                                        <a:rPr lang="en-US" sz="2000" i="1">
                                          <a:latin typeface="Cambria Math" panose="02040503050406030204" pitchFamily="18" charset="0"/>
                                        </a:rPr>
                                        <m:t>𝐻𝑋𝑌</m:t>
                                      </m:r>
                                      <m:r>
                                        <a:rPr lang="en-US" sz="2000" i="1">
                                          <a:latin typeface="Cambria Math" panose="02040503050406030204" pitchFamily="18" charset="0"/>
                                        </a:rPr>
                                        <m:t>2−</m:t>
                                      </m:r>
                                      <m:r>
                                        <a:rPr lang="en-US" sz="2000" i="1">
                                          <a:latin typeface="Cambria Math" panose="02040503050406030204" pitchFamily="18" charset="0"/>
                                        </a:rPr>
                                        <m:t>𝐻𝑋𝑌</m:t>
                                      </m:r>
                                    </m:e>
                                  </m:d>
                                </m:e>
                              </m:d>
                            </m:e>
                          </m:d>
                        </m:e>
                        <m:sup>
                          <m:f>
                            <m:fPr>
                              <m:type m:val="skw"/>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up>
                      </m:sSup>
                    </m:oMath>
                  </m:oMathPara>
                </a14:m>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gn="l">
                  <a:lnSpc>
                    <a:spcPct val="150000"/>
                  </a:lnSpc>
                  <a:buFont typeface="+mj-lt"/>
                  <a:buAutoNum type="arabicPeriod" startAt="14"/>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Maximal Correction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Coefficient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14</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𝑠𝑒𝑐𝑜𝑛𝑑</m:t>
                            </m:r>
                            <m:r>
                              <a:rPr lang="en-US" sz="2000" i="1">
                                <a:latin typeface="Cambria Math" panose="02040503050406030204" pitchFamily="18" charset="0"/>
                              </a:rPr>
                              <m:t> </m:t>
                            </m:r>
                            <m:r>
                              <a:rPr lang="en-US" sz="2000" i="1">
                                <a:latin typeface="Cambria Math" panose="02040503050406030204" pitchFamily="18" charset="0"/>
                              </a:rPr>
                              <m:t>𝑙𝑎𝑟𝑔𝑒𝑠𝑡</m:t>
                            </m:r>
                            <m:r>
                              <a:rPr lang="en-US" sz="2000" i="1">
                                <a:latin typeface="Cambria Math" panose="02040503050406030204" pitchFamily="18" charset="0"/>
                              </a:rPr>
                              <m:t> </m:t>
                            </m:r>
                            <m:r>
                              <a:rPr lang="en-US" sz="2000" i="1">
                                <a:latin typeface="Cambria Math" panose="02040503050406030204" pitchFamily="18" charset="0"/>
                              </a:rPr>
                              <m:t>𝑒𝑖𝑔𝑒𝑛𝑣𝑎𝑙𝑢𝑒</m:t>
                            </m:r>
                            <m:r>
                              <a:rPr lang="en-US" sz="2000" i="1">
                                <a:latin typeface="Cambria Math" panose="02040503050406030204" pitchFamily="18" charset="0"/>
                              </a:rPr>
                              <m:t> </m:t>
                            </m:r>
                            <m:r>
                              <a:rPr lang="en-US" sz="2000" i="1">
                                <a:latin typeface="Cambria Math" panose="02040503050406030204" pitchFamily="18" charset="0"/>
                              </a:rPr>
                              <m:t>𝑜𝑓</m:t>
                            </m:r>
                            <m:r>
                              <a:rPr lang="en-US" sz="2000" i="1">
                                <a:latin typeface="Cambria Math" panose="02040503050406030204" pitchFamily="18" charset="0"/>
                              </a:rPr>
                              <m:t> </m:t>
                            </m:r>
                            <m:r>
                              <a:rPr lang="en-US" sz="2000" i="1">
                                <a:latin typeface="Cambria Math" panose="02040503050406030204" pitchFamily="18" charset="0"/>
                              </a:rPr>
                              <m:t>𝑄</m:t>
                            </m:r>
                          </m:e>
                        </m:d>
                      </m:e>
                      <m:sup>
                        <m:f>
                          <m:fPr>
                            <m:type m:val="skw"/>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up>
                    </m:sSup>
                  </m:oMath>
                </a14:m>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a:lnSpc>
                    <a:spcPct val="100000"/>
                  </a:lnSpc>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Where,</a:t>
                </a:r>
                <a:r>
                  <a:rPr lang="en-US" sz="2000" dirty="0" smtClean="0"/>
                  <a:t> </a:t>
                </a:r>
                <a14:m>
                  <m:oMath xmlns:m="http://schemas.openxmlformats.org/officeDocument/2006/math">
                    <m:r>
                      <a:rPr lang="en-US" sz="2000" i="1">
                        <a:latin typeface="Cambria Math" panose="02040503050406030204" pitchFamily="18" charset="0"/>
                      </a:rPr>
                      <m:t>𝑄</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rPr>
                          <m:t>𝑗</m:t>
                        </m:r>
                      </m:e>
                    </m:d>
                    <m:r>
                      <a:rPr lang="en-US" sz="2000" i="1">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𝑘</m:t>
                        </m:r>
                      </m:sub>
                      <m:sup/>
                      <m:e>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e>
                            </m:d>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𝑘</m:t>
                                </m:r>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𝑥</m:t>
                                </m:r>
                              </m:sub>
                            </m:sSub>
                            <m:d>
                              <m:dPr>
                                <m:ctrlPr>
                                  <a:rPr lang="en-US" sz="2000" i="1">
                                    <a:latin typeface="Cambria Math" panose="02040503050406030204" pitchFamily="18" charset="0"/>
                                  </a:rPr>
                                </m:ctrlPr>
                              </m:dPr>
                              <m:e>
                                <m:r>
                                  <a:rPr lang="en-US" sz="2000" i="1">
                                    <a:latin typeface="Cambria Math" panose="02040503050406030204" pitchFamily="18" charset="0"/>
                                  </a:rPr>
                                  <m:t>𝑖</m:t>
                                </m:r>
                              </m:e>
                            </m:d>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𝑦</m:t>
                                </m:r>
                              </m:sub>
                            </m:sSub>
                            <m:d>
                              <m:dPr>
                                <m:ctrlPr>
                                  <a:rPr lang="en-US" sz="2000" i="1">
                                    <a:latin typeface="Cambria Math" panose="02040503050406030204" pitchFamily="18" charset="0"/>
                                  </a:rPr>
                                </m:ctrlPr>
                              </m:dPr>
                              <m:e>
                                <m:r>
                                  <a:rPr lang="en-US" sz="2000" i="1">
                                    <a:latin typeface="Cambria Math" panose="02040503050406030204" pitchFamily="18" charset="0"/>
                                  </a:rPr>
                                  <m:t>𝑘</m:t>
                                </m:r>
                              </m:e>
                            </m:d>
                          </m:den>
                        </m:f>
                      </m:e>
                    </m:nary>
                  </m:oMath>
                </a14:m>
                <a:endParaRPr lang="zh-CN" altLang="en-US" sz="2000" b="0" dirty="0">
                  <a:solidFill>
                    <a:schemeClr val="accent2">
                      <a:lumMod val="50000"/>
                    </a:schemeClr>
                  </a:solidFill>
                  <a:latin typeface="Times New Roman" panose="02020603050405020304" pitchFamily="18" charset="0"/>
                  <a:cs typeface="Times New Roman" panose="02020603050405020304" pitchFamily="18" charset="0"/>
                </a:endParaRPr>
              </a:p>
            </p:txBody>
          </p:sp>
        </mc:Choice>
        <mc:Fallback xmlns="">
          <p:sp>
            <p:nvSpPr>
              <p:cNvPr id="6" name="Rectangle 6"/>
              <p:cNvSpPr>
                <a:spLocks noGrp="1" noRot="1" noChangeAspect="1" noMove="1" noResize="1" noEditPoints="1" noAdjustHandles="1" noChangeArrowheads="1" noChangeShapeType="1" noTextEdit="1"/>
              </p:cNvSpPr>
              <p:nvPr>
                <p:ph type="body"/>
              </p:nvPr>
            </p:nvSpPr>
            <p:spPr>
              <a:xfrm>
                <a:off x="479425" y="1125855"/>
                <a:ext cx="9257003" cy="5321300"/>
              </a:xfrm>
              <a:blipFill rotWithShape="0">
                <a:blip r:embed="rId2"/>
                <a:stretch>
                  <a:fillRect l="-593"/>
                </a:stretch>
              </a:blipFill>
            </p:spPr>
            <p:txBody>
              <a:bodyPr/>
              <a:lstStyle/>
              <a:p>
                <a:r>
                  <a:rPr lang="en-US">
                    <a:noFill/>
                  </a:rPr>
                  <a:t> </a:t>
                </a:r>
              </a:p>
            </p:txBody>
          </p:sp>
        </mc:Fallback>
      </mc:AlternateContent>
    </p:spTree>
    <p:extLst>
      <p:ext uri="{BB962C8B-B14F-4D97-AF65-F5344CB8AC3E}">
        <p14:creationId xmlns:p14="http://schemas.microsoft.com/office/powerpoint/2010/main" val="114271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alibri" panose="020F0502020204030204" pitchFamily="34" charset="0"/>
                <a:cs typeface="Calibri" panose="020F0502020204030204" pitchFamily="34" charset="0"/>
              </a:rPr>
              <a:t>Feature Selection</a:t>
            </a: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Rectangle 6"/>
          <p:cNvSpPr>
            <a:spLocks noGrp="1"/>
          </p:cNvSpPr>
          <p:nvPr>
            <p:ph type="body"/>
          </p:nvPr>
        </p:nvSpPr>
        <p:spPr>
          <a:xfrm>
            <a:off x="479425" y="1125855"/>
            <a:ext cx="8226693" cy="5321300"/>
          </a:xfrm>
        </p:spPr>
        <p:txBody>
          <a:bodyPr vert="horz" wrap="square" lIns="91440" tIns="45720" rIns="91440" bIns="45720" anchor="t"/>
          <a:lstStyle/>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Homogeneity</a:t>
            </a:r>
          </a:p>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Angular Second Moment(ASM)</a:t>
            </a:r>
          </a:p>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Energy </a:t>
            </a:r>
          </a:p>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Information Measure of Correlation 1</a:t>
            </a:r>
          </a:p>
          <a:p>
            <a:pPr marL="457200" indent="-457200" algn="l" eaLnBrk="1" hangingPunct="1">
              <a:lnSpc>
                <a:spcPct val="150000"/>
              </a:lnSpc>
              <a:buFont typeface="+mj-lt"/>
              <a:buAutoNum type="arabicPeriod"/>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Information Measure of Correlation 2</a:t>
            </a:r>
            <a:endParaRPr lang="zh-CN" altLang="en-US" sz="2000" b="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534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Classification</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13</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Rectangle 6"/>
          <p:cNvSpPr>
            <a:spLocks noGrp="1"/>
          </p:cNvSpPr>
          <p:nvPr>
            <p:ph type="body"/>
          </p:nvPr>
        </p:nvSpPr>
        <p:spPr>
          <a:xfrm>
            <a:off x="479425" y="1125855"/>
            <a:ext cx="8226693" cy="2158258"/>
          </a:xfrm>
        </p:spPr>
        <p:txBody>
          <a:bodyPr vert="horz" wrap="square" lIns="91440" tIns="45720" rIns="91440" bIns="45720" anchor="t"/>
          <a:lstStyle/>
          <a:p>
            <a:pPr eaLnBrk="1" hangingPunct="1">
              <a:lnSpc>
                <a:spcPct val="150000"/>
              </a:lnSpc>
            </a:pPr>
            <a:r>
              <a:rPr lang="en-US" altLang="zh-CN" sz="2000" dirty="0" smtClean="0">
                <a:solidFill>
                  <a:schemeClr val="accent2">
                    <a:lumMod val="50000"/>
                  </a:schemeClr>
                </a:solidFill>
                <a:latin typeface="Times New Roman" panose="02020603050405020304" pitchFamily="18" charset="0"/>
                <a:cs typeface="Times New Roman" panose="02020603050405020304" pitchFamily="18" charset="0"/>
              </a:rPr>
              <a:t>RGB Calculation</a:t>
            </a:r>
          </a:p>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RGB calculation is used to find out the normal leaf image</a:t>
            </a:r>
          </a:p>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Whole image scanned to calculate maximum and minimum value for each channel</a:t>
            </a:r>
          </a:p>
          <a:p>
            <a:pPr marL="342900" indent="-342900" algn="l" eaLnBrk="1" hangingPunct="1">
              <a:lnSpc>
                <a:spcPct val="150000"/>
              </a:lnSpc>
              <a:buFont typeface="Arial" panose="020B0604020202020204" pitchFamily="34" charset="0"/>
              <a:buChar char="•"/>
            </a:pPr>
            <a:endParaRPr lang="zh-CN" altLang="en-US" sz="2000" b="0" dirty="0">
              <a:solidFill>
                <a:schemeClr val="accent2">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1958915" y="3566708"/>
                <a:ext cx="5267712" cy="1877437"/>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14:m>
                  <m:oMath xmlns:m="http://schemas.openxmlformats.org/officeDocument/2006/math">
                    <m:sSub>
                      <m:sSubPr>
                        <m:ctrlPr>
                          <a:rPr lang="en-US" sz="2000" i="1" smtClean="0">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93≤</m:t>
                        </m:r>
                        <m:r>
                          <a:rPr lang="en-US" sz="2000" i="1">
                            <a:solidFill>
                              <a:schemeClr val="accent2">
                                <a:lumMod val="50000"/>
                              </a:schemeClr>
                            </a:solidFill>
                            <a:latin typeface="Cambria Math" panose="02040503050406030204" pitchFamily="18" charset="0"/>
                          </a:rPr>
                          <m:t>𝑅</m:t>
                        </m:r>
                      </m:e>
                      <m:sub>
                        <m:r>
                          <a:rPr lang="en-US" sz="2000" i="1">
                            <a:solidFill>
                              <a:schemeClr val="accent2">
                                <a:lumMod val="50000"/>
                              </a:schemeClr>
                            </a:solidFill>
                            <a:latin typeface="Cambria Math" panose="02040503050406030204" pitchFamily="18" charset="0"/>
                          </a:rPr>
                          <m:t>𝑚𝑖𝑛</m:t>
                        </m:r>
                      </m:sub>
                    </m:sSub>
                    <m:r>
                      <a:rPr lang="en-US" sz="2000" i="1">
                        <a:solidFill>
                          <a:schemeClr val="accent2">
                            <a:lumMod val="50000"/>
                          </a:schemeClr>
                        </a:solidFill>
                        <a:latin typeface="Cambria Math" panose="02040503050406030204" pitchFamily="18" charset="0"/>
                      </a:rPr>
                      <m:t>≤211</m:t>
                    </m:r>
                  </m:oMath>
                </a14:m>
                <a:r>
                  <a:rPr lang="en-US" sz="2000" dirty="0">
                    <a:solidFill>
                      <a:schemeClr val="accent2">
                        <a:lumMod val="50000"/>
                      </a:schemeClr>
                    </a:solidFill>
                    <a:latin typeface="Times New Roman" panose="02020603050405020304" pitchFamily="18" charset="0"/>
                    <a:cs typeface="Times New Roman" panose="02020603050405020304" pitchFamily="18" charset="0"/>
                  </a:rPr>
                  <a:t>  &amp;  </a:t>
                </a:r>
                <a14:m>
                  <m:oMath xmlns:m="http://schemas.openxmlformats.org/officeDocument/2006/math">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93≤</m:t>
                        </m:r>
                        <m:r>
                          <a:rPr lang="en-US" sz="2000" i="1">
                            <a:solidFill>
                              <a:schemeClr val="accent2">
                                <a:lumMod val="50000"/>
                              </a:schemeClr>
                            </a:solidFill>
                            <a:latin typeface="Cambria Math" panose="02040503050406030204" pitchFamily="18" charset="0"/>
                          </a:rPr>
                          <m:t>𝑅</m:t>
                        </m:r>
                      </m:e>
                      <m:sub>
                        <m:r>
                          <a:rPr lang="en-US" sz="2000" i="1">
                            <a:solidFill>
                              <a:schemeClr val="accent2">
                                <a:lumMod val="50000"/>
                              </a:schemeClr>
                            </a:solidFill>
                            <a:latin typeface="Cambria Math" panose="02040503050406030204" pitchFamily="18" charset="0"/>
                          </a:rPr>
                          <m:t>𝑚𝑎𝑥</m:t>
                        </m:r>
                      </m:sub>
                    </m:sSub>
                    <m:r>
                      <a:rPr lang="en-US" sz="2000" i="1">
                        <a:solidFill>
                          <a:schemeClr val="accent2">
                            <a:lumMod val="50000"/>
                          </a:schemeClr>
                        </a:solidFill>
                        <a:latin typeface="Cambria Math" panose="02040503050406030204" pitchFamily="18" charset="0"/>
                      </a:rPr>
                      <m:t>≤211</m:t>
                    </m:r>
                  </m:oMath>
                </a14:m>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14:m>
                  <m:oMath xmlns:m="http://schemas.openxmlformats.org/officeDocument/2006/math">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142≤</m:t>
                        </m:r>
                        <m:r>
                          <a:rPr lang="en-US" sz="2000" i="1">
                            <a:solidFill>
                              <a:schemeClr val="accent2">
                                <a:lumMod val="50000"/>
                              </a:schemeClr>
                            </a:solidFill>
                            <a:latin typeface="Cambria Math" panose="02040503050406030204" pitchFamily="18" charset="0"/>
                          </a:rPr>
                          <m:t>𝐺</m:t>
                        </m:r>
                      </m:e>
                      <m:sub>
                        <m:r>
                          <a:rPr lang="en-US" sz="2000" i="1">
                            <a:solidFill>
                              <a:schemeClr val="accent2">
                                <a:lumMod val="50000"/>
                              </a:schemeClr>
                            </a:solidFill>
                            <a:latin typeface="Cambria Math" panose="02040503050406030204" pitchFamily="18" charset="0"/>
                          </a:rPr>
                          <m:t>𝑚𝑖𝑛</m:t>
                        </m:r>
                      </m:sub>
                    </m:sSub>
                    <m:r>
                      <a:rPr lang="en-US" sz="2000" i="1">
                        <a:solidFill>
                          <a:schemeClr val="accent2">
                            <a:lumMod val="50000"/>
                          </a:schemeClr>
                        </a:solidFill>
                        <a:latin typeface="Cambria Math" panose="02040503050406030204" pitchFamily="18" charset="0"/>
                      </a:rPr>
                      <m:t>≤222</m:t>
                    </m:r>
                  </m:oMath>
                </a14:m>
                <a:r>
                  <a:rPr lang="en-US" sz="2000" dirty="0">
                    <a:solidFill>
                      <a:schemeClr val="accent2">
                        <a:lumMod val="50000"/>
                      </a:schemeClr>
                    </a:solidFill>
                    <a:latin typeface="Times New Roman" panose="02020603050405020304" pitchFamily="18" charset="0"/>
                    <a:cs typeface="Times New Roman" panose="02020603050405020304" pitchFamily="18" charset="0"/>
                  </a:rPr>
                  <a:t>  &amp;  </a:t>
                </a:r>
                <a14:m>
                  <m:oMath xmlns:m="http://schemas.openxmlformats.org/officeDocument/2006/math">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142≤</m:t>
                        </m:r>
                        <m:r>
                          <a:rPr lang="en-US" sz="2000" i="1">
                            <a:solidFill>
                              <a:schemeClr val="accent2">
                                <a:lumMod val="50000"/>
                              </a:schemeClr>
                            </a:solidFill>
                            <a:latin typeface="Cambria Math" panose="02040503050406030204" pitchFamily="18" charset="0"/>
                          </a:rPr>
                          <m:t>𝐺</m:t>
                        </m:r>
                      </m:e>
                      <m:sub>
                        <m:r>
                          <a:rPr lang="en-US" sz="2000" i="1">
                            <a:solidFill>
                              <a:schemeClr val="accent2">
                                <a:lumMod val="50000"/>
                              </a:schemeClr>
                            </a:solidFill>
                            <a:latin typeface="Cambria Math" panose="02040503050406030204" pitchFamily="18" charset="0"/>
                          </a:rPr>
                          <m:t>𝑚𝑎𝑥</m:t>
                        </m:r>
                      </m:sub>
                    </m:sSub>
                    <m:r>
                      <a:rPr lang="en-US" sz="2000" i="1">
                        <a:solidFill>
                          <a:schemeClr val="accent2">
                            <a:lumMod val="50000"/>
                          </a:schemeClr>
                        </a:solidFill>
                        <a:latin typeface="Cambria Math" panose="02040503050406030204" pitchFamily="18" charset="0"/>
                      </a:rPr>
                      <m:t>≤222</m:t>
                    </m:r>
                  </m:oMath>
                </a14:m>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14:m>
                  <m:oMath xmlns:m="http://schemas.openxmlformats.org/officeDocument/2006/math">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64≤</m:t>
                        </m:r>
                        <m:r>
                          <a:rPr lang="en-US" sz="2000" i="1">
                            <a:solidFill>
                              <a:schemeClr val="accent2">
                                <a:lumMod val="50000"/>
                              </a:schemeClr>
                            </a:solidFill>
                            <a:latin typeface="Cambria Math" panose="02040503050406030204" pitchFamily="18" charset="0"/>
                          </a:rPr>
                          <m:t>𝐵</m:t>
                        </m:r>
                      </m:e>
                      <m:sub>
                        <m:r>
                          <a:rPr lang="en-US" sz="2000" i="1">
                            <a:solidFill>
                              <a:schemeClr val="accent2">
                                <a:lumMod val="50000"/>
                              </a:schemeClr>
                            </a:solidFill>
                            <a:latin typeface="Cambria Math" panose="02040503050406030204" pitchFamily="18" charset="0"/>
                          </a:rPr>
                          <m:t>𝑚𝑖𝑛</m:t>
                        </m:r>
                      </m:sub>
                    </m:sSub>
                    <m:r>
                      <a:rPr lang="en-US" sz="2000" i="1">
                        <a:solidFill>
                          <a:schemeClr val="accent2">
                            <a:lumMod val="50000"/>
                          </a:schemeClr>
                        </a:solidFill>
                        <a:latin typeface="Cambria Math" panose="02040503050406030204" pitchFamily="18" charset="0"/>
                      </a:rPr>
                      <m:t>≤155</m:t>
                    </m:r>
                  </m:oMath>
                </a14:m>
                <a:r>
                  <a:rPr lang="en-US" sz="2000" dirty="0">
                    <a:solidFill>
                      <a:schemeClr val="accent2">
                        <a:lumMod val="50000"/>
                      </a:schemeClr>
                    </a:solidFill>
                    <a:latin typeface="Times New Roman" panose="02020603050405020304" pitchFamily="18" charset="0"/>
                    <a:cs typeface="Times New Roman" panose="02020603050405020304" pitchFamily="18" charset="0"/>
                  </a:rPr>
                  <a:t>  &amp;  </a:t>
                </a:r>
                <a14:m>
                  <m:oMath xmlns:m="http://schemas.openxmlformats.org/officeDocument/2006/math">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64≤</m:t>
                        </m:r>
                        <m:r>
                          <a:rPr lang="en-US" sz="2000" i="1">
                            <a:solidFill>
                              <a:schemeClr val="accent2">
                                <a:lumMod val="50000"/>
                              </a:schemeClr>
                            </a:solidFill>
                            <a:latin typeface="Cambria Math" panose="02040503050406030204" pitchFamily="18" charset="0"/>
                          </a:rPr>
                          <m:t>𝐵</m:t>
                        </m:r>
                      </m:e>
                      <m:sub>
                        <m:r>
                          <a:rPr lang="en-US" sz="2000" i="1">
                            <a:solidFill>
                              <a:schemeClr val="accent2">
                                <a:lumMod val="50000"/>
                              </a:schemeClr>
                            </a:solidFill>
                            <a:latin typeface="Cambria Math" panose="02040503050406030204" pitchFamily="18" charset="0"/>
                          </a:rPr>
                          <m:t>𝑚𝑎𝑥</m:t>
                        </m:r>
                      </m:sub>
                    </m:sSub>
                    <m:r>
                      <a:rPr lang="en-US" sz="2000" i="1">
                        <a:solidFill>
                          <a:schemeClr val="accent2">
                            <a:lumMod val="50000"/>
                          </a:schemeClr>
                        </a:solidFill>
                        <a:latin typeface="Cambria Math" panose="02040503050406030204" pitchFamily="18" charset="0"/>
                      </a:rPr>
                      <m:t>≤155</m:t>
                    </m:r>
                  </m:oMath>
                </a14:m>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a:lnSpc>
                    <a:spcPct val="130000"/>
                  </a:lnSpc>
                </a:pPr>
                <a:endParaRPr lang="en-US" sz="2000" dirty="0" smtClean="0">
                  <a:solidFill>
                    <a:schemeClr val="accent2">
                      <a:lumMod val="50000"/>
                    </a:schemeClr>
                  </a:solidFill>
                  <a:latin typeface="Arial" panose="020B0604020202020204" pitchFamily="34" charset="0"/>
                  <a:ea typeface="Microsoft YaHei" panose="020B0503020204020204" pitchFamily="34" charset="-122"/>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958915" y="3566708"/>
                <a:ext cx="5267712" cy="1877437"/>
              </a:xfrm>
              <a:prstGeom prst="rect">
                <a:avLst/>
              </a:prstGeom>
              <a:blipFill rotWithShape="0">
                <a:blip r:embed="rId2"/>
                <a:stretch>
                  <a:fillRect l="-1042"/>
                </a:stretch>
              </a:blipFill>
            </p:spPr>
            <p:txBody>
              <a:bodyPr/>
              <a:lstStyle/>
              <a:p>
                <a:r>
                  <a:rPr lang="en-US">
                    <a:noFill/>
                  </a:rPr>
                  <a:t> </a:t>
                </a:r>
              </a:p>
            </p:txBody>
          </p:sp>
        </mc:Fallback>
      </mc:AlternateContent>
    </p:spTree>
    <p:extLst>
      <p:ext uri="{BB962C8B-B14F-4D97-AF65-F5344CB8AC3E}">
        <p14:creationId xmlns:p14="http://schemas.microsoft.com/office/powerpoint/2010/main" val="2876098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Classification [Cont.]</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14</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6" name="Rectangle 6"/>
              <p:cNvSpPr>
                <a:spLocks noGrp="1"/>
              </p:cNvSpPr>
              <p:nvPr>
                <p:ph type="body"/>
              </p:nvPr>
            </p:nvSpPr>
            <p:spPr>
              <a:xfrm>
                <a:off x="479425" y="1125855"/>
                <a:ext cx="8226693" cy="5321300"/>
              </a:xfrm>
            </p:spPr>
            <p:txBody>
              <a:bodyPr vert="horz" wrap="square" lIns="91440" tIns="45720" rIns="91440" bIns="45720" anchor="t"/>
              <a:lstStyle/>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Simple Neural Network is used</a:t>
                </a:r>
              </a:p>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4 classes (3 diseases + 1 other class)</a:t>
                </a:r>
              </a:p>
              <a:p>
                <a:pPr algn="l">
                  <a:lnSpc>
                    <a:spcPct val="150000"/>
                  </a:lnSpc>
                </a:pPr>
                <a:r>
                  <a:rPr lang="en-US" sz="2000" b="0" dirty="0" smtClean="0">
                    <a:latin typeface="Times New Roman" panose="02020603050405020304" pitchFamily="18" charset="0"/>
                    <a:cs typeface="Times New Roman" panose="02020603050405020304" pitchFamily="18" charset="0"/>
                  </a:rPr>
                  <a:t>	minimized equation, </a:t>
                </a:r>
                <a14:m>
                  <m:oMath xmlns:m="http://schemas.openxmlformats.org/officeDocument/2006/math">
                    <m:r>
                      <m:rPr>
                        <m:sty m:val="p"/>
                      </m:rPr>
                      <a:rPr lang="en-US" sz="2000" b="0" dirty="0">
                        <a:latin typeface="Cambria Math" panose="02040503050406030204" pitchFamily="18" charset="0"/>
                      </a:rPr>
                      <m:t>Y</m:t>
                    </m:r>
                    <m:r>
                      <a:rPr lang="en-US" sz="2000" b="0" i="0" dirty="0" smtClean="0">
                        <a:latin typeface="Cambria Math" panose="02040503050406030204" pitchFamily="18" charset="0"/>
                      </a:rPr>
                      <m:t>= </m:t>
                    </m:r>
                    <m:r>
                      <a:rPr lang="en-US" sz="2000" b="0" i="1">
                        <a:latin typeface="Cambria Math" panose="02040503050406030204" pitchFamily="18" charset="0"/>
                      </a:rPr>
                      <m:t>𝑊𝑋</m:t>
                    </m:r>
                    <m:r>
                      <a:rPr lang="en-US" sz="2000" b="0" i="1">
                        <a:latin typeface="Cambria Math" panose="02040503050406030204" pitchFamily="18" charset="0"/>
                      </a:rPr>
                      <m:t>+</m:t>
                    </m:r>
                    <m:r>
                      <a:rPr lang="en-US" sz="2000" b="0" i="1">
                        <a:latin typeface="Cambria Math" panose="02040503050406030204" pitchFamily="18" charset="0"/>
                      </a:rPr>
                      <m:t>𝐵</m:t>
                    </m:r>
                  </m:oMath>
                </a14:m>
                <a:endParaRPr lang="en-US" sz="2000" b="0" dirty="0" smtClean="0">
                  <a:latin typeface="Times New Roman" panose="02020603050405020304" pitchFamily="18" charset="0"/>
                  <a:cs typeface="Times New Roman" panose="02020603050405020304" pitchFamily="18" charset="0"/>
                </a:endParaRPr>
              </a:p>
              <a:p>
                <a:pPr algn="l">
                  <a:lnSpc>
                    <a:spcPct val="100000"/>
                  </a:lnSpc>
                </a:pPr>
                <a:r>
                  <a:rPr lang="en-US" sz="2000" b="0" dirty="0">
                    <a:latin typeface="Times New Roman" panose="02020603050405020304" pitchFamily="18" charset="0"/>
                    <a:cs typeface="Times New Roman" panose="02020603050405020304" pitchFamily="18" charset="0"/>
                  </a:rPr>
                  <a:t>	</a:t>
                </a:r>
                <a:r>
                  <a:rPr lang="en-US" sz="2000" b="0" dirty="0" smtClean="0">
                    <a:latin typeface="Times New Roman" panose="02020603050405020304" pitchFamily="18" charset="0"/>
                    <a:cs typeface="Times New Roman" panose="02020603050405020304" pitchFamily="18" charset="0"/>
                  </a:rPr>
                  <a:t>		where, </a:t>
                </a:r>
                <a14:m>
                  <m:oMath xmlns:m="http://schemas.openxmlformats.org/officeDocument/2006/math">
                    <m:r>
                      <a:rPr lang="en-US" sz="2000" i="1">
                        <a:latin typeface="Cambria Math" panose="02040503050406030204" pitchFamily="18" charset="0"/>
                      </a:rPr>
                      <m:t>𝑋</m:t>
                    </m:r>
                    <m:r>
                      <a:rPr lang="en-US" sz="2000" i="1">
                        <a:latin typeface="Cambria Math" panose="02040503050406030204" pitchFamily="18" charset="0"/>
                      </a:rPr>
                      <m:t>=</m:t>
                    </m:r>
                    <m:r>
                      <a:rPr lang="en-US" sz="2000" i="1">
                        <a:latin typeface="Cambria Math" panose="02040503050406030204" pitchFamily="18" charset="0"/>
                      </a:rPr>
                      <m:t>𝐼𝑛𝑝𝑢𝑡</m:t>
                    </m:r>
                    <m:r>
                      <a:rPr lang="en-US" sz="2000" i="1">
                        <a:latin typeface="Cambria Math" panose="02040503050406030204" pitchFamily="18" charset="0"/>
                      </a:rPr>
                      <m:t> </m:t>
                    </m:r>
                    <m:r>
                      <a:rPr lang="en-US" sz="2000" i="1">
                        <a:latin typeface="Cambria Math" panose="02040503050406030204" pitchFamily="18" charset="0"/>
                      </a:rPr>
                      <m:t>𝐹𝑒𝑎𝑡𝑢𝑟𝑒𝑠</m:t>
                    </m:r>
                  </m:oMath>
                </a14:m>
                <a:endParaRPr lang="en-US" sz="2000" b="0" dirty="0" smtClean="0">
                  <a:latin typeface="Times New Roman" panose="02020603050405020304" pitchFamily="18" charset="0"/>
                  <a:cs typeface="Times New Roman" panose="02020603050405020304" pitchFamily="18" charset="0"/>
                </a:endParaRPr>
              </a:p>
              <a:p>
                <a:pPr algn="l">
                  <a:lnSpc>
                    <a:spcPct val="100000"/>
                  </a:lnSpc>
                </a:pPr>
                <a:r>
                  <a:rPr lang="en-US" sz="2000" dirty="0" smtClean="0"/>
                  <a:t>			     </a:t>
                </a:r>
                <a14:m>
                  <m:oMath xmlns:m="http://schemas.openxmlformats.org/officeDocument/2006/math">
                    <m:r>
                      <a:rPr lang="en-US" sz="2000" i="1">
                        <a:latin typeface="Cambria Math" panose="02040503050406030204" pitchFamily="18" charset="0"/>
                      </a:rPr>
                      <m:t>𝑊</m:t>
                    </m:r>
                    <m:r>
                      <a:rPr lang="en-US" sz="2000" i="1">
                        <a:latin typeface="Cambria Math" panose="02040503050406030204" pitchFamily="18" charset="0"/>
                      </a:rPr>
                      <m:t>=</m:t>
                    </m:r>
                    <m:r>
                      <a:rPr lang="en-US" sz="2000" i="1">
                        <a:latin typeface="Cambria Math" panose="02040503050406030204" pitchFamily="18" charset="0"/>
                      </a:rPr>
                      <m:t>𝑤𝑒𝑖𝑔h𝑡𝑠</m:t>
                    </m:r>
                  </m:oMath>
                </a14:m>
                <a:r>
                  <a:rPr lang="en-US" sz="2000" b="0" dirty="0" smtClean="0">
                    <a:latin typeface="Times New Roman" panose="02020603050405020304" pitchFamily="18" charset="0"/>
                    <a:cs typeface="Times New Roman" panose="02020603050405020304" pitchFamily="18" charset="0"/>
                  </a:rPr>
                  <a:t> </a:t>
                </a:r>
              </a:p>
              <a:p>
                <a:pPr algn="l">
                  <a:lnSpc>
                    <a:spcPct val="100000"/>
                  </a:lnSpc>
                </a:pPr>
                <a:r>
                  <a:rPr lang="en-US" sz="2000" b="0" dirty="0">
                    <a:latin typeface="Times New Roman" panose="02020603050405020304" pitchFamily="18" charset="0"/>
                    <a:cs typeface="Times New Roman" panose="02020603050405020304" pitchFamily="18" charset="0"/>
                  </a:rPr>
                  <a:t>	</a:t>
                </a:r>
                <a:r>
                  <a:rPr lang="en-US" sz="2000" b="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𝑏𝑖𝑎𝑠𝑒𝑠</m:t>
                    </m:r>
                  </m:oMath>
                </a14:m>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lgn="l" eaLnBrk="1" hangingPunct="1">
                  <a:lnSpc>
                    <a:spcPct val="150000"/>
                  </a:lnSpc>
                  <a:buFont typeface="Arial" panose="020B0604020202020204" pitchFamily="34" charset="0"/>
                  <a:buChar char="•"/>
                </a:pPr>
                <a14:m>
                  <m:oMath xmlns:m="http://schemas.openxmlformats.org/officeDocument/2006/math">
                    <m:r>
                      <a:rPr lang="en-US" sz="2000" i="1">
                        <a:latin typeface="Cambria Math" panose="02040503050406030204" pitchFamily="18" charset="0"/>
                      </a:rPr>
                      <m:t>𝑊</m:t>
                    </m:r>
                  </m:oMath>
                </a14:m>
                <a:r>
                  <a:rPr lang="zh-CN" altLang="en-US" sz="2000" b="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and </a:t>
                </a:r>
                <a14:m>
                  <m:oMath xmlns:m="http://schemas.openxmlformats.org/officeDocument/2006/math">
                    <m:r>
                      <a:rPr lang="en-US" sz="2000" i="1">
                        <a:latin typeface="Cambria Math" panose="02040503050406030204" pitchFamily="18" charset="0"/>
                      </a:rPr>
                      <m:t>𝐵</m:t>
                    </m:r>
                  </m:oMath>
                </a14:m>
                <a:r>
                  <a:rPr lang="zh-CN" altLang="en-US" sz="2000" b="0"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are optimized by number of iterations </a:t>
                </a:r>
              </a:p>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Around </a:t>
                </a:r>
                <a:r>
                  <a:rPr lang="en-US" altLang="zh-CN" sz="2000" b="0" i="1" dirty="0" smtClean="0">
                    <a:solidFill>
                      <a:schemeClr val="accent2">
                        <a:lumMod val="50000"/>
                      </a:schemeClr>
                    </a:solidFill>
                    <a:latin typeface="Times New Roman" panose="02020603050405020304" pitchFamily="18" charset="0"/>
                    <a:cs typeface="Times New Roman" panose="02020603050405020304" pitchFamily="18" charset="0"/>
                  </a:rPr>
                  <a:t>40,000</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 iterations are needed to get maximum </a:t>
                </a:r>
                <a:r>
                  <a:rPr lang="en-US" altLang="zh-CN" sz="2000" b="0" i="1" dirty="0" smtClean="0">
                    <a:solidFill>
                      <a:schemeClr val="accent2">
                        <a:lumMod val="50000"/>
                      </a:schemeClr>
                    </a:solidFill>
                    <a:latin typeface="Times New Roman" panose="02020603050405020304" pitchFamily="18" charset="0"/>
                    <a:cs typeface="Times New Roman" panose="02020603050405020304" pitchFamily="18" charset="0"/>
                  </a:rPr>
                  <a:t>84%</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 accuracy </a:t>
                </a:r>
              </a:p>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Deep learning framework </a:t>
                </a:r>
                <a:r>
                  <a:rPr lang="en-US" altLang="zh-CN" sz="2000" b="0" dirty="0" err="1" smtClean="0">
                    <a:solidFill>
                      <a:schemeClr val="accent2">
                        <a:lumMod val="50000"/>
                      </a:schemeClr>
                    </a:solidFill>
                    <a:latin typeface="Times New Roman" panose="02020603050405020304" pitchFamily="18" charset="0"/>
                    <a:cs typeface="Times New Roman" panose="02020603050405020304" pitchFamily="18" charset="0"/>
                  </a:rPr>
                  <a:t>TensorFlow</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 is used</a:t>
                </a:r>
                <a:endParaRPr lang="zh-CN" altLang="en-US" sz="2000" b="0" dirty="0">
                  <a:solidFill>
                    <a:schemeClr val="accent2">
                      <a:lumMod val="50000"/>
                    </a:schemeClr>
                  </a:solidFill>
                  <a:latin typeface="Times New Roman" panose="02020603050405020304" pitchFamily="18" charset="0"/>
                  <a:cs typeface="Times New Roman" panose="02020603050405020304" pitchFamily="18" charset="0"/>
                </a:endParaRPr>
              </a:p>
            </p:txBody>
          </p:sp>
        </mc:Choice>
        <mc:Fallback xmlns="">
          <p:sp>
            <p:nvSpPr>
              <p:cNvPr id="6" name="Rectangle 6"/>
              <p:cNvSpPr>
                <a:spLocks noGrp="1" noRot="1" noChangeAspect="1" noMove="1" noResize="1" noEditPoints="1" noAdjustHandles="1" noChangeArrowheads="1" noChangeShapeType="1" noTextEdit="1"/>
              </p:cNvSpPr>
              <p:nvPr>
                <p:ph type="body"/>
              </p:nvPr>
            </p:nvSpPr>
            <p:spPr>
              <a:xfrm>
                <a:off x="479425" y="1125855"/>
                <a:ext cx="8226693" cy="5321300"/>
              </a:xfrm>
              <a:blipFill rotWithShape="0">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1819044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Model Overview</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15</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3" name="Rounded Rectangle 22"/>
          <p:cNvSpPr/>
          <p:nvPr/>
        </p:nvSpPr>
        <p:spPr>
          <a:xfrm>
            <a:off x="925670" y="1399413"/>
            <a:ext cx="1760380" cy="47651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50000"/>
                </a:schemeClr>
              </a:solidFill>
            </a:endParaRPr>
          </a:p>
        </p:txBody>
      </p:sp>
      <p:sp>
        <p:nvSpPr>
          <p:cNvPr id="24" name="Rounded Rectangle 23"/>
          <p:cNvSpPr/>
          <p:nvPr/>
        </p:nvSpPr>
        <p:spPr>
          <a:xfrm>
            <a:off x="899310" y="1271047"/>
            <a:ext cx="2597105" cy="480119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50000"/>
                </a:schemeClr>
              </a:solidFill>
            </a:endParaRPr>
          </a:p>
        </p:txBody>
      </p:sp>
      <p:sp>
        <p:nvSpPr>
          <p:cNvPr id="25" name="Rounded Rectangle 24"/>
          <p:cNvSpPr/>
          <p:nvPr/>
        </p:nvSpPr>
        <p:spPr>
          <a:xfrm>
            <a:off x="1339305" y="1625879"/>
            <a:ext cx="1760380" cy="4765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RGB Image</a:t>
            </a:r>
            <a:endParaRPr lang="en-US" sz="2000" dirty="0">
              <a:solidFill>
                <a:schemeClr val="tx2">
                  <a:lumMod val="50000"/>
                </a:schemeClr>
              </a:solidFill>
            </a:endParaRPr>
          </a:p>
        </p:txBody>
      </p:sp>
      <p:sp>
        <p:nvSpPr>
          <p:cNvPr id="26" name="Rounded Rectangle 25"/>
          <p:cNvSpPr/>
          <p:nvPr/>
        </p:nvSpPr>
        <p:spPr>
          <a:xfrm>
            <a:off x="1339305" y="2386509"/>
            <a:ext cx="1760380" cy="4765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Lab Image</a:t>
            </a:r>
            <a:endParaRPr lang="en-US" sz="2000" dirty="0">
              <a:solidFill>
                <a:schemeClr val="tx2">
                  <a:lumMod val="50000"/>
                </a:schemeClr>
              </a:solidFill>
            </a:endParaRPr>
          </a:p>
        </p:txBody>
      </p:sp>
      <p:sp>
        <p:nvSpPr>
          <p:cNvPr id="27" name="Rounded Rectangle 26"/>
          <p:cNvSpPr/>
          <p:nvPr/>
        </p:nvSpPr>
        <p:spPr>
          <a:xfrm>
            <a:off x="1339305" y="3127214"/>
            <a:ext cx="1760380" cy="4765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CCM</a:t>
            </a:r>
            <a:endParaRPr lang="en-US" sz="2000" dirty="0">
              <a:solidFill>
                <a:schemeClr val="tx2">
                  <a:lumMod val="50000"/>
                </a:schemeClr>
              </a:solidFill>
            </a:endParaRPr>
          </a:p>
        </p:txBody>
      </p:sp>
      <p:sp>
        <p:nvSpPr>
          <p:cNvPr id="28" name="Rounded Rectangle 27"/>
          <p:cNvSpPr/>
          <p:nvPr/>
        </p:nvSpPr>
        <p:spPr>
          <a:xfrm>
            <a:off x="1339305" y="3867919"/>
            <a:ext cx="1760380" cy="4765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Feature</a:t>
            </a:r>
            <a:endParaRPr lang="en-US" sz="2000" dirty="0">
              <a:solidFill>
                <a:schemeClr val="tx2">
                  <a:lumMod val="50000"/>
                </a:schemeClr>
              </a:solidFill>
            </a:endParaRPr>
          </a:p>
        </p:txBody>
      </p:sp>
      <p:sp>
        <p:nvSpPr>
          <p:cNvPr id="29" name="Rounded Rectangle 28"/>
          <p:cNvSpPr/>
          <p:nvPr/>
        </p:nvSpPr>
        <p:spPr>
          <a:xfrm>
            <a:off x="1339305" y="4608309"/>
            <a:ext cx="1760380" cy="4765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Model</a:t>
            </a:r>
            <a:endParaRPr lang="en-US" sz="2000" dirty="0">
              <a:solidFill>
                <a:schemeClr val="tx2">
                  <a:lumMod val="50000"/>
                </a:schemeClr>
              </a:solidFill>
            </a:endParaRPr>
          </a:p>
        </p:txBody>
      </p:sp>
      <p:sp>
        <p:nvSpPr>
          <p:cNvPr id="30" name="Rounded Rectangle 29"/>
          <p:cNvSpPr/>
          <p:nvPr/>
        </p:nvSpPr>
        <p:spPr>
          <a:xfrm>
            <a:off x="1339305" y="5348699"/>
            <a:ext cx="1760380" cy="4765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Trained Model</a:t>
            </a:r>
            <a:endParaRPr lang="en-US" sz="2000" dirty="0">
              <a:solidFill>
                <a:schemeClr val="tx2">
                  <a:lumMod val="50000"/>
                </a:schemeClr>
              </a:solidFill>
            </a:endParaRPr>
          </a:p>
        </p:txBody>
      </p:sp>
      <p:sp>
        <p:nvSpPr>
          <p:cNvPr id="31" name="Rounded Rectangle 30"/>
          <p:cNvSpPr/>
          <p:nvPr/>
        </p:nvSpPr>
        <p:spPr>
          <a:xfrm>
            <a:off x="1339305" y="982065"/>
            <a:ext cx="1760380" cy="476518"/>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Training</a:t>
            </a:r>
            <a:endParaRPr lang="en-US" sz="2000" dirty="0">
              <a:solidFill>
                <a:schemeClr val="tx2">
                  <a:lumMod val="50000"/>
                </a:schemeClr>
              </a:solidFill>
            </a:endParaRPr>
          </a:p>
        </p:txBody>
      </p:sp>
      <p:sp>
        <p:nvSpPr>
          <p:cNvPr id="32" name="Rounded Rectangle 31"/>
          <p:cNvSpPr/>
          <p:nvPr/>
        </p:nvSpPr>
        <p:spPr>
          <a:xfrm>
            <a:off x="4581123" y="1399413"/>
            <a:ext cx="1760380" cy="47651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50000"/>
                </a:schemeClr>
              </a:solidFill>
            </a:endParaRPr>
          </a:p>
        </p:txBody>
      </p:sp>
      <p:sp>
        <p:nvSpPr>
          <p:cNvPr id="33" name="Rounded Rectangle 32"/>
          <p:cNvSpPr/>
          <p:nvPr/>
        </p:nvSpPr>
        <p:spPr>
          <a:xfrm>
            <a:off x="4554763" y="1271047"/>
            <a:ext cx="2597105" cy="480119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2">
                  <a:lumMod val="50000"/>
                </a:schemeClr>
              </a:solidFill>
            </a:endParaRPr>
          </a:p>
        </p:txBody>
      </p:sp>
      <p:sp>
        <p:nvSpPr>
          <p:cNvPr id="34" name="Rounded Rectangle 33"/>
          <p:cNvSpPr/>
          <p:nvPr/>
        </p:nvSpPr>
        <p:spPr>
          <a:xfrm>
            <a:off x="4994758" y="1645774"/>
            <a:ext cx="1760380" cy="4765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Input Image</a:t>
            </a:r>
            <a:endParaRPr lang="en-US" sz="2000" dirty="0">
              <a:solidFill>
                <a:schemeClr val="tx2">
                  <a:lumMod val="50000"/>
                </a:schemeClr>
              </a:solidFill>
            </a:endParaRPr>
          </a:p>
        </p:txBody>
      </p:sp>
      <p:sp>
        <p:nvSpPr>
          <p:cNvPr id="35" name="Rounded Rectangle 34"/>
          <p:cNvSpPr/>
          <p:nvPr/>
        </p:nvSpPr>
        <p:spPr>
          <a:xfrm>
            <a:off x="4994758" y="2386508"/>
            <a:ext cx="1760380" cy="83970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RGB</a:t>
            </a:r>
          </a:p>
          <a:p>
            <a:pPr algn="ctr"/>
            <a:r>
              <a:rPr lang="en-US" sz="2000" dirty="0" smtClean="0">
                <a:solidFill>
                  <a:schemeClr val="tx2">
                    <a:lumMod val="50000"/>
                  </a:schemeClr>
                </a:solidFill>
              </a:rPr>
              <a:t>Calculation</a:t>
            </a:r>
            <a:endParaRPr lang="en-US" sz="2000" dirty="0">
              <a:solidFill>
                <a:schemeClr val="tx2">
                  <a:lumMod val="50000"/>
                </a:schemeClr>
              </a:solidFill>
            </a:endParaRPr>
          </a:p>
        </p:txBody>
      </p:sp>
      <p:sp>
        <p:nvSpPr>
          <p:cNvPr id="37" name="Rounded Rectangle 36"/>
          <p:cNvSpPr/>
          <p:nvPr/>
        </p:nvSpPr>
        <p:spPr>
          <a:xfrm>
            <a:off x="7486650" y="3505045"/>
            <a:ext cx="1129316" cy="67447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Normal</a:t>
            </a:r>
          </a:p>
          <a:p>
            <a:pPr algn="ctr"/>
            <a:r>
              <a:rPr lang="en-US" sz="2000" dirty="0" smtClean="0">
                <a:solidFill>
                  <a:schemeClr val="tx2">
                    <a:lumMod val="50000"/>
                  </a:schemeClr>
                </a:solidFill>
              </a:rPr>
              <a:t>Image</a:t>
            </a:r>
            <a:endParaRPr lang="en-US" sz="2000" dirty="0">
              <a:solidFill>
                <a:schemeClr val="tx2">
                  <a:lumMod val="50000"/>
                </a:schemeClr>
              </a:solidFill>
            </a:endParaRPr>
          </a:p>
        </p:txBody>
      </p:sp>
      <p:sp>
        <p:nvSpPr>
          <p:cNvPr id="38" name="Rounded Rectangle 37"/>
          <p:cNvSpPr/>
          <p:nvPr/>
        </p:nvSpPr>
        <p:spPr>
          <a:xfrm>
            <a:off x="4994758" y="4455315"/>
            <a:ext cx="1760380" cy="47651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Trained Model</a:t>
            </a:r>
            <a:endParaRPr lang="en-US" sz="2000" dirty="0">
              <a:solidFill>
                <a:schemeClr val="tx2">
                  <a:lumMod val="50000"/>
                </a:schemeClr>
              </a:solidFill>
            </a:endParaRPr>
          </a:p>
        </p:txBody>
      </p:sp>
      <p:sp>
        <p:nvSpPr>
          <p:cNvPr id="39" name="Rounded Rectangle 38"/>
          <p:cNvSpPr/>
          <p:nvPr/>
        </p:nvSpPr>
        <p:spPr>
          <a:xfrm>
            <a:off x="4994758" y="5215945"/>
            <a:ext cx="1760380" cy="69416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Output</a:t>
            </a:r>
          </a:p>
          <a:p>
            <a:pPr algn="ctr"/>
            <a:r>
              <a:rPr lang="en-US" sz="2000" dirty="0" smtClean="0">
                <a:solidFill>
                  <a:schemeClr val="tx2">
                    <a:lumMod val="50000"/>
                  </a:schemeClr>
                </a:solidFill>
              </a:rPr>
              <a:t>Prediction</a:t>
            </a:r>
            <a:endParaRPr lang="en-US" sz="2000" dirty="0">
              <a:solidFill>
                <a:schemeClr val="tx2">
                  <a:lumMod val="50000"/>
                </a:schemeClr>
              </a:solidFill>
            </a:endParaRPr>
          </a:p>
        </p:txBody>
      </p:sp>
      <p:sp>
        <p:nvSpPr>
          <p:cNvPr id="40" name="Rounded Rectangle 39"/>
          <p:cNvSpPr/>
          <p:nvPr/>
        </p:nvSpPr>
        <p:spPr>
          <a:xfrm>
            <a:off x="4994758" y="982065"/>
            <a:ext cx="1760380" cy="476518"/>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Testing</a:t>
            </a:r>
            <a:endParaRPr lang="en-US" sz="2000" dirty="0">
              <a:solidFill>
                <a:schemeClr val="tx2">
                  <a:lumMod val="50000"/>
                </a:schemeClr>
              </a:solidFill>
            </a:endParaRPr>
          </a:p>
        </p:txBody>
      </p:sp>
      <p:sp>
        <p:nvSpPr>
          <p:cNvPr id="41" name="Diamond 40"/>
          <p:cNvSpPr/>
          <p:nvPr/>
        </p:nvSpPr>
        <p:spPr>
          <a:xfrm>
            <a:off x="4869274" y="3505045"/>
            <a:ext cx="2011348" cy="674475"/>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Normal?</a:t>
            </a:r>
            <a:endParaRPr lang="en-US" dirty="0">
              <a:solidFill>
                <a:schemeClr val="tx2">
                  <a:lumMod val="50000"/>
                </a:schemeClr>
              </a:solidFill>
            </a:endParaRPr>
          </a:p>
        </p:txBody>
      </p:sp>
      <p:cxnSp>
        <p:nvCxnSpPr>
          <p:cNvPr id="46" name="Straight Arrow Connector 45"/>
          <p:cNvCxnSpPr>
            <a:stCxn id="25" idx="2"/>
            <a:endCxn id="26" idx="0"/>
          </p:cNvCxnSpPr>
          <p:nvPr/>
        </p:nvCxnSpPr>
        <p:spPr>
          <a:xfrm>
            <a:off x="2219495" y="2102397"/>
            <a:ext cx="0" cy="284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a:endCxn id="27" idx="0"/>
          </p:cNvCxnSpPr>
          <p:nvPr/>
        </p:nvCxnSpPr>
        <p:spPr>
          <a:xfrm>
            <a:off x="2219495" y="2863027"/>
            <a:ext cx="0" cy="26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28" idx="0"/>
          </p:cNvCxnSpPr>
          <p:nvPr/>
        </p:nvCxnSpPr>
        <p:spPr>
          <a:xfrm>
            <a:off x="2219495" y="3603732"/>
            <a:ext cx="0" cy="264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8" idx="2"/>
            <a:endCxn id="29" idx="0"/>
          </p:cNvCxnSpPr>
          <p:nvPr/>
        </p:nvCxnSpPr>
        <p:spPr>
          <a:xfrm>
            <a:off x="2219495" y="4344437"/>
            <a:ext cx="0" cy="263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9" idx="2"/>
            <a:endCxn id="30" idx="0"/>
          </p:cNvCxnSpPr>
          <p:nvPr/>
        </p:nvCxnSpPr>
        <p:spPr>
          <a:xfrm>
            <a:off x="2219495" y="5084827"/>
            <a:ext cx="0" cy="263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5" idx="0"/>
          </p:cNvCxnSpPr>
          <p:nvPr/>
        </p:nvCxnSpPr>
        <p:spPr>
          <a:xfrm>
            <a:off x="5874948" y="2122292"/>
            <a:ext cx="0" cy="26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5" idx="2"/>
            <a:endCxn id="41" idx="0"/>
          </p:cNvCxnSpPr>
          <p:nvPr/>
        </p:nvCxnSpPr>
        <p:spPr>
          <a:xfrm>
            <a:off x="5874948" y="3226215"/>
            <a:ext cx="0" cy="278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1" idx="2"/>
            <a:endCxn id="38" idx="0"/>
          </p:cNvCxnSpPr>
          <p:nvPr/>
        </p:nvCxnSpPr>
        <p:spPr>
          <a:xfrm>
            <a:off x="5874948" y="4179520"/>
            <a:ext cx="0" cy="275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38" idx="2"/>
            <a:endCxn id="39" idx="0"/>
          </p:cNvCxnSpPr>
          <p:nvPr/>
        </p:nvCxnSpPr>
        <p:spPr>
          <a:xfrm>
            <a:off x="5874948" y="4931833"/>
            <a:ext cx="0" cy="284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1" idx="3"/>
            <a:endCxn id="37" idx="1"/>
          </p:cNvCxnSpPr>
          <p:nvPr/>
        </p:nvCxnSpPr>
        <p:spPr>
          <a:xfrm>
            <a:off x="6880622" y="3842283"/>
            <a:ext cx="6060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972300" y="3735825"/>
            <a:ext cx="184731" cy="452432"/>
          </a:xfrm>
          <a:prstGeom prst="rect">
            <a:avLst/>
          </a:prstGeom>
          <a:noFill/>
        </p:spPr>
        <p:txBody>
          <a:bodyPr wrap="none" rtlCol="0">
            <a:spAutoFit/>
          </a:bodyPr>
          <a:lstStyle/>
          <a:p>
            <a:pPr>
              <a:lnSpc>
                <a:spcPct val="130000"/>
              </a:lnSpc>
            </a:pPr>
            <a:endParaRPr lang="en-US" dirty="0" smtClean="0">
              <a:solidFill>
                <a:schemeClr val="tx2">
                  <a:lumMod val="50000"/>
                </a:schemeClr>
              </a:solidFill>
              <a:latin typeface="Arial" panose="020B0604020202020204" pitchFamily="34" charset="0"/>
              <a:ea typeface="Microsoft YaHei" panose="020B0503020204020204" pitchFamily="34" charset="-122"/>
            </a:endParaRPr>
          </a:p>
        </p:txBody>
      </p:sp>
      <p:sp>
        <p:nvSpPr>
          <p:cNvPr id="87" name="TextBox 86"/>
          <p:cNvSpPr txBox="1"/>
          <p:nvPr/>
        </p:nvSpPr>
        <p:spPr>
          <a:xfrm>
            <a:off x="6954114" y="3479306"/>
            <a:ext cx="492443" cy="452432"/>
          </a:xfrm>
          <a:prstGeom prst="rect">
            <a:avLst/>
          </a:prstGeom>
          <a:noFill/>
        </p:spPr>
        <p:txBody>
          <a:bodyPr wrap="none" rtlCol="0">
            <a:spAutoFit/>
          </a:bodyPr>
          <a:lstStyle/>
          <a:p>
            <a:pPr>
              <a:lnSpc>
                <a:spcPct val="130000"/>
              </a:lnSpc>
            </a:pPr>
            <a:r>
              <a:rPr lang="en-US" dirty="0" smtClean="0">
                <a:solidFill>
                  <a:schemeClr val="tx2">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yes</a:t>
            </a:r>
          </a:p>
        </p:txBody>
      </p:sp>
      <p:sp>
        <p:nvSpPr>
          <p:cNvPr id="88" name="TextBox 87"/>
          <p:cNvSpPr txBox="1"/>
          <p:nvPr/>
        </p:nvSpPr>
        <p:spPr>
          <a:xfrm>
            <a:off x="5845701" y="4037942"/>
            <a:ext cx="415498" cy="452432"/>
          </a:xfrm>
          <a:prstGeom prst="rect">
            <a:avLst/>
          </a:prstGeom>
          <a:noFill/>
        </p:spPr>
        <p:txBody>
          <a:bodyPr wrap="none" rtlCol="0">
            <a:spAutoFit/>
          </a:bodyPr>
          <a:lstStyle/>
          <a:p>
            <a:pPr>
              <a:lnSpc>
                <a:spcPct val="130000"/>
              </a:lnSpc>
            </a:pPr>
            <a:r>
              <a:rPr lang="en-US" dirty="0" smtClean="0">
                <a:solidFill>
                  <a:schemeClr val="tx2">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no</a:t>
            </a:r>
          </a:p>
        </p:txBody>
      </p:sp>
    </p:spTree>
    <p:extLst>
      <p:ext uri="{BB962C8B-B14F-4D97-AF65-F5344CB8AC3E}">
        <p14:creationId xmlns:p14="http://schemas.microsoft.com/office/powerpoint/2010/main" val="3191167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par>
                                <p:cTn id="35" presetID="10"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par>
                                <p:cTn id="38" presetID="10" presetClass="entr" presetSubtype="0" fill="hold"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par>
                                <p:cTn id="44" presetID="10" presetClass="entr" presetSubtype="0"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500"/>
                                        <p:tgtEl>
                                          <p:spTgt spid="6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nodePh="1">
                                  <p:stCondLst>
                                    <p:cond delay="0"/>
                                  </p:stCondLst>
                                  <p:endCondLst>
                                    <p:cond evt="begin" delay="0">
                                      <p:tn val="49"/>
                                    </p:cond>
                                  </p:end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par>
                                <p:cTn id="76" presetID="10" presetClass="entr" presetSubtype="0" fill="hold" nodeType="with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par>
                                <p:cTn id="79" presetID="10"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500"/>
                                        <p:tgtEl>
                                          <p:spTgt spid="71"/>
                                        </p:tgtEl>
                                      </p:cBhvr>
                                    </p:animEffect>
                                  </p:childTnLst>
                                </p:cTn>
                              </p:par>
                              <p:par>
                                <p:cTn id="82" presetID="10" presetClass="entr" presetSubtype="0" fill="hold"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fade">
                                      <p:cBhvr>
                                        <p:cTn id="84" dur="500"/>
                                        <p:tgtEl>
                                          <p:spTgt spid="74"/>
                                        </p:tgtEl>
                                      </p:cBhvr>
                                    </p:animEffect>
                                  </p:childTnLst>
                                </p:cTn>
                              </p:par>
                              <p:par>
                                <p:cTn id="85" presetID="10" presetClass="entr" presetSubtype="0" fill="hold" nodeType="with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fade">
                                      <p:cBhvr>
                                        <p:cTn id="87" dur="500"/>
                                        <p:tgtEl>
                                          <p:spTgt spid="79"/>
                                        </p:tgtEl>
                                      </p:cBhvr>
                                    </p:animEffect>
                                  </p:childTnLst>
                                </p:cTn>
                              </p:par>
                              <p:par>
                                <p:cTn id="88" presetID="10" presetClass="entr" presetSubtype="0" fill="hold" nodeType="withEffect">
                                  <p:stCondLst>
                                    <p:cond delay="0"/>
                                  </p:stCondLst>
                                  <p:childTnLst>
                                    <p:set>
                                      <p:cBhvr>
                                        <p:cTn id="89" dur="1" fill="hold">
                                          <p:stCondLst>
                                            <p:cond delay="0"/>
                                          </p:stCondLst>
                                        </p:cTn>
                                        <p:tgtEl>
                                          <p:spTgt spid="82"/>
                                        </p:tgtEl>
                                        <p:attrNameLst>
                                          <p:attrName>style.visibility</p:attrName>
                                        </p:attrNameLst>
                                      </p:cBhvr>
                                      <p:to>
                                        <p:strVal val="visible"/>
                                      </p:to>
                                    </p:set>
                                    <p:animEffect transition="in" filter="fade">
                                      <p:cBhvr>
                                        <p:cTn id="90" dur="500"/>
                                        <p:tgtEl>
                                          <p:spTgt spid="82"/>
                                        </p:tgtEl>
                                      </p:cBhvr>
                                    </p:animEffect>
                                  </p:childTnLst>
                                </p:cTn>
                              </p:par>
                              <p:par>
                                <p:cTn id="91" presetID="10" presetClass="entr" presetSubtype="0" fill="hold" grpId="0" nodeType="withEffect" nodePh="1">
                                  <p:stCondLst>
                                    <p:cond delay="0"/>
                                  </p:stCondLst>
                                  <p:endCondLst>
                                    <p:cond evt="begin" delay="0">
                                      <p:tn val="91"/>
                                    </p:cond>
                                  </p:endCondLst>
                                  <p:childTnLst>
                                    <p:set>
                                      <p:cBhvr>
                                        <p:cTn id="92" dur="1" fill="hold">
                                          <p:stCondLst>
                                            <p:cond delay="0"/>
                                          </p:stCondLst>
                                        </p:cTn>
                                        <p:tgtEl>
                                          <p:spTgt spid="86"/>
                                        </p:tgtEl>
                                        <p:attrNameLst>
                                          <p:attrName>style.visibility</p:attrName>
                                        </p:attrNameLst>
                                      </p:cBhvr>
                                      <p:to>
                                        <p:strVal val="visible"/>
                                      </p:to>
                                    </p:set>
                                    <p:animEffect transition="in" filter="fade">
                                      <p:cBhvr>
                                        <p:cTn id="93" dur="500"/>
                                        <p:tgtEl>
                                          <p:spTgt spid="8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87"/>
                                        </p:tgtEl>
                                        <p:attrNameLst>
                                          <p:attrName>style.visibility</p:attrName>
                                        </p:attrNameLst>
                                      </p:cBhvr>
                                      <p:to>
                                        <p:strVal val="visible"/>
                                      </p:to>
                                    </p:set>
                                    <p:animEffect transition="in" filter="fade">
                                      <p:cBhvr>
                                        <p:cTn id="96" dur="500"/>
                                        <p:tgtEl>
                                          <p:spTgt spid="8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8"/>
                                        </p:tgtEl>
                                        <p:attrNameLst>
                                          <p:attrName>style.visibility</p:attrName>
                                        </p:attrNameLst>
                                      </p:cBhvr>
                                      <p:to>
                                        <p:strVal val="visible"/>
                                      </p:to>
                                    </p:set>
                                    <p:animEffect transition="in" filter="fade">
                                      <p:cBhvr>
                                        <p:cTn id="99"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6" grpId="0" animBg="1"/>
      <p:bldP spid="27" grpId="0" animBg="1"/>
      <p:bldP spid="28" grpId="0" animBg="1"/>
      <p:bldP spid="29" grpId="0" animBg="1"/>
      <p:bldP spid="30" grpId="0" animBg="1"/>
      <p:bldP spid="31" grpId="0" animBg="1"/>
      <p:bldP spid="32" grpId="0"/>
      <p:bldP spid="33" grpId="0" animBg="1"/>
      <p:bldP spid="34" grpId="0" animBg="1"/>
      <p:bldP spid="35" grpId="0" animBg="1"/>
      <p:bldP spid="37" grpId="0" animBg="1"/>
      <p:bldP spid="38" grpId="0" animBg="1"/>
      <p:bldP spid="39" grpId="0" animBg="1"/>
      <p:bldP spid="40" grpId="0" animBg="1"/>
      <p:bldP spid="41" grpId="0" animBg="1"/>
      <p:bldP spid="86" grpId="0"/>
      <p:bldP spid="87" grpId="0"/>
      <p:bldP spid="8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Result Analysis</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16</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Rectangle 6"/>
          <p:cNvSpPr>
            <a:spLocks noGrp="1"/>
          </p:cNvSpPr>
          <p:nvPr>
            <p:ph type="body"/>
          </p:nvPr>
        </p:nvSpPr>
        <p:spPr>
          <a:xfrm>
            <a:off x="479425" y="1125855"/>
            <a:ext cx="8226693" cy="2660534"/>
          </a:xfrm>
        </p:spPr>
        <p:txBody>
          <a:bodyPr vert="horz" wrap="square" lIns="91440" tIns="45720" rIns="91440" bIns="45720" anchor="t"/>
          <a:lstStyle/>
          <a:p>
            <a:pPr marL="342900" indent="-342900" algn="l" eaLnBrk="1" hangingPunct="1">
              <a:lnSpc>
                <a:spcPct val="150000"/>
              </a:lnSpc>
              <a:buFont typeface="Arial" panose="020B0604020202020204" pitchFamily="34" charset="0"/>
              <a:buChar char="•"/>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Paddy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Blast</a:t>
            </a:r>
          </a:p>
          <a:p>
            <a:pPr marL="800100" lvl="5" indent="-342900" algn="l">
              <a:lnSpc>
                <a:spcPct val="150000"/>
              </a:lnSpc>
              <a:buFont typeface="Wingdings" panose="05000000000000000000" pitchFamily="2" charset="2"/>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Correctly Classified</a:t>
            </a:r>
          </a:p>
          <a:p>
            <a:pPr lvl="5" algn="l">
              <a:lnSpc>
                <a:spcPct val="150000"/>
              </a:lnSpc>
            </a:pPr>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lvl="5" algn="l">
              <a:lnSpc>
                <a:spcPct val="150000"/>
              </a:lnSpc>
            </a:pPr>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marL="800100" lvl="5" indent="-342900" algn="l">
              <a:lnSpc>
                <a:spcPct val="150000"/>
              </a:lnSpc>
              <a:buFont typeface="Arial" panose="020B0604020202020204" pitchFamily="34" charset="0"/>
              <a:buChar char="•"/>
            </a:pPr>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800100" lvl="5" indent="-342900" algn="l">
              <a:lnSpc>
                <a:spcPct val="150000"/>
              </a:lnSpc>
              <a:buFont typeface="Arial" panose="020B0604020202020204" pitchFamily="34" charset="0"/>
              <a:buChar char="•"/>
            </a:pPr>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3091" name="Picture 19"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981" y="2077939"/>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 name="Picture 20" descr="image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6142" y="2077939"/>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3" name="Picture 21" descr="image1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303" y="2077939"/>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4" name="Picture 22" descr="image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1710" y="2077939"/>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23" descr="wimage2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4981" y="4370640"/>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6" name="Picture 24" descr="wimage2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1710" y="4370640"/>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7" name="Picture 25" descr="wimage3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6142" y="4370640"/>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8" name="Picture 26" descr="wimage28(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7303" y="4370640"/>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6"/>
          <p:cNvSpPr>
            <a:spLocks noGrp="1"/>
          </p:cNvSpPr>
          <p:nvPr>
            <p:ph type="body"/>
          </p:nvPr>
        </p:nvSpPr>
        <p:spPr>
          <a:xfrm>
            <a:off x="479424" y="3876541"/>
            <a:ext cx="8226693" cy="706638"/>
          </a:xfrm>
        </p:spPr>
        <p:txBody>
          <a:bodyPr vert="horz" wrap="square" lIns="91440" tIns="45720" rIns="91440" bIns="45720" anchor="t"/>
          <a:lstStyle/>
          <a:p>
            <a:pPr marL="800100" lvl="5" indent="-342900" algn="l">
              <a:lnSpc>
                <a:spcPct val="150000"/>
              </a:lnSpc>
              <a:buFont typeface="Wingdings" panose="05000000000000000000" pitchFamily="2" charset="2"/>
              <a:buChar char="§"/>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Incorrectly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Classified</a:t>
            </a:r>
          </a:p>
        </p:txBody>
      </p:sp>
      <p:sp>
        <p:nvSpPr>
          <p:cNvPr id="12" name="TextBox 11"/>
          <p:cNvSpPr txBox="1"/>
          <p:nvPr/>
        </p:nvSpPr>
        <p:spPr>
          <a:xfrm>
            <a:off x="2206771" y="1157381"/>
            <a:ext cx="2421343" cy="452496"/>
          </a:xfrm>
          <a:prstGeom prst="rect">
            <a:avLst/>
          </a:prstGeom>
          <a:noFill/>
        </p:spPr>
        <p:txBody>
          <a:bodyPr wrap="square" rtlCol="0">
            <a:spAutoFit/>
          </a:bodyPr>
          <a:lstStyle/>
          <a:p>
            <a:pPr>
              <a:lnSpc>
                <a:spcPct val="130000"/>
              </a:lnSpc>
            </a:pPr>
            <a:r>
              <a:rPr lang="en-US" altLang="zh-CN" sz="2000" dirty="0">
                <a:solidFill>
                  <a:schemeClr val="accent2">
                    <a:lumMod val="50000"/>
                  </a:schemeClr>
                </a:solidFill>
                <a:latin typeface="Times New Roman" panose="02020603050405020304" pitchFamily="18" charset="0"/>
                <a:cs typeface="Times New Roman" panose="02020603050405020304" pitchFamily="18" charset="0"/>
              </a:rPr>
              <a:t>(Accuracy = </a:t>
            </a:r>
            <a:r>
              <a:rPr lang="en-US" altLang="zh-CN" sz="2000" i="1" dirty="0">
                <a:solidFill>
                  <a:schemeClr val="accent2">
                    <a:lumMod val="50000"/>
                  </a:schemeClr>
                </a:solidFill>
                <a:latin typeface="Times New Roman" panose="02020603050405020304" pitchFamily="18" charset="0"/>
                <a:cs typeface="Times New Roman" panose="02020603050405020304" pitchFamily="18" charset="0"/>
              </a:rPr>
              <a:t>88.51</a:t>
            </a:r>
            <a:r>
              <a:rPr lang="en-US" altLang="zh-CN" sz="2000" i="1" dirty="0" smtClean="0">
                <a:solidFill>
                  <a:schemeClr val="accent2">
                    <a:lumMod val="50000"/>
                  </a:schemeClr>
                </a:solidFill>
                <a:latin typeface="Times New Roman" panose="02020603050405020304" pitchFamily="18" charset="0"/>
                <a:cs typeface="Times New Roman" panose="02020603050405020304" pitchFamily="18" charset="0"/>
              </a:rPr>
              <a:t>%</a:t>
            </a:r>
            <a:r>
              <a:rPr lang="en-US" altLang="zh-CN" sz="20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altLang="zh-CN" sz="20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36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91"/>
                                        </p:tgtEl>
                                        <p:attrNameLst>
                                          <p:attrName>style.visibility</p:attrName>
                                        </p:attrNameLst>
                                      </p:cBhvr>
                                      <p:to>
                                        <p:strVal val="visible"/>
                                      </p:to>
                                    </p:set>
                                    <p:anim calcmode="lin" valueType="num">
                                      <p:cBhvr additive="base">
                                        <p:cTn id="7" dur="500" fill="hold"/>
                                        <p:tgtEl>
                                          <p:spTgt spid="3091"/>
                                        </p:tgtEl>
                                        <p:attrNameLst>
                                          <p:attrName>ppt_x</p:attrName>
                                        </p:attrNameLst>
                                      </p:cBhvr>
                                      <p:tavLst>
                                        <p:tav tm="0">
                                          <p:val>
                                            <p:strVal val="#ppt_x"/>
                                          </p:val>
                                        </p:tav>
                                        <p:tav tm="100000">
                                          <p:val>
                                            <p:strVal val="#ppt_x"/>
                                          </p:val>
                                        </p:tav>
                                      </p:tavLst>
                                    </p:anim>
                                    <p:anim calcmode="lin" valueType="num">
                                      <p:cBhvr additive="base">
                                        <p:cTn id="8" dur="500" fill="hold"/>
                                        <p:tgtEl>
                                          <p:spTgt spid="309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92"/>
                                        </p:tgtEl>
                                        <p:attrNameLst>
                                          <p:attrName>style.visibility</p:attrName>
                                        </p:attrNameLst>
                                      </p:cBhvr>
                                      <p:to>
                                        <p:strVal val="visible"/>
                                      </p:to>
                                    </p:set>
                                    <p:anim calcmode="lin" valueType="num">
                                      <p:cBhvr additive="base">
                                        <p:cTn id="11" dur="500" fill="hold"/>
                                        <p:tgtEl>
                                          <p:spTgt spid="3092"/>
                                        </p:tgtEl>
                                        <p:attrNameLst>
                                          <p:attrName>ppt_x</p:attrName>
                                        </p:attrNameLst>
                                      </p:cBhvr>
                                      <p:tavLst>
                                        <p:tav tm="0">
                                          <p:val>
                                            <p:strVal val="#ppt_x"/>
                                          </p:val>
                                        </p:tav>
                                        <p:tav tm="100000">
                                          <p:val>
                                            <p:strVal val="#ppt_x"/>
                                          </p:val>
                                        </p:tav>
                                      </p:tavLst>
                                    </p:anim>
                                    <p:anim calcmode="lin" valueType="num">
                                      <p:cBhvr additive="base">
                                        <p:cTn id="12" dur="500" fill="hold"/>
                                        <p:tgtEl>
                                          <p:spTgt spid="309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93"/>
                                        </p:tgtEl>
                                        <p:attrNameLst>
                                          <p:attrName>style.visibility</p:attrName>
                                        </p:attrNameLst>
                                      </p:cBhvr>
                                      <p:to>
                                        <p:strVal val="visible"/>
                                      </p:to>
                                    </p:set>
                                    <p:anim calcmode="lin" valueType="num">
                                      <p:cBhvr additive="base">
                                        <p:cTn id="15" dur="500" fill="hold"/>
                                        <p:tgtEl>
                                          <p:spTgt spid="3093"/>
                                        </p:tgtEl>
                                        <p:attrNameLst>
                                          <p:attrName>ppt_x</p:attrName>
                                        </p:attrNameLst>
                                      </p:cBhvr>
                                      <p:tavLst>
                                        <p:tav tm="0">
                                          <p:val>
                                            <p:strVal val="#ppt_x"/>
                                          </p:val>
                                        </p:tav>
                                        <p:tav tm="100000">
                                          <p:val>
                                            <p:strVal val="#ppt_x"/>
                                          </p:val>
                                        </p:tav>
                                      </p:tavLst>
                                    </p:anim>
                                    <p:anim calcmode="lin" valueType="num">
                                      <p:cBhvr additive="base">
                                        <p:cTn id="16" dur="500" fill="hold"/>
                                        <p:tgtEl>
                                          <p:spTgt spid="309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94"/>
                                        </p:tgtEl>
                                        <p:attrNameLst>
                                          <p:attrName>style.visibility</p:attrName>
                                        </p:attrNameLst>
                                      </p:cBhvr>
                                      <p:to>
                                        <p:strVal val="visible"/>
                                      </p:to>
                                    </p:set>
                                    <p:anim calcmode="lin" valueType="num">
                                      <p:cBhvr additive="base">
                                        <p:cTn id="19" dur="500" fill="hold"/>
                                        <p:tgtEl>
                                          <p:spTgt spid="3094"/>
                                        </p:tgtEl>
                                        <p:attrNameLst>
                                          <p:attrName>ppt_x</p:attrName>
                                        </p:attrNameLst>
                                      </p:cBhvr>
                                      <p:tavLst>
                                        <p:tav tm="0">
                                          <p:val>
                                            <p:strVal val="#ppt_x"/>
                                          </p:val>
                                        </p:tav>
                                        <p:tav tm="100000">
                                          <p:val>
                                            <p:strVal val="#ppt_x"/>
                                          </p:val>
                                        </p:tav>
                                      </p:tavLst>
                                    </p:anim>
                                    <p:anim calcmode="lin" valueType="num">
                                      <p:cBhvr additive="base">
                                        <p:cTn id="20" dur="500" fill="hold"/>
                                        <p:tgtEl>
                                          <p:spTgt spid="309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96"/>
                                        </p:tgtEl>
                                        <p:attrNameLst>
                                          <p:attrName>style.visibility</p:attrName>
                                        </p:attrNameLst>
                                      </p:cBhvr>
                                      <p:to>
                                        <p:strVal val="visible"/>
                                      </p:to>
                                    </p:set>
                                    <p:anim calcmode="lin" valueType="num">
                                      <p:cBhvr additive="base">
                                        <p:cTn id="33" dur="500" fill="hold"/>
                                        <p:tgtEl>
                                          <p:spTgt spid="3096"/>
                                        </p:tgtEl>
                                        <p:attrNameLst>
                                          <p:attrName>ppt_x</p:attrName>
                                        </p:attrNameLst>
                                      </p:cBhvr>
                                      <p:tavLst>
                                        <p:tav tm="0">
                                          <p:val>
                                            <p:strVal val="#ppt_x"/>
                                          </p:val>
                                        </p:tav>
                                        <p:tav tm="100000">
                                          <p:val>
                                            <p:strVal val="#ppt_x"/>
                                          </p:val>
                                        </p:tav>
                                      </p:tavLst>
                                    </p:anim>
                                    <p:anim calcmode="lin" valueType="num">
                                      <p:cBhvr additive="base">
                                        <p:cTn id="34" dur="500" fill="hold"/>
                                        <p:tgtEl>
                                          <p:spTgt spid="309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98"/>
                                        </p:tgtEl>
                                        <p:attrNameLst>
                                          <p:attrName>style.visibility</p:attrName>
                                        </p:attrNameLst>
                                      </p:cBhvr>
                                      <p:to>
                                        <p:strVal val="visible"/>
                                      </p:to>
                                    </p:set>
                                    <p:anim calcmode="lin" valueType="num">
                                      <p:cBhvr additive="base">
                                        <p:cTn id="37" dur="500" fill="hold"/>
                                        <p:tgtEl>
                                          <p:spTgt spid="3098"/>
                                        </p:tgtEl>
                                        <p:attrNameLst>
                                          <p:attrName>ppt_x</p:attrName>
                                        </p:attrNameLst>
                                      </p:cBhvr>
                                      <p:tavLst>
                                        <p:tav tm="0">
                                          <p:val>
                                            <p:strVal val="#ppt_x"/>
                                          </p:val>
                                        </p:tav>
                                        <p:tav tm="100000">
                                          <p:val>
                                            <p:strVal val="#ppt_x"/>
                                          </p:val>
                                        </p:tav>
                                      </p:tavLst>
                                    </p:anim>
                                    <p:anim calcmode="lin" valueType="num">
                                      <p:cBhvr additive="base">
                                        <p:cTn id="38" dur="500" fill="hold"/>
                                        <p:tgtEl>
                                          <p:spTgt spid="309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97"/>
                                        </p:tgtEl>
                                        <p:attrNameLst>
                                          <p:attrName>style.visibility</p:attrName>
                                        </p:attrNameLst>
                                      </p:cBhvr>
                                      <p:to>
                                        <p:strVal val="visible"/>
                                      </p:to>
                                    </p:set>
                                    <p:anim calcmode="lin" valueType="num">
                                      <p:cBhvr additive="base">
                                        <p:cTn id="41" dur="500" fill="hold"/>
                                        <p:tgtEl>
                                          <p:spTgt spid="3097"/>
                                        </p:tgtEl>
                                        <p:attrNameLst>
                                          <p:attrName>ppt_x</p:attrName>
                                        </p:attrNameLst>
                                      </p:cBhvr>
                                      <p:tavLst>
                                        <p:tav tm="0">
                                          <p:val>
                                            <p:strVal val="#ppt_x"/>
                                          </p:val>
                                        </p:tav>
                                        <p:tav tm="100000">
                                          <p:val>
                                            <p:strVal val="#ppt_x"/>
                                          </p:val>
                                        </p:tav>
                                      </p:tavLst>
                                    </p:anim>
                                    <p:anim calcmode="lin" valueType="num">
                                      <p:cBhvr additive="base">
                                        <p:cTn id="42" dur="500" fill="hold"/>
                                        <p:tgtEl>
                                          <p:spTgt spid="309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95"/>
                                        </p:tgtEl>
                                        <p:attrNameLst>
                                          <p:attrName>style.visibility</p:attrName>
                                        </p:attrNameLst>
                                      </p:cBhvr>
                                      <p:to>
                                        <p:strVal val="visible"/>
                                      </p:to>
                                    </p:set>
                                    <p:anim calcmode="lin" valueType="num">
                                      <p:cBhvr additive="base">
                                        <p:cTn id="45" dur="500" fill="hold"/>
                                        <p:tgtEl>
                                          <p:spTgt spid="3095"/>
                                        </p:tgtEl>
                                        <p:attrNameLst>
                                          <p:attrName>ppt_x</p:attrName>
                                        </p:attrNameLst>
                                      </p:cBhvr>
                                      <p:tavLst>
                                        <p:tav tm="0">
                                          <p:val>
                                            <p:strVal val="#ppt_x"/>
                                          </p:val>
                                        </p:tav>
                                        <p:tav tm="100000">
                                          <p:val>
                                            <p:strVal val="#ppt_x"/>
                                          </p:val>
                                        </p:tav>
                                      </p:tavLst>
                                    </p:anim>
                                    <p:anim calcmode="lin" valueType="num">
                                      <p:cBhvr additive="base">
                                        <p:cTn id="46" dur="500" fill="hold"/>
                                        <p:tgtEl>
                                          <p:spTgt spid="309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6">
                                            <p:txEl>
                                              <p:pRg st="0" end="0"/>
                                            </p:txEl>
                                          </p:spTgt>
                                        </p:tgtEl>
                                        <p:attrNameLst>
                                          <p:attrName>style.visibility</p:attrName>
                                        </p:attrNameLst>
                                      </p:cBhvr>
                                      <p:to>
                                        <p:strVal val="visible"/>
                                      </p:to>
                                    </p:set>
                                    <p:anim calcmode="lin" valueType="num">
                                      <p:cBhvr additive="base">
                                        <p:cTn id="49"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6" grpId="0" build="p"/>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Result Analysis [cont.]</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17</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4098" name="Picture 2" descr="image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981" y="2073327"/>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image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6143" y="2073328"/>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image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304" y="2073327"/>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image3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1871" y="2077939"/>
            <a:ext cx="1552995" cy="155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wimage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4981" y="4375218"/>
            <a:ext cx="1548417" cy="154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wimage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6143" y="4370640"/>
            <a:ext cx="1552995" cy="155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descr="wimage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7304" y="4370640"/>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9" descr="wimage1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1871" y="4370640"/>
            <a:ext cx="1552995" cy="155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6"/>
          <p:cNvSpPr>
            <a:spLocks noGrp="1"/>
          </p:cNvSpPr>
          <p:nvPr>
            <p:ph type="body"/>
          </p:nvPr>
        </p:nvSpPr>
        <p:spPr>
          <a:xfrm>
            <a:off x="479425" y="1125855"/>
            <a:ext cx="8226693" cy="1387545"/>
          </a:xfrm>
        </p:spPr>
        <p:txBody>
          <a:bodyPr vert="horz" wrap="square" lIns="91440" tIns="45720" rIns="91440" bIns="45720" anchor="t"/>
          <a:lstStyle/>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Brown Spot</a:t>
            </a:r>
          </a:p>
          <a:p>
            <a:pPr marL="800100" lvl="5" indent="-342900" algn="l">
              <a:lnSpc>
                <a:spcPct val="150000"/>
              </a:lnSpc>
              <a:buFont typeface="Wingdings" panose="05000000000000000000" pitchFamily="2" charset="2"/>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Correctly Classified</a:t>
            </a:r>
          </a:p>
        </p:txBody>
      </p:sp>
      <p:sp>
        <p:nvSpPr>
          <p:cNvPr id="24" name="Rectangle 6"/>
          <p:cNvSpPr>
            <a:spLocks noGrp="1"/>
          </p:cNvSpPr>
          <p:nvPr>
            <p:ph type="body"/>
          </p:nvPr>
        </p:nvSpPr>
        <p:spPr>
          <a:xfrm>
            <a:off x="479424" y="3876541"/>
            <a:ext cx="8226693" cy="706638"/>
          </a:xfrm>
        </p:spPr>
        <p:txBody>
          <a:bodyPr vert="horz" wrap="square" lIns="91440" tIns="45720" rIns="91440" bIns="45720" anchor="t"/>
          <a:lstStyle/>
          <a:p>
            <a:pPr marL="800100" lvl="5" indent="-342900" algn="l">
              <a:lnSpc>
                <a:spcPct val="150000"/>
              </a:lnSpc>
              <a:buFont typeface="Wingdings" panose="05000000000000000000" pitchFamily="2" charset="2"/>
              <a:buChar char="§"/>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Incorrectly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Classified</a:t>
            </a:r>
          </a:p>
        </p:txBody>
      </p:sp>
      <p:sp>
        <p:nvSpPr>
          <p:cNvPr id="25" name="TextBox 24"/>
          <p:cNvSpPr txBox="1"/>
          <p:nvPr/>
        </p:nvSpPr>
        <p:spPr>
          <a:xfrm>
            <a:off x="2206771" y="1157381"/>
            <a:ext cx="2421343" cy="492443"/>
          </a:xfrm>
          <a:prstGeom prst="rect">
            <a:avLst/>
          </a:prstGeom>
          <a:noFill/>
        </p:spPr>
        <p:txBody>
          <a:bodyPr wrap="square" rtlCol="0">
            <a:spAutoFit/>
          </a:bodyPr>
          <a:lstStyle/>
          <a:p>
            <a:pPr>
              <a:lnSpc>
                <a:spcPct val="130000"/>
              </a:lnSpc>
            </a:pPr>
            <a:r>
              <a:rPr lang="en-US" altLang="zh-CN" sz="2000" dirty="0">
                <a:solidFill>
                  <a:schemeClr val="accent2">
                    <a:lumMod val="50000"/>
                  </a:schemeClr>
                </a:solidFill>
                <a:latin typeface="Times New Roman" panose="02020603050405020304" pitchFamily="18" charset="0"/>
                <a:cs typeface="Times New Roman" panose="02020603050405020304" pitchFamily="18" charset="0"/>
              </a:rPr>
              <a:t>(Accuracy = </a:t>
            </a:r>
            <a:r>
              <a:rPr lang="en-US" altLang="zh-CN" sz="2000" i="1" dirty="0" smtClean="0">
                <a:solidFill>
                  <a:schemeClr val="accent2">
                    <a:lumMod val="50000"/>
                  </a:schemeClr>
                </a:solidFill>
                <a:latin typeface="Times New Roman" panose="02020603050405020304" pitchFamily="18" charset="0"/>
                <a:cs typeface="Times New Roman" panose="02020603050405020304" pitchFamily="18" charset="0"/>
              </a:rPr>
              <a:t>75.00%</a:t>
            </a:r>
            <a:r>
              <a:rPr lang="en-US" altLang="zh-CN" sz="20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altLang="zh-CN" sz="20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09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gtEl>
                                        <p:attrNameLst>
                                          <p:attrName>style.visibility</p:attrName>
                                        </p:attrNameLst>
                                      </p:cBhvr>
                                      <p:to>
                                        <p:strVal val="visible"/>
                                      </p:to>
                                    </p:set>
                                    <p:anim calcmode="lin" valueType="num">
                                      <p:cBhvr additive="base">
                                        <p:cTn id="11" dur="500" fill="hold"/>
                                        <p:tgtEl>
                                          <p:spTgt spid="4099"/>
                                        </p:tgtEl>
                                        <p:attrNameLst>
                                          <p:attrName>ppt_x</p:attrName>
                                        </p:attrNameLst>
                                      </p:cBhvr>
                                      <p:tavLst>
                                        <p:tav tm="0">
                                          <p:val>
                                            <p:strVal val="#ppt_x"/>
                                          </p:val>
                                        </p:tav>
                                        <p:tav tm="100000">
                                          <p:val>
                                            <p:strVal val="#ppt_x"/>
                                          </p:val>
                                        </p:tav>
                                      </p:tavLst>
                                    </p:anim>
                                    <p:anim calcmode="lin" valueType="num">
                                      <p:cBhvr additive="base">
                                        <p:cTn id="12" dur="500" fill="hold"/>
                                        <p:tgtEl>
                                          <p:spTgt spid="409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00"/>
                                        </p:tgtEl>
                                        <p:attrNameLst>
                                          <p:attrName>style.visibility</p:attrName>
                                        </p:attrNameLst>
                                      </p:cBhvr>
                                      <p:to>
                                        <p:strVal val="visible"/>
                                      </p:to>
                                    </p:set>
                                    <p:anim calcmode="lin" valueType="num">
                                      <p:cBhvr additive="base">
                                        <p:cTn id="15" dur="500" fill="hold"/>
                                        <p:tgtEl>
                                          <p:spTgt spid="4100"/>
                                        </p:tgtEl>
                                        <p:attrNameLst>
                                          <p:attrName>ppt_x</p:attrName>
                                        </p:attrNameLst>
                                      </p:cBhvr>
                                      <p:tavLst>
                                        <p:tav tm="0">
                                          <p:val>
                                            <p:strVal val="#ppt_x"/>
                                          </p:val>
                                        </p:tav>
                                        <p:tav tm="100000">
                                          <p:val>
                                            <p:strVal val="#ppt_x"/>
                                          </p:val>
                                        </p:tav>
                                      </p:tavLst>
                                    </p:anim>
                                    <p:anim calcmode="lin" valueType="num">
                                      <p:cBhvr additive="base">
                                        <p:cTn id="16" dur="500" fill="hold"/>
                                        <p:tgtEl>
                                          <p:spTgt spid="410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01"/>
                                        </p:tgtEl>
                                        <p:attrNameLst>
                                          <p:attrName>style.visibility</p:attrName>
                                        </p:attrNameLst>
                                      </p:cBhvr>
                                      <p:to>
                                        <p:strVal val="visible"/>
                                      </p:to>
                                    </p:set>
                                    <p:anim calcmode="lin" valueType="num">
                                      <p:cBhvr additive="base">
                                        <p:cTn id="19" dur="500" fill="hold"/>
                                        <p:tgtEl>
                                          <p:spTgt spid="4101"/>
                                        </p:tgtEl>
                                        <p:attrNameLst>
                                          <p:attrName>ppt_x</p:attrName>
                                        </p:attrNameLst>
                                      </p:cBhvr>
                                      <p:tavLst>
                                        <p:tav tm="0">
                                          <p:val>
                                            <p:strVal val="#ppt_x"/>
                                          </p:val>
                                        </p:tav>
                                        <p:tav tm="100000">
                                          <p:val>
                                            <p:strVal val="#ppt_x"/>
                                          </p:val>
                                        </p:tav>
                                      </p:tavLst>
                                    </p:anim>
                                    <p:anim calcmode="lin" valueType="num">
                                      <p:cBhvr additive="base">
                                        <p:cTn id="20" dur="500" fill="hold"/>
                                        <p:tgtEl>
                                          <p:spTgt spid="410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
                                            <p:txEl>
                                              <p:pRg st="1" end="1"/>
                                            </p:txEl>
                                          </p:spTgt>
                                        </p:tgtEl>
                                        <p:attrNameLst>
                                          <p:attrName>style.visibility</p:attrName>
                                        </p:attrNameLst>
                                      </p:cBhvr>
                                      <p:to>
                                        <p:strVal val="visible"/>
                                      </p:to>
                                    </p:set>
                                    <p:anim calcmode="lin" valueType="num">
                                      <p:cBhvr additive="base">
                                        <p:cTn id="27"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 calcmode="lin" valueType="num">
                                      <p:cBhvr additive="base">
                                        <p:cTn id="3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102"/>
                                        </p:tgtEl>
                                        <p:attrNameLst>
                                          <p:attrName>style.visibility</p:attrName>
                                        </p:attrNameLst>
                                      </p:cBhvr>
                                      <p:to>
                                        <p:strVal val="visible"/>
                                      </p:to>
                                    </p:set>
                                    <p:anim calcmode="lin" valueType="num">
                                      <p:cBhvr additive="base">
                                        <p:cTn id="37" dur="500" fill="hold"/>
                                        <p:tgtEl>
                                          <p:spTgt spid="4102"/>
                                        </p:tgtEl>
                                        <p:attrNameLst>
                                          <p:attrName>ppt_x</p:attrName>
                                        </p:attrNameLst>
                                      </p:cBhvr>
                                      <p:tavLst>
                                        <p:tav tm="0">
                                          <p:val>
                                            <p:strVal val="#ppt_x"/>
                                          </p:val>
                                        </p:tav>
                                        <p:tav tm="100000">
                                          <p:val>
                                            <p:strVal val="#ppt_x"/>
                                          </p:val>
                                        </p:tav>
                                      </p:tavLst>
                                    </p:anim>
                                    <p:anim calcmode="lin" valueType="num">
                                      <p:cBhvr additive="base">
                                        <p:cTn id="38" dur="500" fill="hold"/>
                                        <p:tgtEl>
                                          <p:spTgt spid="410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03"/>
                                        </p:tgtEl>
                                        <p:attrNameLst>
                                          <p:attrName>style.visibility</p:attrName>
                                        </p:attrNameLst>
                                      </p:cBhvr>
                                      <p:to>
                                        <p:strVal val="visible"/>
                                      </p:to>
                                    </p:set>
                                    <p:anim calcmode="lin" valueType="num">
                                      <p:cBhvr additive="base">
                                        <p:cTn id="41" dur="500" fill="hold"/>
                                        <p:tgtEl>
                                          <p:spTgt spid="4103"/>
                                        </p:tgtEl>
                                        <p:attrNameLst>
                                          <p:attrName>ppt_x</p:attrName>
                                        </p:attrNameLst>
                                      </p:cBhvr>
                                      <p:tavLst>
                                        <p:tav tm="0">
                                          <p:val>
                                            <p:strVal val="#ppt_x"/>
                                          </p:val>
                                        </p:tav>
                                        <p:tav tm="100000">
                                          <p:val>
                                            <p:strVal val="#ppt_x"/>
                                          </p:val>
                                        </p:tav>
                                      </p:tavLst>
                                    </p:anim>
                                    <p:anim calcmode="lin" valueType="num">
                                      <p:cBhvr additive="base">
                                        <p:cTn id="42" dur="500" fill="hold"/>
                                        <p:tgtEl>
                                          <p:spTgt spid="410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104"/>
                                        </p:tgtEl>
                                        <p:attrNameLst>
                                          <p:attrName>style.visibility</p:attrName>
                                        </p:attrNameLst>
                                      </p:cBhvr>
                                      <p:to>
                                        <p:strVal val="visible"/>
                                      </p:to>
                                    </p:set>
                                    <p:anim calcmode="lin" valueType="num">
                                      <p:cBhvr additive="base">
                                        <p:cTn id="45" dur="500" fill="hold"/>
                                        <p:tgtEl>
                                          <p:spTgt spid="4104"/>
                                        </p:tgtEl>
                                        <p:attrNameLst>
                                          <p:attrName>ppt_x</p:attrName>
                                        </p:attrNameLst>
                                      </p:cBhvr>
                                      <p:tavLst>
                                        <p:tav tm="0">
                                          <p:val>
                                            <p:strVal val="#ppt_x"/>
                                          </p:val>
                                        </p:tav>
                                        <p:tav tm="100000">
                                          <p:val>
                                            <p:strVal val="#ppt_x"/>
                                          </p:val>
                                        </p:tav>
                                      </p:tavLst>
                                    </p:anim>
                                    <p:anim calcmode="lin" valueType="num">
                                      <p:cBhvr additive="base">
                                        <p:cTn id="46" dur="500" fill="hold"/>
                                        <p:tgtEl>
                                          <p:spTgt spid="410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105"/>
                                        </p:tgtEl>
                                        <p:attrNameLst>
                                          <p:attrName>style.visibility</p:attrName>
                                        </p:attrNameLst>
                                      </p:cBhvr>
                                      <p:to>
                                        <p:strVal val="visible"/>
                                      </p:to>
                                    </p:set>
                                    <p:anim calcmode="lin" valueType="num">
                                      <p:cBhvr additive="base">
                                        <p:cTn id="49" dur="500" fill="hold"/>
                                        <p:tgtEl>
                                          <p:spTgt spid="4105"/>
                                        </p:tgtEl>
                                        <p:attrNameLst>
                                          <p:attrName>ppt_x</p:attrName>
                                        </p:attrNameLst>
                                      </p:cBhvr>
                                      <p:tavLst>
                                        <p:tav tm="0">
                                          <p:val>
                                            <p:strVal val="#ppt_x"/>
                                          </p:val>
                                        </p:tav>
                                        <p:tav tm="100000">
                                          <p:val>
                                            <p:strVal val="#ppt_x"/>
                                          </p:val>
                                        </p:tav>
                                      </p:tavLst>
                                    </p:anim>
                                    <p:anim calcmode="lin" valueType="num">
                                      <p:cBhvr additive="base">
                                        <p:cTn id="50" dur="500" fill="hold"/>
                                        <p:tgtEl>
                                          <p:spTgt spid="410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24" grpId="0" build="p"/>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Result Analysis [cont.]</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5122" name="Picture 2" descr="image1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7304" y="2077939"/>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image1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981" y="2077939"/>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image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6143" y="2077939"/>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image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1871" y="2077939"/>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wimage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4981" y="4370640"/>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wimage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6143" y="4370640"/>
            <a:ext cx="1553156" cy="155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descr="wimage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0709" y="4370640"/>
            <a:ext cx="1499751" cy="149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descr="wimage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1870" y="4370640"/>
            <a:ext cx="1553157" cy="1553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6"/>
          <p:cNvSpPr>
            <a:spLocks noGrp="1"/>
          </p:cNvSpPr>
          <p:nvPr>
            <p:ph type="body"/>
          </p:nvPr>
        </p:nvSpPr>
        <p:spPr>
          <a:xfrm>
            <a:off x="479425" y="1125855"/>
            <a:ext cx="8226693" cy="1205221"/>
          </a:xfrm>
        </p:spPr>
        <p:txBody>
          <a:bodyPr vert="horz" wrap="square" lIns="91440" tIns="45720" rIns="91440" bIns="45720" anchor="t"/>
          <a:lstStyle/>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Narrow Brown Spot</a:t>
            </a:r>
          </a:p>
          <a:p>
            <a:pPr marL="800100" lvl="5" indent="-342900" algn="l">
              <a:lnSpc>
                <a:spcPct val="150000"/>
              </a:lnSpc>
              <a:buFont typeface="Wingdings" panose="05000000000000000000" pitchFamily="2" charset="2"/>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Correctly Classified</a:t>
            </a:r>
          </a:p>
        </p:txBody>
      </p:sp>
      <p:sp>
        <p:nvSpPr>
          <p:cNvPr id="25" name="Rectangle 6"/>
          <p:cNvSpPr>
            <a:spLocks noGrp="1"/>
          </p:cNvSpPr>
          <p:nvPr>
            <p:ph type="body"/>
          </p:nvPr>
        </p:nvSpPr>
        <p:spPr>
          <a:xfrm>
            <a:off x="479424" y="3876541"/>
            <a:ext cx="8226693" cy="706638"/>
          </a:xfrm>
        </p:spPr>
        <p:txBody>
          <a:bodyPr vert="horz" wrap="square" lIns="91440" tIns="45720" rIns="91440" bIns="45720" anchor="t"/>
          <a:lstStyle/>
          <a:p>
            <a:pPr marL="800100" lvl="5" indent="-342900" algn="l">
              <a:lnSpc>
                <a:spcPct val="150000"/>
              </a:lnSpc>
              <a:buFont typeface="Wingdings" panose="05000000000000000000" pitchFamily="2" charset="2"/>
              <a:buChar char="§"/>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Incorrectly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Classified</a:t>
            </a:r>
          </a:p>
        </p:txBody>
      </p:sp>
      <p:sp>
        <p:nvSpPr>
          <p:cNvPr id="26" name="TextBox 25"/>
          <p:cNvSpPr txBox="1"/>
          <p:nvPr/>
        </p:nvSpPr>
        <p:spPr>
          <a:xfrm>
            <a:off x="3166143" y="1157381"/>
            <a:ext cx="2577834" cy="492443"/>
          </a:xfrm>
          <a:prstGeom prst="rect">
            <a:avLst/>
          </a:prstGeom>
          <a:noFill/>
        </p:spPr>
        <p:txBody>
          <a:bodyPr wrap="square" rtlCol="0">
            <a:spAutoFit/>
          </a:bodyPr>
          <a:lstStyle/>
          <a:p>
            <a:pPr>
              <a:lnSpc>
                <a:spcPct val="130000"/>
              </a:lnSpc>
            </a:pPr>
            <a:r>
              <a:rPr lang="en-US" altLang="zh-CN" sz="2000" dirty="0">
                <a:solidFill>
                  <a:schemeClr val="accent2">
                    <a:lumMod val="50000"/>
                  </a:schemeClr>
                </a:solidFill>
                <a:latin typeface="Times New Roman" panose="02020603050405020304" pitchFamily="18" charset="0"/>
                <a:cs typeface="Times New Roman" panose="02020603050405020304" pitchFamily="18" charset="0"/>
              </a:rPr>
              <a:t>(Accuracy = </a:t>
            </a:r>
            <a:r>
              <a:rPr lang="en-US" altLang="zh-CN" sz="2000" i="1" dirty="0" smtClean="0">
                <a:solidFill>
                  <a:schemeClr val="accent2">
                    <a:lumMod val="50000"/>
                  </a:schemeClr>
                </a:solidFill>
                <a:latin typeface="Times New Roman" panose="02020603050405020304" pitchFamily="18" charset="0"/>
                <a:cs typeface="Times New Roman" panose="02020603050405020304" pitchFamily="18" charset="0"/>
              </a:rPr>
              <a:t>87.87%</a:t>
            </a:r>
            <a:r>
              <a:rPr lang="en-US" altLang="zh-CN" sz="2000"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US" altLang="zh-CN" sz="20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42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4"/>
                                        </p:tgtEl>
                                        <p:attrNameLst>
                                          <p:attrName>style.visibility</p:attrName>
                                        </p:attrNameLst>
                                      </p:cBhvr>
                                      <p:to>
                                        <p:strVal val="visible"/>
                                      </p:to>
                                    </p:set>
                                    <p:anim calcmode="lin" valueType="num">
                                      <p:cBhvr additive="base">
                                        <p:cTn id="11" dur="500" fill="hold"/>
                                        <p:tgtEl>
                                          <p:spTgt spid="5124"/>
                                        </p:tgtEl>
                                        <p:attrNameLst>
                                          <p:attrName>ppt_x</p:attrName>
                                        </p:attrNameLst>
                                      </p:cBhvr>
                                      <p:tavLst>
                                        <p:tav tm="0">
                                          <p:val>
                                            <p:strVal val="#ppt_x"/>
                                          </p:val>
                                        </p:tav>
                                        <p:tav tm="100000">
                                          <p:val>
                                            <p:strVal val="#ppt_x"/>
                                          </p:val>
                                        </p:tav>
                                      </p:tavLst>
                                    </p:anim>
                                    <p:anim calcmode="lin" valueType="num">
                                      <p:cBhvr additive="base">
                                        <p:cTn id="12" dur="500" fill="hold"/>
                                        <p:tgtEl>
                                          <p:spTgt spid="51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 calcmode="lin" valueType="num">
                                      <p:cBhvr additive="base">
                                        <p:cTn id="15" dur="500" fill="hold"/>
                                        <p:tgtEl>
                                          <p:spTgt spid="5122"/>
                                        </p:tgtEl>
                                        <p:attrNameLst>
                                          <p:attrName>ppt_x</p:attrName>
                                        </p:attrNameLst>
                                      </p:cBhvr>
                                      <p:tavLst>
                                        <p:tav tm="0">
                                          <p:val>
                                            <p:strVal val="#ppt_x"/>
                                          </p:val>
                                        </p:tav>
                                        <p:tav tm="100000">
                                          <p:val>
                                            <p:strVal val="#ppt_x"/>
                                          </p:val>
                                        </p:tav>
                                      </p:tavLst>
                                    </p:anim>
                                    <p:anim calcmode="lin" valueType="num">
                                      <p:cBhvr additive="base">
                                        <p:cTn id="16" dur="500" fill="hold"/>
                                        <p:tgtEl>
                                          <p:spTgt spid="51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25"/>
                                        </p:tgtEl>
                                        <p:attrNameLst>
                                          <p:attrName>style.visibility</p:attrName>
                                        </p:attrNameLst>
                                      </p:cBhvr>
                                      <p:to>
                                        <p:strVal val="visible"/>
                                      </p:to>
                                    </p:set>
                                    <p:anim calcmode="lin" valueType="num">
                                      <p:cBhvr additive="base">
                                        <p:cTn id="19" dur="500" fill="hold"/>
                                        <p:tgtEl>
                                          <p:spTgt spid="5125"/>
                                        </p:tgtEl>
                                        <p:attrNameLst>
                                          <p:attrName>ppt_x</p:attrName>
                                        </p:attrNameLst>
                                      </p:cBhvr>
                                      <p:tavLst>
                                        <p:tav tm="0">
                                          <p:val>
                                            <p:strVal val="#ppt_x"/>
                                          </p:val>
                                        </p:tav>
                                        <p:tav tm="100000">
                                          <p:val>
                                            <p:strVal val="#ppt_x"/>
                                          </p:val>
                                        </p:tav>
                                      </p:tavLst>
                                    </p:anim>
                                    <p:anim calcmode="lin" valueType="num">
                                      <p:cBhvr additive="base">
                                        <p:cTn id="20" dur="500" fill="hold"/>
                                        <p:tgtEl>
                                          <p:spTgt spid="512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
                                            <p:txEl>
                                              <p:pRg st="0" end="0"/>
                                            </p:txEl>
                                          </p:spTgt>
                                        </p:tgtEl>
                                        <p:attrNameLst>
                                          <p:attrName>style.visibility</p:attrName>
                                        </p:attrNameLst>
                                      </p:cBhvr>
                                      <p:to>
                                        <p:strVal val="visible"/>
                                      </p:to>
                                    </p:set>
                                    <p:anim calcmode="lin" valueType="num">
                                      <p:cBhvr additive="base">
                                        <p:cTn id="2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4">
                                            <p:txEl>
                                              <p:pRg st="1" end="1"/>
                                            </p:txEl>
                                          </p:spTgt>
                                        </p:tgtEl>
                                        <p:attrNameLst>
                                          <p:attrName>style.visibility</p:attrName>
                                        </p:attrNameLst>
                                      </p:cBhvr>
                                      <p:to>
                                        <p:strVal val="visible"/>
                                      </p:to>
                                    </p:set>
                                    <p:anim calcmode="lin" valueType="num">
                                      <p:cBhvr additive="base">
                                        <p:cTn id="27"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126"/>
                                        </p:tgtEl>
                                        <p:attrNameLst>
                                          <p:attrName>style.visibility</p:attrName>
                                        </p:attrNameLst>
                                      </p:cBhvr>
                                      <p:to>
                                        <p:strVal val="visible"/>
                                      </p:to>
                                    </p:set>
                                    <p:anim calcmode="lin" valueType="num">
                                      <p:cBhvr additive="base">
                                        <p:cTn id="33" dur="500" fill="hold"/>
                                        <p:tgtEl>
                                          <p:spTgt spid="5126"/>
                                        </p:tgtEl>
                                        <p:attrNameLst>
                                          <p:attrName>ppt_x</p:attrName>
                                        </p:attrNameLst>
                                      </p:cBhvr>
                                      <p:tavLst>
                                        <p:tav tm="0">
                                          <p:val>
                                            <p:strVal val="#ppt_x"/>
                                          </p:val>
                                        </p:tav>
                                        <p:tav tm="100000">
                                          <p:val>
                                            <p:strVal val="#ppt_x"/>
                                          </p:val>
                                        </p:tav>
                                      </p:tavLst>
                                    </p:anim>
                                    <p:anim calcmode="lin" valueType="num">
                                      <p:cBhvr additive="base">
                                        <p:cTn id="34" dur="500" fill="hold"/>
                                        <p:tgtEl>
                                          <p:spTgt spid="512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27"/>
                                        </p:tgtEl>
                                        <p:attrNameLst>
                                          <p:attrName>style.visibility</p:attrName>
                                        </p:attrNameLst>
                                      </p:cBhvr>
                                      <p:to>
                                        <p:strVal val="visible"/>
                                      </p:to>
                                    </p:set>
                                    <p:anim calcmode="lin" valueType="num">
                                      <p:cBhvr additive="base">
                                        <p:cTn id="37" dur="500" fill="hold"/>
                                        <p:tgtEl>
                                          <p:spTgt spid="5127"/>
                                        </p:tgtEl>
                                        <p:attrNameLst>
                                          <p:attrName>ppt_x</p:attrName>
                                        </p:attrNameLst>
                                      </p:cBhvr>
                                      <p:tavLst>
                                        <p:tav tm="0">
                                          <p:val>
                                            <p:strVal val="#ppt_x"/>
                                          </p:val>
                                        </p:tav>
                                        <p:tav tm="100000">
                                          <p:val>
                                            <p:strVal val="#ppt_x"/>
                                          </p:val>
                                        </p:tav>
                                      </p:tavLst>
                                    </p:anim>
                                    <p:anim calcmode="lin" valueType="num">
                                      <p:cBhvr additive="base">
                                        <p:cTn id="38" dur="500" fill="hold"/>
                                        <p:tgtEl>
                                          <p:spTgt spid="512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128"/>
                                        </p:tgtEl>
                                        <p:attrNameLst>
                                          <p:attrName>style.visibility</p:attrName>
                                        </p:attrNameLst>
                                      </p:cBhvr>
                                      <p:to>
                                        <p:strVal val="visible"/>
                                      </p:to>
                                    </p:set>
                                    <p:anim calcmode="lin" valueType="num">
                                      <p:cBhvr additive="base">
                                        <p:cTn id="41" dur="500" fill="hold"/>
                                        <p:tgtEl>
                                          <p:spTgt spid="5128"/>
                                        </p:tgtEl>
                                        <p:attrNameLst>
                                          <p:attrName>ppt_x</p:attrName>
                                        </p:attrNameLst>
                                      </p:cBhvr>
                                      <p:tavLst>
                                        <p:tav tm="0">
                                          <p:val>
                                            <p:strVal val="#ppt_x"/>
                                          </p:val>
                                        </p:tav>
                                        <p:tav tm="100000">
                                          <p:val>
                                            <p:strVal val="#ppt_x"/>
                                          </p:val>
                                        </p:tav>
                                      </p:tavLst>
                                    </p:anim>
                                    <p:anim calcmode="lin" valueType="num">
                                      <p:cBhvr additive="base">
                                        <p:cTn id="42" dur="500" fill="hold"/>
                                        <p:tgtEl>
                                          <p:spTgt spid="512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129"/>
                                        </p:tgtEl>
                                        <p:attrNameLst>
                                          <p:attrName>style.visibility</p:attrName>
                                        </p:attrNameLst>
                                      </p:cBhvr>
                                      <p:to>
                                        <p:strVal val="visible"/>
                                      </p:to>
                                    </p:set>
                                    <p:anim calcmode="lin" valueType="num">
                                      <p:cBhvr additive="base">
                                        <p:cTn id="45" dur="500" fill="hold"/>
                                        <p:tgtEl>
                                          <p:spTgt spid="5129"/>
                                        </p:tgtEl>
                                        <p:attrNameLst>
                                          <p:attrName>ppt_x</p:attrName>
                                        </p:attrNameLst>
                                      </p:cBhvr>
                                      <p:tavLst>
                                        <p:tav tm="0">
                                          <p:val>
                                            <p:strVal val="#ppt_x"/>
                                          </p:val>
                                        </p:tav>
                                        <p:tav tm="100000">
                                          <p:val>
                                            <p:strVal val="#ppt_x"/>
                                          </p:val>
                                        </p:tav>
                                      </p:tavLst>
                                    </p:anim>
                                    <p:anim calcmode="lin" valueType="num">
                                      <p:cBhvr additive="base">
                                        <p:cTn id="46" dur="500" fill="hold"/>
                                        <p:tgtEl>
                                          <p:spTgt spid="512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5">
                                            <p:txEl>
                                              <p:pRg st="0" end="0"/>
                                            </p:txEl>
                                          </p:spTgt>
                                        </p:tgtEl>
                                        <p:attrNameLst>
                                          <p:attrName>style.visibility</p:attrName>
                                        </p:attrNameLst>
                                      </p:cBhvr>
                                      <p:to>
                                        <p:strVal val="visible"/>
                                      </p:to>
                                    </p:set>
                                    <p:anim calcmode="lin" valueType="num">
                                      <p:cBhvr additive="base">
                                        <p:cTn id="4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5" grpId="0" build="p"/>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Result Analysis [cont.]</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4" name="Rectangle 6"/>
          <p:cNvSpPr>
            <a:spLocks noGrp="1"/>
          </p:cNvSpPr>
          <p:nvPr>
            <p:ph type="body"/>
          </p:nvPr>
        </p:nvSpPr>
        <p:spPr>
          <a:xfrm>
            <a:off x="479425" y="1125855"/>
            <a:ext cx="8226693" cy="702945"/>
          </a:xfrm>
        </p:spPr>
        <p:txBody>
          <a:bodyPr vert="horz" wrap="square" lIns="91440" tIns="45720" rIns="91440" bIns="45720" anchor="t"/>
          <a:lstStyle/>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Random Test ( k-Fold )</a:t>
            </a:r>
          </a:p>
        </p:txBody>
      </p:sp>
      <p:graphicFrame>
        <p:nvGraphicFramePr>
          <p:cNvPr id="7" name="Table 6"/>
          <p:cNvGraphicFramePr>
            <a:graphicFrameLocks noGrp="1"/>
          </p:cNvGraphicFramePr>
          <p:nvPr>
            <p:extLst>
              <p:ext uri="{D42A27DB-BD31-4B8C-83A1-F6EECF244321}">
                <p14:modId xmlns:p14="http://schemas.microsoft.com/office/powerpoint/2010/main" val="2358707814"/>
              </p:ext>
            </p:extLst>
          </p:nvPr>
        </p:nvGraphicFramePr>
        <p:xfrm>
          <a:off x="1777286" y="1700013"/>
          <a:ext cx="6014430" cy="4656336"/>
        </p:xfrm>
        <a:graphic>
          <a:graphicData uri="http://schemas.openxmlformats.org/drawingml/2006/table">
            <a:tbl>
              <a:tblPr firstRow="1" firstCol="1" bandRow="1">
                <a:tableStyleId>{5C22544A-7EE6-4342-B048-85BDC9FD1C3A}</a:tableStyleId>
              </a:tblPr>
              <a:tblGrid>
                <a:gridCol w="1202886"/>
                <a:gridCol w="1202886"/>
                <a:gridCol w="1202886"/>
                <a:gridCol w="1202886"/>
                <a:gridCol w="1202886"/>
              </a:tblGrid>
              <a:tr h="574226">
                <a:tc>
                  <a:txBody>
                    <a:bodyPr/>
                    <a:lstStyle/>
                    <a:p>
                      <a:pPr marL="0" marR="0" algn="ctr">
                        <a:lnSpc>
                          <a:spcPct val="107000"/>
                        </a:lnSpc>
                        <a:spcBef>
                          <a:spcPts val="0"/>
                        </a:spcBef>
                        <a:spcAft>
                          <a:spcPts val="0"/>
                        </a:spcAft>
                      </a:pPr>
                      <a:r>
                        <a:rPr lang="en-US" sz="1200">
                          <a:effectLst/>
                        </a:rPr>
                        <a:t>Run</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dirty="0">
                          <a:effectLst/>
                        </a:rPr>
                        <a:t>Fold</a:t>
                      </a:r>
                      <a:endParaRPr lang="en-US" sz="1100" dirty="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Fold Accuracy(%)</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Run Accuracy(%)</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Total Accuracy(%)</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r>
              <a:tr h="258200">
                <a:tc rowSpan="5">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72.2</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rowSpan="5">
                  <a:txBody>
                    <a:bodyPr/>
                    <a:lstStyle/>
                    <a:p>
                      <a:pPr marL="0" marR="0" algn="ctr">
                        <a:lnSpc>
                          <a:spcPct val="107000"/>
                        </a:lnSpc>
                        <a:spcBef>
                          <a:spcPts val="0"/>
                        </a:spcBef>
                        <a:spcAft>
                          <a:spcPts val="0"/>
                        </a:spcAft>
                      </a:pPr>
                      <a:r>
                        <a:rPr lang="en-US" sz="1200">
                          <a:effectLst/>
                        </a:rPr>
                        <a:t>80.58</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rowSpan="15">
                  <a:txBody>
                    <a:bodyPr/>
                    <a:lstStyle/>
                    <a:p>
                      <a:pPr marL="0" marR="0" algn="ctr">
                        <a:lnSpc>
                          <a:spcPct val="107000"/>
                        </a:lnSpc>
                        <a:spcBef>
                          <a:spcPts val="0"/>
                        </a:spcBef>
                        <a:spcAft>
                          <a:spcPts val="0"/>
                        </a:spcAft>
                      </a:pPr>
                      <a:r>
                        <a:rPr lang="en-US" sz="1200">
                          <a:effectLst/>
                        </a:rPr>
                        <a:t>82.24</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80.6</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80.6</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tr>
              <a:tr h="289803">
                <a:tc vMerge="1">
                  <a:txBody>
                    <a:bodyPr/>
                    <a:lstStyle/>
                    <a:p>
                      <a:endParaRPr lang="en-US"/>
                    </a:p>
                  </a:txBody>
                  <a:tcPr/>
                </a:tc>
                <a:tc>
                  <a:txBody>
                    <a:bodyPr/>
                    <a:lstStyle/>
                    <a:p>
                      <a:pPr marL="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91.7</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77.8</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tr>
              <a:tr h="258200">
                <a:tc rowSpan="5">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83.3</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rowSpan="5">
                  <a:txBody>
                    <a:bodyPr/>
                    <a:lstStyle/>
                    <a:p>
                      <a:pPr marL="0" marR="0" algn="ctr">
                        <a:lnSpc>
                          <a:spcPct val="107000"/>
                        </a:lnSpc>
                        <a:spcBef>
                          <a:spcPts val="0"/>
                        </a:spcBef>
                        <a:spcAft>
                          <a:spcPts val="0"/>
                        </a:spcAft>
                      </a:pPr>
                      <a:r>
                        <a:rPr lang="en-US" sz="1200">
                          <a:effectLst/>
                        </a:rPr>
                        <a:t>82.78</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80.6</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83.3</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77.8</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88.9</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tr>
              <a:tr h="258200">
                <a:tc rowSpan="5">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80.6</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rowSpan="5">
                  <a:txBody>
                    <a:bodyPr/>
                    <a:lstStyle/>
                    <a:p>
                      <a:pPr marL="0" marR="0" algn="ctr">
                        <a:lnSpc>
                          <a:spcPct val="107000"/>
                        </a:lnSpc>
                        <a:spcBef>
                          <a:spcPts val="0"/>
                        </a:spcBef>
                        <a:spcAft>
                          <a:spcPts val="0"/>
                        </a:spcAft>
                      </a:pPr>
                      <a:r>
                        <a:rPr lang="en-US" sz="1200">
                          <a:effectLst/>
                        </a:rPr>
                        <a:t>83.36</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91.7</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80.6</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a:effectLst/>
                        </a:rPr>
                        <a:t>88.9</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tr>
              <a:tr h="274337">
                <a:tc vMerge="1">
                  <a:txBody>
                    <a:bodyPr/>
                    <a:lstStyle/>
                    <a:p>
                      <a:endParaRPr lang="en-US"/>
                    </a:p>
                  </a:txBody>
                  <a:tcPr/>
                </a:tc>
                <a:tc>
                  <a:txBody>
                    <a:bodyPr/>
                    <a:lstStyle/>
                    <a:p>
                      <a:pPr marL="0" marR="0" algn="ctr">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Vrinda"/>
                      </a:endParaRPr>
                    </a:p>
                  </a:txBody>
                  <a:tcPr marL="68580" marR="68580" marT="0" marB="0" anchor="ctr"/>
                </a:tc>
                <a:tc>
                  <a:txBody>
                    <a:bodyPr/>
                    <a:lstStyle/>
                    <a:p>
                      <a:pPr marL="0" marR="0" algn="ctr">
                        <a:lnSpc>
                          <a:spcPct val="107000"/>
                        </a:lnSpc>
                        <a:spcBef>
                          <a:spcPts val="0"/>
                        </a:spcBef>
                        <a:spcAft>
                          <a:spcPts val="0"/>
                        </a:spcAft>
                      </a:pPr>
                      <a:r>
                        <a:rPr lang="en-US" sz="1200" dirty="0">
                          <a:effectLst/>
                        </a:rPr>
                        <a:t>75.0</a:t>
                      </a:r>
                      <a:endParaRPr lang="en-US" sz="1100" dirty="0">
                        <a:effectLst/>
                        <a:latin typeface="Calibri" panose="020F0502020204030204" pitchFamily="34" charset="0"/>
                        <a:ea typeface="Calibri" panose="020F0502020204030204" pitchFamily="34" charset="0"/>
                        <a:cs typeface="Vrinda"/>
                      </a:endParaRPr>
                    </a:p>
                  </a:txBody>
                  <a:tcPr marL="68580" marR="68580" marT="0" marB="0" anchor="ctr"/>
                </a:tc>
                <a:tc vMerge="1">
                  <a:txBody>
                    <a:bodyPr/>
                    <a:lstStyle/>
                    <a:p>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1585180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n-lt"/>
              </a:rPr>
              <a:t>Out-Line</a:t>
            </a:r>
          </a:p>
        </p:txBody>
      </p:sp>
      <p:sp>
        <p:nvSpPr>
          <p:cNvPr id="3" name="Content Placeholder 2"/>
          <p:cNvSpPr>
            <a:spLocks noGrp="1"/>
          </p:cNvSpPr>
          <p:nvPr>
            <p:ph idx="1"/>
          </p:nvPr>
        </p:nvSpPr>
        <p:spPr>
          <a:xfrm>
            <a:off x="1512571" y="1125855"/>
            <a:ext cx="6827198" cy="5321300"/>
          </a:xfrm>
        </p:spPr>
        <p:txBody>
          <a:bodyPr/>
          <a:lstStyle/>
          <a:p>
            <a:pPr>
              <a:defRPr/>
            </a:pPr>
            <a:r>
              <a:rPr lang="en-US" sz="2400" dirty="0">
                <a:latin typeface="Times New Roman" panose="02020603050405020304" pitchFamily="18" charset="0"/>
                <a:cs typeface="Times New Roman" panose="02020603050405020304" pitchFamily="18" charset="0"/>
              </a:rPr>
              <a:t>Introduction</a:t>
            </a:r>
          </a:p>
          <a:p>
            <a:pPr>
              <a:defRPr/>
            </a:pPr>
            <a:r>
              <a:rPr lang="en-US" sz="2400" dirty="0">
                <a:latin typeface="Times New Roman" panose="02020603050405020304" pitchFamily="18" charset="0"/>
                <a:cs typeface="Times New Roman" panose="02020603050405020304" pitchFamily="18" charset="0"/>
              </a:rPr>
              <a:t>Why choose paddy disease detection?</a:t>
            </a:r>
          </a:p>
          <a:p>
            <a:pPr>
              <a:defRPr/>
            </a:pPr>
            <a:r>
              <a:rPr lang="en-US" sz="2400" dirty="0">
                <a:latin typeface="Times New Roman" panose="02020603050405020304" pitchFamily="18" charset="0"/>
                <a:cs typeface="Times New Roman" panose="02020603050405020304" pitchFamily="18" charset="0"/>
              </a:rPr>
              <a:t>Background study</a:t>
            </a:r>
          </a:p>
          <a:p>
            <a:pPr>
              <a:defRPr/>
            </a:pPr>
            <a:r>
              <a:rPr lang="en-US" sz="2400" dirty="0">
                <a:latin typeface="Times New Roman" panose="02020603050405020304" pitchFamily="18" charset="0"/>
                <a:cs typeface="Times New Roman" panose="02020603050405020304" pitchFamily="18" charset="0"/>
              </a:rPr>
              <a:t>Workflow</a:t>
            </a:r>
          </a:p>
          <a:p>
            <a:pPr>
              <a:defRPr/>
            </a:pPr>
            <a:r>
              <a:rPr lang="en-US" sz="2400" dirty="0">
                <a:latin typeface="Times New Roman" panose="02020603050405020304" pitchFamily="18" charset="0"/>
                <a:cs typeface="Times New Roman" panose="02020603050405020304" pitchFamily="18" charset="0"/>
              </a:rPr>
              <a:t>Model Overview</a:t>
            </a:r>
          </a:p>
          <a:p>
            <a:pPr>
              <a:defRPr/>
            </a:pPr>
            <a:r>
              <a:rPr lang="en-US" sz="2400" dirty="0">
                <a:latin typeface="Times New Roman" panose="02020603050405020304" pitchFamily="18" charset="0"/>
                <a:cs typeface="Times New Roman" panose="02020603050405020304" pitchFamily="18" charset="0"/>
                <a:sym typeface="+mn-ea"/>
              </a:rPr>
              <a:t>Conclusion</a:t>
            </a:r>
            <a:endParaRPr lang="en-US" sz="2400" dirty="0">
              <a:latin typeface="Times New Roman" panose="02020603050405020304" pitchFamily="18" charset="0"/>
              <a:cs typeface="Times New Roman" panose="02020603050405020304" pitchFamily="18" charset="0"/>
            </a:endParaRPr>
          </a:p>
          <a:p>
            <a:pPr>
              <a:defRPr/>
            </a:pPr>
            <a:r>
              <a:rPr lang="en-US" sz="2400" smtClean="0">
                <a:latin typeface="Times New Roman" panose="02020603050405020304" pitchFamily="18" charset="0"/>
                <a:cs typeface="Times New Roman" panose="02020603050405020304" pitchFamily="18" charset="0"/>
              </a:rPr>
              <a:t>Reference</a:t>
            </a: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2"/>
          </p:nvPr>
        </p:nvSpPr>
        <p:spPr>
          <a:xfrm>
            <a:off x="6457950" y="6370418"/>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a:t>
            </a:fld>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smtClean="0">
                <a:ln>
                  <a:noFill/>
                </a:ln>
                <a:solidFill>
                  <a:schemeClr val="tx1">
                    <a:tint val="75000"/>
                  </a:schemeClr>
                </a:solidFill>
                <a:effectLst/>
                <a:uLnTx/>
                <a:uFillTx/>
                <a:latin typeface="+mn-lt"/>
                <a:ea typeface="+mn-ea"/>
                <a:cs typeface="+mn-cs"/>
              </a:rPr>
              <a:t>of </a:t>
            </a:r>
            <a:r>
              <a:rPr lang="en-US" altLang="zh-CN" dirty="0" smtClean="0"/>
              <a:t>17</a:t>
            </a:r>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Conclusion</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4" name="Rectangle 6"/>
          <p:cNvSpPr>
            <a:spLocks noGrp="1"/>
          </p:cNvSpPr>
          <p:nvPr>
            <p:ph type="body"/>
          </p:nvPr>
        </p:nvSpPr>
        <p:spPr>
          <a:xfrm>
            <a:off x="479425" y="1125855"/>
            <a:ext cx="8226693" cy="4721153"/>
          </a:xfrm>
        </p:spPr>
        <p:txBody>
          <a:bodyPr vert="horz" wrap="square" lIns="91440" tIns="45720" rIns="91440" bIns="45720" anchor="t"/>
          <a:lstStyle/>
          <a:p>
            <a:pPr marL="342900" indent="-342900" algn="l" eaLnBrk="1" hangingPunct="1">
              <a:lnSpc>
                <a:spcPct val="150000"/>
              </a:lnSpc>
              <a:buFont typeface="Arial" panose="020B0604020202020204" pitchFamily="34" charset="0"/>
              <a:buChar char="•"/>
              <a:defRPr/>
            </a:pPr>
            <a:r>
              <a:rPr lang="en-US" sz="2000" b="0" dirty="0">
                <a:latin typeface="Times New Roman" panose="02020603050405020304" pitchFamily="18" charset="0"/>
                <a:cs typeface="Times New Roman" panose="02020603050405020304" pitchFamily="18" charset="0"/>
              </a:rPr>
              <a:t>There are not many impediments in our proposed strategy. Our accuracy is around 83% which is satisfactory. This problem can be solved by using the whole image as features in the neural network but which is very computationally costly and will become slow in practical life. So we tried to extract the important features and use them in learning which is computation friendly. </a:t>
            </a:r>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52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479425" y="185738"/>
            <a:ext cx="8231188" cy="615950"/>
          </a:xfrm>
        </p:spPr>
        <p:txBody>
          <a:bodyPr vert="horz" wrap="square" lIns="91440" tIns="45720" rIns="91440" bIns="45720" anchor="ctr"/>
          <a:lstStyle/>
          <a:p>
            <a:pPr eaLnBrk="1" hangingPunct="1"/>
            <a:r>
              <a:rPr lang="en-US" sz="3600" dirty="0" smtClean="0">
                <a:latin typeface="+mn-lt"/>
                <a:sym typeface="+mn-ea"/>
              </a:rPr>
              <a:t>Reference</a:t>
            </a:r>
            <a:endParaRPr lang="en-US" altLang="zh-CN" sz="3600" dirty="0">
              <a:latin typeface="+mn-lt"/>
            </a:endParaRPr>
          </a:p>
        </p:txBody>
      </p:sp>
      <p:sp>
        <p:nvSpPr>
          <p:cNvPr id="6147" name="Rectangle 6"/>
          <p:cNvSpPr>
            <a:spLocks noGrp="1"/>
          </p:cNvSpPr>
          <p:nvPr>
            <p:ph type="body"/>
          </p:nvPr>
        </p:nvSpPr>
        <p:spPr>
          <a:xfrm>
            <a:off x="479425" y="1121684"/>
            <a:ext cx="8231188" cy="5047295"/>
          </a:xfrm>
        </p:spPr>
        <p:txBody>
          <a:bodyPr vert="horz" wrap="square" lIns="91440" tIns="45720" rIns="91440" bIns="45720" anchor="t"/>
          <a:lstStyle/>
          <a:p>
            <a:pPr marL="457200" indent="-457200" algn="l" eaLnBrk="1" hangingPunct="1">
              <a:buFont typeface="Arial" panose="020B0604020202020204" pitchFamily="34" charset="0"/>
              <a:buChar char="•"/>
            </a:pP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N. N.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Kurniawati</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S. N. H. S. Abdullah, S. Abdullah and S. Abdullah, "Investigation on Image Processing Techniques for Diagnosing Paddy Diseases", 2009 International Conference of Soft Computing and Pattern Recognition, Malacca, 2009, pp. 272-277.doi: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10.1109/SoCPaR.2009.62</a:t>
            </a:r>
          </a:p>
          <a:p>
            <a:pPr marL="457200" indent="-457200" algn="l" eaLnBrk="1" hangingPunct="1">
              <a:buFont typeface="Arial" panose="020B0604020202020204" pitchFamily="34" charset="0"/>
              <a:buChar char="•"/>
            </a:pPr>
            <a:endParaRPr lang="en-US" altLang="zh-CN" sz="2000" b="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l" eaLnBrk="1" hangingPunct="1">
              <a:buFont typeface="Arial" panose="020B0604020202020204" pitchFamily="34" charset="0"/>
              <a:buChar char="•"/>
            </a:pP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Vaijinath</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B.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Batule</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Gaurav U.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Chavan</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Vishal P.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Sanap</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Kiran</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D.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Wadkar</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"Leaf Disease Detection using Image Processing and Support Vector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Machine(SVM</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Journal for Research, 2016, ISSN: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2395-7549</a:t>
            </a:r>
          </a:p>
          <a:p>
            <a:pPr marL="457200" indent="-457200" algn="l" eaLnBrk="1" hangingPunct="1">
              <a:buFont typeface="Arial" panose="020B0604020202020204" pitchFamily="34" charset="0"/>
              <a:buChar char="•"/>
            </a:pPr>
            <a:endParaRPr lang="en-US" altLang="zh-CN" sz="2000" b="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l" eaLnBrk="1" hangingPunct="1">
              <a:buFont typeface="Arial" panose="020B0604020202020204" pitchFamily="34" charset="0"/>
              <a:buChar char="•"/>
            </a:pP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R.Preethi</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S.Priyanka</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U.Priyanka</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A.Sheela</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"EFFICIENT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KNOWLEDGE </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BASED SYSTEM FOR LEAF DISEASE DETECTION AND CLASSIFICATION", International Journal of Advance Research In Science And Engineering(IJARSE), Vol. No.4, Special Issue (01), March 2015, ISSN-2319-8354(E)</a:t>
            </a:r>
            <a:endParaRPr lang="zh-CN" altLang="en-US" sz="2000" b="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21</a:t>
            </a:fld>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of </a:t>
            </a:r>
            <a:r>
              <a:rPr lang="en-US" altLang="zh-CN" dirty="0" smtClean="0"/>
              <a:t>17</a:t>
            </a:r>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479425" y="185738"/>
            <a:ext cx="8231188" cy="615950"/>
          </a:xfrm>
        </p:spPr>
        <p:txBody>
          <a:bodyPr vert="horz" wrap="square" lIns="91440" tIns="45720" rIns="91440" bIns="45720" anchor="ctr"/>
          <a:lstStyle/>
          <a:p>
            <a:pPr eaLnBrk="1" hangingPunct="1"/>
            <a:r>
              <a:rPr lang="en-US" sz="3600" dirty="0" smtClean="0">
                <a:latin typeface="+mn-lt"/>
                <a:sym typeface="+mn-ea"/>
              </a:rPr>
              <a:t>Reference [cont.]</a:t>
            </a:r>
            <a:endParaRPr lang="en-US" altLang="zh-CN" sz="3600" dirty="0">
              <a:latin typeface="+mn-lt"/>
            </a:endParaRPr>
          </a:p>
        </p:txBody>
      </p:sp>
      <p:sp>
        <p:nvSpPr>
          <p:cNvPr id="6147" name="Rectangle 6"/>
          <p:cNvSpPr>
            <a:spLocks noGrp="1"/>
          </p:cNvSpPr>
          <p:nvPr>
            <p:ph type="body"/>
          </p:nvPr>
        </p:nvSpPr>
        <p:spPr>
          <a:xfrm>
            <a:off x="479425" y="1121684"/>
            <a:ext cx="8231188" cy="5047295"/>
          </a:xfrm>
        </p:spPr>
        <p:txBody>
          <a:bodyPr vert="horz" wrap="square" lIns="91440" tIns="45720" rIns="91440" bIns="45720" anchor="t"/>
          <a:lstStyle/>
          <a:p>
            <a:pPr marL="457200" indent="-457200" algn="l" eaLnBrk="1" hangingPunct="1">
              <a:buFont typeface="Arial" panose="020B0604020202020204" pitchFamily="34" charset="0"/>
              <a:buChar char="•"/>
            </a:pPr>
            <a:endParaRPr lang="en-US" altLang="zh-CN" sz="2000" b="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l" eaLnBrk="1" hangingPunct="1">
              <a:buFont typeface="Arial" panose="020B0604020202020204" pitchFamily="34" charset="0"/>
              <a:buChar char="•"/>
            </a:pP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Santanu</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Phadikar</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Jaya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Sil</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"Rice Disease Identification using Pattern Recognition Techniques", Proceedings of 11th International Conference on Computer and Information Technology (ICCIT 2008)25-27 December, 2008, Khulna,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Bangladesh</a:t>
            </a:r>
          </a:p>
          <a:p>
            <a:pPr marL="457200" indent="-457200" algn="l" eaLnBrk="1" hangingPunct="1">
              <a:buFont typeface="Arial" panose="020B0604020202020204" pitchFamily="34" charset="0"/>
              <a:buChar char="•"/>
            </a:pPr>
            <a:endParaRPr lang="en-US" altLang="zh-CN" sz="2000" b="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l" eaLnBrk="1" hangingPunct="1">
              <a:buFont typeface="Arial" panose="020B0604020202020204" pitchFamily="34" charset="0"/>
              <a:buChar char="•"/>
            </a:pP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Shoumi</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Paul,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Reema</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Dutta Sharma, "Plant Disease Detection Using Image Processing Technique", International Journal of Innovative Research in Electrical, Electronics, Instrumentation and Control Engineering(IJIREEICE), Vol. 4, Issue 9, September 2016, ISSN 2321 –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5526</a:t>
            </a:r>
          </a:p>
          <a:p>
            <a:pPr marL="457200" indent="-457200" algn="l" eaLnBrk="1" hangingPunct="1">
              <a:buFont typeface="Arial" panose="020B0604020202020204" pitchFamily="34" charset="0"/>
              <a:buChar char="•"/>
            </a:pPr>
            <a:endParaRPr lang="en-US" altLang="zh-CN" sz="2000" b="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l" eaLnBrk="1" hangingPunct="1">
              <a:buFont typeface="Arial" panose="020B0604020202020204" pitchFamily="34" charset="0"/>
              <a:buChar char="•"/>
            </a:pP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R. M.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Haralick</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K.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Shanmugam</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and I.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Dinstein</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"Textural Features for Image Classification," in IEEE Transactions on Systems, Man, and Cybernetics, vol. SMC-3, no. 6, pp. 610-621, Nov. 1973. </a:t>
            </a:r>
            <a:r>
              <a:rPr lang="en-US" altLang="zh-CN" sz="2000" b="0" dirty="0" err="1">
                <a:solidFill>
                  <a:schemeClr val="accent1">
                    <a:lumMod val="50000"/>
                  </a:schemeClr>
                </a:solidFill>
                <a:latin typeface="Times New Roman" panose="02020603050405020304" pitchFamily="18" charset="0"/>
                <a:cs typeface="Times New Roman" panose="02020603050405020304" pitchFamily="18" charset="0"/>
              </a:rPr>
              <a:t>doi</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 10.1109/TSMC.1973.4309314</a:t>
            </a:r>
            <a:endParaRPr lang="zh-CN" altLang="en-US" sz="2000" b="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22</a:t>
            </a:fld>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of </a:t>
            </a:r>
            <a:r>
              <a:rPr lang="en-US" altLang="zh-CN" dirty="0" smtClean="0"/>
              <a:t>17</a:t>
            </a:r>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073324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456565" y="3120708"/>
            <a:ext cx="8231188" cy="615950"/>
          </a:xfrm>
        </p:spPr>
        <p:txBody>
          <a:bodyPr vert="horz" wrap="square" lIns="91440" tIns="45720" rIns="91440" bIns="45720" anchor="ctr"/>
          <a:lstStyle/>
          <a:p>
            <a:pPr eaLnBrk="1" hangingPunct="1"/>
            <a:r>
              <a:rPr lang="en-US" altLang="zh-CN" sz="7200" dirty="0">
                <a:solidFill>
                  <a:schemeClr val="accent1">
                    <a:lumMod val="50000"/>
                  </a:schemeClr>
                </a:solidFill>
                <a:latin typeface="Times New Roman" panose="02020603050405020304" pitchFamily="18" charset="0"/>
                <a:cs typeface="Times New Roman" panose="02020603050405020304" pitchFamily="18" charset="0"/>
                <a:sym typeface="+mn-ea"/>
              </a:rPr>
              <a:t>THANK YOU</a:t>
            </a: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23</a:t>
            </a:fld>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of </a:t>
            </a:r>
            <a:r>
              <a:rPr lang="en-US" altLang="zh-CN" dirty="0" smtClean="0"/>
              <a:t>17</a:t>
            </a:r>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456565" y="3120708"/>
            <a:ext cx="8231188" cy="615950"/>
          </a:xfrm>
        </p:spPr>
        <p:txBody>
          <a:bodyPr vert="horz" wrap="square" lIns="91440" tIns="45720" rIns="91440" bIns="45720" anchor="ctr"/>
          <a:lstStyle/>
          <a:p>
            <a:pPr eaLnBrk="1" hangingPunct="1"/>
            <a:r>
              <a:rPr lang="en-US" altLang="zh-CN" sz="7200" dirty="0">
                <a:solidFill>
                  <a:schemeClr val="accent1">
                    <a:lumMod val="50000"/>
                  </a:schemeClr>
                </a:solidFill>
                <a:latin typeface="Times New Roman" panose="02020603050405020304" pitchFamily="18" charset="0"/>
                <a:cs typeface="Times New Roman" panose="02020603050405020304" pitchFamily="18" charset="0"/>
                <a:sym typeface="+mn-ea"/>
              </a:rPr>
              <a:t>Questions???</a:t>
            </a: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24</a:t>
            </a:fld>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of </a:t>
            </a:r>
            <a:r>
              <a:rPr lang="en-US" altLang="zh-CN" dirty="0" smtClean="0"/>
              <a:t>17</a:t>
            </a:r>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49" y="275890"/>
            <a:ext cx="8231188" cy="615950"/>
          </a:xfrm>
        </p:spPr>
        <p:txBody>
          <a:bodyPr/>
          <a:lstStyle/>
          <a:p>
            <a:r>
              <a:rPr lang="en-US" sz="3600" dirty="0" smtClean="0">
                <a:latin typeface="+mn-lt"/>
              </a:rPr>
              <a:t>Introduction</a:t>
            </a:r>
            <a:endParaRPr lang="en-US" sz="3600" dirty="0">
              <a:latin typeface="+mn-lt"/>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3</a:t>
            </a:fld>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smtClean="0">
                <a:ln>
                  <a:noFill/>
                </a:ln>
                <a:solidFill>
                  <a:schemeClr val="tx1">
                    <a:tint val="75000"/>
                  </a:schemeClr>
                </a:solidFill>
                <a:effectLst/>
                <a:uLnTx/>
                <a:uFillTx/>
                <a:latin typeface="+mn-lt"/>
                <a:ea typeface="+mn-ea"/>
                <a:cs typeface="+mn-cs"/>
              </a:rPr>
              <a:t>of </a:t>
            </a:r>
            <a:r>
              <a:rPr lang="en-US" altLang="zh-CN" dirty="0" smtClean="0"/>
              <a:t>17</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6" name="Picture 5" descr="Brown Spot"/>
          <p:cNvPicPr>
            <a:picLocks noChangeAspect="1"/>
          </p:cNvPicPr>
          <p:nvPr/>
        </p:nvPicPr>
        <p:blipFill>
          <a:blip r:embed="rId3"/>
          <a:stretch>
            <a:fillRect/>
          </a:stretch>
        </p:blipFill>
        <p:spPr>
          <a:xfrm rot="16200000">
            <a:off x="5962766" y="2058698"/>
            <a:ext cx="2431878" cy="1388724"/>
          </a:xfrm>
          <a:prstGeom prst="rect">
            <a:avLst/>
          </a:prstGeom>
        </p:spPr>
      </p:pic>
      <p:pic>
        <p:nvPicPr>
          <p:cNvPr id="7" name="Picture 6" descr="narrow brown spot"/>
          <p:cNvPicPr>
            <a:picLocks noChangeAspect="1"/>
          </p:cNvPicPr>
          <p:nvPr/>
        </p:nvPicPr>
        <p:blipFill>
          <a:blip r:embed="rId4"/>
          <a:stretch>
            <a:fillRect/>
          </a:stretch>
        </p:blipFill>
        <p:spPr>
          <a:xfrm>
            <a:off x="1127833" y="3471363"/>
            <a:ext cx="2211650" cy="1470138"/>
          </a:xfrm>
          <a:prstGeom prst="rect">
            <a:avLst/>
          </a:prstGeom>
        </p:spPr>
      </p:pic>
      <p:pic>
        <p:nvPicPr>
          <p:cNvPr id="8" name="Picture 7" descr="rice blust"/>
          <p:cNvPicPr>
            <a:picLocks noChangeAspect="1"/>
          </p:cNvPicPr>
          <p:nvPr/>
        </p:nvPicPr>
        <p:blipFill>
          <a:blip r:embed="rId5"/>
          <a:stretch>
            <a:fillRect/>
          </a:stretch>
        </p:blipFill>
        <p:spPr>
          <a:xfrm>
            <a:off x="1162213" y="1283069"/>
            <a:ext cx="2137265" cy="1423867"/>
          </a:xfrm>
          <a:prstGeom prst="rect">
            <a:avLst/>
          </a:prstGeom>
        </p:spPr>
      </p:pic>
      <p:sp>
        <p:nvSpPr>
          <p:cNvPr id="10" name="Text Box 9"/>
          <p:cNvSpPr txBox="1"/>
          <p:nvPr/>
        </p:nvSpPr>
        <p:spPr>
          <a:xfrm>
            <a:off x="1167413" y="2735842"/>
            <a:ext cx="2131429" cy="372410"/>
          </a:xfrm>
          <a:prstGeom prst="rect">
            <a:avLst/>
          </a:prstGeom>
          <a:noFill/>
        </p:spPr>
        <p:txBody>
          <a:bodyPr wrap="square" rtlCol="0">
            <a:spAutoFit/>
            <a:scene3d>
              <a:camera prst="orthographicFront"/>
              <a:lightRig rig="threePt" dir="t"/>
            </a:scene3d>
          </a:bodyPr>
          <a:lstStyle/>
          <a:p>
            <a:pPr algn="ctr">
              <a:lnSpc>
                <a:spcPct val="130000"/>
              </a:lnSpc>
            </a:pPr>
            <a:r>
              <a:rPr lang="en-US" sz="1400"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Paddy </a:t>
            </a:r>
            <a:r>
              <a:rPr lang="en-US" sz="1400" dirty="0" err="1"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Blust</a:t>
            </a:r>
            <a:endParaRPr lang="en-US" sz="1400"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1" name="Text Box 10"/>
          <p:cNvSpPr txBox="1"/>
          <p:nvPr/>
        </p:nvSpPr>
        <p:spPr>
          <a:xfrm>
            <a:off x="449527" y="4990028"/>
            <a:ext cx="3703708" cy="372410"/>
          </a:xfrm>
          <a:prstGeom prst="rect">
            <a:avLst/>
          </a:prstGeom>
          <a:noFill/>
        </p:spPr>
        <p:txBody>
          <a:bodyPr wrap="square" rtlCol="0">
            <a:spAutoFit/>
            <a:scene3d>
              <a:camera prst="orthographicFront"/>
              <a:lightRig rig="threePt" dir="t"/>
            </a:scene3d>
          </a:bodyPr>
          <a:lstStyle/>
          <a:p>
            <a:pPr algn="ctr">
              <a:lnSpc>
                <a:spcPct val="130000"/>
              </a:lnSpc>
            </a:pPr>
            <a:r>
              <a:rPr lang="en-US" sz="1400"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Narrow Brown Spot</a:t>
            </a:r>
            <a:endParaRPr lang="en-US" sz="1200" i="1"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2" name="Text Box 11"/>
          <p:cNvSpPr txBox="1"/>
          <p:nvPr/>
        </p:nvSpPr>
        <p:spPr>
          <a:xfrm>
            <a:off x="6195636" y="3997905"/>
            <a:ext cx="2025091" cy="372410"/>
          </a:xfrm>
          <a:prstGeom prst="rect">
            <a:avLst/>
          </a:prstGeom>
          <a:noFill/>
        </p:spPr>
        <p:txBody>
          <a:bodyPr wrap="square" rtlCol="0">
            <a:spAutoFit/>
            <a:scene3d>
              <a:camera prst="orthographicFront"/>
              <a:lightRig rig="threePt" dir="t"/>
            </a:scene3d>
          </a:bodyPr>
          <a:lstStyle/>
          <a:p>
            <a:pPr algn="ctr">
              <a:lnSpc>
                <a:spcPct val="130000"/>
              </a:lnSpc>
            </a:pPr>
            <a:r>
              <a:rPr lang="en-US" sz="1400"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Brown Spot</a:t>
            </a:r>
          </a:p>
        </p:txBody>
      </p:sp>
      <p:sp>
        <p:nvSpPr>
          <p:cNvPr id="13" name="Oval 12"/>
          <p:cNvSpPr/>
          <p:nvPr/>
        </p:nvSpPr>
        <p:spPr>
          <a:xfrm>
            <a:off x="4953609" y="4141710"/>
            <a:ext cx="760139" cy="8194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p>
        </p:txBody>
      </p:sp>
      <p:sp>
        <p:nvSpPr>
          <p:cNvPr id="3" name="Flowchart: Alternate Process 2"/>
          <p:cNvSpPr/>
          <p:nvPr/>
        </p:nvSpPr>
        <p:spPr>
          <a:xfrm>
            <a:off x="4515279" y="2312034"/>
            <a:ext cx="977489" cy="740341"/>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Paddy</a:t>
            </a:r>
          </a:p>
          <a:p>
            <a:pPr algn="ctr"/>
            <a:r>
              <a:rPr lang="en-US" dirty="0">
                <a:latin typeface="Times New Roman" panose="02020603050405020304" pitchFamily="18" charset="0"/>
                <a:cs typeface="Times New Roman" panose="02020603050405020304" pitchFamily="18" charset="0"/>
              </a:rPr>
              <a:t>Disease</a:t>
            </a:r>
          </a:p>
        </p:txBody>
      </p:sp>
      <p:cxnSp>
        <p:nvCxnSpPr>
          <p:cNvPr id="14" name="Straight Arrow Connector 13"/>
          <p:cNvCxnSpPr>
            <a:stCxn id="3" idx="1"/>
            <a:endCxn id="8" idx="3"/>
          </p:cNvCxnSpPr>
          <p:nvPr/>
        </p:nvCxnSpPr>
        <p:spPr>
          <a:xfrm flipH="1" flipV="1">
            <a:off x="3299478" y="1995003"/>
            <a:ext cx="1215801" cy="687202"/>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2"/>
          </p:cNvCxnSpPr>
          <p:nvPr/>
        </p:nvCxnSpPr>
        <p:spPr>
          <a:xfrm>
            <a:off x="5004024" y="3052375"/>
            <a:ext cx="182356" cy="1020382"/>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 idx="3"/>
            <a:endCxn id="6" idx="0"/>
          </p:cNvCxnSpPr>
          <p:nvPr/>
        </p:nvCxnSpPr>
        <p:spPr>
          <a:xfrm>
            <a:off x="5492768" y="2682205"/>
            <a:ext cx="991575" cy="7085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339484" y="3046929"/>
            <a:ext cx="91104" cy="388034"/>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 name="Text Box 9"/>
          <p:cNvSpPr txBox="1"/>
          <p:nvPr/>
        </p:nvSpPr>
        <p:spPr>
          <a:xfrm>
            <a:off x="1257617" y="5415624"/>
            <a:ext cx="7053263" cy="1202637"/>
          </a:xfrm>
          <a:prstGeom prst="rect">
            <a:avLst/>
          </a:prstGeom>
          <a:noFill/>
        </p:spPr>
        <p:txBody>
          <a:bodyPr wrap="square" rtlCol="0">
            <a:spAutoFit/>
            <a:scene3d>
              <a:camera prst="orthographicFront"/>
              <a:lightRig rig="threePt" dir="t"/>
            </a:scene3d>
          </a:bodyPr>
          <a:lstStyle/>
          <a:p>
            <a:pPr algn="l">
              <a:lnSpc>
                <a:spcPct val="130000"/>
              </a:lnSpc>
            </a:pPr>
            <a:r>
              <a:rPr lang="en-US" sz="1200" i="1"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ref:</a:t>
            </a:r>
          </a:p>
          <a:p>
            <a:pPr marL="228600" indent="-228600" algn="l">
              <a:lnSpc>
                <a:spcPct val="130000"/>
              </a:lnSpc>
              <a:buAutoNum type="arabicPeriod"/>
            </a:pPr>
            <a:r>
              <a:rPr lang="en-US" sz="1050" i="1"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http://farm6.static.flickr.com/5018/5576376970_659c176dbe.jpg</a:t>
            </a:r>
          </a:p>
          <a:p>
            <a:pPr marL="228600" indent="-228600">
              <a:lnSpc>
                <a:spcPct val="130000"/>
              </a:lnSpc>
              <a:buFontTx/>
              <a:buAutoNum type="arabicPeriod"/>
            </a:pPr>
            <a:r>
              <a:rPr lang="en-US" sz="1050" i="1"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http</a:t>
            </a:r>
            <a:r>
              <a:rPr lang="en-US" sz="1050" i="1" dirty="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sz="1050" i="1"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www.agriskmanagementforum.org/sites/agriskmanagementforum.org/files/narrow%20brown%20spot.jpg</a:t>
            </a:r>
          </a:p>
          <a:p>
            <a:pPr marL="228600" indent="-228600">
              <a:lnSpc>
                <a:spcPct val="130000"/>
              </a:lnSpc>
              <a:buFontTx/>
              <a:buAutoNum type="arabicPeriod"/>
            </a:pPr>
            <a:r>
              <a:rPr lang="en-US" sz="1050" i="1"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https</a:t>
            </a:r>
            <a:r>
              <a:rPr lang="en-US" sz="1050" i="1" dirty="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sz="1050" i="1"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rPr>
              <a:t>bugwoodcloud.org/images/768x512/5390491.jpg</a:t>
            </a:r>
            <a:endParaRPr lang="en-US" sz="1050" i="1" dirty="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endParaRPr>
          </a:p>
          <a:p>
            <a:pPr marL="228600" indent="-228600" algn="l">
              <a:lnSpc>
                <a:spcPct val="130000"/>
              </a:lnSpc>
              <a:buAutoNum type="arabicPeriod"/>
            </a:pPr>
            <a:endParaRPr lang="en-US" sz="1200" i="1" dirty="0" smtClean="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4" name="TextBox 23"/>
          <p:cNvSpPr txBox="1"/>
          <p:nvPr/>
        </p:nvSpPr>
        <p:spPr>
          <a:xfrm>
            <a:off x="2578675" y="2652744"/>
            <a:ext cx="335108" cy="572464"/>
          </a:xfrm>
          <a:prstGeom prst="rect">
            <a:avLst/>
          </a:prstGeom>
          <a:noFill/>
        </p:spPr>
        <p:txBody>
          <a:bodyPr wrap="square" rtlCol="0">
            <a:spAutoFit/>
          </a:bodyPr>
          <a:lstStyle/>
          <a:p>
            <a:pPr>
              <a:lnSpc>
                <a:spcPct val="130000"/>
              </a:lnSpc>
            </a:pPr>
            <a:r>
              <a:rPr lang="en-US" sz="12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[1]</a:t>
            </a:r>
          </a:p>
        </p:txBody>
      </p:sp>
      <p:sp>
        <p:nvSpPr>
          <p:cNvPr id="25" name="TextBox 24"/>
          <p:cNvSpPr txBox="1"/>
          <p:nvPr/>
        </p:nvSpPr>
        <p:spPr>
          <a:xfrm>
            <a:off x="2864509" y="4909516"/>
            <a:ext cx="335108" cy="572464"/>
          </a:xfrm>
          <a:prstGeom prst="rect">
            <a:avLst/>
          </a:prstGeom>
          <a:noFill/>
        </p:spPr>
        <p:txBody>
          <a:bodyPr wrap="square" rtlCol="0">
            <a:spAutoFit/>
          </a:bodyPr>
          <a:lstStyle/>
          <a:p>
            <a:pPr>
              <a:lnSpc>
                <a:spcPct val="130000"/>
              </a:lnSpc>
            </a:pPr>
            <a:r>
              <a:rPr lang="en-US" sz="12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[2]</a:t>
            </a:r>
          </a:p>
        </p:txBody>
      </p:sp>
      <p:sp>
        <p:nvSpPr>
          <p:cNvPr id="26" name="TextBox 25"/>
          <p:cNvSpPr txBox="1"/>
          <p:nvPr/>
        </p:nvSpPr>
        <p:spPr>
          <a:xfrm>
            <a:off x="7518722" y="3926939"/>
            <a:ext cx="335108" cy="572464"/>
          </a:xfrm>
          <a:prstGeom prst="rect">
            <a:avLst/>
          </a:prstGeom>
          <a:noFill/>
        </p:spPr>
        <p:txBody>
          <a:bodyPr wrap="square" rtlCol="0">
            <a:spAutoFit/>
          </a:bodyPr>
          <a:lstStyle/>
          <a:p>
            <a:pPr>
              <a:lnSpc>
                <a:spcPct val="130000"/>
              </a:lnSpc>
            </a:pPr>
            <a:r>
              <a:rPr lang="en-US" sz="12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[3]</a:t>
            </a:r>
          </a:p>
        </p:txBody>
      </p:sp>
      <p:sp>
        <p:nvSpPr>
          <p:cNvPr id="19" name="TextBox 18"/>
          <p:cNvSpPr txBox="1"/>
          <p:nvPr/>
        </p:nvSpPr>
        <p:spPr>
          <a:xfrm>
            <a:off x="4039493" y="851245"/>
            <a:ext cx="1858201" cy="452496"/>
          </a:xfrm>
          <a:prstGeom prst="rect">
            <a:avLst/>
          </a:prstGeom>
          <a:noFill/>
        </p:spPr>
        <p:txBody>
          <a:bodyPr wrap="none" rtlCol="0">
            <a:spAutoFit/>
          </a:bodyPr>
          <a:lstStyle/>
          <a:p>
            <a:pPr algn="ctr">
              <a:lnSpc>
                <a:spcPct val="130000"/>
              </a:lnSpc>
            </a:pPr>
            <a:r>
              <a:rPr lang="en-US" sz="2000" b="1" dirty="0" smtClean="0">
                <a:solidFill>
                  <a:schemeClr val="accent2">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Paddy Diseases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479425" y="185738"/>
            <a:ext cx="8231188" cy="615950"/>
          </a:xfrm>
        </p:spPr>
        <p:txBody>
          <a:bodyPr vert="horz" wrap="square" lIns="91440" tIns="45720" rIns="91440" bIns="45720" anchor="ctr"/>
          <a:lstStyle/>
          <a:p>
            <a:pPr eaLnBrk="1" hangingPunct="1"/>
            <a:r>
              <a:rPr lang="en-US" altLang="zh-CN" sz="3600" dirty="0">
                <a:latin typeface="+mn-lt"/>
              </a:rPr>
              <a:t>Why Paddy Diseses Detection?</a:t>
            </a:r>
          </a:p>
        </p:txBody>
      </p:sp>
      <p:sp>
        <p:nvSpPr>
          <p:cNvPr id="6147" name="Rectangle 6"/>
          <p:cNvSpPr>
            <a:spLocks noGrp="1"/>
          </p:cNvSpPr>
          <p:nvPr>
            <p:ph type="body"/>
          </p:nvPr>
        </p:nvSpPr>
        <p:spPr>
          <a:xfrm>
            <a:off x="479425" y="1125855"/>
            <a:ext cx="4369435" cy="3558540"/>
          </a:xfrm>
        </p:spPr>
        <p:txBody>
          <a:bodyPr vert="horz" wrap="square" lIns="91440" tIns="45720" rIns="91440" bIns="45720" anchor="t"/>
          <a:lstStyle/>
          <a:p>
            <a:pPr marL="342900" lvl="3" indent="-342900" algn="l">
              <a:lnSpc>
                <a:spcPct val="100000"/>
              </a:lnSpc>
              <a:buFont typeface="Arial" panose="020B0604020202020204" pitchFamily="34" charset="0"/>
              <a:buChar char="•"/>
            </a:pP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As an agricultural country, Bangladesh gets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it’s </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one-sixth of national income from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rice</a:t>
            </a:r>
          </a:p>
          <a:p>
            <a:pPr marL="342900" lvl="3" indent="-342900" algn="l">
              <a:lnSpc>
                <a:spcPct val="100000"/>
              </a:lnSpc>
              <a:buFont typeface="Arial" panose="020B0604020202020204" pitchFamily="34" charset="0"/>
              <a:buChar char="•"/>
            </a:pPr>
            <a:endPar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endParaRPr>
          </a:p>
          <a:p>
            <a:pPr marL="342900" lvl="3" indent="-342900" algn="l">
              <a:lnSpc>
                <a:spcPct val="100000"/>
              </a:lnSpc>
              <a:buFont typeface="Arial" panose="020B0604020202020204" pitchFamily="34" charset="0"/>
              <a:buChar char="•"/>
            </a:pP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About 10.5 million hectares lands produce 25.0 million tons rice ever year [2014</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a:t>
            </a:r>
          </a:p>
          <a:p>
            <a:pPr marL="342900" lvl="3" indent="-342900" algn="l">
              <a:lnSpc>
                <a:spcPct val="100000"/>
              </a:lnSpc>
              <a:buFont typeface="Arial" panose="020B0604020202020204" pitchFamily="34" charset="0"/>
              <a:buChar char="•"/>
            </a:pPr>
            <a:endPar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endParaRPr>
          </a:p>
          <a:p>
            <a:pPr marL="342900" lvl="3" indent="-342900" algn="l">
              <a:lnSpc>
                <a:spcPct val="100000"/>
              </a:lnSpc>
              <a:buFont typeface="Arial" panose="020B0604020202020204" pitchFamily="34" charset="0"/>
              <a:buChar char="•"/>
            </a:pP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Now govt.’s target is to produce another 30 millions over the next 20 years</a:t>
            </a:r>
            <a:endParaRPr lang="zh-CN" altLang="en-US" sz="2000" b="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4</a:t>
            </a:fld>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smtClean="0">
                <a:ln>
                  <a:noFill/>
                </a:ln>
                <a:solidFill>
                  <a:schemeClr val="tx1">
                    <a:tint val="75000"/>
                  </a:schemeClr>
                </a:solidFill>
                <a:effectLst/>
                <a:uLnTx/>
                <a:uFillTx/>
                <a:latin typeface="+mn-lt"/>
                <a:ea typeface="+mn-ea"/>
                <a:cs typeface="+mn-cs"/>
              </a:rPr>
              <a:t>of 17</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2" name="Picture 1" descr="pro and con rice"/>
          <p:cNvPicPr>
            <a:picLocks noChangeAspect="1"/>
          </p:cNvPicPr>
          <p:nvPr/>
        </p:nvPicPr>
        <p:blipFill>
          <a:blip r:embed="rId3"/>
          <a:stretch>
            <a:fillRect/>
          </a:stretch>
        </p:blipFill>
        <p:spPr>
          <a:xfrm>
            <a:off x="4848860" y="1125855"/>
            <a:ext cx="3862070" cy="2772410"/>
          </a:xfrm>
          <a:prstGeom prst="rect">
            <a:avLst/>
          </a:prstGeom>
        </p:spPr>
      </p:pic>
      <p:sp>
        <p:nvSpPr>
          <p:cNvPr id="3" name="Text Box 2"/>
          <p:cNvSpPr txBox="1"/>
          <p:nvPr/>
        </p:nvSpPr>
        <p:spPr>
          <a:xfrm>
            <a:off x="4848860" y="3898265"/>
            <a:ext cx="3862705" cy="344518"/>
          </a:xfrm>
          <a:prstGeom prst="rect">
            <a:avLst/>
          </a:prstGeom>
          <a:noFill/>
        </p:spPr>
        <p:txBody>
          <a:bodyPr wrap="square" rtlCol="0">
            <a:spAutoFit/>
          </a:bodyPr>
          <a:lstStyle/>
          <a:p>
            <a:pPr algn="ctr">
              <a:lnSpc>
                <a:spcPct val="130000"/>
              </a:lnSpc>
            </a:pPr>
            <a:r>
              <a:rPr lang="en-US" sz="14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Rice Production Statistics</a:t>
            </a:r>
          </a:p>
        </p:txBody>
      </p:sp>
      <p:sp>
        <p:nvSpPr>
          <p:cNvPr id="7" name="Rectangle 6"/>
          <p:cNvSpPr>
            <a:spLocks noGrp="1"/>
          </p:cNvSpPr>
          <p:nvPr/>
        </p:nvSpPr>
        <p:spPr>
          <a:xfrm>
            <a:off x="479108" y="4700564"/>
            <a:ext cx="8231505" cy="1518090"/>
          </a:xfrm>
          <a:prstGeom prst="rect">
            <a:avLst/>
          </a:prstGeom>
          <a:noFill/>
          <a:ln w="9525">
            <a:noFill/>
          </a:ln>
        </p:spPr>
        <p:txBody>
          <a:bodyPr vert="horz" wrap="square" lIns="91440" tIns="45720" rIns="91440" bIns="45720" anchor="t"/>
          <a:lstStyle>
            <a:lvl1pPr marL="357505" indent="-357505" algn="just" rtl="0" fontAlgn="base">
              <a:lnSpc>
                <a:spcPct val="110000"/>
              </a:lnSpc>
              <a:spcBef>
                <a:spcPts val="1400"/>
              </a:spcBef>
              <a:spcAft>
                <a:spcPct val="0"/>
              </a:spcAft>
              <a:buClr>
                <a:srgbClr val="956B21"/>
              </a:buClr>
              <a:buSzPct val="50000"/>
              <a:buFont typeface="Wingdings" panose="05000000000000000000" pitchFamily="2" charset="2"/>
              <a:buChar char="u"/>
              <a:defRPr sz="2000" b="1" kern="1200">
                <a:solidFill>
                  <a:srgbClr val="634716"/>
                </a:solidFill>
                <a:latin typeface="幼圆" pitchFamily="49" charset="-122"/>
                <a:ea typeface="幼圆" pitchFamily="49" charset="-122"/>
                <a:cs typeface="+mn-cs"/>
              </a:defRPr>
            </a:lvl1pPr>
            <a:lvl2pPr marL="357505" indent="-285750" algn="just" rtl="0" fontAlgn="base">
              <a:spcBef>
                <a:spcPct val="0"/>
              </a:spcBef>
              <a:spcAft>
                <a:spcPts val="600"/>
              </a:spcAft>
              <a:buClr>
                <a:srgbClr val="E2BD7B"/>
              </a:buClr>
              <a:buFont typeface="华文新魏" pitchFamily="2" charset="-122"/>
              <a:buChar char=" "/>
              <a:defRPr kern="1200">
                <a:solidFill>
                  <a:schemeClr val="tx1"/>
                </a:solidFill>
                <a:latin typeface="华文新魏" pitchFamily="2" charset="-122"/>
                <a:ea typeface="华文新魏"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eaLnBrk="1" hangingPunct="1">
              <a:lnSpc>
                <a:spcPct val="100000"/>
              </a:lnSpc>
              <a:buSzPct val="100000"/>
              <a:buFont typeface="Arial" panose="020B0604020202020204" pitchFamily="34" charset="0"/>
              <a:buChar char="•"/>
            </a:pPr>
            <a:r>
              <a:rPr lang="en-US" altLang="zh-CN" b="0" dirty="0">
                <a:solidFill>
                  <a:schemeClr val="accent1">
                    <a:lumMod val="50000"/>
                  </a:schemeClr>
                </a:solidFill>
                <a:latin typeface="Times New Roman" panose="02020603050405020304" pitchFamily="18" charset="0"/>
                <a:cs typeface="Times New Roman" panose="02020603050405020304" pitchFamily="18" charset="0"/>
              </a:rPr>
              <a:t>Main Obstacle for gaining the target is those paddy diseases</a:t>
            </a:r>
          </a:p>
          <a:p>
            <a:pPr algn="l" eaLnBrk="1" hangingPunct="1">
              <a:lnSpc>
                <a:spcPct val="100000"/>
              </a:lnSpc>
              <a:buSzPct val="100000"/>
              <a:buFont typeface="Arial" panose="020B0604020202020204" pitchFamily="34" charset="0"/>
              <a:buChar char="•"/>
            </a:pPr>
            <a:r>
              <a:rPr lang="en-US" altLang="zh-CN" b="0" dirty="0">
                <a:solidFill>
                  <a:schemeClr val="accent1">
                    <a:lumMod val="50000"/>
                  </a:schemeClr>
                </a:solidFill>
                <a:latin typeface="Times New Roman" panose="02020603050405020304" pitchFamily="18" charset="0"/>
                <a:cs typeface="Times New Roman" panose="02020603050405020304" pitchFamily="18" charset="0"/>
              </a:rPr>
              <a:t>If disesases can detect easily with image processing, taking action will be faster </a:t>
            </a:r>
          </a:p>
        </p:txBody>
      </p:sp>
      <p:sp>
        <p:nvSpPr>
          <p:cNvPr id="6" name="TextBox 5"/>
          <p:cNvSpPr txBox="1"/>
          <p:nvPr/>
        </p:nvSpPr>
        <p:spPr>
          <a:xfrm>
            <a:off x="7656576" y="3825267"/>
            <a:ext cx="356188" cy="307456"/>
          </a:xfrm>
          <a:prstGeom prst="rect">
            <a:avLst/>
          </a:prstGeom>
          <a:noFill/>
        </p:spPr>
        <p:txBody>
          <a:bodyPr wrap="none" rtlCol="0">
            <a:spAutoFit/>
          </a:bodyPr>
          <a:lstStyle/>
          <a:p>
            <a:pPr>
              <a:lnSpc>
                <a:spcPct val="130000"/>
              </a:lnSpc>
            </a:pPr>
            <a:r>
              <a:rPr lang="en-US" sz="1200" dirty="0" smtClean="0">
                <a:solidFill>
                  <a:schemeClr val="accent1">
                    <a:lumMod val="50000"/>
                  </a:schemeClr>
                </a:solidFill>
                <a:latin typeface="Arial" panose="020B0604020202020204" pitchFamily="34" charset="0"/>
                <a:ea typeface="Microsoft YaHei" panose="020B0503020204020204" pitchFamily="34" charset="-122"/>
              </a:rPr>
              <a:t>[1]</a:t>
            </a:r>
          </a:p>
        </p:txBody>
      </p:sp>
      <p:sp>
        <p:nvSpPr>
          <p:cNvPr id="8" name="TextBox 7"/>
          <p:cNvSpPr txBox="1"/>
          <p:nvPr/>
        </p:nvSpPr>
        <p:spPr>
          <a:xfrm>
            <a:off x="2015449" y="5813894"/>
            <a:ext cx="4764446" cy="542456"/>
          </a:xfrm>
          <a:prstGeom prst="rect">
            <a:avLst/>
          </a:prstGeom>
          <a:noFill/>
        </p:spPr>
        <p:txBody>
          <a:bodyPr wrap="none" rtlCol="0">
            <a:spAutoFit/>
          </a:bodyPr>
          <a:lstStyle/>
          <a:p>
            <a:pPr>
              <a:lnSpc>
                <a:spcPct val="130000"/>
              </a:lnSpc>
            </a:pPr>
            <a:r>
              <a:rPr lang="en-US" sz="1200" i="1" dirty="0">
                <a:solidFill>
                  <a:schemeClr val="accent1">
                    <a:lumMod val="50000"/>
                  </a:schemeClr>
                </a:solidFill>
                <a:latin typeface="Arial" panose="020B0604020202020204" pitchFamily="34" charset="0"/>
                <a:ea typeface="Microsoft YaHei" panose="020B0503020204020204" pitchFamily="34" charset="-122"/>
              </a:rPr>
              <a:t>r</a:t>
            </a:r>
            <a:r>
              <a:rPr lang="en-US" sz="1200" i="1" dirty="0" smtClean="0">
                <a:solidFill>
                  <a:schemeClr val="accent1">
                    <a:lumMod val="50000"/>
                  </a:schemeClr>
                </a:solidFill>
                <a:latin typeface="Arial" panose="020B0604020202020204" pitchFamily="34" charset="0"/>
                <a:ea typeface="Microsoft YaHei" panose="020B0503020204020204" pitchFamily="34" charset="-122"/>
              </a:rPr>
              <a:t>ef: </a:t>
            </a:r>
          </a:p>
          <a:p>
            <a:pPr>
              <a:lnSpc>
                <a:spcPct val="130000"/>
              </a:lnSpc>
            </a:pPr>
            <a:r>
              <a:rPr lang="en-US" sz="105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1. </a:t>
            </a:r>
            <a:r>
              <a:rPr lang="en-US" sz="1050" i="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ref::http://</a:t>
            </a:r>
            <a:r>
              <a:rPr lang="en-US" sz="1050" i="1"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www.ruraldevelopment.info/siteimages/pro%20and%20con%20rice.jpg</a:t>
            </a:r>
            <a:endParaRPr lang="en-US" sz="1050" i="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TextBox 8"/>
          <p:cNvSpPr txBox="1"/>
          <p:nvPr/>
        </p:nvSpPr>
        <p:spPr>
          <a:xfrm>
            <a:off x="7394484" y="2458738"/>
            <a:ext cx="907621" cy="292388"/>
          </a:xfrm>
          <a:prstGeom prst="rect">
            <a:avLst/>
          </a:prstGeom>
          <a:noFill/>
        </p:spPr>
        <p:txBody>
          <a:bodyPr wrap="none" rtlCol="0">
            <a:spAutoFit/>
          </a:bodyPr>
          <a:lstStyle/>
          <a:p>
            <a:pPr>
              <a:lnSpc>
                <a:spcPct val="130000"/>
              </a:lnSpc>
            </a:pPr>
            <a:r>
              <a:rPr lang="en-US" sz="1000" dirty="0" smtClean="0">
                <a:solidFill>
                  <a:schemeClr val="tx1">
                    <a:lumMod val="50000"/>
                  </a:schemeClr>
                </a:solidFill>
                <a:latin typeface="Arial" panose="020B0604020202020204" pitchFamily="34" charset="0"/>
                <a:ea typeface="Microsoft YaHei" panose="020B0503020204020204" pitchFamily="34" charset="-122"/>
              </a:rPr>
              <a:t>consumption</a:t>
            </a:r>
          </a:p>
        </p:txBody>
      </p:sp>
      <p:sp>
        <p:nvSpPr>
          <p:cNvPr id="12" name="TextBox 11"/>
          <p:cNvSpPr txBox="1"/>
          <p:nvPr/>
        </p:nvSpPr>
        <p:spPr>
          <a:xfrm>
            <a:off x="2015449" y="2905125"/>
            <a:ext cx="356188" cy="307456"/>
          </a:xfrm>
          <a:prstGeom prst="rect">
            <a:avLst/>
          </a:prstGeom>
          <a:noFill/>
        </p:spPr>
        <p:txBody>
          <a:bodyPr wrap="none" rtlCol="0">
            <a:spAutoFit/>
          </a:bodyPr>
          <a:lstStyle/>
          <a:p>
            <a:pPr>
              <a:lnSpc>
                <a:spcPct val="130000"/>
              </a:lnSpc>
            </a:pPr>
            <a:r>
              <a:rPr lang="en-US" sz="1200" dirty="0" smtClean="0">
                <a:solidFill>
                  <a:schemeClr val="accent1">
                    <a:lumMod val="50000"/>
                  </a:schemeClr>
                </a:solidFill>
                <a:latin typeface="Arial" panose="020B0604020202020204" pitchFamily="34" charset="0"/>
                <a:ea typeface="Microsoft YaHei" panose="020B0503020204020204" pitchFamily="34" charset="-122"/>
              </a:rPr>
              <a:t>[1]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479425" y="185738"/>
            <a:ext cx="8231188" cy="615950"/>
          </a:xfrm>
        </p:spPr>
        <p:txBody>
          <a:bodyPr vert="horz" wrap="square" lIns="91440" tIns="45720" rIns="91440" bIns="45720" anchor="ctr"/>
          <a:lstStyle/>
          <a:p>
            <a:pPr eaLnBrk="1" hangingPunct="1"/>
            <a:r>
              <a:rPr lang="en-US" altLang="zh-CN" sz="3600" dirty="0">
                <a:latin typeface="+mn-lt"/>
              </a:rPr>
              <a:t>Background Study</a:t>
            </a:r>
          </a:p>
        </p:txBody>
      </p:sp>
      <p:sp>
        <p:nvSpPr>
          <p:cNvPr id="6147" name="Rectangle 6"/>
          <p:cNvSpPr>
            <a:spLocks noGrp="1"/>
          </p:cNvSpPr>
          <p:nvPr>
            <p:ph type="body"/>
          </p:nvPr>
        </p:nvSpPr>
        <p:spPr>
          <a:xfrm>
            <a:off x="479425" y="1125855"/>
            <a:ext cx="5422358" cy="5321300"/>
          </a:xfrm>
        </p:spPr>
        <p:txBody>
          <a:bodyPr vert="horz" wrap="square" lIns="91440" tIns="45720" rIns="91440" bIns="45720" anchor="t"/>
          <a:lstStyle/>
          <a:p>
            <a:pPr marL="342900" indent="-342900" algn="l" eaLnBrk="1" hangingPunct="1">
              <a:buFont typeface="Arial" panose="020B0604020202020204" pitchFamily="34" charset="0"/>
              <a:buChar char="•"/>
            </a:pP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Studied about paddy diseases and list three diseases for our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work</a:t>
            </a:r>
          </a:p>
          <a:p>
            <a:pPr marL="342900" indent="-342900" algn="l" eaLnBrk="1" hangingPunct="1">
              <a:buFont typeface="Arial" panose="020B0604020202020204" pitchFamily="34" charset="0"/>
              <a:buChar char="•"/>
            </a:pPr>
            <a:endPar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l" eaLnBrk="1" hangingPunct="1">
              <a:buFont typeface="Arial" panose="020B0604020202020204" pitchFamily="34" charset="0"/>
              <a:buChar char="•"/>
            </a:pP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Visited local agriculture office </a:t>
            </a:r>
            <a:endPar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l" eaLnBrk="1" hangingPunct="1">
              <a:buFont typeface="Arial" panose="020B0604020202020204" pitchFamily="34" charset="0"/>
              <a:buChar char="•"/>
            </a:pPr>
            <a:endPar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l" eaLnBrk="1" hangingPunct="1">
              <a:buFont typeface="Arial" panose="020B0604020202020204" pitchFamily="34" charset="0"/>
              <a:buChar char="•"/>
            </a:pP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Gone through some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related </a:t>
            </a:r>
            <a:r>
              <a:rPr lang="en-US" altLang="zh-CN" sz="2000" b="0" dirty="0">
                <a:solidFill>
                  <a:schemeClr val="accent1">
                    <a:lumMod val="50000"/>
                  </a:schemeClr>
                </a:solidFill>
                <a:latin typeface="Times New Roman" panose="02020603050405020304" pitchFamily="18" charset="0"/>
                <a:cs typeface="Times New Roman" panose="02020603050405020304" pitchFamily="18" charset="0"/>
              </a:rPr>
              <a:t>work and </a:t>
            </a:r>
            <a:r>
              <a:rPr lang="en-US" altLang="zh-CN" sz="2000" b="0" dirty="0" smtClean="0">
                <a:solidFill>
                  <a:schemeClr val="accent1">
                    <a:lumMod val="50000"/>
                  </a:schemeClr>
                </a:solidFill>
                <a:latin typeface="Times New Roman" panose="02020603050405020304" pitchFamily="18" charset="0"/>
                <a:cs typeface="Times New Roman" panose="02020603050405020304" pitchFamily="18" charset="0"/>
              </a:rPr>
              <a:t>summarized</a:t>
            </a: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5</a:t>
            </a:fld>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of </a:t>
            </a:r>
            <a:r>
              <a:rPr lang="en-US" altLang="zh-CN" dirty="0" smtClean="0"/>
              <a:t>17</a:t>
            </a:r>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2" name="Picture 1" descr="reading_report"/>
          <p:cNvPicPr>
            <a:picLocks noChangeAspect="1"/>
          </p:cNvPicPr>
          <p:nvPr/>
        </p:nvPicPr>
        <p:blipFill>
          <a:blip r:embed="rId3"/>
          <a:stretch>
            <a:fillRect/>
          </a:stretch>
        </p:blipFill>
        <p:spPr>
          <a:xfrm>
            <a:off x="6144862" y="1125855"/>
            <a:ext cx="2370487" cy="1775841"/>
          </a:xfrm>
          <a:prstGeom prst="rect">
            <a:avLst/>
          </a:prstGeom>
        </p:spPr>
      </p:pic>
      <p:sp>
        <p:nvSpPr>
          <p:cNvPr id="3" name="Text Box 2"/>
          <p:cNvSpPr txBox="1"/>
          <p:nvPr/>
        </p:nvSpPr>
        <p:spPr>
          <a:xfrm>
            <a:off x="5735638" y="2957559"/>
            <a:ext cx="2974975" cy="343235"/>
          </a:xfrm>
          <a:prstGeom prst="rect">
            <a:avLst/>
          </a:prstGeom>
          <a:noFill/>
        </p:spPr>
        <p:txBody>
          <a:bodyPr wrap="square" rtlCol="0">
            <a:spAutoFit/>
          </a:bodyPr>
          <a:lstStyle/>
          <a:p>
            <a:pPr algn="ctr">
              <a:lnSpc>
                <a:spcPct val="130000"/>
              </a:lnSpc>
            </a:pPr>
            <a:r>
              <a:rPr lang="en-US" sz="14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Reading Report</a:t>
            </a:r>
          </a:p>
        </p:txBody>
      </p:sp>
      <p:sp>
        <p:nvSpPr>
          <p:cNvPr id="6" name="TextBox 5"/>
          <p:cNvSpPr txBox="1"/>
          <p:nvPr/>
        </p:nvSpPr>
        <p:spPr>
          <a:xfrm>
            <a:off x="7790244" y="2901696"/>
            <a:ext cx="364202" cy="308418"/>
          </a:xfrm>
          <a:prstGeom prst="rect">
            <a:avLst/>
          </a:prstGeom>
          <a:noFill/>
        </p:spPr>
        <p:txBody>
          <a:bodyPr wrap="none" rtlCol="0">
            <a:spAutoFit/>
          </a:bodyPr>
          <a:lstStyle/>
          <a:p>
            <a:pPr>
              <a:lnSpc>
                <a:spcPct val="130000"/>
              </a:lnSpc>
            </a:pPr>
            <a:r>
              <a:rPr lang="en-US" sz="12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[1]</a:t>
            </a:r>
          </a:p>
        </p:txBody>
      </p:sp>
      <p:sp>
        <p:nvSpPr>
          <p:cNvPr id="7" name="TextBox 6"/>
          <p:cNvSpPr txBox="1"/>
          <p:nvPr/>
        </p:nvSpPr>
        <p:spPr>
          <a:xfrm>
            <a:off x="1815846" y="5803891"/>
            <a:ext cx="4971233" cy="542456"/>
          </a:xfrm>
          <a:prstGeom prst="rect">
            <a:avLst/>
          </a:prstGeom>
          <a:noFill/>
        </p:spPr>
        <p:txBody>
          <a:bodyPr wrap="none" rtlCol="0">
            <a:spAutoFit/>
          </a:bodyPr>
          <a:lstStyle/>
          <a:p>
            <a:pPr>
              <a:lnSpc>
                <a:spcPct val="130000"/>
              </a:lnSpc>
            </a:pPr>
            <a:r>
              <a:rPr lang="en-US" sz="1200" i="1" dirty="0">
                <a:solidFill>
                  <a:schemeClr val="accent1">
                    <a:lumMod val="50000"/>
                  </a:schemeClr>
                </a:solidFill>
                <a:latin typeface="Arial" panose="020B0604020202020204" pitchFamily="34" charset="0"/>
                <a:ea typeface="Microsoft YaHei" panose="020B0503020204020204" pitchFamily="34" charset="-122"/>
              </a:rPr>
              <a:t>r</a:t>
            </a:r>
            <a:r>
              <a:rPr lang="en-US" sz="1200" i="1" dirty="0" smtClean="0">
                <a:solidFill>
                  <a:schemeClr val="accent1">
                    <a:lumMod val="50000"/>
                  </a:schemeClr>
                </a:solidFill>
                <a:latin typeface="Arial" panose="020B0604020202020204" pitchFamily="34" charset="0"/>
                <a:ea typeface="Microsoft YaHei" panose="020B0503020204020204" pitchFamily="34" charset="-122"/>
              </a:rPr>
              <a:t>ef:</a:t>
            </a:r>
          </a:p>
          <a:p>
            <a:pPr>
              <a:lnSpc>
                <a:spcPct val="130000"/>
              </a:lnSpc>
            </a:pPr>
            <a:r>
              <a:rPr lang="en-US" sz="1050" i="1" dirty="0" smtClean="0">
                <a:solidFill>
                  <a:schemeClr val="accent1">
                    <a:lumMod val="50000"/>
                  </a:schemeClr>
                </a:solidFill>
                <a:latin typeface="Arial" panose="020B0604020202020204" pitchFamily="34" charset="0"/>
                <a:ea typeface="Microsoft YaHei" panose="020B0503020204020204" pitchFamily="34" charset="-122"/>
              </a:rPr>
              <a:t>1. http</a:t>
            </a:r>
            <a:r>
              <a:rPr lang="en-US" sz="1050" i="1" dirty="0">
                <a:solidFill>
                  <a:schemeClr val="accent1">
                    <a:lumMod val="50000"/>
                  </a:schemeClr>
                </a:solidFill>
                <a:latin typeface="Arial" panose="020B0604020202020204" pitchFamily="34" charset="0"/>
                <a:ea typeface="Microsoft YaHei" panose="020B0503020204020204" pitchFamily="34" charset="-122"/>
              </a:rPr>
              <a:t>://</a:t>
            </a:r>
            <a:r>
              <a:rPr lang="en-US" sz="1050" i="1" dirty="0" smtClean="0">
                <a:solidFill>
                  <a:schemeClr val="accent1">
                    <a:lumMod val="50000"/>
                  </a:schemeClr>
                </a:solidFill>
                <a:latin typeface="Arial" panose="020B0604020202020204" pitchFamily="34" charset="0"/>
                <a:ea typeface="Microsoft YaHei" panose="020B0503020204020204" pitchFamily="34" charset="-122"/>
              </a:rPr>
              <a:t>s3.amazonaws.com/libapps/accounts/91304/images/reading_report.png</a:t>
            </a:r>
            <a:endParaRPr lang="en-US" sz="1050" i="1" dirty="0">
              <a:solidFill>
                <a:schemeClr val="accent1">
                  <a:lumMod val="50000"/>
                </a:schemeClr>
              </a:solidFill>
              <a:latin typeface="Arial" panose="020B0604020202020204" pitchFamily="34" charset="0"/>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479425" y="185738"/>
            <a:ext cx="8231188" cy="615950"/>
          </a:xfrm>
        </p:spPr>
        <p:txBody>
          <a:bodyPr vert="horz" wrap="square" lIns="91440" tIns="45720" rIns="91440" bIns="45720" anchor="ctr"/>
          <a:lstStyle/>
          <a:p>
            <a:pPr eaLnBrk="1" hangingPunct="1"/>
            <a:r>
              <a:rPr lang="en-US" altLang="zh-CN" sz="3600" dirty="0" smtClean="0">
                <a:latin typeface="+mn-lt"/>
              </a:rPr>
              <a:t>Workflow</a:t>
            </a:r>
            <a:endParaRPr lang="en-US" altLang="zh-CN" sz="3600" dirty="0">
              <a:latin typeface="+mn-lt"/>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6"/>
          </p:nvPr>
        </p:nvSpPr>
        <p:spPr>
          <a:xfrm>
            <a:off x="6653213" y="6356350"/>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6</a:t>
            </a:fld>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of </a:t>
            </a:r>
            <a:r>
              <a:rPr lang="en-US" altLang="zh-CN" dirty="0" smtClean="0"/>
              <a:t>17</a:t>
            </a:r>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Text Box 5"/>
          <p:cNvSpPr txBox="1"/>
          <p:nvPr/>
        </p:nvSpPr>
        <p:spPr>
          <a:xfrm>
            <a:off x="769366" y="5697099"/>
            <a:ext cx="7887335" cy="372410"/>
          </a:xfrm>
          <a:prstGeom prst="rect">
            <a:avLst/>
          </a:prstGeom>
          <a:noFill/>
        </p:spPr>
        <p:txBody>
          <a:bodyPr wrap="square" rtlCol="0">
            <a:spAutoFit/>
          </a:bodyPr>
          <a:lstStyle/>
          <a:p>
            <a:pPr algn="ctr">
              <a:lnSpc>
                <a:spcPct val="130000"/>
              </a:lnSpc>
            </a:pPr>
            <a:r>
              <a:rPr lang="en-US" sz="14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Fig: Block Diagram of proposed methodology</a:t>
            </a:r>
          </a:p>
        </p:txBody>
      </p:sp>
      <p:sp>
        <p:nvSpPr>
          <p:cNvPr id="7" name="Rounded Rectangle 6"/>
          <p:cNvSpPr/>
          <p:nvPr/>
        </p:nvSpPr>
        <p:spPr>
          <a:xfrm>
            <a:off x="769366" y="1916934"/>
            <a:ext cx="2469593" cy="5067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latin typeface="Times New Roman" panose="02020603050405020304" pitchFamily="18" charset="0"/>
                <a:cs typeface="Times New Roman" panose="02020603050405020304" pitchFamily="18" charset="0"/>
              </a:rPr>
              <a:t>Image Acquisition</a:t>
            </a:r>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29" name="Rounded Rectangle 28"/>
          <p:cNvSpPr/>
          <p:nvPr/>
        </p:nvSpPr>
        <p:spPr>
          <a:xfrm>
            <a:off x="2110758" y="2544312"/>
            <a:ext cx="2469593" cy="5067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latin typeface="Times New Roman" panose="02020603050405020304" pitchFamily="18" charset="0"/>
                <a:cs typeface="Times New Roman" panose="02020603050405020304" pitchFamily="18" charset="0"/>
              </a:rPr>
              <a:t>Image Processing</a:t>
            </a:r>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30" name="Rounded Rectangle 29"/>
          <p:cNvSpPr/>
          <p:nvPr/>
        </p:nvSpPr>
        <p:spPr>
          <a:xfrm>
            <a:off x="3238959" y="3171690"/>
            <a:ext cx="2469593" cy="5067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latin typeface="Times New Roman" panose="02020603050405020304" pitchFamily="18" charset="0"/>
                <a:cs typeface="Times New Roman" panose="02020603050405020304" pitchFamily="18" charset="0"/>
              </a:rPr>
              <a:t>Feature Extraction</a:t>
            </a:r>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31" name="Rounded Rectangle 30"/>
          <p:cNvSpPr/>
          <p:nvPr/>
        </p:nvSpPr>
        <p:spPr>
          <a:xfrm>
            <a:off x="4304851" y="3821689"/>
            <a:ext cx="2469593" cy="5067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latin typeface="Times New Roman" panose="02020603050405020304" pitchFamily="18" charset="0"/>
                <a:cs typeface="Times New Roman" panose="02020603050405020304" pitchFamily="18" charset="0"/>
              </a:rPr>
              <a:t>Image Classification</a:t>
            </a:r>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32" name="Rounded Rectangle 31"/>
          <p:cNvSpPr/>
          <p:nvPr/>
        </p:nvSpPr>
        <p:spPr>
          <a:xfrm>
            <a:off x="5708552" y="4471688"/>
            <a:ext cx="2469593" cy="5067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latin typeface="Times New Roman" panose="02020603050405020304" pitchFamily="18" charset="0"/>
                <a:cs typeface="Times New Roman" panose="02020603050405020304" pitchFamily="18" charset="0"/>
              </a:rPr>
              <a:t>Disease Detection</a:t>
            </a:r>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1" name="Oval 10"/>
          <p:cNvSpPr/>
          <p:nvPr/>
        </p:nvSpPr>
        <p:spPr>
          <a:xfrm>
            <a:off x="1211857" y="1091423"/>
            <a:ext cx="1299990" cy="4454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rPr>
              <a:t>Start</a:t>
            </a:r>
            <a:endParaRPr lang="en-US" dirty="0">
              <a:solidFill>
                <a:schemeClr val="tx1">
                  <a:lumMod val="50000"/>
                </a:schemeClr>
              </a:solidFill>
            </a:endParaRPr>
          </a:p>
        </p:txBody>
      </p:sp>
      <p:sp>
        <p:nvSpPr>
          <p:cNvPr id="33" name="Oval 32"/>
          <p:cNvSpPr/>
          <p:nvPr/>
        </p:nvSpPr>
        <p:spPr>
          <a:xfrm>
            <a:off x="6381923" y="5317018"/>
            <a:ext cx="1299990" cy="4454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rPr>
              <a:t>End</a:t>
            </a:r>
            <a:endParaRPr lang="en-US" dirty="0">
              <a:solidFill>
                <a:schemeClr val="tx1">
                  <a:lumMod val="50000"/>
                </a:schemeClr>
              </a:solidFill>
            </a:endParaRPr>
          </a:p>
        </p:txBody>
      </p:sp>
      <p:sp>
        <p:nvSpPr>
          <p:cNvPr id="16" name="Bent-Up Arrow 15"/>
          <p:cNvSpPr/>
          <p:nvPr/>
        </p:nvSpPr>
        <p:spPr>
          <a:xfrm rot="5400000">
            <a:off x="3876941" y="3674902"/>
            <a:ext cx="442491" cy="413329"/>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Bent-Up Arrow 33"/>
          <p:cNvSpPr/>
          <p:nvPr/>
        </p:nvSpPr>
        <p:spPr>
          <a:xfrm rot="5400000">
            <a:off x="2811049" y="3072468"/>
            <a:ext cx="442491" cy="413329"/>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Bent-Up Arrow 34"/>
          <p:cNvSpPr/>
          <p:nvPr/>
        </p:nvSpPr>
        <p:spPr>
          <a:xfrm rot="5400000">
            <a:off x="5280642" y="4297977"/>
            <a:ext cx="442491" cy="413329"/>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ent-Up Arrow 35"/>
          <p:cNvSpPr/>
          <p:nvPr/>
        </p:nvSpPr>
        <p:spPr>
          <a:xfrm rot="5400000">
            <a:off x="1682848" y="2438291"/>
            <a:ext cx="442491" cy="413329"/>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1697429" y="1536853"/>
            <a:ext cx="206664" cy="38008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a:off x="6840016" y="4933965"/>
            <a:ext cx="206664" cy="38008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fill="hold"/>
                                        <p:tgtEl>
                                          <p:spTgt spid="34"/>
                                        </p:tgtEl>
                                        <p:attrNameLst>
                                          <p:attrName>ppt_x</p:attrName>
                                        </p:attrNameLst>
                                      </p:cBhvr>
                                      <p:tavLst>
                                        <p:tav tm="0">
                                          <p:val>
                                            <p:strVal val="#ppt_x"/>
                                          </p:val>
                                        </p:tav>
                                        <p:tav tm="100000">
                                          <p:val>
                                            <p:strVal val="#ppt_x"/>
                                          </p:val>
                                        </p:tav>
                                      </p:tavLst>
                                    </p:anim>
                                    <p:anim calcmode="lin" valueType="num">
                                      <p:cBhvr additive="base">
                                        <p:cTn id="30" dur="500" fill="hold"/>
                                        <p:tgtEl>
                                          <p:spTgt spid="3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ppt_x"/>
                                          </p:val>
                                        </p:tav>
                                        <p:tav tm="100000">
                                          <p:val>
                                            <p:strVal val="#ppt_x"/>
                                          </p:val>
                                        </p:tav>
                                      </p:tavLst>
                                    </p:anim>
                                    <p:anim calcmode="lin" valueType="num">
                                      <p:cBhvr additive="base">
                                        <p:cTn id="5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30" grpId="0" animBg="1"/>
      <p:bldP spid="31" grpId="0" animBg="1"/>
      <p:bldP spid="32" grpId="0" animBg="1"/>
      <p:bldP spid="11" grpId="0" animBg="1"/>
      <p:bldP spid="33" grpId="0" animBg="1"/>
      <p:bldP spid="16" grpId="0" animBg="1"/>
      <p:bldP spid="34" grpId="0" animBg="1"/>
      <p:bldP spid="35" grpId="0" animBg="1"/>
      <p:bldP spid="36" grpId="0" animBg="1"/>
      <p:bldP spid="22"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479425" y="185738"/>
            <a:ext cx="8231188" cy="615950"/>
          </a:xfrm>
        </p:spPr>
        <p:txBody>
          <a:bodyPr vert="horz" wrap="square" lIns="91440" tIns="45720" rIns="91440" bIns="45720" anchor="ctr"/>
          <a:lstStyle/>
          <a:p>
            <a:pPr eaLnBrk="1" hangingPunct="1"/>
            <a:r>
              <a:rPr lang="en-US" altLang="zh-CN" sz="3600" dirty="0">
                <a:latin typeface="+mn-lt"/>
              </a:rPr>
              <a:t>Image Acquisition</a:t>
            </a:r>
          </a:p>
        </p:txBody>
      </p:sp>
      <p:sp>
        <p:nvSpPr>
          <p:cNvPr id="6147" name="Rectangle 6"/>
          <p:cNvSpPr>
            <a:spLocks noGrp="1"/>
          </p:cNvSpPr>
          <p:nvPr>
            <p:ph type="body"/>
          </p:nvPr>
        </p:nvSpPr>
        <p:spPr>
          <a:xfrm>
            <a:off x="479425" y="1125855"/>
            <a:ext cx="5314027" cy="5321300"/>
          </a:xfrm>
        </p:spPr>
        <p:txBody>
          <a:bodyPr vert="horz" wrap="square" lIns="91440" tIns="45720" rIns="91440" bIns="45720" anchor="t"/>
          <a:lstStyle/>
          <a:p>
            <a:pPr marL="342900" indent="-342900" algn="l" eaLnBrk="1" hangingPunct="1">
              <a:buFont typeface="Arial" panose="020B0604020202020204" pitchFamily="34" charset="0"/>
              <a:buChar char="•"/>
            </a:pP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Image acquisition is the first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step as it is to </a:t>
            </a: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get the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dataset for training and testing any system</a:t>
            </a:r>
          </a:p>
          <a:p>
            <a:pPr marL="342900" indent="-342900" algn="l" eaLnBrk="1" hangingPunct="1">
              <a:buFont typeface="Arial" panose="020B0604020202020204" pitchFamily="34" charset="0"/>
              <a:buChar char="•"/>
            </a:pPr>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lgn="l" eaLnBrk="1" hangingPunct="1">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Images has been </a:t>
            </a: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taken from the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internet</a:t>
            </a:r>
          </a:p>
          <a:p>
            <a:pPr marL="342900" indent="-342900" algn="l" eaLnBrk="1" hangingPunct="1">
              <a:buFont typeface="Arial" panose="020B0604020202020204" pitchFamily="34" charset="0"/>
              <a:buChar char="•"/>
            </a:pPr>
            <a:endParaRPr lang="en-US" altLang="zh-CN" sz="2000" b="0"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lgn="l" eaLnBrk="1" hangingPunct="1">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Total images 218</a:t>
            </a:r>
          </a:p>
          <a:p>
            <a:pPr marL="800100" lvl="5" indent="-342900" algn="l">
              <a:buFont typeface="Wingdings" panose="05000000000000000000" pitchFamily="2" charset="2"/>
              <a:buChar char="Ø"/>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Paddy Blast  	    87</a:t>
            </a:r>
          </a:p>
          <a:p>
            <a:pPr marL="800100" lvl="5" indent="-342900" algn="l">
              <a:buFont typeface="Wingdings" panose="05000000000000000000" pitchFamily="2" charset="2"/>
              <a:buChar char="Ø"/>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Brown Spot	    56</a:t>
            </a:r>
          </a:p>
          <a:p>
            <a:pPr marL="800100" lvl="5" indent="-342900" algn="l">
              <a:buFont typeface="Wingdings" panose="05000000000000000000" pitchFamily="2" charset="2"/>
              <a:buChar char="Ø"/>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Narrow Brown Spot  35</a:t>
            </a:r>
          </a:p>
          <a:p>
            <a:pPr marL="800100" lvl="5" indent="-342900" algn="l">
              <a:buFont typeface="Wingdings" panose="05000000000000000000" pitchFamily="2" charset="2"/>
              <a:buChar char="Ø"/>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Normal		    10</a:t>
            </a:r>
          </a:p>
          <a:p>
            <a:pPr marL="800100" lvl="5" indent="-342900" algn="l">
              <a:buFont typeface="Wingdings" panose="05000000000000000000" pitchFamily="2" charset="2"/>
              <a:buChar char="Ø"/>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Other		    30</a:t>
            </a:r>
          </a:p>
          <a:p>
            <a:pPr marL="342900" lvl="4" indent="-342900" algn="l">
              <a:buFont typeface="Arial" panose="020B0604020202020204" pitchFamily="34" charset="0"/>
              <a:buChar char="•"/>
            </a:pPr>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2017-09-14</a:t>
            </a: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7</a:t>
            </a:fld>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of </a:t>
            </a:r>
            <a:r>
              <a:rPr lang="en-US" altLang="zh-CN" dirty="0" smtClean="0"/>
              <a:t>17</a:t>
            </a:r>
            <a:endPar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TextBox 6"/>
          <p:cNvSpPr txBox="1"/>
          <p:nvPr/>
        </p:nvSpPr>
        <p:spPr>
          <a:xfrm>
            <a:off x="1767840" y="5828690"/>
            <a:ext cx="4528804" cy="542456"/>
          </a:xfrm>
          <a:prstGeom prst="rect">
            <a:avLst/>
          </a:prstGeom>
          <a:noFill/>
        </p:spPr>
        <p:txBody>
          <a:bodyPr wrap="none" rtlCol="0">
            <a:spAutoFit/>
          </a:bodyPr>
          <a:lstStyle/>
          <a:p>
            <a:pPr>
              <a:lnSpc>
                <a:spcPct val="130000"/>
              </a:lnSpc>
            </a:pPr>
            <a:r>
              <a:rPr lang="en-US" sz="1200" i="1" dirty="0">
                <a:solidFill>
                  <a:schemeClr val="accent1">
                    <a:lumMod val="50000"/>
                  </a:schemeClr>
                </a:solidFill>
                <a:latin typeface="Arial" panose="020B0604020202020204" pitchFamily="34" charset="0"/>
                <a:ea typeface="Microsoft YaHei" panose="020B0503020204020204" pitchFamily="34" charset="-122"/>
              </a:rPr>
              <a:t>ref</a:t>
            </a:r>
            <a:r>
              <a:rPr lang="en-US" sz="1200" i="1" dirty="0" smtClean="0">
                <a:solidFill>
                  <a:schemeClr val="accent1">
                    <a:lumMod val="50000"/>
                  </a:schemeClr>
                </a:solidFill>
                <a:latin typeface="Arial" panose="020B0604020202020204" pitchFamily="34" charset="0"/>
                <a:ea typeface="Microsoft YaHei" panose="020B0503020204020204" pitchFamily="34" charset="-122"/>
              </a:rPr>
              <a:t>:</a:t>
            </a:r>
          </a:p>
          <a:p>
            <a:pPr>
              <a:lnSpc>
                <a:spcPct val="130000"/>
              </a:lnSpc>
            </a:pPr>
            <a:r>
              <a:rPr lang="en-US" sz="1050" i="1" dirty="0">
                <a:solidFill>
                  <a:schemeClr val="accent1">
                    <a:lumMod val="50000"/>
                  </a:schemeClr>
                </a:solidFill>
                <a:latin typeface="Arial" panose="020B0604020202020204" pitchFamily="34" charset="0"/>
                <a:ea typeface="Microsoft YaHei" panose="020B0503020204020204" pitchFamily="34" charset="-122"/>
              </a:rPr>
              <a:t>1</a:t>
            </a:r>
            <a:r>
              <a:rPr lang="en-US" sz="1050" i="1" dirty="0" smtClean="0">
                <a:solidFill>
                  <a:schemeClr val="accent1">
                    <a:lumMod val="50000"/>
                  </a:schemeClr>
                </a:solidFill>
                <a:latin typeface="Arial" panose="020B0604020202020204" pitchFamily="34" charset="0"/>
                <a:ea typeface="Microsoft YaHei" panose="020B0503020204020204" pitchFamily="34" charset="-122"/>
              </a:rPr>
              <a:t>. </a:t>
            </a:r>
            <a:r>
              <a:rPr lang="en-US" sz="1050" i="1" dirty="0">
                <a:solidFill>
                  <a:schemeClr val="accent1">
                    <a:lumMod val="50000"/>
                  </a:schemeClr>
                </a:solidFill>
                <a:latin typeface="Arial" panose="020B0604020202020204" pitchFamily="34" charset="0"/>
                <a:ea typeface="Microsoft YaHei" panose="020B0503020204020204" pitchFamily="34" charset="-122"/>
              </a:rPr>
              <a:t>https://pixabay.com/en/internet-global-earth-communication-1181587</a:t>
            </a:r>
            <a:r>
              <a:rPr lang="en-US" sz="1050" i="1" dirty="0" smtClean="0">
                <a:solidFill>
                  <a:schemeClr val="accent1">
                    <a:lumMod val="50000"/>
                  </a:schemeClr>
                </a:solidFill>
                <a:latin typeface="Arial" panose="020B0604020202020204" pitchFamily="34" charset="0"/>
                <a:ea typeface="Microsoft YaHei" panose="020B0503020204020204" pitchFamily="34" charset="-122"/>
              </a:rPr>
              <a:t>/ </a:t>
            </a:r>
            <a:endParaRPr lang="en-US" sz="1050" i="1" dirty="0">
              <a:solidFill>
                <a:schemeClr val="accent1">
                  <a:lumMod val="50000"/>
                </a:schemeClr>
              </a:solidFill>
              <a:latin typeface="Arial" panose="020B0604020202020204" pitchFamily="34" charset="0"/>
              <a:ea typeface="Microsoft YaHei" panose="020B0503020204020204" pitchFamily="34" charset="-122"/>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716" y="1052123"/>
            <a:ext cx="2700270" cy="1873312"/>
          </a:xfrm>
          <a:prstGeom prst="rect">
            <a:avLst/>
          </a:prstGeom>
        </p:spPr>
      </p:pic>
      <p:sp>
        <p:nvSpPr>
          <p:cNvPr id="11" name="Text Box 2"/>
          <p:cNvSpPr txBox="1"/>
          <p:nvPr/>
        </p:nvSpPr>
        <p:spPr>
          <a:xfrm>
            <a:off x="6303716" y="2739230"/>
            <a:ext cx="2415540" cy="372410"/>
          </a:xfrm>
          <a:prstGeom prst="rect">
            <a:avLst/>
          </a:prstGeom>
          <a:noFill/>
        </p:spPr>
        <p:txBody>
          <a:bodyPr wrap="square" rtlCol="0">
            <a:spAutoFit/>
          </a:bodyPr>
          <a:lstStyle/>
          <a:p>
            <a:pPr algn="ctr">
              <a:lnSpc>
                <a:spcPct val="130000"/>
              </a:lnSpc>
            </a:pPr>
            <a:r>
              <a:rPr lang="en-US" sz="14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Internet</a:t>
            </a:r>
          </a:p>
        </p:txBody>
      </p:sp>
      <p:sp>
        <p:nvSpPr>
          <p:cNvPr id="12" name="TextBox 11"/>
          <p:cNvSpPr txBox="1"/>
          <p:nvPr/>
        </p:nvSpPr>
        <p:spPr>
          <a:xfrm>
            <a:off x="7716806" y="2683177"/>
            <a:ext cx="364202" cy="308418"/>
          </a:xfrm>
          <a:prstGeom prst="rect">
            <a:avLst/>
          </a:prstGeom>
          <a:noFill/>
        </p:spPr>
        <p:txBody>
          <a:bodyPr wrap="none" rtlCol="0">
            <a:spAutoFit/>
          </a:bodyPr>
          <a:lstStyle/>
          <a:p>
            <a:pPr>
              <a:lnSpc>
                <a:spcPct val="130000"/>
              </a:lnSpc>
            </a:pPr>
            <a:r>
              <a:rPr lang="en-US" sz="12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Image Processing</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Rectangle 6"/>
          <p:cNvSpPr>
            <a:spLocks noGrp="1"/>
          </p:cNvSpPr>
          <p:nvPr>
            <p:ph type="body"/>
          </p:nvPr>
        </p:nvSpPr>
        <p:spPr>
          <a:xfrm>
            <a:off x="479425" y="1125855"/>
            <a:ext cx="8291088" cy="2171138"/>
          </a:xfrm>
        </p:spPr>
        <p:txBody>
          <a:bodyPr vert="horz" wrap="square" lIns="91440" tIns="45720" rIns="91440" bIns="45720" anchor="t"/>
          <a:lstStyle/>
          <a:p>
            <a:pPr marL="342900" indent="-342900" algn="l" eaLnBrk="1" hangingPunct="1">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Objective is to obtain better </a:t>
            </a: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image with approximation of human color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perception</a:t>
            </a:r>
          </a:p>
          <a:p>
            <a:pPr marL="342900" indent="-342900" algn="l" eaLnBrk="1" hangingPunct="1">
              <a:lnSpc>
                <a:spcPct val="20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Lab image is produced form RGB image</a:t>
            </a:r>
          </a:p>
          <a:p>
            <a:pPr marL="342900" indent="-342900" algn="l" eaLnBrk="1" hangingPunct="1">
              <a:lnSpc>
                <a:spcPct val="200000"/>
              </a:lnSpc>
              <a:buFont typeface="Arial" panose="020B0604020202020204" pitchFamily="34" charset="0"/>
              <a:buChar char="•"/>
            </a:pPr>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lgn="l" eaLnBrk="1" hangingPunct="1">
              <a:buFont typeface="Arial" panose="020B0604020202020204" pitchFamily="34" charset="0"/>
              <a:buChar char="•"/>
            </a:pPr>
            <a:endParaRPr lang="zh-CN" altLang="en-US" sz="2000" b="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2050" name="Picture 5" descr="brown_sp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796" y="3550098"/>
            <a:ext cx="1647825" cy="219075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descr="brown_sp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8656" y="3550098"/>
            <a:ext cx="1647825" cy="21907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p:cNvSpPr>
            <a:spLocks noChangeArrowheads="1"/>
          </p:cNvSpPr>
          <p:nvPr/>
        </p:nvSpPr>
        <p:spPr bwMode="auto">
          <a:xfrm>
            <a:off x="1594566" y="17444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5"/>
          <p:cNvSpPr>
            <a:spLocks noChangeArrowheads="1"/>
          </p:cNvSpPr>
          <p:nvPr/>
        </p:nvSpPr>
        <p:spPr bwMode="auto">
          <a:xfrm>
            <a:off x="1823166" y="22016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p:cNvSpPr>
            <a:spLocks noChangeArrowheads="1"/>
          </p:cNvSpPr>
          <p:nvPr/>
        </p:nvSpPr>
        <p:spPr bwMode="auto">
          <a:xfrm>
            <a:off x="1823166" y="439236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 Box 2"/>
          <p:cNvSpPr txBox="1"/>
          <p:nvPr/>
        </p:nvSpPr>
        <p:spPr>
          <a:xfrm>
            <a:off x="2460599" y="5740848"/>
            <a:ext cx="2415540" cy="380489"/>
          </a:xfrm>
          <a:prstGeom prst="rect">
            <a:avLst/>
          </a:prstGeom>
          <a:noFill/>
        </p:spPr>
        <p:txBody>
          <a:bodyPr wrap="square" rtlCol="0">
            <a:spAutoFit/>
          </a:bodyPr>
          <a:lstStyle/>
          <a:p>
            <a:pPr algn="ctr">
              <a:lnSpc>
                <a:spcPct val="130000"/>
              </a:lnSpc>
            </a:pPr>
            <a:r>
              <a:rPr lang="en-US" sz="16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RGB Image</a:t>
            </a:r>
          </a:p>
        </p:txBody>
      </p:sp>
      <p:sp>
        <p:nvSpPr>
          <p:cNvPr id="15" name="Text Box 2"/>
          <p:cNvSpPr txBox="1"/>
          <p:nvPr/>
        </p:nvSpPr>
        <p:spPr>
          <a:xfrm>
            <a:off x="4874798" y="5740847"/>
            <a:ext cx="2415540" cy="412421"/>
          </a:xfrm>
          <a:prstGeom prst="rect">
            <a:avLst/>
          </a:prstGeom>
          <a:noFill/>
        </p:spPr>
        <p:txBody>
          <a:bodyPr wrap="square" rtlCol="0">
            <a:spAutoFit/>
          </a:bodyPr>
          <a:lstStyle/>
          <a:p>
            <a:pPr algn="ctr">
              <a:lnSpc>
                <a:spcPct val="130000"/>
              </a:lnSpc>
            </a:pPr>
            <a:r>
              <a:rPr lang="en-US" sz="1600"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Lab Image</a:t>
            </a:r>
          </a:p>
        </p:txBody>
      </p:sp>
      <p:sp>
        <p:nvSpPr>
          <p:cNvPr id="11" name="Right Arrow 10"/>
          <p:cNvSpPr/>
          <p:nvPr/>
        </p:nvSpPr>
        <p:spPr>
          <a:xfrm>
            <a:off x="4584879" y="4392366"/>
            <a:ext cx="673777" cy="23114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415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libri" panose="020F0502020204030204" pitchFamily="34" charset="0"/>
                <a:cs typeface="Calibri" panose="020F0502020204030204" pitchFamily="34" charset="0"/>
              </a:rPr>
              <a:t>Feature Extraction [CCM]</a:t>
            </a:r>
            <a:endParaRPr lang="en-US" sz="36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2017-09-14</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DE7F848-D61F-4235-B28F-8FCD9B0DE716}"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6" name="Rectangle 6"/>
              <p:cNvSpPr>
                <a:spLocks noGrp="1"/>
              </p:cNvSpPr>
              <p:nvPr>
                <p:ph type="body"/>
              </p:nvPr>
            </p:nvSpPr>
            <p:spPr>
              <a:xfrm>
                <a:off x="479425" y="1125855"/>
                <a:ext cx="8226693" cy="5321300"/>
              </a:xfrm>
            </p:spPr>
            <p:txBody>
              <a:bodyPr vert="horz" wrap="square" lIns="91440" tIns="45720" rIns="91440" bIns="45720" anchor="t"/>
              <a:lstStyle/>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Gives spatial </a:t>
                </a: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information about color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image</a:t>
                </a:r>
              </a:p>
              <a:p>
                <a:pPr marL="342900" indent="-342900" algn="l" eaLnBrk="1" hangingPunct="1">
                  <a:lnSpc>
                    <a:spcPct val="150000"/>
                  </a:lnSpc>
                  <a:buFont typeface="Arial" panose="020B0604020202020204" pitchFamily="34" charset="0"/>
                  <a:buChar char="•"/>
                </a:pP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Distribution of </a:t>
                </a:r>
                <a:r>
                  <a:rPr lang="en-US" altLang="zh-CN" sz="2000" b="0" dirty="0">
                    <a:solidFill>
                      <a:schemeClr val="accent2">
                        <a:lumMod val="50000"/>
                      </a:schemeClr>
                    </a:solidFill>
                    <a:latin typeface="Times New Roman" panose="02020603050405020304" pitchFamily="18" charset="0"/>
                    <a:cs typeface="Times New Roman" panose="02020603050405020304" pitchFamily="18" charset="0"/>
                  </a:rPr>
                  <a:t>co-occurring pixel values </a:t>
                </a:r>
                <a:r>
                  <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rPr>
                  <a:t>at given offset</a:t>
                </a:r>
              </a:p>
              <a:p>
                <a:pPr algn="l" eaLnBrk="1" hangingPunct="1">
                  <a:lnSpc>
                    <a:spcPct val="150000"/>
                  </a:lnSpc>
                </a:pPr>
                <a14:m>
                  <m:oMathPara xmlns:m="http://schemas.openxmlformats.org/officeDocument/2006/math">
                    <m:oMathParaPr>
                      <m:jc m:val="center"/>
                    </m:oMathParaPr>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𝐶</m:t>
                          </m:r>
                        </m:e>
                        <m:sub>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 ∆</m:t>
                          </m:r>
                          <m:r>
                            <a:rPr lang="en-US" sz="2000" b="0" i="1">
                              <a:latin typeface="Cambria Math" panose="02040503050406030204" pitchFamily="18" charset="0"/>
                            </a:rPr>
                            <m:t>𝑦</m:t>
                          </m:r>
                        </m:sub>
                      </m:sSub>
                      <m:d>
                        <m:dPr>
                          <m:ctrlPr>
                            <a:rPr lang="en-US" sz="2000" b="0" i="1">
                              <a:latin typeface="Cambria Math" panose="02040503050406030204" pitchFamily="18" charset="0"/>
                            </a:rPr>
                          </m:ctrlPr>
                        </m:dPr>
                        <m:e>
                          <m:r>
                            <a:rPr lang="en-US" sz="2000" b="0" i="1">
                              <a:latin typeface="Cambria Math" panose="02040503050406030204" pitchFamily="18" charset="0"/>
                            </a:rPr>
                            <m:t>𝑖</m:t>
                          </m:r>
                          <m:r>
                            <a:rPr lang="en-US" sz="2000" b="0" i="1">
                              <a:latin typeface="Cambria Math" panose="02040503050406030204" pitchFamily="18" charset="0"/>
                            </a:rPr>
                            <m:t>, </m:t>
                          </m:r>
                          <m:r>
                            <a:rPr lang="en-US" sz="2000" b="0" i="1">
                              <a:latin typeface="Cambria Math" panose="02040503050406030204" pitchFamily="18" charset="0"/>
                            </a:rPr>
                            <m:t>𝑗</m:t>
                          </m:r>
                        </m:e>
                      </m:d>
                      <m:r>
                        <a:rPr lang="en-US" sz="2000" b="0" i="1">
                          <a:latin typeface="Cambria Math" panose="02040503050406030204" pitchFamily="18" charset="0"/>
                        </a:rPr>
                        <m:t>=</m:t>
                      </m:r>
                      <m:nary>
                        <m:naryPr>
                          <m:chr m:val="∑"/>
                          <m:limLoc m:val="undOvr"/>
                          <m:ctrlPr>
                            <a:rPr lang="en-US" sz="2000" b="0" i="1">
                              <a:latin typeface="Cambria Math" panose="02040503050406030204" pitchFamily="18" charset="0"/>
                            </a:rPr>
                          </m:ctrlPr>
                        </m:naryPr>
                        <m:sub>
                          <m:r>
                            <a:rPr lang="en-US" sz="2000" b="0" i="1">
                              <a:latin typeface="Cambria Math" panose="02040503050406030204" pitchFamily="18" charset="0"/>
                            </a:rPr>
                            <m:t>𝑥</m:t>
                          </m:r>
                          <m:r>
                            <a:rPr lang="en-US" sz="2000" b="0" i="1">
                              <a:latin typeface="Cambria Math" panose="02040503050406030204" pitchFamily="18" charset="0"/>
                            </a:rPr>
                            <m:t>=1</m:t>
                          </m:r>
                        </m:sub>
                        <m:sup>
                          <m:r>
                            <a:rPr lang="en-US" sz="2000" b="0" i="1">
                              <a:latin typeface="Cambria Math" panose="02040503050406030204" pitchFamily="18" charset="0"/>
                            </a:rPr>
                            <m:t>𝑛</m:t>
                          </m:r>
                        </m:sup>
                        <m:e/>
                      </m:nary>
                      <m:nary>
                        <m:naryPr>
                          <m:chr m:val="∑"/>
                          <m:grow m:val="on"/>
                          <m:ctrlPr>
                            <a:rPr lang="en-US" sz="2000" b="0" i="1">
                              <a:latin typeface="Cambria Math" panose="02040503050406030204" pitchFamily="18" charset="0"/>
                            </a:rPr>
                          </m:ctrlPr>
                        </m:naryPr>
                        <m:sub>
                          <m:r>
                            <a:rPr lang="en-US" sz="2000" b="0" i="1">
                              <a:latin typeface="Cambria Math" panose="02040503050406030204" pitchFamily="18" charset="0"/>
                            </a:rPr>
                            <m:t>𝑦</m:t>
                          </m:r>
                          <m:r>
                            <a:rPr lang="en-US" sz="2000" b="0" i="1">
                              <a:latin typeface="Cambria Math" panose="02040503050406030204" pitchFamily="18" charset="0"/>
                            </a:rPr>
                            <m:t>=1</m:t>
                          </m:r>
                        </m:sub>
                        <m:sup>
                          <m:r>
                            <a:rPr lang="en-US" sz="2000" b="0" i="1">
                              <a:latin typeface="Cambria Math" panose="02040503050406030204" pitchFamily="18" charset="0"/>
                            </a:rPr>
                            <m:t>𝑚</m:t>
                          </m:r>
                        </m:sup>
                        <m:e>
                          <m:d>
                            <m:dPr>
                              <m:begChr m:val="{"/>
                              <m:endChr m:val="}"/>
                              <m:ctrlPr>
                                <a:rPr lang="en-US" sz="2000" b="0" i="1">
                                  <a:latin typeface="Cambria Math" panose="02040503050406030204" pitchFamily="18" charset="0"/>
                                </a:rPr>
                              </m:ctrlPr>
                            </m:dPr>
                            <m:e>
                              <m:m>
                                <m:mPr>
                                  <m:mcs>
                                    <m:mc>
                                      <m:mcPr>
                                        <m:count m:val="1"/>
                                        <m:mcJc m:val="center"/>
                                      </m:mcPr>
                                    </m:mc>
                                  </m:mcs>
                                  <m:ctrlPr>
                                    <a:rPr lang="en-US" sz="2000" b="0" i="1">
                                      <a:latin typeface="Cambria Math" panose="02040503050406030204" pitchFamily="18" charset="0"/>
                                    </a:rPr>
                                  </m:ctrlPr>
                                </m:mPr>
                                <m:mr>
                                  <m:e>
                                    <m:r>
                                      <a:rPr lang="en-US" sz="2000" b="0" i="1">
                                        <a:latin typeface="Cambria Math" panose="02040503050406030204" pitchFamily="18" charset="0"/>
                                      </a:rPr>
                                      <m:t>1, </m:t>
                                    </m:r>
                                    <m:r>
                                      <a:rPr lang="en-US" sz="2000" b="0" i="1">
                                        <a:latin typeface="Cambria Math" panose="02040503050406030204" pitchFamily="18" charset="0"/>
                                      </a:rPr>
                                      <m:t>𝑖𝑓</m:t>
                                    </m:r>
                                    <m:r>
                                      <a:rPr lang="en-US" sz="2000" b="0" i="1">
                                        <a:latin typeface="Cambria Math" panose="02040503050406030204" pitchFamily="18" charset="0"/>
                                      </a:rPr>
                                      <m:t> </m:t>
                                    </m:r>
                                    <m:r>
                                      <a:rPr lang="en-US" sz="2000" b="0" i="1">
                                        <a:latin typeface="Cambria Math" panose="02040503050406030204" pitchFamily="18" charset="0"/>
                                      </a:rPr>
                                      <m:t>𝐼</m:t>
                                    </m:r>
                                    <m:d>
                                      <m:dPr>
                                        <m:ctrlPr>
                                          <a:rPr lang="en-US" sz="2000" b="0" i="1">
                                            <a:latin typeface="Cambria Math" panose="02040503050406030204" pitchFamily="18" charset="0"/>
                                          </a:rPr>
                                        </m:ctrlPr>
                                      </m:dPr>
                                      <m:e>
                                        <m:r>
                                          <a:rPr lang="en-US" sz="2000" b="0" i="1">
                                            <a:latin typeface="Cambria Math" panose="02040503050406030204" pitchFamily="18" charset="0"/>
                                          </a:rPr>
                                          <m:t>𝑥</m:t>
                                        </m:r>
                                        <m:r>
                                          <a:rPr lang="en-US" sz="2000" b="0" i="1">
                                            <a:latin typeface="Cambria Math" panose="02040503050406030204" pitchFamily="18" charset="0"/>
                                          </a:rPr>
                                          <m:t>, </m:t>
                                        </m:r>
                                        <m:r>
                                          <a:rPr lang="en-US" sz="2000" b="0" i="1">
                                            <a:latin typeface="Cambria Math" panose="02040503050406030204" pitchFamily="18" charset="0"/>
                                          </a:rPr>
                                          <m:t>𝑦</m:t>
                                        </m:r>
                                      </m:e>
                                    </m:d>
                                    <m:r>
                                      <a:rPr lang="en-US" sz="2000" b="0" i="1">
                                        <a:latin typeface="Cambria Math" panose="02040503050406030204" pitchFamily="18" charset="0"/>
                                      </a:rPr>
                                      <m:t>=</m:t>
                                    </m:r>
                                    <m:r>
                                      <a:rPr lang="en-US" sz="2000" b="0" i="1">
                                        <a:latin typeface="Cambria Math" panose="02040503050406030204" pitchFamily="18" charset="0"/>
                                      </a:rPr>
                                      <m:t>𝑖</m:t>
                                    </m:r>
                                    <m:r>
                                      <a:rPr lang="en-US" sz="2000" b="0" i="1">
                                        <a:latin typeface="Cambria Math" panose="02040503050406030204" pitchFamily="18" charset="0"/>
                                      </a:rPr>
                                      <m:t> </m:t>
                                    </m:r>
                                    <m:r>
                                      <a:rPr lang="en-US" sz="2000" b="0" i="1">
                                        <a:latin typeface="Cambria Math" panose="02040503050406030204" pitchFamily="18" charset="0"/>
                                      </a:rPr>
                                      <m:t>𝑎𝑛𝑑</m:t>
                                    </m:r>
                                    <m:r>
                                      <a:rPr lang="en-US" sz="2000" b="0" i="1">
                                        <a:latin typeface="Cambria Math" panose="02040503050406030204" pitchFamily="18" charset="0"/>
                                      </a:rPr>
                                      <m:t> </m:t>
                                    </m:r>
                                    <m:r>
                                      <a:rPr lang="en-US" sz="2000" b="0" i="1">
                                        <a:latin typeface="Cambria Math" panose="02040503050406030204" pitchFamily="18" charset="0"/>
                                      </a:rPr>
                                      <m:t>𝐼</m:t>
                                    </m:r>
                                    <m:d>
                                      <m:dPr>
                                        <m:ctrlPr>
                                          <a:rPr lang="en-US" sz="2000" b="0" i="1">
                                            <a:latin typeface="Cambria Math" panose="02040503050406030204" pitchFamily="18" charset="0"/>
                                          </a:rPr>
                                        </m:ctrlPr>
                                      </m:dPr>
                                      <m:e>
                                        <m:r>
                                          <a:rPr lang="en-US" sz="2000" b="0" i="1">
                                            <a:latin typeface="Cambria Math" panose="02040503050406030204" pitchFamily="18" charset="0"/>
                                          </a:rPr>
                                          <m:t>𝑥</m:t>
                                        </m:r>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 </m:t>
                                        </m:r>
                                        <m:r>
                                          <a:rPr lang="en-US" sz="2000" b="0" i="1">
                                            <a:latin typeface="Cambria Math" panose="02040503050406030204" pitchFamily="18" charset="0"/>
                                          </a:rPr>
                                          <m:t>𝑦</m:t>
                                        </m:r>
                                        <m:r>
                                          <a:rPr lang="en-US" sz="2000" b="0" i="1">
                                            <a:latin typeface="Cambria Math" panose="02040503050406030204" pitchFamily="18" charset="0"/>
                                          </a:rPr>
                                          <m:t>+∆</m:t>
                                        </m:r>
                                        <m:r>
                                          <a:rPr lang="en-US" sz="2000" b="0" i="1">
                                            <a:latin typeface="Cambria Math" panose="02040503050406030204" pitchFamily="18" charset="0"/>
                                          </a:rPr>
                                          <m:t>𝑦</m:t>
                                        </m:r>
                                      </m:e>
                                    </m:d>
                                    <m:r>
                                      <a:rPr lang="en-US" sz="2000" b="0" i="1">
                                        <a:latin typeface="Cambria Math" panose="02040503050406030204" pitchFamily="18" charset="0"/>
                                      </a:rPr>
                                      <m:t>=</m:t>
                                    </m:r>
                                    <m:r>
                                      <a:rPr lang="en-US" sz="2000" b="0" i="1">
                                        <a:latin typeface="Cambria Math" panose="02040503050406030204" pitchFamily="18" charset="0"/>
                                      </a:rPr>
                                      <m:t>𝑗</m:t>
                                    </m:r>
                                  </m:e>
                                </m:mr>
                                <m:mr>
                                  <m:e>
                                    <m:r>
                                      <a:rPr lang="en-US" sz="2000" b="0" i="1">
                                        <a:latin typeface="Cambria Math" panose="02040503050406030204" pitchFamily="18" charset="0"/>
                                      </a:rPr>
                                      <m:t>0, </m:t>
                                    </m:r>
                                    <m:r>
                                      <a:rPr lang="en-US" sz="2000" b="0" i="1">
                                        <a:latin typeface="Cambria Math" panose="02040503050406030204" pitchFamily="18" charset="0"/>
                                      </a:rPr>
                                      <m:t>𝑜𝑡h𝑒𝑟𝑤𝑖𝑠𝑒</m:t>
                                    </m:r>
                                  </m:e>
                                </m:mr>
                              </m:m>
                            </m:e>
                          </m:d>
                        </m:e>
                      </m:nary>
                    </m:oMath>
                  </m:oMathPara>
                </a14:m>
                <a:endParaRPr lang="en-US" altLang="zh-CN" sz="2000" b="0" dirty="0" smtClean="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endParaRPr lang="en-US" sz="2000" b="0" dirty="0" smtClean="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2000" b="0" dirty="0" smtClean="0">
                    <a:latin typeface="Times New Roman" panose="02020603050405020304" pitchFamily="18" charset="0"/>
                    <a:cs typeface="Times New Roman" panose="02020603050405020304" pitchFamily="18" charset="0"/>
                  </a:rPr>
                  <a:t>Offset </a:t>
                </a:r>
                <a:r>
                  <a:rPr lang="en-US" sz="2000" b="0" dirty="0">
                    <a:latin typeface="Times New Roman" panose="02020603050405020304" pitchFamily="18" charset="0"/>
                    <a:cs typeface="Times New Roman" panose="02020603050405020304" pitchFamily="18" charset="0"/>
                  </a:rPr>
                  <a:t>value </a:t>
                </a:r>
                <a14:m>
                  <m:oMath xmlns:m="http://schemas.openxmlformats.org/officeDocument/2006/math">
                    <m:d>
                      <m:dPr>
                        <m:ctrlPr>
                          <a:rPr lang="en-US" sz="2000" b="0" i="1">
                            <a:latin typeface="Cambria Math" panose="02040503050406030204" pitchFamily="18" charset="0"/>
                          </a:rPr>
                        </m:ctrlPr>
                      </m:dPr>
                      <m:e>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 ∆</m:t>
                        </m:r>
                        <m:r>
                          <a:rPr lang="en-US" sz="2000" b="0" i="1">
                            <a:latin typeface="Cambria Math" panose="02040503050406030204" pitchFamily="18" charset="0"/>
                          </a:rPr>
                          <m:t>𝑦</m:t>
                        </m:r>
                      </m:e>
                    </m:d>
                  </m:oMath>
                </a14:m>
                <a:r>
                  <a:rPr lang="en-US" sz="2000" b="0" dirty="0">
                    <a:latin typeface="Times New Roman" panose="02020603050405020304" pitchFamily="18" charset="0"/>
                    <a:cs typeface="Times New Roman" panose="02020603050405020304" pitchFamily="18" charset="0"/>
                  </a:rPr>
                  <a:t> </a:t>
                </a:r>
                <a:r>
                  <a:rPr lang="en-US" sz="2000" b="0" dirty="0" smtClean="0">
                    <a:latin typeface="Times New Roman" panose="02020603050405020304" pitchFamily="18" charset="0"/>
                    <a:cs typeface="Times New Roman" panose="02020603050405020304" pitchFamily="18" charset="0"/>
                  </a:rPr>
                  <a:t>calculated </a:t>
                </a:r>
                <a:r>
                  <a:rPr lang="en-US" sz="2000" b="0" dirty="0">
                    <a:latin typeface="Times New Roman" panose="02020603050405020304" pitchFamily="18" charset="0"/>
                    <a:cs typeface="Times New Roman" panose="02020603050405020304" pitchFamily="18" charset="0"/>
                  </a:rPr>
                  <a:t>by </a:t>
                </a:r>
                <a:r>
                  <a:rPr lang="en-US" sz="2000" b="0" dirty="0" smtClean="0">
                    <a:latin typeface="Times New Roman" panose="02020603050405020304" pitchFamily="18" charset="0"/>
                    <a:cs typeface="Times New Roman" panose="02020603050405020304" pitchFamily="18" charset="0"/>
                  </a:rPr>
                  <a:t>spatial direction</a:t>
                </a:r>
                <a:endParaRPr lang="en-US" sz="2000" b="0" dirty="0">
                  <a:latin typeface="Times New Roman" panose="02020603050405020304" pitchFamily="18" charset="0"/>
                  <a:cs typeface="Times New Roman" panose="02020603050405020304" pitchFamily="18" charset="0"/>
                </a:endParaRPr>
              </a:p>
              <a:p>
                <a:r>
                  <a:rPr lang="en-US" sz="2000" b="0" dirty="0" smtClean="0"/>
                  <a:t>  </a:t>
                </a:r>
                <a14:m>
                  <m:oMath xmlns:m="http://schemas.openxmlformats.org/officeDocument/2006/math">
                    <m:r>
                      <a:rPr lang="en-US" sz="2000" b="0" i="1">
                        <a:latin typeface="Cambria Math" panose="02040503050406030204" pitchFamily="18" charset="0"/>
                      </a:rPr>
                      <m:t>0°</m:t>
                    </m:r>
                  </m:oMath>
                </a14:m>
                <a:r>
                  <a:rPr lang="en-US" sz="2000" b="0" dirty="0">
                    <a:latin typeface="Times New Roman" panose="02020603050405020304" pitchFamily="18" charset="0"/>
                    <a:cs typeface="Times New Roman" panose="02020603050405020304" pitchFamily="18" charset="0"/>
                  </a:rPr>
                  <a:t>, then </a:t>
                </a:r>
                <a14:m>
                  <m:oMath xmlns:m="http://schemas.openxmlformats.org/officeDocument/2006/math">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  0,  ∆</m:t>
                    </m:r>
                    <m:r>
                      <a:rPr lang="en-US" sz="2000" b="0" i="1">
                        <a:latin typeface="Cambria Math" panose="02040503050406030204" pitchFamily="18" charset="0"/>
                      </a:rPr>
                      <m:t>𝑦</m:t>
                    </m:r>
                    <m:r>
                      <a:rPr lang="en-US" sz="2000" b="0" i="1">
                        <a:latin typeface="Cambria Math" panose="02040503050406030204" pitchFamily="18" charset="0"/>
                      </a:rPr>
                      <m:t>=1</m:t>
                    </m:r>
                  </m:oMath>
                </a14:m>
                <a:endParaRPr lang="en-US" sz="2000" b="0" dirty="0">
                  <a:latin typeface="Times New Roman" panose="02020603050405020304" pitchFamily="18" charset="0"/>
                  <a:cs typeface="Times New Roman" panose="02020603050405020304" pitchFamily="18" charset="0"/>
                </a:endParaRPr>
              </a:p>
              <a:p>
                <a:r>
                  <a:rPr lang="en-US" sz="2000" b="0" dirty="0">
                    <a:latin typeface="Times New Roman" panose="02020603050405020304" pitchFamily="18" charset="0"/>
                    <a:cs typeface="Times New Roman" panose="02020603050405020304" pitchFamily="18" charset="0"/>
                  </a:rPr>
                  <a:t>  </a:t>
                </a:r>
                <a14:m>
                  <m:oMath xmlns:m="http://schemas.openxmlformats.org/officeDocument/2006/math">
                    <m:r>
                      <a:rPr lang="en-US" sz="2000" b="0" i="1">
                        <a:latin typeface="Cambria Math" panose="02040503050406030204" pitchFamily="18" charset="0"/>
                      </a:rPr>
                      <m:t>45°</m:t>
                    </m:r>
                  </m:oMath>
                </a14:m>
                <a:r>
                  <a:rPr lang="en-US" sz="2000" b="0" dirty="0">
                    <a:latin typeface="Times New Roman" panose="02020603050405020304" pitchFamily="18" charset="0"/>
                    <a:cs typeface="Times New Roman" panose="02020603050405020304" pitchFamily="18" charset="0"/>
                  </a:rPr>
                  <a:t>, then </a:t>
                </a:r>
                <a14:m>
                  <m:oMath xmlns:m="http://schemas.openxmlformats.org/officeDocument/2006/math">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  1,  ∆</m:t>
                    </m:r>
                    <m:r>
                      <a:rPr lang="en-US" sz="2000" b="0" i="1">
                        <a:latin typeface="Cambria Math" panose="02040503050406030204" pitchFamily="18" charset="0"/>
                      </a:rPr>
                      <m:t>𝑦</m:t>
                    </m:r>
                    <m:r>
                      <a:rPr lang="en-US" sz="2000" b="0" i="1">
                        <a:latin typeface="Cambria Math" panose="02040503050406030204" pitchFamily="18" charset="0"/>
                      </a:rPr>
                      <m:t>=1</m:t>
                    </m:r>
                  </m:oMath>
                </a14:m>
                <a:endParaRPr lang="en-US" sz="2000" b="0" dirty="0">
                  <a:latin typeface="Times New Roman" panose="02020603050405020304" pitchFamily="18" charset="0"/>
                  <a:cs typeface="Times New Roman" panose="02020603050405020304" pitchFamily="18" charset="0"/>
                </a:endParaRPr>
              </a:p>
              <a:p>
                <a:r>
                  <a:rPr lang="en-US" sz="2000" b="0" dirty="0">
                    <a:latin typeface="Times New Roman" panose="02020603050405020304" pitchFamily="18" charset="0"/>
                    <a:cs typeface="Times New Roman" panose="02020603050405020304" pitchFamily="18" charset="0"/>
                  </a:rPr>
                  <a:t>  </a:t>
                </a:r>
                <a14:m>
                  <m:oMath xmlns:m="http://schemas.openxmlformats.org/officeDocument/2006/math">
                    <m:r>
                      <a:rPr lang="en-US" sz="2000" b="0" i="1">
                        <a:latin typeface="Cambria Math" panose="02040503050406030204" pitchFamily="18" charset="0"/>
                      </a:rPr>
                      <m:t>90°</m:t>
                    </m:r>
                  </m:oMath>
                </a14:m>
                <a:r>
                  <a:rPr lang="en-US" sz="2000" b="0" dirty="0">
                    <a:latin typeface="Times New Roman" panose="02020603050405020304" pitchFamily="18" charset="0"/>
                    <a:cs typeface="Times New Roman" panose="02020603050405020304" pitchFamily="18" charset="0"/>
                  </a:rPr>
                  <a:t>, then </a:t>
                </a:r>
                <a14:m>
                  <m:oMath xmlns:m="http://schemas.openxmlformats.org/officeDocument/2006/math">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  1,  ∆</m:t>
                    </m:r>
                    <m:r>
                      <a:rPr lang="en-US" sz="2000" b="0" i="1">
                        <a:latin typeface="Cambria Math" panose="02040503050406030204" pitchFamily="18" charset="0"/>
                      </a:rPr>
                      <m:t>𝑦</m:t>
                    </m:r>
                    <m:r>
                      <a:rPr lang="en-US" sz="2000" b="0" i="1">
                        <a:latin typeface="Cambria Math" panose="02040503050406030204" pitchFamily="18" charset="0"/>
                      </a:rPr>
                      <m:t>=0</m:t>
                    </m:r>
                  </m:oMath>
                </a14:m>
                <a:endParaRPr lang="en-US" sz="2000" b="0" dirty="0">
                  <a:latin typeface="Times New Roman" panose="02020603050405020304" pitchFamily="18" charset="0"/>
                  <a:cs typeface="Times New Roman" panose="02020603050405020304" pitchFamily="18" charset="0"/>
                </a:endParaRPr>
              </a:p>
              <a:p>
                <a14:m>
                  <m:oMath xmlns:m="http://schemas.openxmlformats.org/officeDocument/2006/math">
                    <m:r>
                      <a:rPr lang="en-US" sz="2000" b="0" i="1">
                        <a:latin typeface="Cambria Math" panose="02040503050406030204" pitchFamily="18" charset="0"/>
                      </a:rPr>
                      <m:t>135°</m:t>
                    </m:r>
                  </m:oMath>
                </a14:m>
                <a:r>
                  <a:rPr lang="en-US" sz="2000" b="0" dirty="0">
                    <a:latin typeface="Times New Roman" panose="02020603050405020304" pitchFamily="18" charset="0"/>
                    <a:cs typeface="Times New Roman" panose="02020603050405020304" pitchFamily="18" charset="0"/>
                  </a:rPr>
                  <a:t>, </a:t>
                </a:r>
                <a:r>
                  <a:rPr lang="en-US" sz="2000" b="0" dirty="0" smtClean="0">
                    <a:latin typeface="Times New Roman" panose="02020603050405020304" pitchFamily="18" charset="0"/>
                    <a:cs typeface="Times New Roman" panose="02020603050405020304" pitchFamily="18" charset="0"/>
                  </a:rPr>
                  <a:t>then </a:t>
                </a:r>
                <a14:m>
                  <m:oMath xmlns:m="http://schemas.openxmlformats.org/officeDocument/2006/math">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=−1,  ∆</m:t>
                    </m:r>
                    <m:r>
                      <a:rPr lang="en-US" sz="2000" b="0" i="1">
                        <a:latin typeface="Cambria Math" panose="02040503050406030204" pitchFamily="18" charset="0"/>
                      </a:rPr>
                      <m:t>𝑦</m:t>
                    </m:r>
                    <m:r>
                      <a:rPr lang="en-US" sz="2000" b="0" i="1">
                        <a:latin typeface="Cambria Math" panose="02040503050406030204" pitchFamily="18" charset="0"/>
                      </a:rPr>
                      <m:t>=1</m:t>
                    </m:r>
                  </m:oMath>
                </a14:m>
                <a:endParaRPr lang="en-US" sz="2000" b="0" dirty="0">
                  <a:latin typeface="Times New Roman" panose="02020603050405020304" pitchFamily="18" charset="0"/>
                  <a:cs typeface="Times New Roman" panose="02020603050405020304" pitchFamily="18" charset="0"/>
                </a:endParaRPr>
              </a:p>
            </p:txBody>
          </p:sp>
        </mc:Choice>
        <mc:Fallback xmlns="">
          <p:sp>
            <p:nvSpPr>
              <p:cNvPr id="6" name="Rectangle 6"/>
              <p:cNvSpPr>
                <a:spLocks noGrp="1" noRot="1" noChangeAspect="1" noMove="1" noResize="1" noEditPoints="1" noAdjustHandles="1" noChangeArrowheads="1" noChangeShapeType="1" noTextEdit="1"/>
              </p:cNvSpPr>
              <p:nvPr>
                <p:ph type="body"/>
              </p:nvPr>
            </p:nvSpPr>
            <p:spPr>
              <a:xfrm>
                <a:off x="479425" y="1125855"/>
                <a:ext cx="8226693" cy="5321300"/>
              </a:xfrm>
              <a:blipFill rotWithShape="0">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41082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 calcmode="lin" valueType="num">
                                      <p:cBhvr additive="base">
                                        <p:cTn id="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anim calcmode="lin" valueType="num">
                                      <p:cBhvr additive="base">
                                        <p:cTn id="1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 calcmode="lin" valueType="num">
                                      <p:cBhvr additive="base">
                                        <p:cTn id="1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 calcmode="lin" valueType="num">
                                      <p:cBhvr additive="base">
                                        <p:cTn id="1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anim calcmode="lin" valueType="num">
                                      <p:cBhvr additive="base">
                                        <p:cTn id="2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000120140530A18PPBG">
  <a:themeElements>
    <a:clrScheme name="kso_RED4">
      <a:dk1>
        <a:srgbClr val="494B4D"/>
      </a:dk1>
      <a:lt1>
        <a:srgbClr val="FFFFFF"/>
      </a:lt1>
      <a:dk2>
        <a:srgbClr val="3D3F41"/>
      </a:dk2>
      <a:lt2>
        <a:srgbClr val="FFFFFF"/>
      </a:lt2>
      <a:accent1>
        <a:srgbClr val="C68F2C"/>
      </a:accent1>
      <a:accent2>
        <a:srgbClr val="BB4A27"/>
      </a:accent2>
      <a:accent3>
        <a:srgbClr val="E68C68"/>
      </a:accent3>
      <a:accent4>
        <a:srgbClr val="8F2578"/>
      </a:accent4>
      <a:accent5>
        <a:srgbClr val="DCD834"/>
      </a:accent5>
      <a:accent6>
        <a:srgbClr val="9FBE3C"/>
      </a:accent6>
      <a:hlink>
        <a:srgbClr val="00B0F0"/>
      </a:hlink>
      <a:folHlink>
        <a:srgbClr val="AFB2B4"/>
      </a:folHlink>
    </a:clrScheme>
    <a:fontScheme name="KSO主题6">
      <a:majorFont>
        <a:latin typeface="Elephant"/>
        <a:ea typeface="幼圆"/>
        <a:cs typeface=""/>
      </a:majorFont>
      <a:minorFont>
        <a:latin typeface="Calibri"/>
        <a:ea typeface="华文新魏"/>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A000120140530A18PPBG</Template>
  <TotalTime>874</TotalTime>
  <Words>953</Words>
  <Application>Microsoft Office PowerPoint</Application>
  <PresentationFormat>On-screen Show (4:3)</PresentationFormat>
  <Paragraphs>291</Paragraphs>
  <Slides>24</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Microsoft YaHei</vt:lpstr>
      <vt:lpstr>宋体</vt:lpstr>
      <vt:lpstr>Arial</vt:lpstr>
      <vt:lpstr>Calibri</vt:lpstr>
      <vt:lpstr>Cambria Math</vt:lpstr>
      <vt:lpstr>方正舒体</vt:lpstr>
      <vt:lpstr>华文新魏</vt:lpstr>
      <vt:lpstr>Times New Roman</vt:lpstr>
      <vt:lpstr>Vrinda</vt:lpstr>
      <vt:lpstr>Wingdings</vt:lpstr>
      <vt:lpstr>幼圆</vt:lpstr>
      <vt:lpstr>A000120140530A18PPBG</vt:lpstr>
      <vt:lpstr>Study on Paddy Disease Detection using Color Co-occurrence Features</vt:lpstr>
      <vt:lpstr>Out-Line</vt:lpstr>
      <vt:lpstr>Introduction</vt:lpstr>
      <vt:lpstr>Why Paddy Diseses Detection?</vt:lpstr>
      <vt:lpstr>Background Study</vt:lpstr>
      <vt:lpstr>Workflow</vt:lpstr>
      <vt:lpstr>Image Acquisition</vt:lpstr>
      <vt:lpstr>Image Processing</vt:lpstr>
      <vt:lpstr>Feature Extraction [CCM]</vt:lpstr>
      <vt:lpstr>Textural Features</vt:lpstr>
      <vt:lpstr>Textural Features [Cont.]</vt:lpstr>
      <vt:lpstr>Feature Selection</vt:lpstr>
      <vt:lpstr>Classification</vt:lpstr>
      <vt:lpstr>Classification [Cont.]</vt:lpstr>
      <vt:lpstr>Model Overview</vt:lpstr>
      <vt:lpstr>Result Analysis</vt:lpstr>
      <vt:lpstr>Result Analysis [cont.]</vt:lpstr>
      <vt:lpstr>Result Analysis [cont.]</vt:lpstr>
      <vt:lpstr>Result Analysis [cont.]</vt:lpstr>
      <vt:lpstr>Conclusion</vt:lpstr>
      <vt:lpstr>Reference</vt:lpstr>
      <vt:lpstr>Reference [cont.]</vt:lpstr>
      <vt:lpstr>THANK YOU</vt:lpstr>
      <vt:lpstr>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fdsa</dc:title>
  <dc:creator>admin</dc:creator>
  <cp:lastModifiedBy>Protap Chandra Ghose</cp:lastModifiedBy>
  <cp:revision>192</cp:revision>
  <dcterms:created xsi:type="dcterms:W3CDTF">2014-06-03T02:52:00Z</dcterms:created>
  <dcterms:modified xsi:type="dcterms:W3CDTF">2018-02-17T02:47:31Z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文件">
    <vt:lpwstr/>
  </property>
  <property fmtid="{D5CDD505-2E9C-101B-9397-08002B2CF9AE}" pid="3" name="标题">
    <vt:lpwstr>²ÄÖÊÎÆÀí±³¾°_A000120140530A18PPBG</vt:lpwstr>
  </property>
  <property fmtid="{D5CDD505-2E9C-101B-9397-08002B2CF9AE}" pid="4" name="关键字">
    <vt:lpwstr>³±Á÷¸´¹Å 4:3 »Æ »ÆÉ« ÎÆÀí ²ÄÖÊ ¼ò½à V1</vt:lpwstr>
  </property>
  <property fmtid="{D5CDD505-2E9C-101B-9397-08002B2CF9AE}" pid="5" name="KSOProductBuildVer">
    <vt:lpwstr>1033-10.2.0.5934</vt:lpwstr>
  </property>
</Properties>
</file>