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6"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ebec2e12b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ebec2e12b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ebec2e12b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ebec2e12b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bee9230e4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bee9230e4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bee9230e4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bee9230e4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bee9230e4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bee9230e4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bee9230e4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bee9230e4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bee9230e4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ebee9230e4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bee9230e4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bee9230e4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ebee9230e4_2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bee9230e4_2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0" y="0"/>
            <a:ext cx="9144000" cy="5145935"/>
          </a:xfrm>
          <a:prstGeom prst="rect">
            <a:avLst/>
          </a:prstGeom>
          <a:noFill/>
          <a:ln>
            <a:noFill/>
          </a:ln>
        </p:spPr>
      </p:pic>
      <p:sp>
        <p:nvSpPr>
          <p:cNvPr id="57" name="Google Shape;57;p13"/>
          <p:cNvSpPr txBox="1"/>
          <p:nvPr/>
        </p:nvSpPr>
        <p:spPr>
          <a:xfrm>
            <a:off x="146600" y="2883300"/>
            <a:ext cx="8833200" cy="20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Team Details</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GB" sz="1800" dirty="0"/>
              <a:t>Team Name: </a:t>
            </a:r>
            <a:r>
              <a:rPr lang="en-GB" sz="1800" b="1" dirty="0"/>
              <a:t>PANJURULI</a:t>
            </a:r>
            <a:endParaRPr sz="1800" b="1" dirty="0"/>
          </a:p>
          <a:p>
            <a:pPr marL="457200" lvl="0" indent="-342900" algn="l" rtl="0">
              <a:spcBef>
                <a:spcPts val="0"/>
              </a:spcBef>
              <a:spcAft>
                <a:spcPts val="0"/>
              </a:spcAft>
              <a:buSzPts val="1800"/>
              <a:buChar char="●"/>
            </a:pPr>
            <a:r>
              <a:rPr lang="en-GB" sz="1800" dirty="0"/>
              <a:t>Team Leader Name: </a:t>
            </a:r>
            <a:r>
              <a:rPr lang="en-GB" sz="1800" b="1" dirty="0"/>
              <a:t>ARUNKUMAR P	</a:t>
            </a:r>
            <a:endParaRPr sz="1800" b="1" dirty="0"/>
          </a:p>
          <a:p>
            <a:pPr marL="457200" lvl="0" indent="-342900" algn="l" rtl="0">
              <a:spcBef>
                <a:spcPts val="0"/>
              </a:spcBef>
              <a:spcAft>
                <a:spcPts val="0"/>
              </a:spcAft>
              <a:buSzPts val="1800"/>
              <a:buChar char="●"/>
            </a:pPr>
            <a:r>
              <a:rPr lang="en-GB" sz="1800" dirty="0"/>
              <a:t>Problem Statement: </a:t>
            </a:r>
            <a:endParaRPr sz="1800" dirty="0">
              <a:solidFill>
                <a:schemeClr val="dk1"/>
              </a:solidFill>
            </a:endParaRPr>
          </a:p>
          <a:p>
            <a:pPr marL="0" lvl="0" indent="0" algn="l" rtl="0">
              <a:spcBef>
                <a:spcPts val="0"/>
              </a:spcBef>
              <a:spcAft>
                <a:spcPts val="0"/>
              </a:spcAft>
              <a:buNone/>
            </a:pPr>
            <a:r>
              <a:rPr lang="en-IN" dirty="0">
                <a:latin typeface="+mn-lt"/>
                <a:cs typeface="Times New Roman" panose="02020603050405020304" pitchFamily="18" charset="0"/>
              </a:rPr>
              <a:t>Harvesting of groundnut is one of the most important operations in groundnut cultivation. </a:t>
            </a:r>
          </a:p>
          <a:p>
            <a:pPr marL="0" lvl="0" indent="0" algn="l" rtl="0">
              <a:spcBef>
                <a:spcPts val="0"/>
              </a:spcBef>
              <a:spcAft>
                <a:spcPts val="0"/>
              </a:spcAft>
              <a:buNone/>
            </a:pPr>
            <a:r>
              <a:rPr lang="en-IN" dirty="0">
                <a:latin typeface="+mn-lt"/>
                <a:cs typeface="Times New Roman" panose="02020603050405020304" pitchFamily="18" charset="0"/>
              </a:rPr>
              <a:t>During peak seasons due to the non-availability of labour, delay in harvesting of groundnut and results in heavy losses. </a:t>
            </a:r>
            <a:endParaRPr dirty="0">
              <a:latin typeface="+mn-l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34" name="Google Shape;134;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35" name="Google Shape;135;p23"/>
          <p:cNvPicPr preferRelativeResize="0"/>
          <p:nvPr/>
        </p:nvPicPr>
        <p:blipFill rotWithShape="1">
          <a:blip r:embed="rId3">
            <a:alphaModFix/>
          </a:blip>
          <a:srcRect/>
          <a:stretch/>
        </p:blipFill>
        <p:spPr>
          <a:xfrm>
            <a:off x="0" y="0"/>
            <a:ext cx="9144000" cy="51459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4" name="Google Shape;64;p14"/>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65" name="Google Shape;65;p14"/>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Brief about the idea</a:t>
            </a:r>
            <a:endParaRPr sz="1800" b="1" dirty="0"/>
          </a:p>
        </p:txBody>
      </p:sp>
      <p:sp>
        <p:nvSpPr>
          <p:cNvPr id="2" name="TextBox 1">
            <a:extLst>
              <a:ext uri="{FF2B5EF4-FFF2-40B4-BE49-F238E27FC236}">
                <a16:creationId xmlns:a16="http://schemas.microsoft.com/office/drawing/2014/main" id="{B69565EF-FB37-DBE1-294D-8A895B730288}"/>
              </a:ext>
            </a:extLst>
          </p:cNvPr>
          <p:cNvSpPr txBox="1"/>
          <p:nvPr/>
        </p:nvSpPr>
        <p:spPr>
          <a:xfrm>
            <a:off x="237484" y="1650075"/>
            <a:ext cx="8747699" cy="32853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IN" dirty="0">
                <a:latin typeface="+mn-lt"/>
                <a:cs typeface="Times New Roman" panose="02020603050405020304" pitchFamily="18" charset="0"/>
              </a:rPr>
              <a:t>Remote controlled or Autonomous Harvesting machine is the solution of the problem.</a:t>
            </a:r>
          </a:p>
          <a:p>
            <a:pPr marL="285750" indent="-285750" algn="just">
              <a:lnSpc>
                <a:spcPct val="150000"/>
              </a:lnSpc>
              <a:buFont typeface="Wingdings" panose="05000000000000000000" pitchFamily="2" charset="2"/>
              <a:buChar char="v"/>
            </a:pPr>
            <a:r>
              <a:rPr lang="en-IN" dirty="0">
                <a:latin typeface="+mn-lt"/>
                <a:cs typeface="Times New Roman" panose="02020603050405020304" pitchFamily="18" charset="0"/>
              </a:rPr>
              <a:t>Farmers can easily handle and operate the machine while groundnut cultivation.</a:t>
            </a:r>
          </a:p>
          <a:p>
            <a:pPr marL="285750" indent="-285750" algn="just">
              <a:lnSpc>
                <a:spcPct val="150000"/>
              </a:lnSpc>
              <a:buFont typeface="Wingdings" panose="05000000000000000000" pitchFamily="2" charset="2"/>
              <a:buChar char="v"/>
            </a:pPr>
            <a:r>
              <a:rPr lang="en-IN" dirty="0">
                <a:latin typeface="+mn-lt"/>
                <a:cs typeface="Times New Roman" panose="02020603050405020304" pitchFamily="18" charset="0"/>
              </a:rPr>
              <a:t>The machine </a:t>
            </a:r>
            <a:r>
              <a:rPr lang="en-US" dirty="0">
                <a:latin typeface="+mn-lt"/>
                <a:cs typeface="Times New Roman" panose="02020603050405020304" pitchFamily="18" charset="0"/>
              </a:rPr>
              <a:t>will be able to uproot, pick and convey the plant and strip the pods from the plant while moving through the field.</a:t>
            </a:r>
          </a:p>
          <a:p>
            <a:pPr marL="285750" indent="-285750" algn="just">
              <a:lnSpc>
                <a:spcPct val="150000"/>
              </a:lnSpc>
              <a:buFont typeface="Wingdings" panose="05000000000000000000" pitchFamily="2" charset="2"/>
              <a:buChar char="v"/>
            </a:pPr>
            <a:r>
              <a:rPr lang="en-US" dirty="0">
                <a:latin typeface="+mn-lt"/>
                <a:cs typeface="Times New Roman" panose="02020603050405020304" pitchFamily="18" charset="0"/>
              </a:rPr>
              <a:t>The digging unit penetrates into the soil up to the desired depth and brings out the groundnut plants with pods on the ground surface. </a:t>
            </a:r>
          </a:p>
          <a:p>
            <a:pPr marL="285750" indent="-285750" algn="just">
              <a:lnSpc>
                <a:spcPct val="150000"/>
              </a:lnSpc>
              <a:buFont typeface="Wingdings" panose="05000000000000000000" pitchFamily="2" charset="2"/>
              <a:buChar char="v"/>
            </a:pPr>
            <a:r>
              <a:rPr lang="en-US" dirty="0">
                <a:latin typeface="+mn-lt"/>
                <a:cs typeface="Times New Roman" panose="02020603050405020304" pitchFamily="18" charset="0"/>
              </a:rPr>
              <a:t>Conveying unit will pick up the plant and convey it to pod stripping mechanism which stripped the pods from the plant due to its impact force and will allow them to fall into the collection unit. </a:t>
            </a:r>
          </a:p>
          <a:p>
            <a:pPr marL="285750" indent="-285750" algn="just">
              <a:lnSpc>
                <a:spcPct val="150000"/>
              </a:lnSpc>
              <a:buFont typeface="Wingdings" panose="05000000000000000000" pitchFamily="2" charset="2"/>
              <a:buChar char="v"/>
            </a:pPr>
            <a:r>
              <a:rPr lang="en-US" dirty="0">
                <a:latin typeface="+mn-lt"/>
                <a:cs typeface="Times New Roman" panose="02020603050405020304" pitchFamily="18" charset="0"/>
              </a:rPr>
              <a:t>The stripped pods and plants will be collected in separate collection unit.</a:t>
            </a:r>
          </a:p>
          <a:p>
            <a:pPr marL="285750" indent="-285750" algn="just">
              <a:lnSpc>
                <a:spcPct val="150000"/>
              </a:lnSpc>
              <a:buFont typeface="Wingdings" panose="05000000000000000000" pitchFamily="2" charset="2"/>
              <a:buChar char="v"/>
            </a:pPr>
            <a:r>
              <a:rPr lang="en-US" dirty="0">
                <a:latin typeface="+mn-lt"/>
                <a:cs typeface="Times New Roman" panose="02020603050405020304" pitchFamily="18" charset="0"/>
              </a:rPr>
              <a:t>The machine fully working by the battery power and operated by single farmer or autonomous.</a:t>
            </a:r>
            <a:endParaRPr lang="en-IN" dirty="0">
              <a:latin typeface="+mn-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73" name="Google Shape;73;p15"/>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Opportunities</a:t>
            </a:r>
          </a:p>
          <a:p>
            <a:pPr marL="285750" lvl="0" indent="-285750" algn="l" rtl="0">
              <a:lnSpc>
                <a:spcPct val="150000"/>
              </a:lnSpc>
              <a:spcBef>
                <a:spcPts val="0"/>
              </a:spcBef>
              <a:spcAft>
                <a:spcPts val="0"/>
              </a:spcAft>
              <a:buFont typeface="Wingdings" panose="05000000000000000000" pitchFamily="2" charset="2"/>
              <a:buChar char="v"/>
            </a:pPr>
            <a:r>
              <a:rPr lang="en-GB" sz="1800" dirty="0">
                <a:latin typeface="+mn-lt"/>
              </a:rPr>
              <a:t>It is a remote controlled or autonomous harvester, so farmers can easily adopt with the machines.</a:t>
            </a:r>
          </a:p>
          <a:p>
            <a:pPr marL="285750" lvl="0" indent="-285750" algn="l" rtl="0">
              <a:lnSpc>
                <a:spcPct val="150000"/>
              </a:lnSpc>
              <a:spcBef>
                <a:spcPts val="0"/>
              </a:spcBef>
              <a:spcAft>
                <a:spcPts val="0"/>
              </a:spcAft>
              <a:buFont typeface="Wingdings" panose="05000000000000000000" pitchFamily="2" charset="2"/>
              <a:buChar char="v"/>
            </a:pPr>
            <a:r>
              <a:rPr lang="en-GB" sz="1800" dirty="0">
                <a:latin typeface="+mn-lt"/>
              </a:rPr>
              <a:t>There is no more manpower requirements.</a:t>
            </a:r>
          </a:p>
          <a:p>
            <a:pPr marL="285750" lvl="0" indent="-285750" algn="l" rtl="0">
              <a:lnSpc>
                <a:spcPct val="150000"/>
              </a:lnSpc>
              <a:spcBef>
                <a:spcPts val="0"/>
              </a:spcBef>
              <a:spcAft>
                <a:spcPts val="0"/>
              </a:spcAft>
              <a:buFont typeface="Wingdings" panose="05000000000000000000" pitchFamily="2" charset="2"/>
              <a:buChar char="v"/>
            </a:pPr>
            <a:r>
              <a:rPr lang="en-GB" sz="1800" dirty="0">
                <a:latin typeface="+mn-lt"/>
              </a:rPr>
              <a:t>It minimize the manpower and increase the profitability and avoid the labour shortage problem.</a:t>
            </a:r>
          </a:p>
          <a:p>
            <a:pPr marL="0" lvl="0" indent="0" algn="l" rtl="0">
              <a:lnSpc>
                <a:spcPct val="150000"/>
              </a:lnSpc>
              <a:spcBef>
                <a:spcPts val="0"/>
              </a:spcBef>
              <a:spcAft>
                <a:spcPts val="0"/>
              </a:spcAft>
              <a:buNone/>
            </a:pPr>
            <a:r>
              <a:rPr lang="en-GB" sz="1800" b="1" dirty="0"/>
              <a:t>Unique selling proposition (USP)</a:t>
            </a:r>
          </a:p>
          <a:p>
            <a:pPr marL="285750" lvl="0" indent="-285750" algn="l" rtl="0">
              <a:lnSpc>
                <a:spcPct val="150000"/>
              </a:lnSpc>
              <a:spcBef>
                <a:spcPts val="0"/>
              </a:spcBef>
              <a:spcAft>
                <a:spcPts val="0"/>
              </a:spcAft>
              <a:buFont typeface="Wingdings" panose="05000000000000000000" pitchFamily="2" charset="2"/>
              <a:buChar char="v"/>
            </a:pPr>
            <a:r>
              <a:rPr lang="en-GB" sz="1800" dirty="0">
                <a:latin typeface="+mn-lt"/>
              </a:rPr>
              <a:t>Indian made harvest machine.</a:t>
            </a:r>
          </a:p>
          <a:p>
            <a:pPr marL="285750" lvl="0" indent="-285750" algn="l" rtl="0">
              <a:lnSpc>
                <a:spcPct val="150000"/>
              </a:lnSpc>
              <a:spcBef>
                <a:spcPts val="0"/>
              </a:spcBef>
              <a:spcAft>
                <a:spcPts val="0"/>
              </a:spcAft>
              <a:buFont typeface="Wingdings" panose="05000000000000000000" pitchFamily="2" charset="2"/>
              <a:buChar char="v"/>
            </a:pPr>
            <a:r>
              <a:rPr lang="en-GB" sz="1800" dirty="0">
                <a:latin typeface="+mn-lt"/>
              </a:rPr>
              <a:t>There is no required other attachments (ex. tractor)</a:t>
            </a:r>
          </a:p>
          <a:p>
            <a:pPr marL="285750" lvl="0" indent="-285750" algn="l" rtl="0">
              <a:lnSpc>
                <a:spcPct val="150000"/>
              </a:lnSpc>
              <a:spcBef>
                <a:spcPts val="0"/>
              </a:spcBef>
              <a:spcAft>
                <a:spcPts val="0"/>
              </a:spcAft>
              <a:buFont typeface="Wingdings" panose="05000000000000000000" pitchFamily="2" charset="2"/>
              <a:buChar char="v"/>
            </a:pPr>
            <a:r>
              <a:rPr lang="en-GB" sz="1800" dirty="0">
                <a:latin typeface="+mn-lt"/>
              </a:rPr>
              <a:t>Farmers can easily approach for any services.</a:t>
            </a:r>
          </a:p>
          <a:p>
            <a:pPr marL="0" lvl="0" indent="0" algn="l" rtl="0">
              <a:lnSpc>
                <a:spcPct val="150000"/>
              </a:lnSpc>
              <a:spcBef>
                <a:spcPts val="0"/>
              </a:spcBef>
              <a:spcAft>
                <a:spcPts val="0"/>
              </a:spcAft>
              <a:buNone/>
            </a:pPr>
            <a:endParaRPr lang="en-GB" sz="1800" b="1" dirty="0"/>
          </a:p>
          <a:p>
            <a:pPr marL="0" lvl="0" indent="0" algn="l" rtl="0">
              <a:lnSpc>
                <a:spcPct val="150000"/>
              </a:lnSpc>
              <a:spcBef>
                <a:spcPts val="0"/>
              </a:spcBef>
              <a:spcAft>
                <a:spcPts val="0"/>
              </a:spcAft>
              <a:buNone/>
            </a:pPr>
            <a:endParaRPr lang="en-GB" sz="1800" b="1" dirty="0"/>
          </a:p>
          <a:p>
            <a:pPr marL="0" lvl="0" indent="0" algn="l" rtl="0">
              <a:spcBef>
                <a:spcPts val="0"/>
              </a:spcBef>
              <a:spcAft>
                <a:spcPts val="0"/>
              </a:spcAft>
              <a:buNone/>
            </a:pPr>
            <a:endParaRPr lang="en-GB" sz="1800" dirty="0"/>
          </a:p>
          <a:p>
            <a:pPr marL="0" lvl="0" indent="0" algn="l" rtl="0">
              <a:spcBef>
                <a:spcPts val="0"/>
              </a:spcBef>
              <a:spcAft>
                <a:spcPts val="0"/>
              </a:spcAft>
              <a:buNone/>
            </a:pPr>
            <a:endParaRPr lang="en-GB"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9" name="Google Shape;79;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0" name="Google Shape;80;p16"/>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81" name="Google Shape;81;p16"/>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List of features offered by the solution</a:t>
            </a:r>
          </a:p>
          <a:p>
            <a:pPr marL="0" lvl="0" indent="0" algn="l" rtl="0">
              <a:spcBef>
                <a:spcPts val="0"/>
              </a:spcBef>
              <a:spcAft>
                <a:spcPts val="0"/>
              </a:spcAft>
              <a:buNone/>
            </a:pPr>
            <a:endParaRPr lang="en-GB" sz="1800" dirty="0"/>
          </a:p>
          <a:p>
            <a:pPr marL="285750" lvl="0" indent="-285750" algn="l" rtl="0">
              <a:lnSpc>
                <a:spcPct val="150000"/>
              </a:lnSpc>
              <a:spcBef>
                <a:spcPts val="0"/>
              </a:spcBef>
              <a:spcAft>
                <a:spcPts val="0"/>
              </a:spcAft>
              <a:buFont typeface="Wingdings" panose="05000000000000000000" pitchFamily="2" charset="2"/>
              <a:buChar char="v"/>
            </a:pPr>
            <a:r>
              <a:rPr lang="en-GB" dirty="0">
                <a:latin typeface="+mn-lt"/>
                <a:cs typeface="Times New Roman" panose="02020603050405020304" pitchFamily="18" charset="0"/>
              </a:rPr>
              <a:t>Remote controlled or autonomous operations.</a:t>
            </a:r>
          </a:p>
          <a:p>
            <a:pPr marL="285750" lvl="0" indent="-285750" algn="l" rtl="0">
              <a:lnSpc>
                <a:spcPct val="150000"/>
              </a:lnSpc>
              <a:spcBef>
                <a:spcPts val="0"/>
              </a:spcBef>
              <a:spcAft>
                <a:spcPts val="0"/>
              </a:spcAft>
              <a:buFont typeface="Wingdings" panose="05000000000000000000" pitchFamily="2" charset="2"/>
              <a:buChar char="v"/>
            </a:pPr>
            <a:r>
              <a:rPr lang="en-GB" dirty="0">
                <a:latin typeface="+mn-lt"/>
                <a:cs typeface="Times New Roman" panose="02020603050405020304" pitchFamily="18" charset="0"/>
              </a:rPr>
              <a:t>Battery powered machine operations.</a:t>
            </a:r>
          </a:p>
          <a:p>
            <a:pPr marL="285750" lvl="0" indent="-285750" algn="l" rtl="0">
              <a:lnSpc>
                <a:spcPct val="150000"/>
              </a:lnSpc>
              <a:spcBef>
                <a:spcPts val="0"/>
              </a:spcBef>
              <a:spcAft>
                <a:spcPts val="0"/>
              </a:spcAft>
              <a:buFont typeface="Wingdings" panose="05000000000000000000" pitchFamily="2" charset="2"/>
              <a:buChar char="v"/>
            </a:pPr>
            <a:r>
              <a:rPr lang="en-US" dirty="0">
                <a:latin typeface="+mn-lt"/>
                <a:cs typeface="Times New Roman" panose="02020603050405020304" pitchFamily="18" charset="0"/>
              </a:rPr>
              <a:t>it will save the time and labor cost in the harvesting of groundnut.</a:t>
            </a:r>
          </a:p>
          <a:p>
            <a:pPr marL="285750" lvl="0" indent="-285750" algn="l" rtl="0">
              <a:lnSpc>
                <a:spcPct val="150000"/>
              </a:lnSpc>
              <a:spcBef>
                <a:spcPts val="0"/>
              </a:spcBef>
              <a:spcAft>
                <a:spcPts val="0"/>
              </a:spcAft>
              <a:buFont typeface="Wingdings" panose="05000000000000000000" pitchFamily="2" charset="2"/>
              <a:buChar char="v"/>
            </a:pPr>
            <a:r>
              <a:rPr lang="en-US" dirty="0">
                <a:latin typeface="+mn-lt"/>
                <a:cs typeface="Times New Roman" panose="02020603050405020304" pitchFamily="18" charset="0"/>
              </a:rPr>
              <a:t>Portable size machine.</a:t>
            </a:r>
          </a:p>
          <a:p>
            <a:pPr marL="285750" lvl="0" indent="-285750" algn="l" rtl="0">
              <a:lnSpc>
                <a:spcPct val="150000"/>
              </a:lnSpc>
              <a:spcBef>
                <a:spcPts val="0"/>
              </a:spcBef>
              <a:spcAft>
                <a:spcPts val="0"/>
              </a:spcAft>
              <a:buFont typeface="Wingdings" panose="05000000000000000000" pitchFamily="2" charset="2"/>
              <a:buChar char="v"/>
            </a:pPr>
            <a:r>
              <a:rPr lang="en-US" dirty="0">
                <a:latin typeface="+mn-lt"/>
                <a:cs typeface="Times New Roman" panose="02020603050405020304" pitchFamily="18" charset="0"/>
              </a:rPr>
              <a:t>Extra attachment with groundnut pod separator.</a:t>
            </a:r>
          </a:p>
          <a:p>
            <a:pPr marL="0" lvl="0" indent="0" algn="l" rtl="0">
              <a:spcBef>
                <a:spcPts val="0"/>
              </a:spcBef>
              <a:spcAft>
                <a:spcPts val="0"/>
              </a:spcAft>
              <a:buNone/>
            </a:pPr>
            <a:endParaRPr lang="en-GB" dirty="0">
              <a:latin typeface="+mn-lt"/>
            </a:endParaRPr>
          </a:p>
          <a:p>
            <a:pPr marL="0" lvl="0" indent="0" algn="l" rtl="0">
              <a:spcBef>
                <a:spcPts val="0"/>
              </a:spcBef>
              <a:spcAft>
                <a:spcPts val="0"/>
              </a:spcAft>
              <a:buNone/>
            </a:pPr>
            <a:endParaRPr lang="en-GB" sz="1800" dirty="0">
              <a:latin typeface="+mn-lt"/>
            </a:endParaRPr>
          </a:p>
          <a:p>
            <a:pPr marL="0" lvl="0" indent="0" algn="l" rtl="0">
              <a:spcBef>
                <a:spcPts val="0"/>
              </a:spcBef>
              <a:spcAft>
                <a:spcPts val="0"/>
              </a:spcAft>
              <a:buNone/>
            </a:pP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7" name="Google Shape;87;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8" name="Google Shape;88;p17"/>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89" name="Google Shape;89;p17"/>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Process flow diagram or Use-case diagram</a:t>
            </a:r>
            <a:endParaRPr sz="1800" b="1" dirty="0"/>
          </a:p>
        </p:txBody>
      </p:sp>
      <p:sp>
        <p:nvSpPr>
          <p:cNvPr id="2" name="Rectangle: Rounded Corners 1">
            <a:extLst>
              <a:ext uri="{FF2B5EF4-FFF2-40B4-BE49-F238E27FC236}">
                <a16:creationId xmlns:a16="http://schemas.microsoft.com/office/drawing/2014/main" id="{097FAEDB-C2E5-2D0C-7AE7-6EF3CE434552}"/>
              </a:ext>
            </a:extLst>
          </p:cNvPr>
          <p:cNvSpPr/>
          <p:nvPr/>
        </p:nvSpPr>
        <p:spPr>
          <a:xfrm>
            <a:off x="557561" y="2571750"/>
            <a:ext cx="9144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Power on the mower</a:t>
            </a:r>
          </a:p>
        </p:txBody>
      </p:sp>
      <p:sp>
        <p:nvSpPr>
          <p:cNvPr id="3" name="Rectangle: Rounded Corners 2">
            <a:extLst>
              <a:ext uri="{FF2B5EF4-FFF2-40B4-BE49-F238E27FC236}">
                <a16:creationId xmlns:a16="http://schemas.microsoft.com/office/drawing/2014/main" id="{83C9908F-906A-3953-0ABB-BE7C26C62767}"/>
              </a:ext>
            </a:extLst>
          </p:cNvPr>
          <p:cNvSpPr/>
          <p:nvPr/>
        </p:nvSpPr>
        <p:spPr>
          <a:xfrm>
            <a:off x="1717814" y="2571750"/>
            <a:ext cx="9144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Moving to the field</a:t>
            </a:r>
          </a:p>
        </p:txBody>
      </p:sp>
      <p:sp>
        <p:nvSpPr>
          <p:cNvPr id="4" name="Rectangle: Rounded Corners 3">
            <a:extLst>
              <a:ext uri="{FF2B5EF4-FFF2-40B4-BE49-F238E27FC236}">
                <a16:creationId xmlns:a16="http://schemas.microsoft.com/office/drawing/2014/main" id="{0F71F6A9-6B28-252E-F65B-1B0684AB3609}"/>
              </a:ext>
            </a:extLst>
          </p:cNvPr>
          <p:cNvSpPr/>
          <p:nvPr/>
        </p:nvSpPr>
        <p:spPr>
          <a:xfrm>
            <a:off x="2826554" y="2599955"/>
            <a:ext cx="1433212"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Digging the soil by mechanism</a:t>
            </a:r>
          </a:p>
        </p:txBody>
      </p:sp>
      <p:sp>
        <p:nvSpPr>
          <p:cNvPr id="5" name="Rectangle: Rounded Corners 4">
            <a:extLst>
              <a:ext uri="{FF2B5EF4-FFF2-40B4-BE49-F238E27FC236}">
                <a16:creationId xmlns:a16="http://schemas.microsoft.com/office/drawing/2014/main" id="{9A0CF4F5-E624-9949-1877-B65AB5905A6B}"/>
              </a:ext>
            </a:extLst>
          </p:cNvPr>
          <p:cNvSpPr/>
          <p:nvPr/>
        </p:nvSpPr>
        <p:spPr>
          <a:xfrm>
            <a:off x="4473175" y="2581559"/>
            <a:ext cx="1433212"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Unplugging the plant</a:t>
            </a:r>
          </a:p>
        </p:txBody>
      </p:sp>
      <p:sp>
        <p:nvSpPr>
          <p:cNvPr id="6" name="Rectangle: Rounded Corners 5">
            <a:extLst>
              <a:ext uri="{FF2B5EF4-FFF2-40B4-BE49-F238E27FC236}">
                <a16:creationId xmlns:a16="http://schemas.microsoft.com/office/drawing/2014/main" id="{2763BE18-DF57-5F2D-DBF7-FEA4B08B6B81}"/>
              </a:ext>
            </a:extLst>
          </p:cNvPr>
          <p:cNvSpPr/>
          <p:nvPr/>
        </p:nvSpPr>
        <p:spPr>
          <a:xfrm>
            <a:off x="6058014" y="2588529"/>
            <a:ext cx="1433212"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Convey the plant to storage</a:t>
            </a:r>
          </a:p>
        </p:txBody>
      </p:sp>
      <p:sp>
        <p:nvSpPr>
          <p:cNvPr id="7" name="Rectangle: Rounded Corners 6">
            <a:extLst>
              <a:ext uri="{FF2B5EF4-FFF2-40B4-BE49-F238E27FC236}">
                <a16:creationId xmlns:a16="http://schemas.microsoft.com/office/drawing/2014/main" id="{7CD8632F-62E5-6496-01F5-9314F83F20BD}"/>
              </a:ext>
            </a:extLst>
          </p:cNvPr>
          <p:cNvSpPr/>
          <p:nvPr/>
        </p:nvSpPr>
        <p:spPr>
          <a:xfrm>
            <a:off x="6058014" y="3792810"/>
            <a:ext cx="1433212"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Remove the pod &amp; separate the seed</a:t>
            </a:r>
          </a:p>
        </p:txBody>
      </p:sp>
      <p:sp>
        <p:nvSpPr>
          <p:cNvPr id="8" name="Rectangle: Rounded Corners 7">
            <a:extLst>
              <a:ext uri="{FF2B5EF4-FFF2-40B4-BE49-F238E27FC236}">
                <a16:creationId xmlns:a16="http://schemas.microsoft.com/office/drawing/2014/main" id="{0483F46C-C28E-BE45-6982-B646291B58A6}"/>
              </a:ext>
            </a:extLst>
          </p:cNvPr>
          <p:cNvSpPr/>
          <p:nvPr/>
        </p:nvSpPr>
        <p:spPr>
          <a:xfrm>
            <a:off x="1271239" y="3710455"/>
            <a:ext cx="1724722"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Either autonomous or remote controlled</a:t>
            </a:r>
          </a:p>
        </p:txBody>
      </p:sp>
      <p:sp>
        <p:nvSpPr>
          <p:cNvPr id="9" name="Arrow: Right 8">
            <a:extLst>
              <a:ext uri="{FF2B5EF4-FFF2-40B4-BE49-F238E27FC236}">
                <a16:creationId xmlns:a16="http://schemas.microsoft.com/office/drawing/2014/main" id="{3C00F347-E6A7-AE99-625D-27B3713BB308}"/>
              </a:ext>
            </a:extLst>
          </p:cNvPr>
          <p:cNvSpPr/>
          <p:nvPr/>
        </p:nvSpPr>
        <p:spPr>
          <a:xfrm>
            <a:off x="1471961" y="2942808"/>
            <a:ext cx="245853" cy="13492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Arrow: Right 9">
            <a:extLst>
              <a:ext uri="{FF2B5EF4-FFF2-40B4-BE49-F238E27FC236}">
                <a16:creationId xmlns:a16="http://schemas.microsoft.com/office/drawing/2014/main" id="{5212AC81-37B2-A52A-8882-77AF08C27054}"/>
              </a:ext>
            </a:extLst>
          </p:cNvPr>
          <p:cNvSpPr/>
          <p:nvPr/>
        </p:nvSpPr>
        <p:spPr>
          <a:xfrm>
            <a:off x="2653128" y="2978264"/>
            <a:ext cx="192495" cy="9947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Arrow: Right 10">
            <a:extLst>
              <a:ext uri="{FF2B5EF4-FFF2-40B4-BE49-F238E27FC236}">
                <a16:creationId xmlns:a16="http://schemas.microsoft.com/office/drawing/2014/main" id="{52CEE03A-9D21-C7D1-4ECC-68BCA4296687}"/>
              </a:ext>
            </a:extLst>
          </p:cNvPr>
          <p:cNvSpPr/>
          <p:nvPr/>
        </p:nvSpPr>
        <p:spPr>
          <a:xfrm>
            <a:off x="4251762" y="2989022"/>
            <a:ext cx="221413" cy="9947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Arrow: Right 11">
            <a:extLst>
              <a:ext uri="{FF2B5EF4-FFF2-40B4-BE49-F238E27FC236}">
                <a16:creationId xmlns:a16="http://schemas.microsoft.com/office/drawing/2014/main" id="{D964B2BA-DBF3-30DD-B75C-57B5D92395D1}"/>
              </a:ext>
            </a:extLst>
          </p:cNvPr>
          <p:cNvSpPr/>
          <p:nvPr/>
        </p:nvSpPr>
        <p:spPr>
          <a:xfrm>
            <a:off x="5898383" y="2972739"/>
            <a:ext cx="159631" cy="11575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Arrow: Right 12">
            <a:extLst>
              <a:ext uri="{FF2B5EF4-FFF2-40B4-BE49-F238E27FC236}">
                <a16:creationId xmlns:a16="http://schemas.microsoft.com/office/drawing/2014/main" id="{CAD81C33-F7D4-75BF-AC86-65471FE5953C}"/>
              </a:ext>
            </a:extLst>
          </p:cNvPr>
          <p:cNvSpPr/>
          <p:nvPr/>
        </p:nvSpPr>
        <p:spPr>
          <a:xfrm rot="5400000">
            <a:off x="6572358" y="3590551"/>
            <a:ext cx="288767" cy="11575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Arrow: Right 13">
            <a:extLst>
              <a:ext uri="{FF2B5EF4-FFF2-40B4-BE49-F238E27FC236}">
                <a16:creationId xmlns:a16="http://schemas.microsoft.com/office/drawing/2014/main" id="{39B95B7D-8342-9C8A-D1C9-03EA424218D4}"/>
              </a:ext>
            </a:extLst>
          </p:cNvPr>
          <p:cNvSpPr/>
          <p:nvPr/>
        </p:nvSpPr>
        <p:spPr>
          <a:xfrm rot="16200000">
            <a:off x="2081482" y="3533916"/>
            <a:ext cx="218909" cy="11575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03" name="Google Shape;103;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4" name="Google Shape;104;p19"/>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105" name="Google Shape;105;p19"/>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Architecture diagram of the proposed solution</a:t>
            </a:r>
            <a:endParaRPr sz="1800" b="1" dirty="0">
              <a:solidFill>
                <a:schemeClr val="dk2"/>
              </a:solidFill>
            </a:endParaRPr>
          </a:p>
        </p:txBody>
      </p:sp>
      <p:sp>
        <p:nvSpPr>
          <p:cNvPr id="2" name="Rectangle: Rounded Corners 1">
            <a:extLst>
              <a:ext uri="{FF2B5EF4-FFF2-40B4-BE49-F238E27FC236}">
                <a16:creationId xmlns:a16="http://schemas.microsoft.com/office/drawing/2014/main" id="{3965EEB8-C98A-ABC2-B334-1EC2A23CEFA5}"/>
              </a:ext>
            </a:extLst>
          </p:cNvPr>
          <p:cNvSpPr/>
          <p:nvPr/>
        </p:nvSpPr>
        <p:spPr>
          <a:xfrm>
            <a:off x="1813931" y="2339975"/>
            <a:ext cx="9144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mower</a:t>
            </a:r>
          </a:p>
        </p:txBody>
      </p:sp>
      <p:sp>
        <p:nvSpPr>
          <p:cNvPr id="3" name="Rectangle: Rounded Corners 2">
            <a:extLst>
              <a:ext uri="{FF2B5EF4-FFF2-40B4-BE49-F238E27FC236}">
                <a16:creationId xmlns:a16="http://schemas.microsoft.com/office/drawing/2014/main" id="{12059517-EF5D-6BC1-F873-C4BA611ABD60}"/>
              </a:ext>
            </a:extLst>
          </p:cNvPr>
          <p:cNvSpPr/>
          <p:nvPr/>
        </p:nvSpPr>
        <p:spPr>
          <a:xfrm>
            <a:off x="3040031" y="2358450"/>
            <a:ext cx="12261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Unplugging mechanism</a:t>
            </a:r>
          </a:p>
        </p:txBody>
      </p:sp>
      <p:sp>
        <p:nvSpPr>
          <p:cNvPr id="4" name="Rectangle: Rounded Corners 3">
            <a:extLst>
              <a:ext uri="{FF2B5EF4-FFF2-40B4-BE49-F238E27FC236}">
                <a16:creationId xmlns:a16="http://schemas.microsoft.com/office/drawing/2014/main" id="{9F55DBB8-1D38-B497-C1AE-A4D1A326A145}"/>
              </a:ext>
            </a:extLst>
          </p:cNvPr>
          <p:cNvSpPr/>
          <p:nvPr/>
        </p:nvSpPr>
        <p:spPr>
          <a:xfrm>
            <a:off x="4572000" y="2346205"/>
            <a:ext cx="109282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Conveyor </a:t>
            </a:r>
          </a:p>
        </p:txBody>
      </p:sp>
      <p:sp>
        <p:nvSpPr>
          <p:cNvPr id="5" name="Rectangle: Rounded Corners 4">
            <a:extLst>
              <a:ext uri="{FF2B5EF4-FFF2-40B4-BE49-F238E27FC236}">
                <a16:creationId xmlns:a16="http://schemas.microsoft.com/office/drawing/2014/main" id="{C92253D9-ACEA-BE57-58E4-C4BA1576CFAC}"/>
              </a:ext>
            </a:extLst>
          </p:cNvPr>
          <p:cNvSpPr/>
          <p:nvPr/>
        </p:nvSpPr>
        <p:spPr>
          <a:xfrm>
            <a:off x="1813931" y="3471930"/>
            <a:ext cx="9144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Wheel </a:t>
            </a:r>
          </a:p>
        </p:txBody>
      </p:sp>
      <p:sp>
        <p:nvSpPr>
          <p:cNvPr id="6" name="Rectangle: Rounded Corners 5">
            <a:extLst>
              <a:ext uri="{FF2B5EF4-FFF2-40B4-BE49-F238E27FC236}">
                <a16:creationId xmlns:a16="http://schemas.microsoft.com/office/drawing/2014/main" id="{E2B810C1-E54B-EEB4-A9C3-49635112015E}"/>
              </a:ext>
            </a:extLst>
          </p:cNvPr>
          <p:cNvSpPr/>
          <p:nvPr/>
        </p:nvSpPr>
        <p:spPr>
          <a:xfrm>
            <a:off x="1847647" y="1340705"/>
            <a:ext cx="9144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Power source</a:t>
            </a:r>
          </a:p>
        </p:txBody>
      </p:sp>
      <p:sp>
        <p:nvSpPr>
          <p:cNvPr id="7" name="Rectangle: Rounded Corners 6">
            <a:extLst>
              <a:ext uri="{FF2B5EF4-FFF2-40B4-BE49-F238E27FC236}">
                <a16:creationId xmlns:a16="http://schemas.microsoft.com/office/drawing/2014/main" id="{D34682EF-6573-CC62-741E-758FE4E61B9E}"/>
              </a:ext>
            </a:extLst>
          </p:cNvPr>
          <p:cNvSpPr/>
          <p:nvPr/>
        </p:nvSpPr>
        <p:spPr>
          <a:xfrm>
            <a:off x="5901642" y="2339975"/>
            <a:ext cx="109282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storage</a:t>
            </a:r>
          </a:p>
        </p:txBody>
      </p:sp>
      <p:sp>
        <p:nvSpPr>
          <p:cNvPr id="8" name="Rectangle: Rounded Corners 7">
            <a:extLst>
              <a:ext uri="{FF2B5EF4-FFF2-40B4-BE49-F238E27FC236}">
                <a16:creationId xmlns:a16="http://schemas.microsoft.com/office/drawing/2014/main" id="{59E68190-4877-D7BE-BC79-19F29F1B8408}"/>
              </a:ext>
            </a:extLst>
          </p:cNvPr>
          <p:cNvSpPr/>
          <p:nvPr/>
        </p:nvSpPr>
        <p:spPr>
          <a:xfrm>
            <a:off x="5982347" y="3514355"/>
            <a:ext cx="109282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Pod separator</a:t>
            </a:r>
          </a:p>
        </p:txBody>
      </p:sp>
      <p:sp>
        <p:nvSpPr>
          <p:cNvPr id="9" name="Arrow: Right 8">
            <a:extLst>
              <a:ext uri="{FF2B5EF4-FFF2-40B4-BE49-F238E27FC236}">
                <a16:creationId xmlns:a16="http://schemas.microsoft.com/office/drawing/2014/main" id="{7D5E40CA-DFFE-580C-0492-526A8DF1F3FC}"/>
              </a:ext>
            </a:extLst>
          </p:cNvPr>
          <p:cNvSpPr/>
          <p:nvPr/>
        </p:nvSpPr>
        <p:spPr>
          <a:xfrm>
            <a:off x="2728331" y="2712325"/>
            <a:ext cx="305869" cy="1675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Arrow: Right 9">
            <a:extLst>
              <a:ext uri="{FF2B5EF4-FFF2-40B4-BE49-F238E27FC236}">
                <a16:creationId xmlns:a16="http://schemas.microsoft.com/office/drawing/2014/main" id="{75937230-E280-047E-E63A-B1EF86D9FFB7}"/>
              </a:ext>
            </a:extLst>
          </p:cNvPr>
          <p:cNvSpPr/>
          <p:nvPr/>
        </p:nvSpPr>
        <p:spPr>
          <a:xfrm>
            <a:off x="4269042" y="2714907"/>
            <a:ext cx="305869" cy="1675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Arrow: Right 10">
            <a:extLst>
              <a:ext uri="{FF2B5EF4-FFF2-40B4-BE49-F238E27FC236}">
                <a16:creationId xmlns:a16="http://schemas.microsoft.com/office/drawing/2014/main" id="{05BD9551-85FE-B9C4-15B9-AF327A3F26A0}"/>
              </a:ext>
            </a:extLst>
          </p:cNvPr>
          <p:cNvSpPr/>
          <p:nvPr/>
        </p:nvSpPr>
        <p:spPr>
          <a:xfrm>
            <a:off x="5677011" y="2712324"/>
            <a:ext cx="224631" cy="1675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Arrow: Right 11">
            <a:extLst>
              <a:ext uri="{FF2B5EF4-FFF2-40B4-BE49-F238E27FC236}">
                <a16:creationId xmlns:a16="http://schemas.microsoft.com/office/drawing/2014/main" id="{E47DE648-C1FD-F1D2-5802-58F6F17EE3B7}"/>
              </a:ext>
            </a:extLst>
          </p:cNvPr>
          <p:cNvSpPr/>
          <p:nvPr/>
        </p:nvSpPr>
        <p:spPr>
          <a:xfrm rot="5400000">
            <a:off x="6353139" y="3299735"/>
            <a:ext cx="224631" cy="1675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Arrow: Right 12">
            <a:extLst>
              <a:ext uri="{FF2B5EF4-FFF2-40B4-BE49-F238E27FC236}">
                <a16:creationId xmlns:a16="http://schemas.microsoft.com/office/drawing/2014/main" id="{5A44D9E4-811C-5728-2FD2-A5F073473F05}"/>
              </a:ext>
            </a:extLst>
          </p:cNvPr>
          <p:cNvSpPr/>
          <p:nvPr/>
        </p:nvSpPr>
        <p:spPr>
          <a:xfrm rot="16200000">
            <a:off x="2158816" y="3289160"/>
            <a:ext cx="224631" cy="16752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Arrow: Right 13">
            <a:extLst>
              <a:ext uri="{FF2B5EF4-FFF2-40B4-BE49-F238E27FC236}">
                <a16:creationId xmlns:a16="http://schemas.microsoft.com/office/drawing/2014/main" id="{922717BF-8B80-2105-607F-48FDA532B8B8}"/>
              </a:ext>
            </a:extLst>
          </p:cNvPr>
          <p:cNvSpPr/>
          <p:nvPr/>
        </p:nvSpPr>
        <p:spPr>
          <a:xfrm rot="5400000">
            <a:off x="2224132" y="2227693"/>
            <a:ext cx="112317" cy="14920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1" name="Google Shape;111;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2" name="Google Shape;112;p20"/>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113" name="Google Shape;113;p20"/>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Technologies to be used in the solution</a:t>
            </a:r>
          </a:p>
          <a:p>
            <a:pPr marL="0" lvl="0" indent="0" algn="l" rtl="0">
              <a:spcBef>
                <a:spcPts val="0"/>
              </a:spcBef>
              <a:spcAft>
                <a:spcPts val="0"/>
              </a:spcAft>
              <a:buNone/>
            </a:pPr>
            <a:endParaRPr lang="en-GB" sz="1800" dirty="0"/>
          </a:p>
          <a:p>
            <a:pPr marL="285750" lvl="0" indent="-285750" algn="l" rtl="0">
              <a:lnSpc>
                <a:spcPct val="150000"/>
              </a:lnSpc>
              <a:spcBef>
                <a:spcPts val="0"/>
              </a:spcBef>
              <a:spcAft>
                <a:spcPts val="0"/>
              </a:spcAft>
              <a:buFont typeface="Wingdings" panose="05000000000000000000" pitchFamily="2" charset="2"/>
              <a:buChar char="v"/>
            </a:pPr>
            <a:r>
              <a:rPr lang="en-GB" sz="1800" dirty="0"/>
              <a:t>Remote controlled or UGV methods for mower.</a:t>
            </a:r>
          </a:p>
          <a:p>
            <a:pPr marL="285750" lvl="0" indent="-285750" algn="l" rtl="0">
              <a:lnSpc>
                <a:spcPct val="150000"/>
              </a:lnSpc>
              <a:spcBef>
                <a:spcPts val="0"/>
              </a:spcBef>
              <a:spcAft>
                <a:spcPts val="0"/>
              </a:spcAft>
              <a:buFont typeface="Wingdings" panose="05000000000000000000" pitchFamily="2" charset="2"/>
              <a:buChar char="v"/>
            </a:pPr>
            <a:r>
              <a:rPr lang="en-GB" sz="1800" dirty="0"/>
              <a:t>Chain and conveyor mechanism is used for unplugging and groundnut removal.</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9" name="Google Shape;119;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0" name="Google Shape;120;p21"/>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121" name="Google Shape;121;p21"/>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t>Estimated implementation cost (optional)</a:t>
            </a:r>
            <a:endParaRPr sz="1800">
              <a:solidFill>
                <a:schemeClr val="dk2"/>
              </a:solidFill>
            </a:endParaRPr>
          </a:p>
        </p:txBody>
      </p:sp>
      <p:graphicFrame>
        <p:nvGraphicFramePr>
          <p:cNvPr id="2" name="Table 1">
            <a:extLst>
              <a:ext uri="{FF2B5EF4-FFF2-40B4-BE49-F238E27FC236}">
                <a16:creationId xmlns:a16="http://schemas.microsoft.com/office/drawing/2014/main" id="{DE0F4834-DCA2-7C71-8B5A-694A70F5CFCA}"/>
              </a:ext>
            </a:extLst>
          </p:cNvPr>
          <p:cNvGraphicFramePr>
            <a:graphicFrameLocks noGrp="1"/>
          </p:cNvGraphicFramePr>
          <p:nvPr>
            <p:extLst>
              <p:ext uri="{D42A27DB-BD31-4B8C-83A1-F6EECF244321}">
                <p14:modId xmlns:p14="http://schemas.microsoft.com/office/powerpoint/2010/main" val="55955167"/>
              </p:ext>
            </p:extLst>
          </p:nvPr>
        </p:nvGraphicFramePr>
        <p:xfrm>
          <a:off x="1219198" y="1322972"/>
          <a:ext cx="7017835" cy="3708400"/>
        </p:xfrm>
        <a:graphic>
          <a:graphicData uri="http://schemas.openxmlformats.org/drawingml/2006/table">
            <a:tbl>
              <a:tblPr firstRow="1" bandRow="1">
                <a:tableStyleId>{5C22544A-7EE6-4342-B048-85BDC9FD1C3A}</a:tableStyleId>
              </a:tblPr>
              <a:tblGrid>
                <a:gridCol w="847276">
                  <a:extLst>
                    <a:ext uri="{9D8B030D-6E8A-4147-A177-3AD203B41FA5}">
                      <a16:colId xmlns:a16="http://schemas.microsoft.com/office/drawing/2014/main" val="711812892"/>
                    </a:ext>
                  </a:extLst>
                </a:gridCol>
                <a:gridCol w="3996743">
                  <a:extLst>
                    <a:ext uri="{9D8B030D-6E8A-4147-A177-3AD203B41FA5}">
                      <a16:colId xmlns:a16="http://schemas.microsoft.com/office/drawing/2014/main" val="98793662"/>
                    </a:ext>
                  </a:extLst>
                </a:gridCol>
                <a:gridCol w="2173816">
                  <a:extLst>
                    <a:ext uri="{9D8B030D-6E8A-4147-A177-3AD203B41FA5}">
                      <a16:colId xmlns:a16="http://schemas.microsoft.com/office/drawing/2014/main" val="3009652828"/>
                    </a:ext>
                  </a:extLst>
                </a:gridCol>
              </a:tblGrid>
              <a:tr h="370840">
                <a:tc>
                  <a:txBody>
                    <a:bodyPr/>
                    <a:lstStyle/>
                    <a:p>
                      <a:pPr algn="ctr"/>
                      <a:r>
                        <a:rPr lang="en-IN" dirty="0"/>
                        <a:t>S.NO</a:t>
                      </a:r>
                    </a:p>
                  </a:txBody>
                  <a:tcPr/>
                </a:tc>
                <a:tc>
                  <a:txBody>
                    <a:bodyPr/>
                    <a:lstStyle/>
                    <a:p>
                      <a:pPr algn="ctr"/>
                      <a:r>
                        <a:rPr lang="en-IN" dirty="0"/>
                        <a:t>DESCRIPTION</a:t>
                      </a:r>
                    </a:p>
                  </a:txBody>
                  <a:tcPr/>
                </a:tc>
                <a:tc>
                  <a:txBody>
                    <a:bodyPr/>
                    <a:lstStyle/>
                    <a:p>
                      <a:pPr algn="ctr"/>
                      <a:r>
                        <a:rPr lang="en-IN" dirty="0"/>
                        <a:t>AMOUNT</a:t>
                      </a:r>
                    </a:p>
                  </a:txBody>
                  <a:tcPr/>
                </a:tc>
                <a:extLst>
                  <a:ext uri="{0D108BD9-81ED-4DB2-BD59-A6C34878D82A}">
                    <a16:rowId xmlns:a16="http://schemas.microsoft.com/office/drawing/2014/main" val="3485656120"/>
                  </a:ext>
                </a:extLst>
              </a:tr>
              <a:tr h="370840">
                <a:tc>
                  <a:txBody>
                    <a:bodyPr/>
                    <a:lstStyle/>
                    <a:p>
                      <a:r>
                        <a:rPr lang="en-IN" dirty="0"/>
                        <a:t>1</a:t>
                      </a:r>
                    </a:p>
                  </a:txBody>
                  <a:tcPr/>
                </a:tc>
                <a:tc>
                  <a:txBody>
                    <a:bodyPr/>
                    <a:lstStyle/>
                    <a:p>
                      <a:r>
                        <a:rPr lang="en-IN" dirty="0"/>
                        <a:t>MOWER (MOVING ROBOT)</a:t>
                      </a:r>
                    </a:p>
                  </a:txBody>
                  <a:tcPr/>
                </a:tc>
                <a:tc>
                  <a:txBody>
                    <a:bodyPr/>
                    <a:lstStyle/>
                    <a:p>
                      <a:pPr algn="r"/>
                      <a:r>
                        <a:rPr lang="en-IN" dirty="0"/>
                        <a:t>200000</a:t>
                      </a:r>
                    </a:p>
                  </a:txBody>
                  <a:tcPr/>
                </a:tc>
                <a:extLst>
                  <a:ext uri="{0D108BD9-81ED-4DB2-BD59-A6C34878D82A}">
                    <a16:rowId xmlns:a16="http://schemas.microsoft.com/office/drawing/2014/main" val="718788428"/>
                  </a:ext>
                </a:extLst>
              </a:tr>
              <a:tr h="370840">
                <a:tc>
                  <a:txBody>
                    <a:bodyPr/>
                    <a:lstStyle/>
                    <a:p>
                      <a:r>
                        <a:rPr lang="en-IN" dirty="0"/>
                        <a:t>2</a:t>
                      </a:r>
                    </a:p>
                  </a:txBody>
                  <a:tcPr/>
                </a:tc>
                <a:tc>
                  <a:txBody>
                    <a:bodyPr/>
                    <a:lstStyle/>
                    <a:p>
                      <a:r>
                        <a:rPr lang="en-IN" dirty="0"/>
                        <a:t>HARVESTING MECHANISM</a:t>
                      </a:r>
                    </a:p>
                  </a:txBody>
                  <a:tcPr/>
                </a:tc>
                <a:tc>
                  <a:txBody>
                    <a:bodyPr/>
                    <a:lstStyle/>
                    <a:p>
                      <a:pPr algn="r"/>
                      <a:r>
                        <a:rPr lang="en-IN" dirty="0"/>
                        <a:t>100000</a:t>
                      </a:r>
                    </a:p>
                  </a:txBody>
                  <a:tcPr/>
                </a:tc>
                <a:extLst>
                  <a:ext uri="{0D108BD9-81ED-4DB2-BD59-A6C34878D82A}">
                    <a16:rowId xmlns:a16="http://schemas.microsoft.com/office/drawing/2014/main" val="38143702"/>
                  </a:ext>
                </a:extLst>
              </a:tr>
              <a:tr h="370840">
                <a:tc>
                  <a:txBody>
                    <a:bodyPr/>
                    <a:lstStyle/>
                    <a:p>
                      <a:r>
                        <a:rPr lang="en-IN" dirty="0"/>
                        <a:t>3</a:t>
                      </a:r>
                    </a:p>
                  </a:txBody>
                  <a:tcPr/>
                </a:tc>
                <a:tc>
                  <a:txBody>
                    <a:bodyPr/>
                    <a:lstStyle/>
                    <a:p>
                      <a:r>
                        <a:rPr lang="en-IN" dirty="0"/>
                        <a:t>POWER MANAGEMENT UNITS</a:t>
                      </a:r>
                    </a:p>
                  </a:txBody>
                  <a:tcPr/>
                </a:tc>
                <a:tc>
                  <a:txBody>
                    <a:bodyPr/>
                    <a:lstStyle/>
                    <a:p>
                      <a:pPr algn="r"/>
                      <a:r>
                        <a:rPr lang="en-IN" dirty="0"/>
                        <a:t>50000</a:t>
                      </a:r>
                    </a:p>
                  </a:txBody>
                  <a:tcPr/>
                </a:tc>
                <a:extLst>
                  <a:ext uri="{0D108BD9-81ED-4DB2-BD59-A6C34878D82A}">
                    <a16:rowId xmlns:a16="http://schemas.microsoft.com/office/drawing/2014/main" val="4082188992"/>
                  </a:ext>
                </a:extLst>
              </a:tr>
              <a:tr h="370840">
                <a:tc>
                  <a:txBody>
                    <a:bodyPr/>
                    <a:lstStyle/>
                    <a:p>
                      <a:r>
                        <a:rPr lang="en-IN" dirty="0"/>
                        <a:t>4</a:t>
                      </a:r>
                    </a:p>
                  </a:txBody>
                  <a:tcPr/>
                </a:tc>
                <a:tc>
                  <a:txBody>
                    <a:bodyPr/>
                    <a:lstStyle/>
                    <a:p>
                      <a:r>
                        <a:rPr lang="en-IN" dirty="0"/>
                        <a:t>MANPOWER</a:t>
                      </a:r>
                    </a:p>
                  </a:txBody>
                  <a:tcPr/>
                </a:tc>
                <a:tc>
                  <a:txBody>
                    <a:bodyPr/>
                    <a:lstStyle/>
                    <a:p>
                      <a:pPr algn="r"/>
                      <a:r>
                        <a:rPr lang="en-IN" dirty="0"/>
                        <a:t>60000</a:t>
                      </a:r>
                    </a:p>
                  </a:txBody>
                  <a:tcPr/>
                </a:tc>
                <a:extLst>
                  <a:ext uri="{0D108BD9-81ED-4DB2-BD59-A6C34878D82A}">
                    <a16:rowId xmlns:a16="http://schemas.microsoft.com/office/drawing/2014/main" val="3212807657"/>
                  </a:ext>
                </a:extLst>
              </a:tr>
              <a:tr h="370840">
                <a:tc>
                  <a:txBody>
                    <a:bodyPr/>
                    <a:lstStyle/>
                    <a:p>
                      <a:r>
                        <a:rPr lang="en-IN" dirty="0"/>
                        <a:t>5</a:t>
                      </a:r>
                    </a:p>
                  </a:txBody>
                  <a:tcPr/>
                </a:tc>
                <a:tc>
                  <a:txBody>
                    <a:bodyPr/>
                    <a:lstStyle/>
                    <a:p>
                      <a:r>
                        <a:rPr lang="en-IN" dirty="0"/>
                        <a:t>TRAVELLING EXPANSES </a:t>
                      </a:r>
                    </a:p>
                  </a:txBody>
                  <a:tcPr/>
                </a:tc>
                <a:tc>
                  <a:txBody>
                    <a:bodyPr/>
                    <a:lstStyle/>
                    <a:p>
                      <a:pPr algn="r"/>
                      <a:r>
                        <a:rPr lang="en-IN" dirty="0"/>
                        <a:t>25000</a:t>
                      </a:r>
                    </a:p>
                  </a:txBody>
                  <a:tcPr/>
                </a:tc>
                <a:extLst>
                  <a:ext uri="{0D108BD9-81ED-4DB2-BD59-A6C34878D82A}">
                    <a16:rowId xmlns:a16="http://schemas.microsoft.com/office/drawing/2014/main" val="2813163244"/>
                  </a:ext>
                </a:extLst>
              </a:tr>
              <a:tr h="370840">
                <a:tc>
                  <a:txBody>
                    <a:bodyPr/>
                    <a:lstStyle/>
                    <a:p>
                      <a:r>
                        <a:rPr lang="en-IN" dirty="0"/>
                        <a:t>6</a:t>
                      </a:r>
                    </a:p>
                  </a:txBody>
                  <a:tcPr/>
                </a:tc>
                <a:tc>
                  <a:txBody>
                    <a:bodyPr/>
                    <a:lstStyle/>
                    <a:p>
                      <a:r>
                        <a:rPr lang="en-IN" dirty="0"/>
                        <a:t>TESTING AND ANALYSING</a:t>
                      </a:r>
                    </a:p>
                  </a:txBody>
                  <a:tcPr/>
                </a:tc>
                <a:tc>
                  <a:txBody>
                    <a:bodyPr/>
                    <a:lstStyle/>
                    <a:p>
                      <a:pPr algn="r"/>
                      <a:r>
                        <a:rPr lang="en-IN" dirty="0"/>
                        <a:t>20000</a:t>
                      </a:r>
                    </a:p>
                  </a:txBody>
                  <a:tcPr/>
                </a:tc>
                <a:extLst>
                  <a:ext uri="{0D108BD9-81ED-4DB2-BD59-A6C34878D82A}">
                    <a16:rowId xmlns:a16="http://schemas.microsoft.com/office/drawing/2014/main" val="1952713543"/>
                  </a:ext>
                </a:extLst>
              </a:tr>
              <a:tr h="370840">
                <a:tc>
                  <a:txBody>
                    <a:bodyPr/>
                    <a:lstStyle/>
                    <a:p>
                      <a:r>
                        <a:rPr lang="en-IN" dirty="0"/>
                        <a:t>7</a:t>
                      </a:r>
                    </a:p>
                  </a:txBody>
                  <a:tcPr/>
                </a:tc>
                <a:tc>
                  <a:txBody>
                    <a:bodyPr/>
                    <a:lstStyle/>
                    <a:p>
                      <a:r>
                        <a:rPr lang="en-IN" dirty="0"/>
                        <a:t>CONTINGENCY</a:t>
                      </a:r>
                    </a:p>
                  </a:txBody>
                  <a:tcPr/>
                </a:tc>
                <a:tc>
                  <a:txBody>
                    <a:bodyPr/>
                    <a:lstStyle/>
                    <a:p>
                      <a:pPr algn="r"/>
                      <a:r>
                        <a:rPr lang="en-IN" dirty="0"/>
                        <a:t>15000</a:t>
                      </a:r>
                    </a:p>
                  </a:txBody>
                  <a:tcPr/>
                </a:tc>
                <a:extLst>
                  <a:ext uri="{0D108BD9-81ED-4DB2-BD59-A6C34878D82A}">
                    <a16:rowId xmlns:a16="http://schemas.microsoft.com/office/drawing/2014/main" val="3057977156"/>
                  </a:ext>
                </a:extLst>
              </a:tr>
              <a:tr h="370840">
                <a:tc>
                  <a:txBody>
                    <a:bodyPr/>
                    <a:lstStyle/>
                    <a:p>
                      <a:r>
                        <a:rPr lang="en-IN" dirty="0"/>
                        <a:t>8</a:t>
                      </a:r>
                    </a:p>
                  </a:txBody>
                  <a:tcPr/>
                </a:tc>
                <a:tc>
                  <a:txBody>
                    <a:bodyPr/>
                    <a:lstStyle/>
                    <a:p>
                      <a:r>
                        <a:rPr lang="en-IN" dirty="0"/>
                        <a:t>OVERHEAD</a:t>
                      </a:r>
                    </a:p>
                  </a:txBody>
                  <a:tcPr/>
                </a:tc>
                <a:tc>
                  <a:txBody>
                    <a:bodyPr/>
                    <a:lstStyle/>
                    <a:p>
                      <a:pPr algn="r"/>
                      <a:r>
                        <a:rPr lang="en-IN" dirty="0"/>
                        <a:t>10000</a:t>
                      </a:r>
                    </a:p>
                  </a:txBody>
                  <a:tcPr/>
                </a:tc>
                <a:extLst>
                  <a:ext uri="{0D108BD9-81ED-4DB2-BD59-A6C34878D82A}">
                    <a16:rowId xmlns:a16="http://schemas.microsoft.com/office/drawing/2014/main" val="1532932705"/>
                  </a:ext>
                </a:extLst>
              </a:tr>
              <a:tr h="370840">
                <a:tc>
                  <a:txBody>
                    <a:bodyPr/>
                    <a:lstStyle/>
                    <a:p>
                      <a:endParaRPr lang="en-IN" dirty="0"/>
                    </a:p>
                  </a:txBody>
                  <a:tcPr/>
                </a:tc>
                <a:tc>
                  <a:txBody>
                    <a:bodyPr/>
                    <a:lstStyle/>
                    <a:p>
                      <a:r>
                        <a:rPr lang="en-IN" b="1" dirty="0"/>
                        <a:t>TOTAL</a:t>
                      </a:r>
                    </a:p>
                  </a:txBody>
                  <a:tcPr/>
                </a:tc>
                <a:tc>
                  <a:txBody>
                    <a:bodyPr/>
                    <a:lstStyle/>
                    <a:p>
                      <a:pPr algn="r"/>
                      <a:r>
                        <a:rPr lang="en-IN" b="1" dirty="0"/>
                        <a:t>480000</a:t>
                      </a:r>
                    </a:p>
                  </a:txBody>
                  <a:tcPr/>
                </a:tc>
                <a:extLst>
                  <a:ext uri="{0D108BD9-81ED-4DB2-BD59-A6C34878D82A}">
                    <a16:rowId xmlns:a16="http://schemas.microsoft.com/office/drawing/2014/main" val="60081617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27" name="Google Shape;127;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8" name="Google Shape;128;p22"/>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2" name="TextBox 1">
            <a:extLst>
              <a:ext uri="{FF2B5EF4-FFF2-40B4-BE49-F238E27FC236}">
                <a16:creationId xmlns:a16="http://schemas.microsoft.com/office/drawing/2014/main" id="{C069E664-9756-BE75-0880-96D843D141C3}"/>
              </a:ext>
            </a:extLst>
          </p:cNvPr>
          <p:cNvSpPr txBox="1"/>
          <p:nvPr/>
        </p:nvSpPr>
        <p:spPr>
          <a:xfrm>
            <a:off x="211511" y="1109285"/>
            <a:ext cx="4360489" cy="307777"/>
          </a:xfrm>
          <a:prstGeom prst="rect">
            <a:avLst/>
          </a:prstGeom>
          <a:noFill/>
        </p:spPr>
        <p:txBody>
          <a:bodyPr wrap="none" rtlCol="0">
            <a:spAutoFit/>
          </a:bodyPr>
          <a:lstStyle/>
          <a:p>
            <a:r>
              <a:rPr lang="en-IN" b="1" dirty="0"/>
              <a:t>PROJECT COMPLETION DURATION : 6 MONTHS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446</Words>
  <Application>Microsoft Office PowerPoint</Application>
  <PresentationFormat>On-screen Show (16:9)</PresentationFormat>
  <Paragraphs>84</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VIRTUAL TECH</dc:creator>
  <cp:lastModifiedBy>VIRTUAL TECH</cp:lastModifiedBy>
  <cp:revision>4</cp:revision>
  <dcterms:modified xsi:type="dcterms:W3CDTF">2024-07-26T09:36:14Z</dcterms:modified>
</cp:coreProperties>
</file>